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7A926-B749-4D5A-9B89-F034F1981C00}" type="datetimeFigureOut">
              <a:rPr lang="es-SV" smtClean="0"/>
              <a:t>13/2/2025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48FD-8019-448F-B347-DC807B19EE5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08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048FD-8019-448F-B347-DC807B19EE57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4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inion.salud.gob.sv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ia.gob.sv/institutions/h-santa-gertrud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ecanismos de Participación Ciudadana | Dejusticia">
            <a:extLst>
              <a:ext uri="{FF2B5EF4-FFF2-40B4-BE49-F238E27FC236}">
                <a16:creationId xmlns:a16="http://schemas.microsoft.com/office/drawing/2014/main" id="{7C949A90-8DCD-049A-BF00-5616B322C02C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123298" y="1610896"/>
            <a:ext cx="9735856" cy="18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SV" sz="3200" b="1" dirty="0"/>
              <a:t>MECANISMOS DE PARTICIPACIÓN CIUDADANA </a:t>
            </a:r>
          </a:p>
          <a:p>
            <a:endParaRPr lang="es-SV" b="1" dirty="0"/>
          </a:p>
          <a:p>
            <a:r>
              <a:rPr lang="es-SV" b="1" dirty="0">
                <a:solidFill>
                  <a:schemeClr val="bg1"/>
                </a:solidFill>
              </a:rPr>
              <a:t>HOSPITAL NACIONAL “SANTA GERTRUDIS”, SAN VICENTE AÑO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9EE176-D040-DB2A-C87B-EA22D4DF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86" y="3502449"/>
            <a:ext cx="8256027" cy="2784331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218EC0-B0FD-DD26-5BD3-5F901759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8" y="304800"/>
            <a:ext cx="2702625" cy="16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B29EA-5265-6940-01D1-A08B911F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4" y="770965"/>
            <a:ext cx="10157012" cy="1048869"/>
          </a:xfrm>
        </p:spPr>
        <p:txBody>
          <a:bodyPr/>
          <a:lstStyle/>
          <a:p>
            <a:r>
              <a:rPr lang="es-ES" sz="3400" b="1" dirty="0"/>
              <a:t>MECANISMOS DE PARTICIPACIÓN CIUDADANA.</a:t>
            </a:r>
            <a:endParaRPr lang="es-SV" sz="3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B93123-F5A4-55DC-5B87-822BA740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718" y="2160494"/>
            <a:ext cx="6750423" cy="429409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tabLst/>
            </a:pP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Times New Roman" pitchFamily="18" charset="0"/>
              </a:rPr>
              <a:t>H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ospital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San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Vicente,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cumplimiento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al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compromiso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involucramiento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ciudadanos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procesos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decisiones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públicas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establece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mecanismo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participación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ciudadana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con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objetivo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fortalecer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vínculos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con la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comunidad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incorporarla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un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rol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más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activo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contribución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mejoramiento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y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satisfacción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 para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lograr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objetivo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la Unidad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Derecho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 Salud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está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encargada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promover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espacios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información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opinión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recepción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quejas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sugerencias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reclamos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felicitaciones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quiera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externar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.</a:t>
            </a:r>
          </a:p>
          <a:p>
            <a:pPr>
              <a:lnSpc>
                <a:spcPts val="1300"/>
              </a:lnSpc>
            </a:pPr>
            <a:endParaRPr lang="en-US" altLang="zh-CN" sz="1800" dirty="0">
              <a:solidFill>
                <a:srgbClr val="595959"/>
              </a:solidFill>
              <a:latin typeface="ArialMT" pitchFamily="18" charset="0"/>
              <a:cs typeface="ArialMT" pitchFamily="18" charset="0"/>
            </a:endParaRPr>
          </a:p>
          <a:p>
            <a:pPr>
              <a:lnSpc>
                <a:spcPts val="1300"/>
              </a:lnSpc>
              <a:tabLst/>
            </a:pPr>
            <a:endParaRPr lang="en-US" altLang="zh-CN" sz="1800" dirty="0">
              <a:solidFill>
                <a:srgbClr val="595959"/>
              </a:solidFill>
              <a:latin typeface="ArialMT" pitchFamily="18" charset="0"/>
              <a:cs typeface="ArialMT" pitchFamily="18" charset="0"/>
            </a:endParaRPr>
          </a:p>
          <a:p>
            <a:endParaRPr lang="es-SV" dirty="0"/>
          </a:p>
        </p:txBody>
      </p:sp>
      <p:pic>
        <p:nvPicPr>
          <p:cNvPr id="1026" name="Picture 2" descr="Mecanismos de participación ciudadana | 148 plays | Quizizz">
            <a:extLst>
              <a:ext uri="{FF2B5EF4-FFF2-40B4-BE49-F238E27FC236}">
                <a16:creationId xmlns:a16="http://schemas.microsoft.com/office/drawing/2014/main" id="{1FCE4BE4-8BF1-C134-0F17-3B1F4AE2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435"/>
            <a:ext cx="4967561" cy="34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3E8CE-9228-DDDD-8077-E64CF43D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95" y="838200"/>
            <a:ext cx="8825659" cy="953744"/>
          </a:xfrm>
        </p:spPr>
        <p:txBody>
          <a:bodyPr/>
          <a:lstStyle/>
          <a:p>
            <a:pPr algn="ctr"/>
            <a:r>
              <a:rPr lang="es-ES" sz="4000" b="1" dirty="0"/>
              <a:t>¿CÓMO HACERLO?</a:t>
            </a:r>
            <a:endParaRPr lang="es-SV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1AEF9-C85E-195A-2BF9-B2B5EF1E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277034"/>
            <a:ext cx="6589059" cy="422237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tabLst/>
            </a:pP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1. Toda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persona que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sienta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 no ha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recibido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considere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adecuada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por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cualquier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persona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labora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institución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podrá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poner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queja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cualquiera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tres</a:t>
            </a:r>
            <a:r>
              <a:rPr lang="en-US" altLang="zh-CN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buzones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.</a:t>
            </a:r>
          </a:p>
          <a:p>
            <a:pPr algn="just">
              <a:lnSpc>
                <a:spcPct val="170000"/>
              </a:lnSpc>
              <a:tabLst/>
            </a:pPr>
            <a:r>
              <a:rPr lang="en-US" altLang="zh-CN" sz="18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2.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cada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buzón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existe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papel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bolígrafo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para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haga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denuncia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.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tabLst/>
            </a:pPr>
            <a:r>
              <a:rPr lang="en-US" altLang="zh-CN" sz="18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3.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Si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al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momento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poner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denuncia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no hay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papel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ni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bolígrafo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podrá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hacerlo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cualquier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otro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papel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tenga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 mano.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  <a:tabLst/>
            </a:pPr>
            <a:r>
              <a:rPr lang="en-US" altLang="zh-CN" sz="18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4.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Si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persona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quiere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hacer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denuncia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personalmente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puede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acercarse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las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oficinas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 la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Dirección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este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Hospital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ubicadas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Segundo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Nivel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Edificio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A2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contiguo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Consulta Externa.</a:t>
            </a:r>
          </a:p>
          <a:p>
            <a:endParaRPr lang="es-S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FEB48-211F-F4BF-D00D-F376D346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941" y="3120883"/>
            <a:ext cx="5063741" cy="2716642"/>
          </a:xfrm>
          <a:prstGeom prst="rect">
            <a:avLst/>
          </a:prstGeom>
          <a:noFill/>
          <a:effectLst>
            <a:glow>
              <a:schemeClr val="accent1">
                <a:lumMod val="40000"/>
                <a:lumOff val="60000"/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333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C0418-6084-2F85-06E0-0BC14446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83" y="484095"/>
            <a:ext cx="9871634" cy="1429620"/>
          </a:xfrm>
        </p:spPr>
        <p:txBody>
          <a:bodyPr/>
          <a:lstStyle/>
          <a:p>
            <a:r>
              <a:rPr lang="es-ES" sz="3400" b="1" dirty="0"/>
              <a:t>O</a:t>
            </a:r>
            <a:r>
              <a:rPr lang="es-ES" sz="3400" dirty="0"/>
              <a:t>FICINA POR EL </a:t>
            </a:r>
            <a:r>
              <a:rPr lang="es-ES" sz="3400" b="1" dirty="0"/>
              <a:t>D</a:t>
            </a:r>
            <a:r>
              <a:rPr lang="es-ES" sz="3400" dirty="0"/>
              <a:t>ERECHO</a:t>
            </a:r>
            <a:r>
              <a:rPr lang="es-ES" sz="3400" b="1" dirty="0"/>
              <a:t> </a:t>
            </a:r>
            <a:r>
              <a:rPr lang="es-ES" sz="3400" dirty="0"/>
              <a:t>A LA </a:t>
            </a:r>
            <a:r>
              <a:rPr lang="es-ES" sz="3400" b="1" dirty="0"/>
              <a:t>S</a:t>
            </a:r>
            <a:r>
              <a:rPr lang="es-ES" sz="3400" dirty="0"/>
              <a:t>ALUD</a:t>
            </a:r>
            <a:r>
              <a:rPr lang="es-ES" sz="3400" b="1" dirty="0"/>
              <a:t> ODS.</a:t>
            </a:r>
            <a:endParaRPr lang="es-SV" sz="3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978544-4C24-81F1-398A-E647062F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2241175"/>
            <a:ext cx="6239436" cy="41327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tabLst>
                <a:tab pos="228600" algn="l"/>
              </a:tabLst>
            </a:pP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Existe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dentro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hospital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una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oficina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por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derecho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salud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ubicada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área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consulta externa,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ella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se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atiende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toda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necesidad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puede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externar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papel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impreso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verbal, y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discreción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anonimato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su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comentario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solicitud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ayuda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un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evento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particular,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bajo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normativa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procesa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información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y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le da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seguimiento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Sistema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ciudadana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finalidad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solucionar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situación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planteada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por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</a:t>
            </a:r>
            <a:r>
              <a:rPr lang="en-US" altLang="zh-C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dirty="0">
              <a:solidFill>
                <a:schemeClr val="tx1"/>
              </a:solidFill>
              <a:latin typeface="ArialMT" pitchFamily="18" charset="0"/>
              <a:cs typeface="ArialMT" pitchFamily="18" charset="0"/>
            </a:endParaRPr>
          </a:p>
          <a:p>
            <a:pPr>
              <a:lnSpc>
                <a:spcPts val="1400"/>
              </a:lnSpc>
              <a:tabLst/>
            </a:pPr>
            <a:endParaRPr lang="en-US" altLang="zh-CN" sz="1800" dirty="0">
              <a:solidFill>
                <a:srgbClr val="595959"/>
              </a:solidFill>
              <a:latin typeface="ArialMT" pitchFamily="18" charset="0"/>
              <a:cs typeface="ArialMT" pitchFamily="18" charset="0"/>
            </a:endParaRPr>
          </a:p>
          <a:p>
            <a:pPr>
              <a:lnSpc>
                <a:spcPts val="2000"/>
              </a:lnSpc>
              <a:tabLst>
                <a:tab pos="228600" algn="l"/>
              </a:tabLst>
            </a:pPr>
            <a:endParaRPr lang="en-US" altLang="zh-CN" sz="1800" dirty="0">
              <a:solidFill>
                <a:srgbClr val="595959"/>
              </a:solidFill>
              <a:latin typeface="ArialMT" pitchFamily="18" charset="0"/>
              <a:cs typeface="ArialMT" pitchFamily="18" charset="0"/>
            </a:endParaRPr>
          </a:p>
          <a:p>
            <a:endParaRPr lang="es-SV" dirty="0"/>
          </a:p>
        </p:txBody>
      </p:sp>
      <p:pic>
        <p:nvPicPr>
          <p:cNvPr id="1026" name="Picture 2" descr="Los Médicos Explican Las Condiciones De Salud A Las Pacientes En El Chequeo  Médico. Ilustración De Vector De Dibujos Animados Plana Aislado Sobre Fondo  Blanco Ilustraciones svg, vectoriales, clip art vectorizado libre">
            <a:extLst>
              <a:ext uri="{FF2B5EF4-FFF2-40B4-BE49-F238E27FC236}">
                <a16:creationId xmlns:a16="http://schemas.microsoft.com/office/drawing/2014/main" id="{CA9B31AA-2DE3-6430-73E9-E93F6FC21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5755" r="7622" b="6311"/>
          <a:stretch/>
        </p:blipFill>
        <p:spPr bwMode="auto">
          <a:xfrm>
            <a:off x="6868375" y="2617694"/>
            <a:ext cx="53236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2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D31DB-CFBF-AA77-8F2C-C77DB3FF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27529"/>
            <a:ext cx="9844740" cy="1053103"/>
          </a:xfrm>
        </p:spPr>
        <p:txBody>
          <a:bodyPr/>
          <a:lstStyle/>
          <a:p>
            <a:pPr algn="ctr"/>
            <a:r>
              <a:rPr lang="es-ES" b="1" dirty="0"/>
              <a:t>ENCUESTA DE SATISFACCIÓN.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0E99C-A1AE-7849-9D35-B25ECD28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5" y="2286000"/>
            <a:ext cx="6938682" cy="42134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tabLst/>
            </a:pPr>
            <a:r>
              <a:rPr lang="en-US" altLang="zh-CN" sz="19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(</a:t>
            </a:r>
            <a:r>
              <a:rPr lang="en-US" altLang="zh-CN" sz="1900" b="1" dirty="0" err="1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Atención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al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usuario</a:t>
            </a:r>
            <a:r>
              <a:rPr lang="en-US" altLang="zh-CN" sz="1900" b="1" dirty="0">
                <a:solidFill>
                  <a:schemeClr val="tx1"/>
                </a:solidFill>
                <a:latin typeface="Arial-BoldMT" pitchFamily="18" charset="0"/>
                <a:cs typeface="Arial-BoldMT" pitchFamily="18" charset="0"/>
              </a:rPr>
              <a:t>),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hospital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realiza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encuestas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satisfacción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pacientes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familiares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diferentes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áreas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servicios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medica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quirúrgica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con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propósito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capturar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sentir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pensar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del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ciudadano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,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través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del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abordaje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personal, que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brinde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oportunidad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hospital de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mantener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y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mejorar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calidad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brinda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.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estas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encuestas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realizan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al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azar con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usuarios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que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al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momento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reciben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atención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fin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enfatizar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la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objetividad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de</a:t>
            </a:r>
            <a:r>
              <a:rPr lang="en-US" altLang="zh-C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los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19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resultados</a:t>
            </a:r>
            <a:r>
              <a:rPr lang="en-US" altLang="zh-CN" sz="19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.</a:t>
            </a:r>
          </a:p>
          <a:p>
            <a:endParaRPr lang="es-SV" dirty="0"/>
          </a:p>
        </p:txBody>
      </p:sp>
      <p:sp>
        <p:nvSpPr>
          <p:cNvPr id="4" name="AutoShape 2" descr="Personaje de dibujos animados gráfico de vector de ilustración de encuesta  en línea | Vector Premium">
            <a:extLst>
              <a:ext uri="{FF2B5EF4-FFF2-40B4-BE49-F238E27FC236}">
                <a16:creationId xmlns:a16="http://schemas.microsoft.com/office/drawing/2014/main" id="{8E5890C5-E68F-127D-B92A-715500A5B1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052" name="Picture 4" descr="Personaje de dibujos animados gráfico de vector de ilustración de encuesta  en línea | Vector Premium">
            <a:extLst>
              <a:ext uri="{FF2B5EF4-FFF2-40B4-BE49-F238E27FC236}">
                <a16:creationId xmlns:a16="http://schemas.microsoft.com/office/drawing/2014/main" id="{24E269F2-D953-5BE8-D035-872E18D7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19" y="2483224"/>
            <a:ext cx="3818964" cy="38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EA978-E2B2-B86F-05A1-36A4E77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36" y="672352"/>
            <a:ext cx="9826811" cy="1115856"/>
          </a:xfrm>
        </p:spPr>
        <p:txBody>
          <a:bodyPr/>
          <a:lstStyle/>
          <a:p>
            <a:pPr algn="ctr"/>
            <a:r>
              <a:rPr lang="es-ES" b="1" dirty="0"/>
              <a:t>CÓDIGOS QR.</a:t>
            </a:r>
            <a:endParaRPr lang="es-SV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16A867-4215-0091-0E54-87ED853CE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2293" y="2311623"/>
            <a:ext cx="2256873" cy="397986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CBFB7D-DE47-BCA0-9DD7-E95E35E7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222" y="2275439"/>
            <a:ext cx="2135468" cy="44839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4E371A-D3C7-5D2A-EF1F-F66099B4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32" t="22746" r="10203" b="25098"/>
          <a:stretch/>
        </p:blipFill>
        <p:spPr>
          <a:xfrm>
            <a:off x="7988424" y="2903766"/>
            <a:ext cx="2091135" cy="30121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5AB3D-C506-211C-044D-B3E700CC264D}"/>
              </a:ext>
            </a:extLst>
          </p:cNvPr>
          <p:cNvSpPr txBox="1">
            <a:spLocks/>
          </p:cNvSpPr>
          <p:nvPr/>
        </p:nvSpPr>
        <p:spPr>
          <a:xfrm>
            <a:off x="349624" y="2311623"/>
            <a:ext cx="5599193" cy="408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de la </a:t>
            </a:r>
            <a:r>
              <a:rPr lang="en-US" altLang="zh-C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Códigos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QR o la </a:t>
            </a:r>
            <a:r>
              <a:rPr lang="en-US" altLang="zh-C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www.opinion.salud.gob.sv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usuario podrá dar a conocer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experiencia ya sea de 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satisfacciones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o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insatisfacciones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sobre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el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servicio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que le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han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prestado</a:t>
            </a:r>
            <a:r>
              <a:rPr lang="en-US" altLang="zh-CN" sz="2000" b="1" dirty="0">
                <a:solidFill>
                  <a:schemeClr val="tx1"/>
                </a:solidFill>
                <a:latin typeface="ArialMT" pitchFamily="18" charset="0"/>
                <a:cs typeface="ArialMT" pitchFamily="18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que lo atendieron en las diferentes áreas 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  hospital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201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993F3-0A7B-5795-9EA4-FA7336C4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9600"/>
            <a:ext cx="9781987" cy="1071032"/>
          </a:xfrm>
        </p:spPr>
        <p:txBody>
          <a:bodyPr/>
          <a:lstStyle/>
          <a:p>
            <a:pPr algn="ctr"/>
            <a:r>
              <a:rPr lang="es-ES" b="1" dirty="0"/>
              <a:t>PORTAL DE TRANSPARENCIA.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2A005-932B-E516-A403-DF9A50EA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6" y="2250141"/>
            <a:ext cx="5773270" cy="42044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endParaRPr lang="en-US" altLang="zh-CN" sz="2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SV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https://www.transparencia.gob.sv/institutions/h-santa-gertrudis</a:t>
            </a:r>
            <a:r>
              <a:rPr lang="es-SV" sz="2000" b="1" dirty="0">
                <a:latin typeface="Arial" panose="020B0604020202020204" pitchFamily="34" charset="0"/>
                <a:cs typeface="Arial" panose="020B0604020202020204" pitchFamily="34" charset="0"/>
              </a:rPr>
              <a:t>, el ciudadano podrá conocer el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adquisiciones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contrataciones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consulta,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gestion,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portafolio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avisos</a:t>
            </a:r>
            <a:r>
              <a:rPr lang="en-US" altLang="zh-CN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zh-CN" sz="2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/>
            </a:pPr>
            <a:endParaRPr lang="en-US" altLang="zh-CN" sz="2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C0B37F-6E49-DE04-37B1-FDB4A0EDD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6" y="2473311"/>
            <a:ext cx="5649110" cy="41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0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reuniones Ion]]</Template>
  <TotalTime>175</TotalTime>
  <Words>534</Words>
  <Application>Microsoft Office PowerPoint</Application>
  <PresentationFormat>Panorámica</PresentationFormat>
  <Paragraphs>22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Arial-BoldMT</vt:lpstr>
      <vt:lpstr>ArialMT</vt:lpstr>
      <vt:lpstr>Calibri</vt:lpstr>
      <vt:lpstr>Century Gothic</vt:lpstr>
      <vt:lpstr>Times New Roman</vt:lpstr>
      <vt:lpstr>Wingdings 3</vt:lpstr>
      <vt:lpstr>Sala de reuniones Ion</vt:lpstr>
      <vt:lpstr>Presentación de PowerPoint</vt:lpstr>
      <vt:lpstr>MECANISMOS DE PARTICIPACIÓN CIUDADANA.</vt:lpstr>
      <vt:lpstr>¿CÓMO HACERLO?</vt:lpstr>
      <vt:lpstr>OFICINA POR EL DERECHO A LA SALUD ODS.</vt:lpstr>
      <vt:lpstr>ENCUESTA DE SATISFACCIÓN.</vt:lpstr>
      <vt:lpstr>CÓDIGOS QR.</vt:lpstr>
      <vt:lpstr>PORTAL DE TRANSPARENCIA.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Tecnico</dc:creator>
  <cp:lastModifiedBy>Tecnico</cp:lastModifiedBy>
  <cp:revision>9</cp:revision>
  <dcterms:created xsi:type="dcterms:W3CDTF">2025-02-11T20:46:48Z</dcterms:created>
  <dcterms:modified xsi:type="dcterms:W3CDTF">2025-02-13T15:01:27Z</dcterms:modified>
</cp:coreProperties>
</file>