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0"/>
  </p:notesMasterIdLst>
  <p:handoutMasterIdLst>
    <p:handoutMasterId r:id="rId61"/>
  </p:handoutMasterIdLst>
  <p:sldIdLst>
    <p:sldId id="262" r:id="rId2"/>
    <p:sldId id="399" r:id="rId3"/>
    <p:sldId id="400" r:id="rId4"/>
    <p:sldId id="401" r:id="rId5"/>
    <p:sldId id="402" r:id="rId6"/>
    <p:sldId id="403" r:id="rId7"/>
    <p:sldId id="404" r:id="rId8"/>
    <p:sldId id="405" r:id="rId9"/>
    <p:sldId id="406" r:id="rId10"/>
    <p:sldId id="407" r:id="rId11"/>
    <p:sldId id="287" r:id="rId12"/>
    <p:sldId id="376" r:id="rId13"/>
    <p:sldId id="348" r:id="rId14"/>
    <p:sldId id="349" r:id="rId15"/>
    <p:sldId id="340" r:id="rId16"/>
    <p:sldId id="341" r:id="rId17"/>
    <p:sldId id="383" r:id="rId18"/>
    <p:sldId id="384" r:id="rId19"/>
    <p:sldId id="385" r:id="rId20"/>
    <p:sldId id="366" r:id="rId21"/>
    <p:sldId id="367" r:id="rId22"/>
    <p:sldId id="377" r:id="rId23"/>
    <p:sldId id="378" r:id="rId24"/>
    <p:sldId id="379" r:id="rId25"/>
    <p:sldId id="380" r:id="rId26"/>
    <p:sldId id="342" r:id="rId27"/>
    <p:sldId id="392" r:id="rId28"/>
    <p:sldId id="393" r:id="rId29"/>
    <p:sldId id="394" r:id="rId30"/>
    <p:sldId id="395" r:id="rId31"/>
    <p:sldId id="396" r:id="rId32"/>
    <p:sldId id="397" r:id="rId33"/>
    <p:sldId id="398" r:id="rId34"/>
    <p:sldId id="374" r:id="rId35"/>
    <p:sldId id="375" r:id="rId36"/>
    <p:sldId id="386" r:id="rId37"/>
    <p:sldId id="368" r:id="rId38"/>
    <p:sldId id="369" r:id="rId39"/>
    <p:sldId id="373" r:id="rId40"/>
    <p:sldId id="370" r:id="rId41"/>
    <p:sldId id="371" r:id="rId42"/>
    <p:sldId id="372" r:id="rId43"/>
    <p:sldId id="344" r:id="rId44"/>
    <p:sldId id="343" r:id="rId45"/>
    <p:sldId id="345" r:id="rId46"/>
    <p:sldId id="346" r:id="rId47"/>
    <p:sldId id="264" r:id="rId48"/>
    <p:sldId id="347" r:id="rId49"/>
    <p:sldId id="350" r:id="rId50"/>
    <p:sldId id="351" r:id="rId51"/>
    <p:sldId id="381" r:id="rId52"/>
    <p:sldId id="382" r:id="rId53"/>
    <p:sldId id="387" r:id="rId54"/>
    <p:sldId id="388" r:id="rId55"/>
    <p:sldId id="389" r:id="rId56"/>
    <p:sldId id="390" r:id="rId57"/>
    <p:sldId id="391" r:id="rId58"/>
    <p:sldId id="336" r:id="rId59"/>
  </p:sldIdLst>
  <p:sldSz cx="9144000" cy="6858000" type="screen4x3"/>
  <p:notesSz cx="7010400" cy="922337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18" autoAdjust="0"/>
    <p:restoredTop sz="94660"/>
  </p:normalViewPr>
  <p:slideViewPr>
    <p:cSldViewPr>
      <p:cViewPr>
        <p:scale>
          <a:sx n="56" d="100"/>
          <a:sy n="56" d="100"/>
        </p:scale>
        <p:origin x="-1229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31154-EF4C-438F-8144-E25B095358FA}" type="datetimeFigureOut">
              <a:rPr lang="es-SV" smtClean="0"/>
              <a:t>29/05/2014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760606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760606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FB996-A6A5-4E92-A34C-EC9F99DF01BA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52205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62795-F6C3-4A8E-B692-1C40844A74CF}" type="datetimeFigureOut">
              <a:rPr lang="es-ES" smtClean="0"/>
              <a:pPr/>
              <a:t>29/05/2014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FA0DD-A8EA-41DD-86B0-FF4130D0B44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4183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FA0DD-A8EA-41DD-86B0-FF4130D0B441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6832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3 Marcador de número de diapositiva"/>
          <p:cNvSpPr txBox="1">
            <a:spLocks noGrp="1"/>
          </p:cNvSpPr>
          <p:nvPr/>
        </p:nvSpPr>
        <p:spPr bwMode="auto">
          <a:xfrm>
            <a:off x="3970340" y="8760316"/>
            <a:ext cx="3038475" cy="46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 defTabSz="914437"/>
            <a:fld id="{67E2819B-BEAB-4B48-A45E-0DBD01C78196}" type="slidenum">
              <a:rPr lang="es-ES" sz="1200">
                <a:latin typeface="Calibri" pitchFamily="34" charset="0"/>
              </a:rPr>
              <a:pPr algn="r" defTabSz="914437"/>
              <a:t>18</a:t>
            </a:fld>
            <a:endParaRPr lang="es-E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593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3 Marcador de número de diapositiva"/>
          <p:cNvSpPr txBox="1">
            <a:spLocks noGrp="1"/>
          </p:cNvSpPr>
          <p:nvPr/>
        </p:nvSpPr>
        <p:spPr bwMode="auto">
          <a:xfrm>
            <a:off x="3970340" y="8760316"/>
            <a:ext cx="3038475" cy="46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 defTabSz="914437"/>
            <a:fld id="{67E2819B-BEAB-4B48-A45E-0DBD01C78196}" type="slidenum">
              <a:rPr lang="es-ES" sz="1200">
                <a:latin typeface="Calibri" pitchFamily="34" charset="0"/>
              </a:rPr>
              <a:pPr algn="r" defTabSz="914437"/>
              <a:t>19</a:t>
            </a:fld>
            <a:endParaRPr lang="es-E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289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8372" name="3 Marcador de número de diapositiva"/>
          <p:cNvSpPr txBox="1">
            <a:spLocks noGrp="1"/>
          </p:cNvSpPr>
          <p:nvPr/>
        </p:nvSpPr>
        <p:spPr bwMode="auto">
          <a:xfrm>
            <a:off x="3970340" y="8760316"/>
            <a:ext cx="3038475" cy="46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 defTabSz="914437"/>
            <a:fld id="{FB0AD04D-B04D-4123-881A-1AD5B35B7D2F}" type="slidenum">
              <a:rPr lang="es-ES" sz="1200">
                <a:latin typeface="Calibri" pitchFamily="34" charset="0"/>
              </a:rPr>
              <a:pPr algn="r" defTabSz="914437"/>
              <a:t>20</a:t>
            </a:fld>
            <a:endParaRPr lang="es-E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0420" name="3 Marcador de número de diapositiva"/>
          <p:cNvSpPr txBox="1">
            <a:spLocks noGrp="1"/>
          </p:cNvSpPr>
          <p:nvPr/>
        </p:nvSpPr>
        <p:spPr bwMode="auto">
          <a:xfrm>
            <a:off x="3970340" y="8760316"/>
            <a:ext cx="3038475" cy="46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 defTabSz="914437"/>
            <a:fld id="{A0B56B87-0E45-477B-829B-2C358784E221}" type="slidenum">
              <a:rPr lang="es-ES" sz="1200">
                <a:latin typeface="Calibri" pitchFamily="34" charset="0"/>
              </a:rPr>
              <a:pPr algn="r" defTabSz="914437"/>
              <a:t>21</a:t>
            </a:fld>
            <a:endParaRPr lang="es-E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5603" name="3 Marcador de número de diapositiva"/>
          <p:cNvSpPr txBox="1">
            <a:spLocks noGrp="1"/>
          </p:cNvSpPr>
          <p:nvPr/>
        </p:nvSpPr>
        <p:spPr bwMode="auto">
          <a:xfrm>
            <a:off x="3970339" y="8760316"/>
            <a:ext cx="3038475" cy="46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/>
            <a:fld id="{C7747E8F-C207-433D-8083-35E8F89F09EE}" type="slidenum">
              <a:rPr lang="es-ES" sz="1200">
                <a:latin typeface="Calibri" pitchFamily="34" charset="0"/>
              </a:rPr>
              <a:pPr algn="r"/>
              <a:t>22</a:t>
            </a:fld>
            <a:endParaRPr lang="es-E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5" name="3 Marcador de número de diapositiva"/>
          <p:cNvSpPr txBox="1">
            <a:spLocks noGrp="1"/>
          </p:cNvSpPr>
          <p:nvPr/>
        </p:nvSpPr>
        <p:spPr bwMode="auto">
          <a:xfrm>
            <a:off x="3970339" y="8760316"/>
            <a:ext cx="3038475" cy="46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/>
            <a:fld id="{558AC2BD-CD16-45F9-BDBB-4C9B696CF449}" type="slidenum">
              <a:rPr lang="es-ES" sz="1200">
                <a:latin typeface="Calibri" pitchFamily="34" charset="0"/>
              </a:rPr>
              <a:pPr algn="r"/>
              <a:t>24</a:t>
            </a:fld>
            <a:endParaRPr lang="es-E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3" name="3 Marcador de número de diapositiva"/>
          <p:cNvSpPr txBox="1">
            <a:spLocks noGrp="1"/>
          </p:cNvSpPr>
          <p:nvPr/>
        </p:nvSpPr>
        <p:spPr bwMode="auto">
          <a:xfrm>
            <a:off x="3970339" y="8760316"/>
            <a:ext cx="3038475" cy="46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/>
            <a:fld id="{E2EDE266-016D-43D5-AFB5-31972740CE24}" type="slidenum">
              <a:rPr lang="es-ES" sz="1200">
                <a:latin typeface="Calibri" pitchFamily="34" charset="0"/>
              </a:rPr>
              <a:pPr algn="r"/>
              <a:t>25</a:t>
            </a:fld>
            <a:endParaRPr lang="es-E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499ED-2D0A-40B4-8CAA-EE2DB5CF75DC}" type="slidenum">
              <a:rPr lang="es-ES">
                <a:solidFill>
                  <a:prstClr val="black"/>
                </a:solidFill>
              </a:rPr>
              <a:pPr/>
              <a:t>26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68B0F5-A40E-4CF8-BF77-E496F5155028}" type="slidenum">
              <a:rPr lang="es-ES">
                <a:solidFill>
                  <a:prstClr val="black"/>
                </a:solidFill>
              </a:rPr>
              <a:pPr/>
              <a:t>34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68B0F5-A40E-4CF8-BF77-E496F5155028}" type="slidenum">
              <a:rPr lang="es-ES">
                <a:solidFill>
                  <a:prstClr val="black"/>
                </a:solidFill>
              </a:rPr>
              <a:pPr/>
              <a:t>35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SV" smtClean="0"/>
              <a:t>Falta proyecciones del Ministerio de Obras Públicas</a:t>
            </a:r>
          </a:p>
        </p:txBody>
      </p:sp>
      <p:sp>
        <p:nvSpPr>
          <p:cNvPr id="286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3648" indent="-28986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9459" indent="-231892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3243" indent="-231892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7027" indent="-231892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0810" indent="-2318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4594" indent="-2318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78378" indent="-2318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2161" indent="-2318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1BF2823-3879-495D-B4BD-C5A6583AAA29}" type="slidenum">
              <a:rPr lang="es-SV" smtClean="0"/>
              <a:pPr/>
              <a:t>9</a:t>
            </a:fld>
            <a:endParaRPr lang="es-SV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AD1A97-27C5-441E-A794-E4C4DFB1DE5F}" type="slidenum">
              <a:rPr lang="es-SV"/>
              <a:pPr/>
              <a:t>43</a:t>
            </a:fld>
            <a:endParaRPr lang="es-SV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96912"/>
            <a:ext cx="1588" cy="395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spcBef>
                <a:spcPct val="0"/>
              </a:spcBef>
              <a:buClrTx/>
              <a:buFontTx/>
              <a:buNone/>
            </a:pPr>
            <a:endParaRPr lang="es-SV" sz="2000">
              <a:latin typeface="Arial" charset="0"/>
              <a:ea typeface="Microsoft YaHei" pitchFamily="34" charset="-122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F143858C-FD05-4E53-ACA3-2F01D377543E}" type="slidenum">
              <a:rPr lang="es-SV" sz="1400"/>
              <a:pPr>
                <a:lnSpc>
                  <a:spcPct val="100000"/>
                </a:lnSpc>
                <a:buClrTx/>
                <a:buFontTx/>
                <a:buNone/>
              </a:pPr>
              <a:t>43</a:t>
            </a:fld>
            <a:endParaRPr lang="es-SV" sz="14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DA37C7-319F-49DD-9E04-2EF7E5A75EBA}" type="slidenum">
              <a:rPr lang="es-SV"/>
              <a:pPr/>
              <a:t>44</a:t>
            </a:fld>
            <a:endParaRPr lang="es-SV"/>
          </a:p>
        </p:txBody>
      </p:sp>
      <p:sp>
        <p:nvSpPr>
          <p:cNvPr id="921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96912"/>
            <a:ext cx="1588" cy="395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spcBef>
                <a:spcPct val="0"/>
              </a:spcBef>
              <a:buClrTx/>
              <a:buFontTx/>
              <a:buNone/>
            </a:pPr>
            <a:endParaRPr lang="es-SV" sz="2000">
              <a:latin typeface="Arial" charset="0"/>
              <a:ea typeface="Microsoft YaHei" pitchFamily="34" charset="-122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0"/>
            <a:ext cx="1588" cy="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B536123E-732E-4061-84CD-8EED2AF88A9E}" type="slidenum">
              <a:rPr lang="es-SV" sz="1400"/>
              <a:pPr>
                <a:lnSpc>
                  <a:spcPct val="100000"/>
                </a:lnSpc>
                <a:buClrTx/>
                <a:buFontTx/>
                <a:buNone/>
              </a:pPr>
              <a:t>44</a:t>
            </a:fld>
            <a:endParaRPr lang="es-SV" sz="14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03F515-82E3-48FD-8F21-F6B2EC8C6513}" type="slidenum">
              <a:rPr lang="es-SV"/>
              <a:pPr/>
              <a:t>45</a:t>
            </a:fld>
            <a:endParaRPr lang="es-SV"/>
          </a:p>
        </p:txBody>
      </p:sp>
      <p:sp>
        <p:nvSpPr>
          <p:cNvPr id="1126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96912"/>
            <a:ext cx="1588" cy="3954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>
              <a:spcBef>
                <a:spcPct val="0"/>
              </a:spcBef>
              <a:buClrTx/>
              <a:buFontTx/>
              <a:buNone/>
            </a:pPr>
            <a:endParaRPr lang="es-SV" sz="2000">
              <a:latin typeface="Arial" charset="0"/>
              <a:ea typeface="Microsoft YaHei" pitchFamily="34" charset="-122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0" y="0"/>
            <a:ext cx="1588" cy="1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31AC98A-B7F6-420A-95FC-59CB2173BD4A}" type="slidenum">
              <a:rPr lang="es-SV" sz="1400"/>
              <a:pPr>
                <a:lnSpc>
                  <a:spcPct val="100000"/>
                </a:lnSpc>
                <a:buClrTx/>
                <a:buFontTx/>
                <a:buNone/>
              </a:pPr>
              <a:t>45</a:t>
            </a:fld>
            <a:endParaRPr lang="es-SV" sz="14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FA0DD-A8EA-41DD-86B0-FF4130D0B441}" type="slidenum">
              <a:rPr lang="es-ES" smtClean="0"/>
              <a:pPr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832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68B0F5-A40E-4CF8-BF77-E496F5155028}" type="slidenum">
              <a:rPr lang="es-ES">
                <a:solidFill>
                  <a:prstClr val="black"/>
                </a:solidFill>
              </a:rPr>
              <a:pPr/>
              <a:t>48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68B0F5-A40E-4CF8-BF77-E496F5155028}" type="slidenum">
              <a:rPr lang="es-ES">
                <a:solidFill>
                  <a:prstClr val="black"/>
                </a:solidFill>
              </a:rPr>
              <a:pPr/>
              <a:t>49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499ED-2D0A-40B4-8CAA-EE2DB5CF75DC}" type="slidenum">
              <a:rPr lang="es-ES">
                <a:solidFill>
                  <a:prstClr val="black"/>
                </a:solidFill>
              </a:rPr>
              <a:pPr/>
              <a:t>53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68B0F5-A40E-4CF8-BF77-E496F5155028}" type="slidenum">
              <a:rPr lang="es-ES">
                <a:solidFill>
                  <a:prstClr val="black"/>
                </a:solidFill>
              </a:rPr>
              <a:pPr/>
              <a:t>54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499ED-2D0A-40B4-8CAA-EE2DB5CF75DC}" type="slidenum">
              <a:rPr lang="es-ES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CD1C79-2519-4DD9-A7BD-A2B58869272F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2C6639-3EA0-4478-A97D-4DA86FC62141}" type="slidenum">
              <a:rPr lang="es-ES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3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FA1BDC-8772-441D-B1F5-A1A22BD9B5B8}" type="slidenum">
              <a:rPr lang="es-E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E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4" name="3 Marcador de número de diapositiva"/>
          <p:cNvSpPr txBox="1">
            <a:spLocks noGrp="1"/>
          </p:cNvSpPr>
          <p:nvPr/>
        </p:nvSpPr>
        <p:spPr bwMode="auto">
          <a:xfrm>
            <a:off x="3970338" y="8759825"/>
            <a:ext cx="3038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2CF70C7-EED3-4F33-AD3A-41ED2886A8D2}" type="slidenum">
              <a:rPr lang="es-ES" sz="1200">
                <a:latin typeface="Calibri" pitchFamily="34" charset="0"/>
              </a:rPr>
              <a:pPr algn="r" eaLnBrk="1" hangingPunct="1"/>
              <a:t>15</a:t>
            </a:fld>
            <a:endParaRPr lang="es-E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3 Marcador de número de diapositiva"/>
          <p:cNvSpPr txBox="1">
            <a:spLocks noGrp="1"/>
          </p:cNvSpPr>
          <p:nvPr/>
        </p:nvSpPr>
        <p:spPr bwMode="auto">
          <a:xfrm>
            <a:off x="3970338" y="8759825"/>
            <a:ext cx="3038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372D6F9-48A0-4C93-8128-FD4769DA0E67}" type="slidenum">
              <a:rPr lang="es-ES" sz="1200">
                <a:latin typeface="Calibri" pitchFamily="34" charset="0"/>
              </a:rPr>
              <a:pPr algn="r" eaLnBrk="1" hangingPunct="1"/>
              <a:t>16</a:t>
            </a:fld>
            <a:endParaRPr lang="es-E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9156" name="3 Marcador de número de diapositiva"/>
          <p:cNvSpPr txBox="1">
            <a:spLocks noGrp="1"/>
          </p:cNvSpPr>
          <p:nvPr/>
        </p:nvSpPr>
        <p:spPr bwMode="auto">
          <a:xfrm>
            <a:off x="3970340" y="8760316"/>
            <a:ext cx="3038475" cy="46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 defTabSz="914437"/>
            <a:fld id="{67E2819B-BEAB-4B48-A45E-0DBD01C78196}" type="slidenum">
              <a:rPr lang="es-ES" sz="1200">
                <a:latin typeface="Calibri" pitchFamily="34" charset="0"/>
              </a:rPr>
              <a:pPr algn="r" defTabSz="914437"/>
              <a:t>17</a:t>
            </a:fld>
            <a:endParaRPr lang="es-E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249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0995-A3BE-4C60-8EBD-EFDB8004D64A}" type="datetimeFigureOut">
              <a:rPr lang="es-ES" smtClean="0"/>
              <a:pPr/>
              <a:t>29/05/2014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4F28836-CCB0-409A-9534-A17F29E9102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0995-A3BE-4C60-8EBD-EFDB8004D64A}" type="datetimeFigureOut">
              <a:rPr lang="es-ES" smtClean="0"/>
              <a:pPr/>
              <a:t>29/05/2014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8836-CCB0-409A-9534-A17F29E910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0995-A3BE-4C60-8EBD-EFDB8004D64A}" type="datetimeFigureOut">
              <a:rPr lang="es-ES" smtClean="0"/>
              <a:pPr/>
              <a:t>29/05/2014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8836-CCB0-409A-9534-A17F29E910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0995-A3BE-4C60-8EBD-EFDB8004D64A}" type="datetimeFigureOut">
              <a:rPr lang="es-ES" smtClean="0"/>
              <a:pPr/>
              <a:t>29/05/2014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8836-CCB0-409A-9534-A17F29E910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0995-A3BE-4C60-8EBD-EFDB8004D64A}" type="datetimeFigureOut">
              <a:rPr lang="es-ES" smtClean="0"/>
              <a:pPr/>
              <a:t>29/05/2014</a:t>
            </a:fld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8836-CCB0-409A-9534-A17F29E9102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0995-A3BE-4C60-8EBD-EFDB8004D64A}" type="datetimeFigureOut">
              <a:rPr lang="es-ES" smtClean="0"/>
              <a:pPr/>
              <a:t>29/05/2014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8836-CCB0-409A-9534-A17F29E910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0995-A3BE-4C60-8EBD-EFDB8004D64A}" type="datetimeFigureOut">
              <a:rPr lang="es-ES" smtClean="0"/>
              <a:pPr/>
              <a:t>29/05/2014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8836-CCB0-409A-9534-A17F29E910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0995-A3BE-4C60-8EBD-EFDB8004D64A}" type="datetimeFigureOut">
              <a:rPr lang="es-ES" smtClean="0"/>
              <a:pPr/>
              <a:t>29/05/2014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8836-CCB0-409A-9534-A17F29E910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0995-A3BE-4C60-8EBD-EFDB8004D64A}" type="datetimeFigureOut">
              <a:rPr lang="es-ES" smtClean="0"/>
              <a:pPr/>
              <a:t>29/05/2014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8836-CCB0-409A-9534-A17F29E9102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0995-A3BE-4C60-8EBD-EFDB8004D64A}" type="datetimeFigureOut">
              <a:rPr lang="es-ES" smtClean="0"/>
              <a:pPr/>
              <a:t>29/05/2014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8836-CCB0-409A-9534-A17F29E9102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90995-A3BE-4C60-8EBD-EFDB8004D64A}" type="datetimeFigureOut">
              <a:rPr lang="es-ES" smtClean="0"/>
              <a:pPr/>
              <a:t>29/05/2014</a:t>
            </a:fld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28836-CCB0-409A-9534-A17F29E9102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F990995-A3BE-4C60-8EBD-EFDB8004D64A}" type="datetimeFigureOut">
              <a:rPr lang="es-ES" smtClean="0"/>
              <a:pPr/>
              <a:t>29/05/2014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4F28836-CCB0-409A-9534-A17F29E9102A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jpe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jpe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3.jpeg"/><Relationship Id="rId9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3.jpeg"/><Relationship Id="rId9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tx1">
              <a:lumMod val="75000"/>
              <a:lumOff val="25000"/>
            </a:schemeClr>
          </a:fgClr>
          <a:bgClr>
            <a:schemeClr val="tx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" y="0"/>
            <a:ext cx="1699200" cy="1400521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b="12272"/>
          <a:stretch/>
        </p:blipFill>
        <p:spPr>
          <a:xfrm>
            <a:off x="7445896" y="-27384"/>
            <a:ext cx="1698104" cy="1265861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179512" y="1484784"/>
            <a:ext cx="864096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Medium" pitchFamily="34" charset="0"/>
              </a:rPr>
              <a:t>GABINETE DE GESTIÓN DEPARTAMENTAL</a:t>
            </a:r>
          </a:p>
          <a:p>
            <a:pPr algn="ctr"/>
            <a:r>
              <a:rPr lang="es-ES" sz="4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Medium" pitchFamily="34" charset="0"/>
              </a:rPr>
              <a:t>LA UNIÓN</a:t>
            </a:r>
            <a:endParaRPr lang="es-ES" sz="4400" b="1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01628" y="3861048"/>
            <a:ext cx="8661923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INFORME DE RENDICIÓN DE CUENTAS </a:t>
            </a:r>
          </a:p>
          <a:p>
            <a:pPr algn="ctr"/>
            <a:r>
              <a:rPr lang="es-ES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PERIODO JUNIO 2009 – MAYO 2014</a:t>
            </a:r>
            <a:endParaRPr lang="es-ES" sz="28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cxnSp>
        <p:nvCxnSpPr>
          <p:cNvPr id="14" name="13 Conector recto"/>
          <p:cNvCxnSpPr/>
          <p:nvPr/>
        </p:nvCxnSpPr>
        <p:spPr>
          <a:xfrm>
            <a:off x="5364088" y="6093296"/>
            <a:ext cx="3074876" cy="0"/>
          </a:xfrm>
          <a:prstGeom prst="line">
            <a:avLst/>
          </a:prstGeom>
          <a:ln w="38100" cap="rnd" cmpd="dbl"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0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/>
          <p:cNvSpPr>
            <a:spLocks noGrp="1"/>
          </p:cNvSpPr>
          <p:nvPr>
            <p:ph type="ctrTitle"/>
          </p:nvPr>
        </p:nvSpPr>
        <p:spPr>
          <a:xfrm>
            <a:off x="1943100" y="2514600"/>
            <a:ext cx="6599238" cy="2262188"/>
          </a:xfrm>
        </p:spPr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943100" y="4776788"/>
            <a:ext cx="6599238" cy="11271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es-SV" dirty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9525"/>
            <a:ext cx="10323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9388" y="420688"/>
            <a:ext cx="6429375" cy="1444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SV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CUENTAS </a:t>
            </a:r>
          </a:p>
          <a:p>
            <a:pPr>
              <a:defRPr/>
            </a:pPr>
            <a:r>
              <a:rPr lang="es-SV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              CLARAS</a:t>
            </a:r>
          </a:p>
        </p:txBody>
      </p:sp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160963"/>
            <a:ext cx="1800225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07950" y="2892425"/>
            <a:ext cx="5832475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SV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Cinco años de un </a:t>
            </a:r>
          </a:p>
          <a:p>
            <a:pPr>
              <a:defRPr/>
            </a:pPr>
            <a:r>
              <a:rPr lang="es-SV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      nuevo modelo </a:t>
            </a:r>
          </a:p>
          <a:p>
            <a:pPr>
              <a:defRPr/>
            </a:pPr>
            <a:r>
              <a:rPr lang="es-SV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                          de gestión</a:t>
            </a:r>
          </a:p>
        </p:txBody>
      </p:sp>
      <p:pic>
        <p:nvPicPr>
          <p:cNvPr id="2663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011863"/>
            <a:ext cx="2160588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6390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6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0"/>
            <a:ext cx="170021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7 Imagen"/>
          <p:cNvPicPr>
            <a:picLocks noChangeAspect="1"/>
          </p:cNvPicPr>
          <p:nvPr/>
        </p:nvPicPr>
        <p:blipFill>
          <a:blip r:embed="rId4"/>
          <a:srcRect t="13182" b="12273"/>
          <a:stretch>
            <a:fillRect/>
          </a:stretch>
        </p:blipFill>
        <p:spPr bwMode="auto">
          <a:xfrm>
            <a:off x="7445375" y="-26988"/>
            <a:ext cx="1698625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WordArt 7"/>
          <p:cNvSpPr>
            <a:spLocks noChangeArrowheads="1" noChangeShapeType="1" noTextEdit="1"/>
          </p:cNvSpPr>
          <p:nvPr/>
        </p:nvSpPr>
        <p:spPr bwMode="auto">
          <a:xfrm>
            <a:off x="684213" y="2205038"/>
            <a:ext cx="7704137" cy="706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GABINETE DE PRODUCTIVIDAD Y EMPLEO</a:t>
            </a:r>
          </a:p>
        </p:txBody>
      </p:sp>
      <p:cxnSp>
        <p:nvCxnSpPr>
          <p:cNvPr id="14" name="13 Conector recto"/>
          <p:cNvCxnSpPr/>
          <p:nvPr/>
        </p:nvCxnSpPr>
        <p:spPr>
          <a:xfrm>
            <a:off x="5767313" y="6092825"/>
            <a:ext cx="3074876" cy="0"/>
          </a:xfrm>
          <a:prstGeom prst="line">
            <a:avLst/>
          </a:prstGeom>
          <a:ln w="38100" cap="rnd" cmpd="dbl">
            <a:solidFill>
              <a:schemeClr val="bg1"/>
            </a:solidFill>
          </a:ln>
          <a:effectLst>
            <a:reflection blurRad="6350" stA="50000" endA="300" endPos="5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5" name="Picture 3"/>
          <p:cNvPicPr>
            <a:picLocks noChangeAspect="1" noChangeArrowheads="1"/>
          </p:cNvPicPr>
          <p:nvPr/>
        </p:nvPicPr>
        <p:blipFill>
          <a:blip r:embed="rId5"/>
          <a:srcRect t="4955" r="10133" b="10818"/>
          <a:stretch>
            <a:fillRect/>
          </a:stretch>
        </p:blipFill>
        <p:spPr bwMode="auto">
          <a:xfrm>
            <a:off x="4855771" y="5050765"/>
            <a:ext cx="1857132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11 Imagen" descr="logo_bfa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92894" y="5050765"/>
            <a:ext cx="1843387" cy="104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10 Imagen" descr="centa.jpg"/>
          <p:cNvPicPr>
            <a:picLocks noChangeAspect="1"/>
          </p:cNvPicPr>
          <p:nvPr/>
        </p:nvPicPr>
        <p:blipFill>
          <a:blip r:embed="rId7"/>
          <a:srcRect r="69687"/>
          <a:stretch>
            <a:fillRect/>
          </a:stretch>
        </p:blipFill>
        <p:spPr bwMode="auto">
          <a:xfrm>
            <a:off x="3175489" y="3774761"/>
            <a:ext cx="207298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9 Imagen" descr="mitur.jpg"/>
          <p:cNvPicPr>
            <a:picLocks noChangeAspect="1"/>
          </p:cNvPicPr>
          <p:nvPr/>
        </p:nvPicPr>
        <p:blipFill>
          <a:blip r:embed="rId8"/>
          <a:srcRect t="16200" b="13602"/>
          <a:stretch>
            <a:fillRect/>
          </a:stretch>
        </p:blipFill>
        <p:spPr bwMode="auto">
          <a:xfrm>
            <a:off x="5644139" y="3732946"/>
            <a:ext cx="210348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 Imagen" descr="GOES-MAG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5616" y="3764173"/>
            <a:ext cx="1789063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087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6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0"/>
            <a:ext cx="17002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7 Imagen"/>
          <p:cNvPicPr>
            <a:picLocks noChangeAspect="1"/>
          </p:cNvPicPr>
          <p:nvPr/>
        </p:nvPicPr>
        <p:blipFill>
          <a:blip r:embed="rId4"/>
          <a:srcRect t="13182" b="12273"/>
          <a:stretch>
            <a:fillRect/>
          </a:stretch>
        </p:blipFill>
        <p:spPr bwMode="auto">
          <a:xfrm>
            <a:off x="7445375" y="-26988"/>
            <a:ext cx="16986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501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088287"/>
              </p:ext>
            </p:extLst>
          </p:nvPr>
        </p:nvGraphicFramePr>
        <p:xfrm>
          <a:off x="323850" y="1125538"/>
          <a:ext cx="8569325" cy="5438775"/>
        </p:xfrm>
        <a:graphic>
          <a:graphicData uri="http://schemas.openxmlformats.org/drawingml/2006/table">
            <a:tbl>
              <a:tblPr/>
              <a:tblGrid>
                <a:gridCol w="3095625"/>
                <a:gridCol w="2016125"/>
                <a:gridCol w="1944688"/>
                <a:gridCol w="1512887"/>
              </a:tblGrid>
              <a:tr h="4635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19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Proyecto/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Programa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Lugar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Ejecución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Población Beneficiada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Monto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Invertido ($)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60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Capacitaciones sobre incendios forestales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Todo el Departamento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306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Asistencia técnica sobre viveros forestales con unidades militares y escuelas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Todo el Departamento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020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Inventarios aserraderos, venta de maderas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Charlas sobre Ley Forestal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Todo el Departamento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8464" name="WordArt 34"/>
          <p:cNvSpPr>
            <a:spLocks noChangeArrowheads="1" noChangeShapeType="1" noTextEdit="1"/>
          </p:cNvSpPr>
          <p:nvPr/>
        </p:nvSpPr>
        <p:spPr bwMode="auto">
          <a:xfrm>
            <a:off x="1692275" y="404813"/>
            <a:ext cx="5762625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MINISTERIO DE AGRICULTURA Y GANADERIA</a:t>
            </a:r>
          </a:p>
        </p:txBody>
      </p:sp>
      <p:pic>
        <p:nvPicPr>
          <p:cNvPr id="18465" name="1 Imagen" descr="IMG_211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3141663"/>
            <a:ext cx="3109913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44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6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0"/>
            <a:ext cx="170021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7 Imagen"/>
          <p:cNvPicPr>
            <a:picLocks noChangeAspect="1"/>
          </p:cNvPicPr>
          <p:nvPr/>
        </p:nvPicPr>
        <p:blipFill>
          <a:blip r:embed="rId4"/>
          <a:srcRect t="13182" b="12273"/>
          <a:stretch>
            <a:fillRect/>
          </a:stretch>
        </p:blipFill>
        <p:spPr bwMode="auto">
          <a:xfrm>
            <a:off x="7445375" y="-26988"/>
            <a:ext cx="1698625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44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813967"/>
              </p:ext>
            </p:extLst>
          </p:nvPr>
        </p:nvGraphicFramePr>
        <p:xfrm>
          <a:off x="250825" y="1484313"/>
          <a:ext cx="8569325" cy="4791075"/>
        </p:xfrm>
        <a:graphic>
          <a:graphicData uri="http://schemas.openxmlformats.org/drawingml/2006/table">
            <a:tbl>
              <a:tblPr/>
              <a:tblGrid>
                <a:gridCol w="2160588"/>
                <a:gridCol w="2159000"/>
                <a:gridCol w="2160587"/>
                <a:gridCol w="2089150"/>
              </a:tblGrid>
              <a:tr h="28733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Proyecto/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Programa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Lugar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Ejecución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Población Beneficiada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Monto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Invertido ($)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Plan de Agricultura Familiar PAF-SAN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Lislique, Nueva Esparta y Polorós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3,614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288,951.06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Plan de Agricultura Familiar Cadenas Productivas en Granos Básicos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Conchagua, La Unión y San Alejo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90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$15,000.00</a:t>
                      </a: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0518" name="WordArt 38"/>
          <p:cNvSpPr>
            <a:spLocks noChangeArrowheads="1" noChangeShapeType="1" noTextEdit="1"/>
          </p:cNvSpPr>
          <p:nvPr/>
        </p:nvSpPr>
        <p:spPr bwMode="auto">
          <a:xfrm>
            <a:off x="3059113" y="549275"/>
            <a:ext cx="252095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CENTA</a:t>
            </a:r>
          </a:p>
        </p:txBody>
      </p:sp>
      <p:pic>
        <p:nvPicPr>
          <p:cNvPr id="6" name="3 Marcador de contenido" descr="IMG_034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569467" y="4653136"/>
            <a:ext cx="2232248" cy="1483374"/>
          </a:xfrm>
          <a:prstGeom prst="rect">
            <a:avLst/>
          </a:prstGeom>
        </p:spPr>
      </p:pic>
      <p:pic>
        <p:nvPicPr>
          <p:cNvPr id="7" name="Picture 3" descr="J:\DCIM\100MEDIA\IMG_02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48516" y="4653136"/>
            <a:ext cx="2520951" cy="148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9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7002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b="12273"/>
          <a:stretch>
            <a:fillRect/>
          </a:stretch>
        </p:blipFill>
        <p:spPr bwMode="auto">
          <a:xfrm>
            <a:off x="7445375" y="-26988"/>
            <a:ext cx="16986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44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961364"/>
              </p:ext>
            </p:extLst>
          </p:nvPr>
        </p:nvGraphicFramePr>
        <p:xfrm>
          <a:off x="142875" y="1357313"/>
          <a:ext cx="8893175" cy="5105614"/>
        </p:xfrm>
        <a:graphic>
          <a:graphicData uri="http://schemas.openxmlformats.org/drawingml/2006/table">
            <a:tbl>
              <a:tblPr/>
              <a:tblGrid>
                <a:gridCol w="2408622"/>
                <a:gridCol w="2446546"/>
                <a:gridCol w="2001720"/>
                <a:gridCol w="2036287"/>
              </a:tblGrid>
              <a:tr h="37540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38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Proyecto/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Programa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Lugar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Ejecución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Población Beneficiada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Monto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Invertido ($)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5390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Plan de Agricultura Familiar Cadenas Productivas en Lácteos</a:t>
                      </a:r>
                      <a:endParaRPr kumimoji="0" lang="es-E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Conchagua, La Unión, San Alejo, El Carmen y Pasaquina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211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35,000.00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9708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Fomento a la producción y productividad de hortalizas y frutales en El Salvador (PEIS)</a:t>
                      </a:r>
                      <a:endParaRPr kumimoji="0" lang="es-E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Conchagua, La Unión y San Alejo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90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75,000.00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812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0273" name="WordArt 38"/>
          <p:cNvSpPr>
            <a:spLocks noChangeArrowheads="1" noChangeShapeType="1" noTextEdit="1"/>
          </p:cNvSpPr>
          <p:nvPr/>
        </p:nvSpPr>
        <p:spPr bwMode="auto">
          <a:xfrm>
            <a:off x="3059113" y="549275"/>
            <a:ext cx="252095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SV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CENTA</a:t>
            </a:r>
          </a:p>
        </p:txBody>
      </p:sp>
      <p:pic>
        <p:nvPicPr>
          <p:cNvPr id="10274" name="8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4857750"/>
            <a:ext cx="2449512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5" name="5 Marcador de contenido" descr="DSC08048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3338" y="4857750"/>
            <a:ext cx="2586037" cy="1928813"/>
          </a:xfrm>
        </p:spPr>
      </p:pic>
    </p:spTree>
    <p:extLst>
      <p:ext uri="{BB962C8B-B14F-4D97-AF65-F5344CB8AC3E}">
        <p14:creationId xmlns:p14="http://schemas.microsoft.com/office/powerpoint/2010/main" val="20720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7002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b="12273"/>
          <a:stretch>
            <a:fillRect/>
          </a:stretch>
        </p:blipFill>
        <p:spPr bwMode="auto">
          <a:xfrm>
            <a:off x="7445375" y="-26988"/>
            <a:ext cx="16986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160" name="Group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028938"/>
              </p:ext>
            </p:extLst>
          </p:nvPr>
        </p:nvGraphicFramePr>
        <p:xfrm>
          <a:off x="179388" y="1463675"/>
          <a:ext cx="8785224" cy="5370605"/>
        </p:xfrm>
        <a:graphic>
          <a:graphicData uri="http://schemas.openxmlformats.org/drawingml/2006/table">
            <a:tbl>
              <a:tblPr/>
              <a:tblGrid>
                <a:gridCol w="1501803"/>
                <a:gridCol w="1612471"/>
                <a:gridCol w="1334458"/>
                <a:gridCol w="2168246"/>
                <a:gridCol w="2168246"/>
              </a:tblGrid>
              <a:tr h="3657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8229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Proyecto/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Programa</a:t>
                      </a: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Lugar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Ejecución</a:t>
                      </a: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Población Beneficiada</a:t>
                      </a: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Monto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Invertido ($)</a:t>
                      </a: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Respaldo</a:t>
                      </a: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229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Programa Pueblos Vivos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Todo el Depto.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Población en General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$50,000.00 Aprox.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229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Encuentros y congresos nacionales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Todo el Depto.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50 representantes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$25,000.00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Aprox.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229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Mapas y señalización turísticos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Todo el Depto.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215,299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$46,900.00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066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Carpeta Técnica de muelles artesanales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Zacatillo, Conchaguita y Punta de Chiquirín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94,585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$20,000.00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462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L="91443" marR="91443"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0291" name="WordArt 33"/>
          <p:cNvSpPr>
            <a:spLocks noChangeArrowheads="1" noChangeShapeType="1" noTextEdit="1"/>
          </p:cNvSpPr>
          <p:nvPr/>
        </p:nvSpPr>
        <p:spPr bwMode="auto">
          <a:xfrm>
            <a:off x="1908175" y="549275"/>
            <a:ext cx="5256213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SV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MINISTERIO DE TURISMO</a:t>
            </a:r>
          </a:p>
        </p:txBody>
      </p:sp>
      <p:pic>
        <p:nvPicPr>
          <p:cNvPr id="35879" name="Picture 39" descr="C:\Users\usuario\Desktop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2781300"/>
            <a:ext cx="2087562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80" name="Picture 40" descr="C:\Users\usuario\Documents\foto de señalización\IMG_099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2588" y="4652963"/>
            <a:ext cx="1008062" cy="100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81" name="Picture 41" descr="C:\Users\usuario\Documents\Foto de Senalizacion\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40650" y="4652963"/>
            <a:ext cx="1079500" cy="100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83" name="Picture 43" descr="C:\Users\usuario\Downloads\1079158_10152194175337392_641397864_n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32588" y="5732463"/>
            <a:ext cx="2087562" cy="909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853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70021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b="12273"/>
          <a:stretch>
            <a:fillRect/>
          </a:stretch>
        </p:blipFill>
        <p:spPr bwMode="auto">
          <a:xfrm>
            <a:off x="7445375" y="-26988"/>
            <a:ext cx="1698625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160" name="Group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329180"/>
              </p:ext>
            </p:extLst>
          </p:nvPr>
        </p:nvGraphicFramePr>
        <p:xfrm>
          <a:off x="0" y="1311275"/>
          <a:ext cx="9143999" cy="5545536"/>
        </p:xfrm>
        <a:graphic>
          <a:graphicData uri="http://schemas.openxmlformats.org/drawingml/2006/table">
            <a:tbl>
              <a:tblPr/>
              <a:tblGrid>
                <a:gridCol w="1676265"/>
                <a:gridCol w="1600071"/>
                <a:gridCol w="2362010"/>
                <a:gridCol w="1600071"/>
                <a:gridCol w="1905582"/>
              </a:tblGrid>
              <a:tr h="36570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5790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Proyecto/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Programa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Lugar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Ejecución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Población Beneficiada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Monto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Invertido ($)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790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Tours Mangles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Municipio de Intipuca.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7,000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$29,300.00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066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Tours Islas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Zacatillo, Conchaguita y Meanguera del Golfo.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96,983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$59,700.00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790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Capacitaciones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Todo el Depto.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215,299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$38,000.00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066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Educación Turística y Medio Ambiente.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Municipio de Pasaquina.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970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$22,200.00</a:t>
                      </a: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308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Feria Turística Regional del Golfo.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La Unión.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Población en general de los 13 municipios de mancomunidad del Golfo.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$9,000.00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1315" name="WordArt 33"/>
          <p:cNvSpPr>
            <a:spLocks noChangeArrowheads="1" noChangeShapeType="1" noTextEdit="1"/>
          </p:cNvSpPr>
          <p:nvPr/>
        </p:nvSpPr>
        <p:spPr bwMode="auto">
          <a:xfrm>
            <a:off x="1908175" y="549275"/>
            <a:ext cx="5256213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SV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MINISTERIO DE TURISMO</a:t>
            </a:r>
          </a:p>
        </p:txBody>
      </p:sp>
      <p:pic>
        <p:nvPicPr>
          <p:cNvPr id="118786" name="Picture 2" descr="C:\Users\usuario\Documents\IMG_712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2997200"/>
            <a:ext cx="1800225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8787" name="Picture 3" descr="C:\Users\usuario\Downloads\1921020_10202378800328891_811868238_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4388" y="1700213"/>
            <a:ext cx="1800225" cy="131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8788" name="Picture 4" descr="C:\Users\usuario\Documents\Graduación de Cultura Turistica\DSC0536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4388" y="4581525"/>
            <a:ext cx="1736725" cy="123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8790" name="Picture 6" descr="C:\Users\usuario\Documents\Feria del Turismo\DSC0814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4388" y="5832475"/>
            <a:ext cx="1728787" cy="90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6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02211"/>
            <a:ext cx="1121396" cy="92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7 Imagen"/>
          <p:cNvPicPr>
            <a:picLocks noChangeAspect="1"/>
          </p:cNvPicPr>
          <p:nvPr/>
        </p:nvPicPr>
        <p:blipFill>
          <a:blip r:embed="rId4"/>
          <a:srcRect t="13182" b="12273"/>
          <a:stretch>
            <a:fillRect/>
          </a:stretch>
        </p:blipFill>
        <p:spPr bwMode="auto">
          <a:xfrm>
            <a:off x="7380312" y="232288"/>
            <a:ext cx="1159073" cy="8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395536" y="1357264"/>
            <a:ext cx="835292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b="1" dirty="0">
                <a:latin typeface="Bookman Old Style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INAUGURACIÓN DE NUEVAS OFICINAS DE LA OFICINA REGIONAL </a:t>
            </a:r>
            <a:r>
              <a:rPr lang="es-SV" b="1" dirty="0" smtClean="0">
                <a:latin typeface="Bookman Old Style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ORIENTE</a:t>
            </a:r>
          </a:p>
          <a:p>
            <a:pPr algn="just"/>
            <a:r>
              <a:rPr lang="es-SV" dirty="0">
                <a:latin typeface="Bookman Old Style" pitchFamily="18" charset="0"/>
              </a:rPr>
              <a:t>Con esta inauguración estamos mejorando y acercando más nuestros servicios a las personas consumidoras de la zona oriental del país</a:t>
            </a:r>
            <a:r>
              <a:rPr lang="es-SV" dirty="0" smtClean="0">
                <a:latin typeface="Bookman Old Style" pitchFamily="18" charset="0"/>
              </a:rPr>
              <a:t>".</a:t>
            </a:r>
          </a:p>
          <a:p>
            <a:pPr algn="just"/>
            <a:endParaRPr lang="es-SV" dirty="0" smtClean="0">
              <a:latin typeface="Bookman Old Style" pitchFamily="18" charset="0"/>
            </a:endParaRPr>
          </a:p>
          <a:p>
            <a:pPr algn="just"/>
            <a:r>
              <a:rPr lang="es-SV" b="1" dirty="0">
                <a:latin typeface="Bookman Old Style" pitchFamily="18" charset="0"/>
              </a:rPr>
              <a:t>DEFENSORÍAS MÓVILES</a:t>
            </a:r>
            <a:endParaRPr lang="es-SV" dirty="0">
              <a:latin typeface="Bookman Old Style" pitchFamily="18" charset="0"/>
            </a:endParaRPr>
          </a:p>
          <a:p>
            <a:pPr algn="just"/>
            <a:r>
              <a:rPr lang="es-SV" dirty="0">
                <a:latin typeface="Bookman Old Style" pitchFamily="18" charset="0"/>
              </a:rPr>
              <a:t>Con la implementación de las Defensorías Móviles a partir del 23 de julio del año 2009, la Defensoría del Consumidor logró llegar en la presente gestión del Presidente Mauricio Funes, a los </a:t>
            </a:r>
            <a:r>
              <a:rPr lang="es-SV" dirty="0" smtClean="0">
                <a:latin typeface="Bookman Old Style" pitchFamily="18" charset="0"/>
              </a:rPr>
              <a:t>87 </a:t>
            </a:r>
            <a:r>
              <a:rPr lang="es-SV" dirty="0">
                <a:latin typeface="Bookman Old Style" pitchFamily="18" charset="0"/>
              </a:rPr>
              <a:t>municipios de la zona oriental en más de 2 ocasiones en algunos municipios, esto permitió acercar nuestros servicios a toda la población que demandaba la cercanía de las instituciones de gobierno a sus </a:t>
            </a:r>
            <a:r>
              <a:rPr lang="es-SV" dirty="0" smtClean="0">
                <a:latin typeface="Bookman Old Style" pitchFamily="18" charset="0"/>
              </a:rPr>
              <a:t>municipios. </a:t>
            </a:r>
          </a:p>
          <a:p>
            <a:pPr algn="just"/>
            <a:r>
              <a:rPr lang="es-SV" dirty="0">
                <a:latin typeface="Bookman Old Style" pitchFamily="18" charset="0"/>
              </a:rPr>
              <a:t>Con el desarrollo de esta nueva modalidad de atención, la Defensoría logró brindar 3,000 atenciones en los municipios visitados de la zona oriental</a:t>
            </a:r>
            <a:r>
              <a:rPr lang="es-SV" dirty="0" smtClean="0">
                <a:latin typeface="Bookman Old Style" pitchFamily="18" charset="0"/>
              </a:rPr>
              <a:t>.</a:t>
            </a:r>
          </a:p>
          <a:p>
            <a:endParaRPr lang="es-SV" dirty="0">
              <a:latin typeface="Calibri" panose="020F0502020204030204" pitchFamily="34" charset="0"/>
            </a:endParaRPr>
          </a:p>
          <a:p>
            <a:endParaRPr lang="es-SV" dirty="0">
              <a:latin typeface="Calibri" panose="020F0502020204030204" pitchFamily="34" charset="0"/>
            </a:endParaRPr>
          </a:p>
          <a:p>
            <a:endParaRPr lang="es-SV" dirty="0"/>
          </a:p>
        </p:txBody>
      </p:sp>
      <p:pic>
        <p:nvPicPr>
          <p:cNvPr id="9" name="Imagen 8" descr="fnoticia120518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23" y="5583823"/>
            <a:ext cx="1676556" cy="11575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429" y="5445224"/>
            <a:ext cx="2246683" cy="12961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722" y="5317146"/>
            <a:ext cx="2000666" cy="14164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17" y="222866"/>
            <a:ext cx="4051177" cy="9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5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6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02211"/>
            <a:ext cx="1121396" cy="92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7 Imagen"/>
          <p:cNvPicPr>
            <a:picLocks noChangeAspect="1"/>
          </p:cNvPicPr>
          <p:nvPr/>
        </p:nvPicPr>
        <p:blipFill>
          <a:blip r:embed="rId4"/>
          <a:srcRect t="13182" b="12273"/>
          <a:stretch>
            <a:fillRect/>
          </a:stretch>
        </p:blipFill>
        <p:spPr bwMode="auto">
          <a:xfrm>
            <a:off x="7380312" y="232288"/>
            <a:ext cx="1159073" cy="8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17" y="222866"/>
            <a:ext cx="4051177" cy="95443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7504" y="1194883"/>
            <a:ext cx="88924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sz="1600" b="1" dirty="0" smtClean="0">
                <a:latin typeface="Bookman Old Style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VENTANILLA </a:t>
            </a:r>
            <a:r>
              <a:rPr lang="es-SV" sz="1600" b="1" dirty="0">
                <a:latin typeface="Bookman Old Style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DESCENTRALIZADA DE ATENCIÓN AL </a:t>
            </a:r>
            <a:r>
              <a:rPr lang="es-SV" sz="1600" b="1" dirty="0" smtClean="0">
                <a:latin typeface="Bookman Old Style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CONSUMIDOR</a:t>
            </a:r>
          </a:p>
          <a:p>
            <a:pPr algn="just"/>
            <a:r>
              <a:rPr lang="es-SV" sz="1600" dirty="0">
                <a:latin typeface="Bookman Old Style" pitchFamily="18" charset="0"/>
              </a:rPr>
              <a:t>El Ministerio de Gobernación y la Defensoría del Consumidor, firmó el 10 de marzo de 2010, un Convenio de Cooperación que facilitó el desarrollo de un novedoso plan de acercamiento de servicios a favor de la protección de derechos de la población consumidora</a:t>
            </a:r>
            <a:r>
              <a:rPr lang="es-SV" sz="1600" dirty="0" smtClean="0">
                <a:latin typeface="Bookman Old Style" pitchFamily="18" charset="0"/>
              </a:rPr>
              <a:t>.</a:t>
            </a:r>
          </a:p>
          <a:p>
            <a:pPr algn="just"/>
            <a:r>
              <a:rPr lang="es-SV" sz="1600" dirty="0">
                <a:latin typeface="Bookman Old Style" pitchFamily="18" charset="0"/>
              </a:rPr>
              <a:t>En las ventanillas, la colaboración de estudiantes de las diferentes universidades de la zona oriental, facilitaron que en este periodo se hayan brindado alrededor de 2,085 atenciones a consumidores y consumidoras</a:t>
            </a:r>
            <a:r>
              <a:rPr lang="es-SV" sz="1600" dirty="0" smtClean="0">
                <a:latin typeface="Bookman Old Style" pitchFamily="18" charset="0"/>
              </a:rPr>
              <a:t>.</a:t>
            </a:r>
          </a:p>
          <a:p>
            <a:pPr algn="just"/>
            <a:endParaRPr lang="es-SV" sz="1600" dirty="0" smtClean="0">
              <a:latin typeface="Bookman Old Style" pitchFamily="18" charset="0"/>
            </a:endParaRPr>
          </a:p>
          <a:p>
            <a:pPr algn="just"/>
            <a:r>
              <a:rPr lang="es-SV" sz="1600" b="1" dirty="0">
                <a:latin typeface="Bookman Old Style" pitchFamily="18" charset="0"/>
              </a:rPr>
              <a:t>ATENCIONES </a:t>
            </a:r>
            <a:r>
              <a:rPr lang="es-SV" sz="1600" b="1" dirty="0" smtClean="0">
                <a:latin typeface="Bookman Old Style" pitchFamily="18" charset="0"/>
              </a:rPr>
              <a:t>BRINDADAS</a:t>
            </a:r>
          </a:p>
          <a:p>
            <a:pPr algn="just"/>
            <a:r>
              <a:rPr lang="es-SV" sz="1600" dirty="0" smtClean="0">
                <a:latin typeface="Bookman Old Style" pitchFamily="18" charset="0"/>
              </a:rPr>
              <a:t>En </a:t>
            </a:r>
            <a:r>
              <a:rPr lang="es-SV" sz="1600" dirty="0">
                <a:latin typeface="Bookman Old Style" pitchFamily="18" charset="0"/>
              </a:rPr>
              <a:t>el periodo comprendido de junio 2009 a marzo 2014, la Oficina Regional de Oriente de la Defensoría del Consumidor atendió a 30,070 consumidores y consumidoras que buscaron apoyo institucional para defender los derechos e intereses. </a:t>
            </a:r>
            <a:endParaRPr lang="es-SV" sz="1600" dirty="0" smtClean="0">
              <a:latin typeface="Bookman Old Style" pitchFamily="18" charset="0"/>
            </a:endParaRPr>
          </a:p>
          <a:p>
            <a:pPr algn="just"/>
            <a:r>
              <a:rPr lang="es-SV" sz="1600" dirty="0" smtClean="0">
                <a:latin typeface="Bookman Old Style" pitchFamily="18" charset="0"/>
              </a:rPr>
              <a:t>Durante </a:t>
            </a:r>
            <a:r>
              <a:rPr lang="es-SV" sz="1600" dirty="0">
                <a:latin typeface="Bookman Old Style" pitchFamily="18" charset="0"/>
              </a:rPr>
              <a:t>el período informado, la Oficina Regional Oriente de La Defensoría resolvió 13,782 casos de consumidores individuales </a:t>
            </a:r>
            <a:r>
              <a:rPr lang="es-SV" sz="1600" dirty="0" smtClean="0">
                <a:latin typeface="Bookman Old Style" pitchFamily="18" charset="0"/>
              </a:rPr>
              <a:t>logrando una recuperación </a:t>
            </a:r>
            <a:r>
              <a:rPr lang="es-SV" sz="1600" dirty="0">
                <a:latin typeface="Bookman Old Style" pitchFamily="18" charset="0"/>
              </a:rPr>
              <a:t>de un total de S1,485,484.06. </a:t>
            </a:r>
            <a:endParaRPr lang="es-SV" sz="1600" dirty="0" smtClean="0">
              <a:latin typeface="Bookman Old Style" pitchFamily="18" charset="0"/>
            </a:endParaRPr>
          </a:p>
          <a:p>
            <a:pPr algn="just"/>
            <a:endParaRPr lang="es-SV" sz="1600" dirty="0">
              <a:latin typeface="Bookman Old Style" pitchFamily="18" charset="0"/>
            </a:endParaRPr>
          </a:p>
          <a:p>
            <a:pPr algn="just"/>
            <a:r>
              <a:rPr lang="es-SV" sz="1600" b="1" dirty="0">
                <a:latin typeface="Bookman Old Style" pitchFamily="18" charset="0"/>
              </a:rPr>
              <a:t>TALLER CON SECTOR GANADERO DE ZONA ORIENTE</a:t>
            </a:r>
            <a:endParaRPr lang="es-SV" sz="1600" dirty="0">
              <a:latin typeface="Bookman Old Style" pitchFamily="18" charset="0"/>
            </a:endParaRPr>
          </a:p>
          <a:p>
            <a:pPr algn="just"/>
            <a:r>
              <a:rPr lang="es-SV" sz="1600" dirty="0">
                <a:latin typeface="Bookman Old Style" pitchFamily="18" charset="0"/>
              </a:rPr>
              <a:t>E</a:t>
            </a:r>
            <a:r>
              <a:rPr lang="es-SV" sz="1600" dirty="0" smtClean="0">
                <a:latin typeface="Bookman Old Style" pitchFamily="18" charset="0"/>
              </a:rPr>
              <a:t>n </a:t>
            </a:r>
            <a:r>
              <a:rPr lang="es-SV" sz="1600" dirty="0">
                <a:latin typeface="Bookman Old Style" pitchFamily="18" charset="0"/>
              </a:rPr>
              <a:t>el fin de proteger la salud y la seguridad en el consumo y contribuir a una mayor transparencia y competitividad en el mercado de alimentos, la Defensoría del Consumidor impartió en el mes de noviembre 2012, un taller de capacitación a representantes de empresas productoras, distribuidoras, procesadoras y consumidoras de productos lácteos de la zona oriental del país.</a:t>
            </a:r>
            <a:endParaRPr lang="es-SV" sz="1600" dirty="0" smtClean="0">
              <a:latin typeface="Bookman Old Style" pitchFamily="18" charset="0"/>
            </a:endParaRPr>
          </a:p>
          <a:p>
            <a:pPr algn="just"/>
            <a:endParaRPr lang="es-SV" sz="16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3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6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02211"/>
            <a:ext cx="1121396" cy="92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7 Imagen"/>
          <p:cNvPicPr>
            <a:picLocks noChangeAspect="1"/>
          </p:cNvPicPr>
          <p:nvPr/>
        </p:nvPicPr>
        <p:blipFill>
          <a:blip r:embed="rId4"/>
          <a:srcRect t="13182" b="12273"/>
          <a:stretch>
            <a:fillRect/>
          </a:stretch>
        </p:blipFill>
        <p:spPr bwMode="auto">
          <a:xfrm>
            <a:off x="7380312" y="232288"/>
            <a:ext cx="1159073" cy="8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17" y="222866"/>
            <a:ext cx="4051177" cy="95443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1177305"/>
            <a:ext cx="89854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600" b="1" dirty="0" smtClean="0">
                <a:latin typeface="Bookman Old Style" pitchFamily="18" charset="0"/>
              </a:rPr>
              <a:t>EDUCACIÓN PARA EL CONSUMO Y EL EJERCICIO DE CIUDADANÍA</a:t>
            </a:r>
            <a:endParaRPr lang="es-SV" sz="1600" dirty="0" smtClean="0">
              <a:latin typeface="Bookman Old Style" pitchFamily="18" charset="0"/>
            </a:endParaRPr>
          </a:p>
          <a:p>
            <a:pPr algn="just"/>
            <a:r>
              <a:rPr lang="es-SV" sz="1600" dirty="0" smtClean="0">
                <a:latin typeface="Bookman Old Style" pitchFamily="18" charset="0"/>
              </a:rPr>
              <a:t>Cumpliendo </a:t>
            </a:r>
            <a:r>
              <a:rPr lang="es-SV" sz="1600" dirty="0">
                <a:latin typeface="Bookman Old Style" pitchFamily="18" charset="0"/>
              </a:rPr>
              <a:t>el mandato de Ley, La Defensoría impulsó acciones de educación y participación ciudadana por medio de 210 capacitaciones, que en conjunto permitieron llegar a 4,937 personas (2,320 hombres y 2,617 mujeres), entre personal de empresas privadas e instituciones públicas, estudiantes y docentes de centros educativos de nivel básico, bachillerato y de universidad pública y privadas</a:t>
            </a:r>
            <a:r>
              <a:rPr lang="es-SV" sz="1600" dirty="0" smtClean="0">
                <a:latin typeface="Bookman Old Style" pitchFamily="18" charset="0"/>
              </a:rPr>
              <a:t>.</a:t>
            </a:r>
          </a:p>
          <a:p>
            <a:pPr algn="just"/>
            <a:r>
              <a:rPr lang="es-SV" sz="1600" dirty="0">
                <a:latin typeface="Bookman Old Style" pitchFamily="18" charset="0"/>
              </a:rPr>
              <a:t>Como parte de la difusión de derechos y deberes de los consumidores y proveedores, se distribuyeron 501,787 materiales educativos e informativos y 28,508 artículos promocionales</a:t>
            </a:r>
            <a:r>
              <a:rPr lang="es-SV" sz="1600" dirty="0" smtClean="0">
                <a:latin typeface="Bookman Old Style" pitchFamily="18" charset="0"/>
              </a:rPr>
              <a:t>.</a:t>
            </a:r>
          </a:p>
          <a:p>
            <a:pPr algn="just"/>
            <a:endParaRPr lang="es-SV" sz="1600" dirty="0">
              <a:latin typeface="Bookman Old Style" pitchFamily="18" charset="0"/>
            </a:endParaRPr>
          </a:p>
          <a:p>
            <a:pPr algn="just"/>
            <a:r>
              <a:rPr lang="es-SV" sz="1600" b="1" dirty="0">
                <a:latin typeface="Bookman Old Style" pitchFamily="18" charset="0"/>
              </a:rPr>
              <a:t>VIGILANCIA DE MERCADOS</a:t>
            </a:r>
            <a:endParaRPr lang="es-SV" sz="1600" dirty="0">
              <a:latin typeface="Bookman Old Style" pitchFamily="18" charset="0"/>
            </a:endParaRPr>
          </a:p>
          <a:p>
            <a:pPr algn="just"/>
            <a:r>
              <a:rPr lang="es-SV" sz="1600" dirty="0">
                <a:latin typeface="Bookman Old Style" pitchFamily="18" charset="0"/>
              </a:rPr>
              <a:t>Para verificar el cumplimiento de los proveedores de las disposiciones de la Ley de Protección al Consumidor su Reglamento y las Normas Salvadoreñas Obligatorias, y evitar prácticas que afecten los intereses de las y los consumidores, entre junio 2009 y marzo 2014, La Defensoría realizó un total de 3,025 inspecciones a diversos establecimientos comerciales, como farmacias, restaurantes, hoteles y centros recreativos, supermercados,  tiendas mayoristas, tiendas de conveniencia, almacenes de ropa, zapatos y accesorios, almacenes de muebles y electrodomésticos, entre otros. </a:t>
            </a:r>
            <a:endParaRPr lang="es-SV" sz="1600" dirty="0" smtClean="0">
              <a:latin typeface="Bookman Old Style" pitchFamily="18" charset="0"/>
            </a:endParaRPr>
          </a:p>
        </p:txBody>
      </p:sp>
      <p:pic>
        <p:nvPicPr>
          <p:cNvPr id="12" name="Imagen 1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701620"/>
            <a:ext cx="1737571" cy="986367"/>
          </a:xfrm>
          <a:prstGeom prst="round2DiagRect">
            <a:avLst>
              <a:gd name="adj1" fmla="val 16667"/>
              <a:gd name="adj2" fmla="val 1939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82" y="5701619"/>
            <a:ext cx="1332148" cy="986368"/>
          </a:xfrm>
          <a:prstGeom prst="round2DiagRect">
            <a:avLst>
              <a:gd name="adj1" fmla="val 16667"/>
              <a:gd name="adj2" fmla="val 819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95" y="5701619"/>
            <a:ext cx="1728194" cy="1070093"/>
          </a:xfrm>
          <a:prstGeom prst="round2DiagRect">
            <a:avLst>
              <a:gd name="adj1" fmla="val 16667"/>
              <a:gd name="adj2" fmla="val 1653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05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7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SV" sz="6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s-SV" sz="6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SV" sz="6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s-SV" sz="6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SV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GABINETE DE GESTION DEPARTAMENTAL  DE   INFRAESTRUCTURA.</a:t>
            </a:r>
            <a:br>
              <a:rPr lang="es-SV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SV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s-SV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SV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INFORME  DE  RENDICION DE CUENTAS.</a:t>
            </a:r>
            <a:br>
              <a:rPr lang="es-SV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SV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s-SV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SV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PERIODO: JUNIO DE 2009- MAYO DE 2014. </a:t>
            </a:r>
            <a:br>
              <a:rPr lang="es-SV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SV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s-SV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SV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s-SV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SV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s-SV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SV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18435" name="8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933950"/>
            <a:ext cx="266541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6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60350"/>
            <a:ext cx="23764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091113"/>
            <a:ext cx="27352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15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6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0"/>
            <a:ext cx="170021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7 Imagen"/>
          <p:cNvPicPr>
            <a:picLocks noChangeAspect="1"/>
          </p:cNvPicPr>
          <p:nvPr/>
        </p:nvPicPr>
        <p:blipFill>
          <a:blip r:embed="rId4"/>
          <a:srcRect t="13182" b="12273"/>
          <a:stretch>
            <a:fillRect/>
          </a:stretch>
        </p:blipFill>
        <p:spPr bwMode="auto">
          <a:xfrm>
            <a:off x="7445375" y="-26988"/>
            <a:ext cx="1698625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7422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649083"/>
              </p:ext>
            </p:extLst>
          </p:nvPr>
        </p:nvGraphicFramePr>
        <p:xfrm>
          <a:off x="179388" y="1484784"/>
          <a:ext cx="8640762" cy="4968554"/>
        </p:xfrm>
        <a:graphic>
          <a:graphicData uri="http://schemas.openxmlformats.org/drawingml/2006/table">
            <a:tbl>
              <a:tblPr/>
              <a:tblGrid>
                <a:gridCol w="2663825"/>
                <a:gridCol w="2376487"/>
                <a:gridCol w="1944688"/>
                <a:gridCol w="1655762"/>
              </a:tblGrid>
              <a:tr h="41404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45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Proyecto/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Programa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Lugar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Ejecución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Población Beneficiada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Monto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Invertido ($)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7245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Ferias de Empleo 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La Unión y Santa Rosa de Lima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1947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7245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Buscadores de Empleo Colocados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Todo el Dpto.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5118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0351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Personas con discapacidad colocadas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Todo el Depto.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56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34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Acreditación de Comité de Salud y Seguridad Ocupacional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Todo el Depto.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12938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57377" name="WordArt 33"/>
          <p:cNvSpPr>
            <a:spLocks noChangeArrowheads="1" noChangeShapeType="1" noTextEdit="1"/>
          </p:cNvSpPr>
          <p:nvPr/>
        </p:nvSpPr>
        <p:spPr bwMode="auto">
          <a:xfrm>
            <a:off x="1979613" y="549275"/>
            <a:ext cx="4824412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MINISTERIO DE TRABAJO</a:t>
            </a:r>
          </a:p>
        </p:txBody>
      </p:sp>
      <p:pic>
        <p:nvPicPr>
          <p:cNvPr id="57423" name="2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487" y="3141663"/>
            <a:ext cx="1798637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424" name="3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48488" y="4724400"/>
            <a:ext cx="1801812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153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6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0"/>
            <a:ext cx="170021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7 Imagen"/>
          <p:cNvPicPr>
            <a:picLocks noChangeAspect="1"/>
          </p:cNvPicPr>
          <p:nvPr/>
        </p:nvPicPr>
        <p:blipFill>
          <a:blip r:embed="rId4"/>
          <a:srcRect t="13182" b="12273"/>
          <a:stretch>
            <a:fillRect/>
          </a:stretch>
        </p:blipFill>
        <p:spPr bwMode="auto">
          <a:xfrm>
            <a:off x="7445375" y="-26988"/>
            <a:ext cx="1698625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943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38303"/>
              </p:ext>
            </p:extLst>
          </p:nvPr>
        </p:nvGraphicFramePr>
        <p:xfrm>
          <a:off x="179388" y="1340768"/>
          <a:ext cx="8640762" cy="5426138"/>
        </p:xfrm>
        <a:graphic>
          <a:graphicData uri="http://schemas.openxmlformats.org/drawingml/2006/table">
            <a:tbl>
              <a:tblPr/>
              <a:tblGrid>
                <a:gridCol w="2663825"/>
                <a:gridCol w="1872803"/>
                <a:gridCol w="1584176"/>
                <a:gridCol w="2519958"/>
              </a:tblGrid>
              <a:tr h="42168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06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Proyecto/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Programa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Lugar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Ejecución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Población Beneficiada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Monto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Recuperado a Favor de Trabajadores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($)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568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Inspecciones en Centros de Trabajo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Todo el Dpto.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50330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$ 309,631.02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0740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Conflictos Individuales de Trabajo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Todo el Depto.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749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$ 140,222.93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68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Asesorías Laborales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Todo el Depto.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1498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04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Plan Verificación de Derechos Laborales de Mujeres Trabajadoras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Todo el Dpto.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540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430" name="WordArt 38"/>
          <p:cNvSpPr>
            <a:spLocks noChangeArrowheads="1" noChangeShapeType="1" noTextEdit="1"/>
          </p:cNvSpPr>
          <p:nvPr/>
        </p:nvSpPr>
        <p:spPr bwMode="auto">
          <a:xfrm>
            <a:off x="1979613" y="549275"/>
            <a:ext cx="4824412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MINISTERIO DE TRABAJO</a:t>
            </a:r>
          </a:p>
        </p:txBody>
      </p:sp>
    </p:spTree>
    <p:extLst>
      <p:ext uri="{BB962C8B-B14F-4D97-AF65-F5344CB8AC3E}">
        <p14:creationId xmlns:p14="http://schemas.microsoft.com/office/powerpoint/2010/main" val="40904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6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0"/>
            <a:ext cx="170021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7 Imagen"/>
          <p:cNvPicPr>
            <a:picLocks noChangeAspect="1"/>
          </p:cNvPicPr>
          <p:nvPr/>
        </p:nvPicPr>
        <p:blipFill>
          <a:blip r:embed="rId4"/>
          <a:srcRect t="13182" b="12273"/>
          <a:stretch>
            <a:fillRect/>
          </a:stretch>
        </p:blipFill>
        <p:spPr bwMode="auto">
          <a:xfrm>
            <a:off x="7445375" y="-26988"/>
            <a:ext cx="1698625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WordArt 23"/>
          <p:cNvSpPr>
            <a:spLocks noChangeArrowheads="1" noChangeShapeType="1" noTextEdit="1"/>
          </p:cNvSpPr>
          <p:nvPr/>
        </p:nvSpPr>
        <p:spPr bwMode="auto">
          <a:xfrm>
            <a:off x="1908175" y="549275"/>
            <a:ext cx="5256213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BANCO DE FOMENTO AGROPECUARIO</a:t>
            </a:r>
          </a:p>
        </p:txBody>
      </p:sp>
      <p:graphicFrame>
        <p:nvGraphicFramePr>
          <p:cNvPr id="24603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012738"/>
              </p:ext>
            </p:extLst>
          </p:nvPr>
        </p:nvGraphicFramePr>
        <p:xfrm>
          <a:off x="250825" y="1484313"/>
          <a:ext cx="8569325" cy="4785360"/>
        </p:xfrm>
        <a:graphic>
          <a:graphicData uri="http://schemas.openxmlformats.org/drawingml/2006/table">
            <a:tbl>
              <a:tblPr/>
              <a:tblGrid>
                <a:gridCol w="8569325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MEDIDAS DE APOYO AL SECTOR AGROPECUARIO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Cobertura del 100% PROGARA en la línea de granos básicos,  para  créditos  hasta $3,000.00  que   sean afectados por fenómenos naturales.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Formalización de créditos para granos básicos de hasta $6,000.00 mediante pagaré, evitando al cliente incurrir en gastos notariales.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Créditos a la producción de frijol y maíz para semilla.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Exoneración del pago de comisión, para  refinanciamientos  hasta $3,000.00 en préstamos de granos básicos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Tasa  de  interés  del  4%  para  préstamos  de  granos  básicos  y cultivo de hortalizas bajo invernadero  por monto hasta $ 6,000.00. Actualmente esta tasa es para préstamos hasta $3,000.00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3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6 Imagen"/>
          <p:cNvPicPr>
            <a:picLocks noGrp="1" noChangeAspect="1"/>
          </p:cNvPicPr>
          <p:nvPr>
            <p:ph type="title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4813"/>
            <a:ext cx="1025525" cy="1039812"/>
          </a:xfrm>
        </p:spPr>
      </p:pic>
      <p:sp>
        <p:nvSpPr>
          <p:cNvPr id="26626" name="WordArt 23"/>
          <p:cNvSpPr>
            <a:spLocks noChangeArrowheads="1" noChangeShapeType="1" noTextEdit="1"/>
          </p:cNvSpPr>
          <p:nvPr/>
        </p:nvSpPr>
        <p:spPr bwMode="auto">
          <a:xfrm>
            <a:off x="1547813" y="765175"/>
            <a:ext cx="5256212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BANCO DE FOMENTO AGROPECUARIO</a:t>
            </a:r>
          </a:p>
        </p:txBody>
      </p:sp>
      <p:pic>
        <p:nvPicPr>
          <p:cNvPr id="26627" name="7 Imagen"/>
          <p:cNvPicPr>
            <a:picLocks noChangeAspect="1"/>
          </p:cNvPicPr>
          <p:nvPr/>
        </p:nvPicPr>
        <p:blipFill>
          <a:blip r:embed="rId3"/>
          <a:srcRect t="13182" b="12273"/>
          <a:stretch>
            <a:fillRect/>
          </a:stretch>
        </p:blipFill>
        <p:spPr bwMode="auto">
          <a:xfrm>
            <a:off x="6948488" y="333375"/>
            <a:ext cx="1698625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39" name="Group 1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69789501"/>
              </p:ext>
            </p:extLst>
          </p:nvPr>
        </p:nvGraphicFramePr>
        <p:xfrm>
          <a:off x="468313" y="1739900"/>
          <a:ext cx="8435975" cy="4602480"/>
        </p:xfrm>
        <a:graphic>
          <a:graphicData uri="http://schemas.openxmlformats.org/drawingml/2006/table">
            <a:tbl>
              <a:tblPr/>
              <a:tblGrid>
                <a:gridCol w="8435975"/>
              </a:tblGrid>
              <a:tr h="195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MEDIDAS DE APOYO AL SECTOR AGROPECUARIO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MX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Creación   de   líneas de  créditos  especiales   para     el   subsector cafetalero: renovación de fincas, repoblación de cafetales,  siembra de nuevas plantaciones, compra de fincas  cafetaleras,  establecimientos de viveros y otros destinos específicos.</a:t>
                      </a:r>
                      <a:endParaRPr kumimoji="0" lang="es-E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MX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Creación de líneas de crédito especiales para productores afectados por    fenómenos   naturales:    Línea  de    crédito   de   reconversión productivas para afectados  por  la tormenta IDA  (noviembre 2009) ; línea de crédito para productores agropecuarios afectados por la depresión tropical E-12 (octubre 2011, entre otras.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MX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Creación  de línea de créditos para acuicultura, con fondos propios BANDESAL y BCIE.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MX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Creación de línea de  crédito para fomento de la  ganadería  bovina producción de leche, con fondos propios  y BANDESAL,  al  4.0%  de interés anual, durante el año 2012.</a:t>
                      </a:r>
                      <a:endParaRPr kumimoji="0" lang="es-E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181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6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0"/>
            <a:ext cx="170021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7 Imagen"/>
          <p:cNvPicPr>
            <a:picLocks noChangeAspect="1"/>
          </p:cNvPicPr>
          <p:nvPr/>
        </p:nvPicPr>
        <p:blipFill>
          <a:blip r:embed="rId4"/>
          <a:srcRect t="13182" b="12273"/>
          <a:stretch>
            <a:fillRect/>
          </a:stretch>
        </p:blipFill>
        <p:spPr bwMode="auto">
          <a:xfrm>
            <a:off x="7445375" y="-26988"/>
            <a:ext cx="1698625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WordArt 23"/>
          <p:cNvSpPr>
            <a:spLocks noChangeArrowheads="1" noChangeShapeType="1" noTextEdit="1"/>
          </p:cNvSpPr>
          <p:nvPr/>
        </p:nvSpPr>
        <p:spPr bwMode="auto">
          <a:xfrm>
            <a:off x="1908175" y="549275"/>
            <a:ext cx="5256213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BANCO DE FOMENTO AGROPECUARIO</a:t>
            </a:r>
          </a:p>
        </p:txBody>
      </p:sp>
      <p:graphicFrame>
        <p:nvGraphicFramePr>
          <p:cNvPr id="27666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17898"/>
              </p:ext>
            </p:extLst>
          </p:nvPr>
        </p:nvGraphicFramePr>
        <p:xfrm>
          <a:off x="250825" y="1484313"/>
          <a:ext cx="8569325" cy="4480560"/>
        </p:xfrm>
        <a:graphic>
          <a:graphicData uri="http://schemas.openxmlformats.org/drawingml/2006/table">
            <a:tbl>
              <a:tblPr/>
              <a:tblGrid>
                <a:gridCol w="8569325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MEDIDAS DE APOYO A OTROS SECTORES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Reducción tasa de interés para préstamos del Programa Microcrédito, a partir de agosto 2009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Creación de líneas de crédito, entre otras: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Fomento de  las  micro,   pequeñas  y  medianas  empresas  del  sector Turismo (CREDITUR).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Micro y pequeña empresa panificadora.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Financiamiento    para    cubrir    gastos    de     estudio    (   Programa “</a:t>
                      </a:r>
                      <a:r>
                        <a:rPr kumimoji="0" lang="es-MX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SiguEstudiando</a:t>
                      </a: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”, con recursos de BANDESAL.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Financiamiento a micro-emprendedores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Préstamos a pensionados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Préstamos a miembros de FOPROLYD.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</a:pPr>
                      <a:r>
                        <a:rPr kumimoji="0" lang="es-MX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Financiamiento a proveedores de paquetes escolares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MX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Modificación línea de crédito especial para vivienda de interés social, a tasas de interés preferenciales.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64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6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0"/>
            <a:ext cx="170021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7 Imagen"/>
          <p:cNvPicPr>
            <a:picLocks noChangeAspect="1"/>
          </p:cNvPicPr>
          <p:nvPr/>
        </p:nvPicPr>
        <p:blipFill>
          <a:blip r:embed="rId4"/>
          <a:srcRect t="13182" b="12273"/>
          <a:stretch>
            <a:fillRect/>
          </a:stretch>
        </p:blipFill>
        <p:spPr bwMode="auto">
          <a:xfrm>
            <a:off x="7445375" y="-26988"/>
            <a:ext cx="1698625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WordArt 23"/>
          <p:cNvSpPr>
            <a:spLocks noChangeArrowheads="1" noChangeShapeType="1" noTextEdit="1"/>
          </p:cNvSpPr>
          <p:nvPr/>
        </p:nvSpPr>
        <p:spPr bwMode="auto">
          <a:xfrm>
            <a:off x="1908175" y="549275"/>
            <a:ext cx="5256213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BANCO DE FOMENTO AGROPECUARIO</a:t>
            </a:r>
          </a:p>
        </p:txBody>
      </p:sp>
      <p:graphicFrame>
        <p:nvGraphicFramePr>
          <p:cNvPr id="29713" name="Group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498726"/>
              </p:ext>
            </p:extLst>
          </p:nvPr>
        </p:nvGraphicFramePr>
        <p:xfrm>
          <a:off x="250825" y="1484313"/>
          <a:ext cx="8569325" cy="4882515"/>
        </p:xfrm>
        <a:graphic>
          <a:graphicData uri="http://schemas.openxmlformats.org/drawingml/2006/table">
            <a:tbl>
              <a:tblPr/>
              <a:tblGrid>
                <a:gridCol w="8569325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Bookman Old Style" pitchFamily="18" charset="0"/>
                        </a:rPr>
                        <a:t>COMO UNA RESPUESTA A LA SOLICITUD DE LAS MUJERES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MX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El  BFA  recibió un reconocimiento de BANDESAL y  FSG  por  el primer lugar en el financiamiento a mujeres empresarias.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MX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El  Banco también  ha aperturado en minicentro de Servicios  en cada unas de las sedes de Ciudad Mujer a nivel nacional.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s-MX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Se  inauguró  un  servicio  bancario  en  la Sede  Central  de   la Procuraduría  General de la República y se han aperturado  todas las cuentas bancarias de las mujeres que requieren servicios de la PGR.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s-E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469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0"/>
            <a:ext cx="1700212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7 Imagen"/>
          <p:cNvPicPr>
            <a:picLocks noChangeAspect="1"/>
          </p:cNvPicPr>
          <p:nvPr/>
        </p:nvPicPr>
        <p:blipFill>
          <a:blip r:embed="rId4" cstate="print"/>
          <a:srcRect t="13182" b="12273"/>
          <a:stretch>
            <a:fillRect/>
          </a:stretch>
        </p:blipFill>
        <p:spPr bwMode="auto">
          <a:xfrm>
            <a:off x="7445375" y="-26988"/>
            <a:ext cx="1698625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WordArt 7"/>
          <p:cNvSpPr>
            <a:spLocks noChangeArrowheads="1" noChangeShapeType="1" noTextEdit="1"/>
          </p:cNvSpPr>
          <p:nvPr/>
        </p:nvSpPr>
        <p:spPr bwMode="auto">
          <a:xfrm>
            <a:off x="684213" y="2205038"/>
            <a:ext cx="7704137" cy="706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GABINETE DE </a:t>
            </a:r>
            <a:r>
              <a:rPr lang="en-US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SEGURIDAD Y PREVENCION</a:t>
            </a:r>
            <a:endParaRPr lang="en-US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grpSp>
        <p:nvGrpSpPr>
          <p:cNvPr id="15" name="Grupo 2"/>
          <p:cNvGrpSpPr>
            <a:grpSpLocks/>
          </p:cNvGrpSpPr>
          <p:nvPr/>
        </p:nvGrpSpPr>
        <p:grpSpPr bwMode="auto">
          <a:xfrm>
            <a:off x="3923928" y="4090832"/>
            <a:ext cx="1440160" cy="1440160"/>
            <a:chOff x="1531" y="1270"/>
            <a:chExt cx="581" cy="761"/>
          </a:xfrm>
        </p:grpSpPr>
        <p:sp>
          <p:nvSpPr>
            <p:cNvPr id="16" name="Freeform 3"/>
            <p:cNvSpPr>
              <a:spLocks/>
            </p:cNvSpPr>
            <p:nvPr/>
          </p:nvSpPr>
          <p:spPr bwMode="auto">
            <a:xfrm>
              <a:off x="1570" y="1483"/>
              <a:ext cx="513" cy="221"/>
            </a:xfrm>
            <a:custGeom>
              <a:avLst/>
              <a:gdLst>
                <a:gd name="T0" fmla="*/ 24 w 513"/>
                <a:gd name="T1" fmla="*/ 0 h 221"/>
                <a:gd name="T2" fmla="*/ 24 w 513"/>
                <a:gd name="T3" fmla="*/ 79 h 221"/>
                <a:gd name="T4" fmla="*/ 8 w 513"/>
                <a:gd name="T5" fmla="*/ 158 h 221"/>
                <a:gd name="T6" fmla="*/ 0 w 513"/>
                <a:gd name="T7" fmla="*/ 221 h 221"/>
                <a:gd name="T8" fmla="*/ 513 w 513"/>
                <a:gd name="T9" fmla="*/ 213 h 221"/>
                <a:gd name="T10" fmla="*/ 474 w 513"/>
                <a:gd name="T11" fmla="*/ 111 h 221"/>
                <a:gd name="T12" fmla="*/ 458 w 513"/>
                <a:gd name="T13" fmla="*/ 32 h 221"/>
                <a:gd name="T14" fmla="*/ 332 w 513"/>
                <a:gd name="T15" fmla="*/ 8 h 221"/>
                <a:gd name="T16" fmla="*/ 24 w 513"/>
                <a:gd name="T17" fmla="*/ 0 h 2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3" h="221">
                  <a:moveTo>
                    <a:pt x="24" y="0"/>
                  </a:moveTo>
                  <a:lnTo>
                    <a:pt x="24" y="79"/>
                  </a:lnTo>
                  <a:lnTo>
                    <a:pt x="8" y="158"/>
                  </a:lnTo>
                  <a:lnTo>
                    <a:pt x="0" y="221"/>
                  </a:lnTo>
                  <a:lnTo>
                    <a:pt x="513" y="213"/>
                  </a:lnTo>
                  <a:lnTo>
                    <a:pt x="474" y="111"/>
                  </a:lnTo>
                  <a:lnTo>
                    <a:pt x="458" y="32"/>
                  </a:lnTo>
                  <a:lnTo>
                    <a:pt x="332" y="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SV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17" name="Picture 4" descr="PNC 200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/>
            </a:blip>
            <a:srcRect/>
            <a:stretch>
              <a:fillRect/>
            </a:stretch>
          </p:blipFill>
          <p:spPr bwMode="auto">
            <a:xfrm>
              <a:off x="1531" y="1270"/>
              <a:ext cx="581" cy="761"/>
            </a:xfrm>
            <a:prstGeom prst="rect">
              <a:avLst/>
            </a:prstGeom>
            <a:noFill/>
          </p:spPr>
        </p:pic>
      </p:grpSp>
      <p:pic>
        <p:nvPicPr>
          <p:cNvPr id="6146" name="Picture 2" descr="http://t3.gstatic.com/images?q=tbn:ANd9GcQJOu72sanwAObgC8PKKuhAYcAxTjc7kGtmvy_u7y0M-H-VpnH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1616" y="5245510"/>
            <a:ext cx="1636734" cy="1440160"/>
          </a:xfrm>
          <a:prstGeom prst="rect">
            <a:avLst/>
          </a:prstGeom>
          <a:noFill/>
        </p:spPr>
      </p:pic>
      <p:pic>
        <p:nvPicPr>
          <p:cNvPr id="6148" name="Picture 4" descr="http://t3.gstatic.com/images?q=tbn:ANd9GcSk1w79loO5T-gWgQfaBwgGej1VHhttJlabQtVCeKdKvHHkxkH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25295" y="3275457"/>
            <a:ext cx="1440160" cy="1440160"/>
          </a:xfrm>
          <a:prstGeom prst="rect">
            <a:avLst/>
          </a:prstGeom>
          <a:noFill/>
        </p:spPr>
      </p:pic>
      <p:pic>
        <p:nvPicPr>
          <p:cNvPr id="6150" name="Picture 6" descr="http://t2.gstatic.com/images?q=tbn:ANd9GcR_Ug98zvwml8LkHMNtVdCk2Qzn30vUqEzqGtjCS0uxFQBOiIA_m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5245510"/>
            <a:ext cx="2016225" cy="1411359"/>
          </a:xfrm>
          <a:prstGeom prst="rect">
            <a:avLst/>
          </a:prstGeom>
          <a:noFill/>
        </p:spPr>
      </p:pic>
      <p:pic>
        <p:nvPicPr>
          <p:cNvPr id="12" name="Imagen 10" descr="fuerza nava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3382043"/>
            <a:ext cx="1462154" cy="14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8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73335" y="2564904"/>
            <a:ext cx="5035012" cy="37548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sz="1400" b="1" dirty="0" smtClean="0">
                <a:latin typeface="Arial" pitchFamily="34" charset="0"/>
                <a:cs typeface="Arial" pitchFamily="34" charset="0"/>
              </a:rPr>
              <a:t>IMPLEMENTACION DE LA FILOSOFÍA DE POLICÍA COMUNITARIA EN LA CIUDAD DE LA UNION</a:t>
            </a:r>
          </a:p>
          <a:p>
            <a:endParaRPr lang="es-SV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SV" sz="1400" b="1" dirty="0" smtClean="0">
                <a:latin typeface="Arial" pitchFamily="34" charset="0"/>
                <a:cs typeface="Arial" pitchFamily="34" charset="0"/>
              </a:rPr>
              <a:t>SE CUENTA CON CAMARAS DE VIDEOS VIGILANCIA, EN EL SECTOR COMERCIAL Y FINANCIERO.</a:t>
            </a:r>
          </a:p>
          <a:p>
            <a:endParaRPr lang="es-SV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SV" sz="1400" b="1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es-SV" sz="1400" b="1" dirty="0">
                <a:latin typeface="Arial" pitchFamily="34" charset="0"/>
                <a:cs typeface="Arial" pitchFamily="34" charset="0"/>
              </a:rPr>
              <a:t>HA </a:t>
            </a:r>
            <a:r>
              <a:rPr lang="es-SV" sz="1400" b="1" dirty="0" smtClean="0">
                <a:latin typeface="Arial" pitchFamily="34" charset="0"/>
                <a:cs typeface="Arial" pitchFamily="34" charset="0"/>
              </a:rPr>
              <a:t>GENERADO </a:t>
            </a:r>
            <a:r>
              <a:rPr lang="es-SV" sz="1400" b="1" dirty="0">
                <a:latin typeface="Arial" pitchFamily="34" charset="0"/>
                <a:cs typeface="Arial" pitchFamily="34" charset="0"/>
              </a:rPr>
              <a:t>UNA MAYOR INSERCIÓN Y VINCULACIÓN CON LA CIUDADANÍA, COMERCIANTES Y VENDEDORES.</a:t>
            </a:r>
          </a:p>
          <a:p>
            <a:endParaRPr lang="es-SV" sz="14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s-SV" sz="1400" b="1" dirty="0" smtClean="0">
                <a:latin typeface="Arial" pitchFamily="34" charset="0"/>
                <a:cs typeface="Arial" pitchFamily="34" charset="0"/>
              </a:rPr>
              <a:t>SE HAN REDUCIDOS LOS DELITOS DE ROBOS, HURTOS Y HOMICIDIOS, DEBIDO A LA COBERTURA OPERATIVA PREVENTIVA.</a:t>
            </a:r>
          </a:p>
          <a:p>
            <a:endParaRPr lang="es-SV" sz="1400" b="1" dirty="0">
              <a:latin typeface="Arial" pitchFamily="34" charset="0"/>
              <a:cs typeface="Arial" pitchFamily="34" charset="0"/>
            </a:endParaRPr>
          </a:p>
          <a:p>
            <a:r>
              <a:rPr lang="es-SV" sz="1400" b="1" dirty="0" smtClean="0">
                <a:latin typeface="Arial" pitchFamily="34" charset="0"/>
                <a:cs typeface="Arial" pitchFamily="34" charset="0"/>
              </a:rPr>
              <a:t>CON LA CREACION DE LA BASE COMUNITARIA, LA POBLACION UNIONENSE HACE MAYOR USO DEL PARQUE MUNICIPAL EN CONVIVENCIA FAMILIAR.</a:t>
            </a:r>
            <a:endParaRPr lang="es-SV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usuario 5050\Desktop\Image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09" y="2987888"/>
            <a:ext cx="2304256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971600" y="445314"/>
            <a:ext cx="771095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b="1" dirty="0" smtClean="0">
                <a:latin typeface="Arial" pitchFamily="34" charset="0"/>
                <a:cs typeface="Arial" pitchFamily="34" charset="0"/>
              </a:rPr>
              <a:t>CREACION DE LA BASE DE POLICIA COMUNITARIA DE LA UNION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 descr="Descripción: C:\Documents and Settings\Administrador\Escritorio\fotos varias\escudo movil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63697" cy="54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\\3776LN31NOVEDAD\Documentos c\nacho\fotos\DSC009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429" y="4886620"/>
            <a:ext cx="2376987" cy="1782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7 Rectángulo"/>
          <p:cNvSpPr/>
          <p:nvPr/>
        </p:nvSpPr>
        <p:spPr>
          <a:xfrm>
            <a:off x="173334" y="1125536"/>
            <a:ext cx="5035012" cy="1169551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sz="1400" b="1" dirty="0" smtClean="0">
                <a:latin typeface="Arial" pitchFamily="34" charset="0"/>
                <a:cs typeface="Arial" pitchFamily="34" charset="0"/>
              </a:rPr>
              <a:t>PROCESO DE CAPACITACION EN FILOSOFÍA DE POLICÍA COMUNITARIA EN POYO DE LA ANSP</a:t>
            </a:r>
          </a:p>
          <a:p>
            <a:endParaRPr lang="es-SV" sz="1400" b="1" dirty="0">
              <a:latin typeface="Arial" pitchFamily="34" charset="0"/>
              <a:cs typeface="Arial" pitchFamily="34" charset="0"/>
            </a:endParaRPr>
          </a:p>
          <a:p>
            <a:r>
              <a:rPr lang="es-SV" sz="1400" b="1" dirty="0" smtClean="0">
                <a:latin typeface="Arial" pitchFamily="34" charset="0"/>
                <a:cs typeface="Arial" pitchFamily="34" charset="0"/>
              </a:rPr>
              <a:t>SE LOGRO CAPACITAR EL 95% DEL PERSONAL POLICIAL EN PUESTOS DE TRABAJO</a:t>
            </a:r>
            <a:endParaRPr lang="es-SV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89" y="944912"/>
            <a:ext cx="2304256" cy="172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20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Documents and Settings\Administrador\Escritorio\BALDOR\IMAGENES BALDOR\imagenes policiales\05092012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9000"/>
                    </a14:imgEffect>
                    <a14:imgEffect>
                      <a14:brightnessContrast bright="-1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99992" y="1920951"/>
            <a:ext cx="3834934" cy="2876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5 Rectángulo"/>
          <p:cNvSpPr/>
          <p:nvPr/>
        </p:nvSpPr>
        <p:spPr>
          <a:xfrm>
            <a:off x="899592" y="205593"/>
            <a:ext cx="799288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SV" b="1" dirty="0" smtClean="0">
                <a:latin typeface="Arial" pitchFamily="34" charset="0"/>
                <a:cs typeface="Arial" pitchFamily="34" charset="0"/>
              </a:rPr>
              <a:t>CREACION DE PATRULLA COMBINADA CON LA BASE NAVAL EN LA ISLA ZACATILLO 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7 Imagen" descr="Descripción: C:\Documents and Settings\Administrador\Escritorio\fotos varias\escudo movil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63697" cy="5473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Rectángulo"/>
          <p:cNvSpPr/>
          <p:nvPr/>
        </p:nvSpPr>
        <p:spPr>
          <a:xfrm>
            <a:off x="671201" y="1223754"/>
            <a:ext cx="3096344" cy="7386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sz="1400" b="1" dirty="0" smtClean="0">
                <a:latin typeface="Arial" pitchFamily="34" charset="0"/>
                <a:cs typeface="Arial" pitchFamily="34" charset="0"/>
              </a:rPr>
              <a:t>SE HA RARANTIZADO LA SEGURIDAD Y LA TRANQUILIDAD DE LA POBLACION DE LA ISLA</a:t>
            </a:r>
            <a:endParaRPr lang="es-SV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3429000"/>
            <a:ext cx="3096344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sz="1400" b="1" dirty="0" smtClean="0">
                <a:latin typeface="Arial" pitchFamily="34" charset="0"/>
                <a:cs typeface="Arial" pitchFamily="34" charset="0"/>
              </a:rPr>
              <a:t>SE HA RECUPERADO LA CONFIANZA DE LA POBLACÓN</a:t>
            </a:r>
            <a:endParaRPr lang="es-SV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83568" y="2401724"/>
            <a:ext cx="3096344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sz="1400" b="1" dirty="0" smtClean="0">
                <a:latin typeface="Arial" pitchFamily="34" charset="0"/>
                <a:cs typeface="Arial" pitchFamily="34" charset="0"/>
              </a:rPr>
              <a:t>SE HA ERRADICADO LA INCIDENCIA DELICTIVA </a:t>
            </a:r>
            <a:endParaRPr lang="es-SV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83568" y="4489956"/>
            <a:ext cx="3096344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sz="1400" b="1" dirty="0" smtClean="0">
                <a:latin typeface="Arial" pitchFamily="34" charset="0"/>
                <a:cs typeface="Arial" pitchFamily="34" charset="0"/>
              </a:rPr>
              <a:t>SE HA LOGRADO LA ORGANIZACIÓN COMUNITARIA CON PARTICIPACION DE LA PNC Y BASE NAVAL</a:t>
            </a:r>
            <a:endParaRPr lang="es-SV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19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899592" y="205593"/>
            <a:ext cx="799288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SV" b="1" dirty="0" smtClean="0">
                <a:latin typeface="Arial" pitchFamily="34" charset="0"/>
                <a:cs typeface="Arial" pitchFamily="34" charset="0"/>
              </a:rPr>
              <a:t>DECENTRALIZACION DEL DEPARTAMENTO DE INVESTIGACIONES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7 Imagen" descr="Descripción: C:\Documents and Settings\Administrador\Escritorio\fotos varias\escudo movil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63697" cy="54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Documents and Settings\Usuario 3472\Mis documentos\GRAFICAS ENERO 2010\MAP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contrast="-29000"/>
                    </a14:imgEffect>
                  </a14:imgLayer>
                </a14:imgProps>
              </a:ext>
            </a:extLst>
          </a:blip>
          <a:srcRect l="34375" t="17757" r="12315" b="19034"/>
          <a:stretch>
            <a:fillRect/>
          </a:stretch>
        </p:blipFill>
        <p:spPr bwMode="auto">
          <a:xfrm>
            <a:off x="4716016" y="634374"/>
            <a:ext cx="4311764" cy="581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Usuario 2819\Pictures\POLICE2.jpg"/>
          <p:cNvPicPr>
            <a:picLocks noChangeAspect="1" noChangeArrowheads="1"/>
          </p:cNvPicPr>
          <p:nvPr/>
        </p:nvPicPr>
        <p:blipFill>
          <a:blip r:embed="rId5" cstate="print"/>
          <a:srcRect l="5609" t="14812" r="3985"/>
          <a:stretch>
            <a:fillRect/>
          </a:stretch>
        </p:blipFill>
        <p:spPr bwMode="auto">
          <a:xfrm>
            <a:off x="6672462" y="1916832"/>
            <a:ext cx="248681" cy="152313"/>
          </a:xfrm>
          <a:prstGeom prst="rect">
            <a:avLst/>
          </a:prstGeom>
          <a:noFill/>
        </p:spPr>
      </p:pic>
      <p:pic>
        <p:nvPicPr>
          <p:cNvPr id="11" name="Picture 5" descr="C:\Users\Usuario 2819\Pictures\POLICE2.jpg"/>
          <p:cNvPicPr>
            <a:picLocks noChangeAspect="1" noChangeArrowheads="1"/>
          </p:cNvPicPr>
          <p:nvPr/>
        </p:nvPicPr>
        <p:blipFill>
          <a:blip r:embed="rId5" cstate="print"/>
          <a:srcRect l="5609" t="14812" r="3985"/>
          <a:stretch>
            <a:fillRect/>
          </a:stretch>
        </p:blipFill>
        <p:spPr bwMode="auto">
          <a:xfrm>
            <a:off x="6588224" y="2920794"/>
            <a:ext cx="248681" cy="152313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323528" y="2313837"/>
            <a:ext cx="3384376" cy="19389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sz="2000" b="1" dirty="0" smtClean="0">
                <a:latin typeface="Arial" pitchFamily="34" charset="0"/>
                <a:cs typeface="Arial" pitchFamily="34" charset="0"/>
              </a:rPr>
              <a:t>SE HA ASIGNADO PERSONAL DE INVESTIGACIONES EN LAS SUBDELEGACIONES DE SANTA ROSA DE LIMA Y ANAMOROS</a:t>
            </a:r>
            <a:endParaRPr lang="es-SV" sz="20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 flipV="1">
            <a:off x="3779912" y="2069145"/>
            <a:ext cx="2768210" cy="1214188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 de flecha"/>
          <p:cNvCxnSpPr/>
          <p:nvPr/>
        </p:nvCxnSpPr>
        <p:spPr>
          <a:xfrm flipV="1">
            <a:off x="3779912" y="2996952"/>
            <a:ext cx="2768210" cy="286381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11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916113"/>
            <a:ext cx="735806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928688" y="1643063"/>
            <a:ext cx="7358062" cy="44323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SV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       PROYECTOS ATRAVES DE </a:t>
            </a:r>
            <a:r>
              <a:rPr lang="es-SV" b="1" dirty="0">
                <a:solidFill>
                  <a:schemeClr val="bg1"/>
                </a:solidFill>
                <a:latin typeface="Gill Sans MT" pitchFamily="34" charset="0"/>
                <a:cs typeface="Arial" panose="020B0604020202020204" pitchFamily="34" charset="0"/>
              </a:rPr>
              <a:t>CONVENIO DE COOPERACIÓN  POR   ADMINISTRACIÓN Y PRESTAMO DE MAQUINARIA.</a:t>
            </a:r>
          </a:p>
          <a:p>
            <a:pPr algn="ctr">
              <a:defRPr/>
            </a:pPr>
            <a:endParaRPr lang="es-SV" b="1" dirty="0">
              <a:solidFill>
                <a:schemeClr val="bg1"/>
              </a:solidFill>
              <a:latin typeface="Gill Sans MT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SV" b="1" dirty="0">
                <a:solidFill>
                  <a:schemeClr val="bg1"/>
                </a:solidFill>
                <a:latin typeface="Gill Sans MT" pitchFamily="34" charset="0"/>
                <a:cs typeface="Arial" panose="020B0604020202020204" pitchFamily="34" charset="0"/>
              </a:rPr>
              <a:t>              </a:t>
            </a:r>
            <a:r>
              <a:rPr lang="es-SV" sz="3200" b="1" dirty="0">
                <a:solidFill>
                  <a:schemeClr val="bg1"/>
                </a:solidFill>
                <a:latin typeface="Gill Sans MT" pitchFamily="34" charset="0"/>
                <a:cs typeface="Arial" panose="020B0604020202020204" pitchFamily="34" charset="0"/>
              </a:rPr>
              <a:t>US $ </a:t>
            </a:r>
            <a:r>
              <a:rPr lang="es-ES" sz="3200" b="1" dirty="0">
                <a:solidFill>
                  <a:schemeClr val="bg1"/>
                </a:solidFill>
                <a:latin typeface="Gill Sans MT" pitchFamily="34" charset="0"/>
                <a:cs typeface="Arial" panose="020B0604020202020204" pitchFamily="34" charset="0"/>
              </a:rPr>
              <a:t>1,641,679.50 </a:t>
            </a:r>
            <a:r>
              <a:rPr lang="es-SV" sz="3200" b="1" dirty="0">
                <a:solidFill>
                  <a:schemeClr val="bg1"/>
                </a:solidFill>
                <a:latin typeface="Gill Sans MT" pitchFamily="34" charset="0"/>
                <a:cs typeface="Arial" panose="020B0604020202020204" pitchFamily="34" charset="0"/>
              </a:rPr>
              <a:t>/ 60 obras</a:t>
            </a:r>
          </a:p>
          <a:p>
            <a:pPr algn="just">
              <a:defRPr/>
            </a:pPr>
            <a:endParaRPr lang="es-SV" sz="2400" b="1" dirty="0">
              <a:solidFill>
                <a:schemeClr val="bg1"/>
              </a:solidFill>
              <a:latin typeface="Gill Sans MT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SV" sz="2800" b="1" dirty="0">
              <a:solidFill>
                <a:schemeClr val="bg1"/>
              </a:solidFill>
              <a:latin typeface="Gill Sans MT" pitchFamily="34" charset="0"/>
              <a:cs typeface="Arial" panose="020B0604020202020204" pitchFamily="34" charset="0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s-SV" b="1" dirty="0">
                <a:solidFill>
                  <a:schemeClr val="bg1"/>
                </a:solidFill>
                <a:latin typeface="Gill Sans MT" pitchFamily="34" charset="0"/>
                <a:cs typeface="Arial" panose="020B0604020202020204" pitchFamily="34" charset="0"/>
              </a:rPr>
              <a:t>  Se han realizado actividades de: Limpieza y dragado de río, Reparación de caminos    vecinales , Reparación de vías urbanas,       Conformación y balastado  de superficie de rodamiento, recarpeteo,  Apertura de Calles Vecinales.</a:t>
            </a:r>
          </a:p>
          <a:p>
            <a:pPr>
              <a:defRPr/>
            </a:pPr>
            <a:endParaRPr lang="es-SV" b="1" dirty="0">
              <a:solidFill>
                <a:srgbClr val="FFFF00"/>
              </a:solidFill>
              <a:latin typeface="Gill Sans MT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SV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s-SV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anose="020B060402020202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643063" y="428625"/>
            <a:ext cx="6386512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SV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Ministerio de Obras Públicas  </a:t>
            </a:r>
          </a:p>
          <a:p>
            <a:pPr>
              <a:defRPr/>
            </a:pPr>
            <a:r>
              <a:rPr lang="es-SV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               2009-2014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4171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076056" y="1729945"/>
            <a:ext cx="388843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b="1" dirty="0" smtClean="0">
                <a:latin typeface="Arial" pitchFamily="34" charset="0"/>
                <a:cs typeface="Arial" pitchFamily="34" charset="0"/>
              </a:rPr>
              <a:t>CREACION DE LA SECCION ANTINARCOTICOS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79512" y="1729945"/>
            <a:ext cx="388843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b="1" dirty="0" smtClean="0">
                <a:latin typeface="Arial" pitchFamily="34" charset="0"/>
                <a:cs typeface="Arial" pitchFamily="34" charset="0"/>
              </a:rPr>
              <a:t>CREACION DEL DEPARTAMENTO ANTI-EXTORSION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755576" y="533689"/>
            <a:ext cx="7992888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SV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CREACION Y FORTALECIMIENTO DE LOS DEPARTAMENTOS Y AREAS ESPECIALIZADAS</a:t>
            </a:r>
            <a:endParaRPr lang="es-SV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9512" y="3388794"/>
            <a:ext cx="388843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b="1" dirty="0" smtClean="0">
                <a:latin typeface="Arial" pitchFamily="34" charset="0"/>
                <a:cs typeface="Arial" pitchFamily="34" charset="0"/>
              </a:rPr>
              <a:t>CREACION DE LA SECCIÓN DE TRATAMIENTO Y ANALISIS DE LA INFORMACION (SATI)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148064" y="3401403"/>
            <a:ext cx="388843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b="1" dirty="0" smtClean="0">
                <a:latin typeface="Arial" pitchFamily="34" charset="0"/>
                <a:cs typeface="Arial" pitchFamily="34" charset="0"/>
              </a:rPr>
              <a:t>CREACION Y FORTALECIMIENTO DE LA ODAC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79512" y="5031466"/>
            <a:ext cx="3888432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b="1" dirty="0" smtClean="0">
                <a:latin typeface="Arial" pitchFamily="34" charset="0"/>
                <a:cs typeface="Arial" pitchFamily="34" charset="0"/>
              </a:rPr>
              <a:t>EQUIPAMIENTO DE RECURSO TECNOLÓGICO EN LA CABINA 911 DE LA UNOIN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148064" y="4892967"/>
            <a:ext cx="3888432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b="1" dirty="0" smtClean="0">
                <a:latin typeface="Arial" pitchFamily="34" charset="0"/>
                <a:cs typeface="Arial" pitchFamily="34" charset="0"/>
              </a:rPr>
              <a:t>CREACION DEL AULA VIRTUAL PARA CAPACITACION Y FORMACION DEL PERSONAL POLICIAL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Flecha izquierda y derecha"/>
          <p:cNvSpPr/>
          <p:nvPr/>
        </p:nvSpPr>
        <p:spPr>
          <a:xfrm>
            <a:off x="4355976" y="1891527"/>
            <a:ext cx="504056" cy="323166"/>
          </a:xfrm>
          <a:prstGeom prst="left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1" name="10 Flecha izquierda y derecha"/>
          <p:cNvSpPr/>
          <p:nvPr/>
        </p:nvSpPr>
        <p:spPr>
          <a:xfrm>
            <a:off x="4355976" y="3569684"/>
            <a:ext cx="504056" cy="323166"/>
          </a:xfrm>
          <a:prstGeom prst="left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12" name="11 Flecha izquierda y derecha"/>
          <p:cNvSpPr/>
          <p:nvPr/>
        </p:nvSpPr>
        <p:spPr>
          <a:xfrm>
            <a:off x="4427984" y="5297876"/>
            <a:ext cx="504056" cy="323166"/>
          </a:xfrm>
          <a:prstGeom prst="left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pic>
        <p:nvPicPr>
          <p:cNvPr id="13" name="12 Imagen" descr="Descripción: C:\Documents and Settings\Administrador\Escritorio\fotos varias\escudo movil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63697" cy="547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43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escripción: C:\Documents and Settings\Administrador\Escritorio\fotos varias\escudo movil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63697" cy="5473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899592" y="461151"/>
            <a:ext cx="799288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SV" b="1" dirty="0" smtClean="0">
                <a:latin typeface="Arial" pitchFamily="34" charset="0"/>
                <a:cs typeface="Arial" pitchFamily="34" charset="0"/>
              </a:rPr>
              <a:t>PLAN ESCUELAS PREVENTIVAS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71201" y="2113384"/>
            <a:ext cx="235320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SV" b="1" dirty="0" smtClean="0">
                <a:latin typeface="Arial" pitchFamily="34" charset="0"/>
                <a:cs typeface="Arial" pitchFamily="34" charset="0"/>
              </a:rPr>
              <a:t>SEGURIDAD </a:t>
            </a:r>
          </a:p>
          <a:p>
            <a:pPr algn="ctr"/>
            <a:r>
              <a:rPr lang="es-SV" b="1" dirty="0" smtClean="0">
                <a:latin typeface="Arial" pitchFamily="34" charset="0"/>
                <a:cs typeface="Arial" pitchFamily="34" charset="0"/>
              </a:rPr>
              <a:t>PERMANENTE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71201" y="5337228"/>
            <a:ext cx="7831926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SV" b="1" dirty="0" smtClean="0">
                <a:latin typeface="Arial" pitchFamily="34" charset="0"/>
                <a:cs typeface="Arial" pitchFamily="34" charset="0"/>
              </a:rPr>
              <a:t>ADEMAS SE ESTA BRINDADO SEGURIDAD ALTERNA EN </a:t>
            </a:r>
          </a:p>
          <a:p>
            <a:pPr algn="ctr"/>
            <a:r>
              <a:rPr lang="es-SV" b="1" dirty="0" smtClean="0">
                <a:latin typeface="Arial" pitchFamily="34" charset="0"/>
                <a:cs typeface="Arial" pitchFamily="34" charset="0"/>
              </a:rPr>
              <a:t>35 CENTROS EDUCATIVOS EN EL DEPARTAMENTO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522160" y="1026214"/>
            <a:ext cx="338437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SV" b="1" dirty="0" smtClean="0">
                <a:latin typeface="Arial" pitchFamily="34" charset="0"/>
                <a:cs typeface="Arial" pitchFamily="34" charset="0"/>
              </a:rPr>
              <a:t>C.E. CANTON PASAQUINITA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508104" y="1601232"/>
            <a:ext cx="338437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SV" b="1" dirty="0" smtClean="0">
                <a:latin typeface="Arial" pitchFamily="34" charset="0"/>
                <a:cs typeface="Arial" pitchFamily="34" charset="0"/>
              </a:rPr>
              <a:t>C.E. HUGO LINDO 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5508104" y="2123141"/>
            <a:ext cx="3384376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SV" b="1" dirty="0" smtClean="0">
                <a:latin typeface="Arial" pitchFamily="34" charset="0"/>
                <a:cs typeface="Arial" pitchFamily="34" charset="0"/>
              </a:rPr>
              <a:t>C.E. CANTON EL TAMARINDO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5508104" y="2998693"/>
            <a:ext cx="338437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SV" b="1" dirty="0" smtClean="0">
                <a:latin typeface="Arial" pitchFamily="34" charset="0"/>
                <a:cs typeface="Arial" pitchFamily="34" charset="0"/>
              </a:rPr>
              <a:t>C.E. CANTON EL JAGUEY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5508104" y="3563724"/>
            <a:ext cx="338437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SV" b="1" dirty="0" smtClean="0">
                <a:latin typeface="Arial" pitchFamily="34" charset="0"/>
                <a:cs typeface="Arial" pitchFamily="34" charset="0"/>
              </a:rPr>
              <a:t>C.E. CANTON EL CIPRES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 flipV="1">
            <a:off x="3131840" y="1210880"/>
            <a:ext cx="2376264" cy="1225669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V="1">
            <a:off x="3131840" y="1785898"/>
            <a:ext cx="2376264" cy="660409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/>
          <p:nvPr/>
        </p:nvCxnSpPr>
        <p:spPr>
          <a:xfrm flipV="1">
            <a:off x="3131840" y="2436549"/>
            <a:ext cx="2376264" cy="9758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>
            <a:endCxn id="21" idx="1"/>
          </p:cNvCxnSpPr>
          <p:nvPr/>
        </p:nvCxnSpPr>
        <p:spPr>
          <a:xfrm>
            <a:off x="3131840" y="2446307"/>
            <a:ext cx="2376264" cy="737052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>
            <a:endCxn id="22" idx="1"/>
          </p:cNvCxnSpPr>
          <p:nvPr/>
        </p:nvCxnSpPr>
        <p:spPr>
          <a:xfrm>
            <a:off x="3131840" y="2446307"/>
            <a:ext cx="2376264" cy="1302083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Rectángulo"/>
          <p:cNvSpPr/>
          <p:nvPr/>
        </p:nvSpPr>
        <p:spPr>
          <a:xfrm>
            <a:off x="5508104" y="4139788"/>
            <a:ext cx="338437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SV" b="1" dirty="0" smtClean="0">
                <a:latin typeface="Arial" pitchFamily="34" charset="0"/>
                <a:cs typeface="Arial" pitchFamily="34" charset="0"/>
              </a:rPr>
              <a:t>MEGATEC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32 Conector recto de flecha"/>
          <p:cNvCxnSpPr>
            <a:endCxn id="32" idx="1"/>
          </p:cNvCxnSpPr>
          <p:nvPr/>
        </p:nvCxnSpPr>
        <p:spPr>
          <a:xfrm>
            <a:off x="3131840" y="2446307"/>
            <a:ext cx="2376264" cy="1878147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40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1223" y="999966"/>
            <a:ext cx="3096344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sz="1400" b="1" dirty="0" smtClean="0">
                <a:latin typeface="Arial" pitchFamily="34" charset="0"/>
                <a:cs typeface="Arial" pitchFamily="34" charset="0"/>
              </a:rPr>
              <a:t>FORTALIMIENTO DE RECURSO</a:t>
            </a:r>
          </a:p>
          <a:p>
            <a:r>
              <a:rPr lang="es-SV" sz="1400" b="1" dirty="0" smtClean="0">
                <a:latin typeface="Arial" pitchFamily="34" charset="0"/>
                <a:cs typeface="Arial" pitchFamily="34" charset="0"/>
              </a:rPr>
              <a:t>HUMANO.</a:t>
            </a:r>
            <a:endParaRPr lang="es-SV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6285" y="908720"/>
            <a:ext cx="2762270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8184" y="908720"/>
            <a:ext cx="2762269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/>
          <a:srcRect r="21083"/>
          <a:stretch/>
        </p:blipFill>
        <p:spPr bwMode="auto">
          <a:xfrm>
            <a:off x="4817420" y="3501008"/>
            <a:ext cx="2617151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8 Rectángulo"/>
          <p:cNvSpPr/>
          <p:nvPr/>
        </p:nvSpPr>
        <p:spPr>
          <a:xfrm>
            <a:off x="755576" y="260648"/>
            <a:ext cx="8280920" cy="36933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SV" b="1" dirty="0" smtClean="0">
                <a:latin typeface="Arial" pitchFamily="34" charset="0"/>
                <a:cs typeface="Arial" pitchFamily="34" charset="0"/>
              </a:rPr>
              <a:t>FORTALECIMIENTO DE LA UNIDAD MEDICA DE LA PNC DE LA UNION</a:t>
            </a:r>
            <a:endParaRPr lang="es-SV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9 Imagen" descr="Descripción: C:\Documents and Settings\Administrador\Escritorio\fotos varias\escudo movil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63697" cy="5473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0 Rectángulo"/>
          <p:cNvSpPr/>
          <p:nvPr/>
        </p:nvSpPr>
        <p:spPr>
          <a:xfrm>
            <a:off x="179512" y="4057908"/>
            <a:ext cx="3096344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sz="1400" b="1" dirty="0" smtClean="0">
                <a:latin typeface="Arial" pitchFamily="34" charset="0"/>
                <a:cs typeface="Arial" pitchFamily="34" charset="0"/>
              </a:rPr>
              <a:t>ASIGNACION DE LA AMBULANCIA POLICIAL</a:t>
            </a:r>
            <a:endParaRPr lang="es-SV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79512" y="1970256"/>
            <a:ext cx="3096344" cy="7386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sz="1400" b="1" dirty="0" smtClean="0">
                <a:latin typeface="Arial" pitchFamily="34" charset="0"/>
                <a:cs typeface="Arial" pitchFamily="34" charset="0"/>
              </a:rPr>
              <a:t>FORTALIMIENTO DEL AREA DE ATENCION DE LA UNIDAD MEDICA</a:t>
            </a:r>
            <a:endParaRPr lang="es-SV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79512" y="3121804"/>
            <a:ext cx="3096344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sz="1400" b="1" dirty="0" smtClean="0">
                <a:latin typeface="Arial" pitchFamily="34" charset="0"/>
                <a:cs typeface="Arial" pitchFamily="34" charset="0"/>
              </a:rPr>
              <a:t>FORTALIMIENTO DEL EQUIPO MEDICO</a:t>
            </a:r>
            <a:endParaRPr lang="es-SV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79512" y="4923165"/>
            <a:ext cx="3096344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sz="1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LA FINALIDAD ES </a:t>
            </a:r>
            <a:r>
              <a:rPr lang="es-SV" sz="1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OFRECER UN SERVICIO ACORDE A LAS NECEDIDADES DEL PERSONAL POLICIAL Y ADMINISTRATIVO</a:t>
            </a:r>
            <a:endParaRPr lang="es-SV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95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52528" y="548680"/>
            <a:ext cx="839593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SV" b="1" dirty="0" smtClean="0"/>
              <a:t>ACTIVIDADES REALIZADAS EN EL PRESENTE QUINQUENIO</a:t>
            </a:r>
            <a:endParaRPr lang="es-SV" b="1" dirty="0"/>
          </a:p>
        </p:txBody>
      </p:sp>
      <p:sp>
        <p:nvSpPr>
          <p:cNvPr id="3" name="2 Rectángulo"/>
          <p:cNvSpPr/>
          <p:nvPr/>
        </p:nvSpPr>
        <p:spPr>
          <a:xfrm>
            <a:off x="107504" y="3853497"/>
            <a:ext cx="839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 smtClean="0"/>
              <a:t>10,693 DETENCIONES </a:t>
            </a:r>
            <a:endParaRPr lang="es-SV" dirty="0"/>
          </a:p>
        </p:txBody>
      </p:sp>
      <p:sp>
        <p:nvSpPr>
          <p:cNvPr id="4" name="3 Rectángulo"/>
          <p:cNvSpPr/>
          <p:nvPr/>
        </p:nvSpPr>
        <p:spPr>
          <a:xfrm>
            <a:off x="107504" y="4346520"/>
            <a:ext cx="839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 smtClean="0"/>
              <a:t>1,681 ARMAS DE FUEGO DECOMISADAS </a:t>
            </a:r>
            <a:endParaRPr lang="es-SV" dirty="0"/>
          </a:p>
        </p:txBody>
      </p:sp>
      <p:sp>
        <p:nvSpPr>
          <p:cNvPr id="5" name="4 Rectángulo"/>
          <p:cNvSpPr/>
          <p:nvPr/>
        </p:nvSpPr>
        <p:spPr>
          <a:xfrm>
            <a:off x="136504" y="4859868"/>
            <a:ext cx="839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 smtClean="0"/>
              <a:t>52 VEHICULOS RECUPERADOS</a:t>
            </a:r>
            <a:endParaRPr lang="es-SV" dirty="0"/>
          </a:p>
        </p:txBody>
      </p:sp>
      <p:sp>
        <p:nvSpPr>
          <p:cNvPr id="6" name="5 Rectángulo"/>
          <p:cNvSpPr/>
          <p:nvPr/>
        </p:nvSpPr>
        <p:spPr>
          <a:xfrm>
            <a:off x="259904" y="1124744"/>
            <a:ext cx="839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 smtClean="0"/>
              <a:t>50,000 PATRULLAJES REALIZADOS </a:t>
            </a:r>
            <a:endParaRPr lang="es-SV" dirty="0"/>
          </a:p>
        </p:txBody>
      </p:sp>
      <p:sp>
        <p:nvSpPr>
          <p:cNvPr id="7" name="6 Rectángulo"/>
          <p:cNvSpPr/>
          <p:nvPr/>
        </p:nvSpPr>
        <p:spPr>
          <a:xfrm>
            <a:off x="259904" y="1617767"/>
            <a:ext cx="839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 smtClean="0"/>
              <a:t>2,500 CONTROLES VEHICULARES</a:t>
            </a:r>
            <a:endParaRPr lang="es-SV" dirty="0"/>
          </a:p>
        </p:txBody>
      </p:sp>
      <p:sp>
        <p:nvSpPr>
          <p:cNvPr id="8" name="7 Rectángulo"/>
          <p:cNvSpPr/>
          <p:nvPr/>
        </p:nvSpPr>
        <p:spPr>
          <a:xfrm>
            <a:off x="288904" y="2131115"/>
            <a:ext cx="839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 smtClean="0"/>
              <a:t>35,000 SERVICIOS A LA COMUNIDAD</a:t>
            </a:r>
            <a:endParaRPr lang="es-SV" dirty="0"/>
          </a:p>
        </p:txBody>
      </p:sp>
      <p:sp>
        <p:nvSpPr>
          <p:cNvPr id="9" name="8 Rectángulo"/>
          <p:cNvSpPr/>
          <p:nvPr/>
        </p:nvSpPr>
        <p:spPr>
          <a:xfrm>
            <a:off x="237448" y="3068960"/>
            <a:ext cx="839593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SV" b="1" dirty="0" smtClean="0"/>
              <a:t>RESULTADOS</a:t>
            </a:r>
            <a:endParaRPr lang="es-SV" b="1" dirty="0"/>
          </a:p>
        </p:txBody>
      </p:sp>
    </p:spTree>
    <p:extLst>
      <p:ext uri="{BB962C8B-B14F-4D97-AF65-F5344CB8AC3E}">
        <p14:creationId xmlns:p14="http://schemas.microsoft.com/office/powerpoint/2010/main" val="40593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0"/>
            <a:ext cx="17002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7 Imagen"/>
          <p:cNvPicPr>
            <a:picLocks noChangeAspect="1"/>
          </p:cNvPicPr>
          <p:nvPr/>
        </p:nvPicPr>
        <p:blipFill>
          <a:blip r:embed="rId4" cstate="print"/>
          <a:srcRect t="13182" b="12273"/>
          <a:stretch>
            <a:fillRect/>
          </a:stretch>
        </p:blipFill>
        <p:spPr bwMode="auto">
          <a:xfrm>
            <a:off x="7445375" y="-26988"/>
            <a:ext cx="16986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501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916023"/>
              </p:ext>
            </p:extLst>
          </p:nvPr>
        </p:nvGraphicFramePr>
        <p:xfrm>
          <a:off x="251521" y="1097303"/>
          <a:ext cx="8568951" cy="6095432"/>
        </p:xfrm>
        <a:graphic>
          <a:graphicData uri="http://schemas.openxmlformats.org/drawingml/2006/table">
            <a:tbl>
              <a:tblPr/>
              <a:tblGrid>
                <a:gridCol w="2980709"/>
                <a:gridCol w="2275874"/>
                <a:gridCol w="1992854"/>
                <a:gridCol w="1319514"/>
              </a:tblGrid>
              <a:tr h="658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Proyecto/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Programa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Lugar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Ejecución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Población Beneficiada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319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effectLst/>
                        </a:rPr>
                        <a:t>Plan</a:t>
                      </a:r>
                      <a:r>
                        <a:rPr lang="es-SV" sz="1800" b="1" dirty="0" smtClean="0">
                          <a:effectLst/>
                        </a:rPr>
                        <a:t> de Prevención y Apoyo a la Comunidad (GCAC)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Todo el Departamento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kern="1200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Habitantes de la Zona de despliegue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516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effectLst/>
                        </a:rPr>
                        <a:t>Plan Sumpul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Todo el Departamento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Habitantes de la zona Fronteriza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256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Plan </a:t>
                      </a:r>
                      <a:r>
                        <a:rPr lang="es-ES_tradnl" sz="1800" b="1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Campaña de Reforestación</a:t>
                      </a:r>
                      <a:endParaRPr lang="es-SV" sz="1800" b="1" dirty="0" smtClean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Todo el Departamento.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Habitantes del Departamento.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012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MX" sz="1800" b="1" dirty="0" smtClean="0">
                          <a:effectLst/>
                        </a:rPr>
                        <a:t> Plan  Acción de Combate Contra el Dengue.</a:t>
                      </a:r>
                      <a:endParaRPr kumimoji="0" lang="es-ES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Todo el Departamento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Habitantes del Departamento.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331048">
                <a:tc>
                  <a:txBody>
                    <a:bodyPr/>
                    <a:lstStyle/>
                    <a:p>
                      <a:pPr marL="0" indent="-2857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rgbClr val="FF0000"/>
                        </a:buClr>
                        <a:buFont typeface="Wingdings" pitchFamily="2" charset="2"/>
                        <a:buNone/>
                      </a:pPr>
                      <a:r>
                        <a:rPr lang="es-MX" sz="1800" b="1" dirty="0" smtClean="0">
                          <a:effectLst/>
                          <a:latin typeface="+mn-lt"/>
                        </a:rPr>
                        <a:t> Plan Castor: Limpieza de ríos y quebradas.</a:t>
                      </a:r>
                      <a:endParaRPr kumimoji="0" lang="es-ES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Todo el Departamento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20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Habitantes del Departamento.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8466" name="WordArt 34"/>
          <p:cNvSpPr>
            <a:spLocks noChangeArrowheads="1" noChangeShapeType="1" noTextEdit="1"/>
          </p:cNvSpPr>
          <p:nvPr/>
        </p:nvSpPr>
        <p:spPr bwMode="auto">
          <a:xfrm>
            <a:off x="3131840" y="490537"/>
            <a:ext cx="2664296" cy="3460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 pitchFamily="34" charset="0"/>
                <a:cs typeface="Arial" pitchFamily="34" charset="0"/>
              </a:rPr>
              <a:t>DM-3</a:t>
            </a:r>
            <a:endParaRPr lang="en-US" sz="1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10 Imagen" descr="C:\DOC. 2012\OPERACIONES\FOTOS DE TRABAJO\FOTOS PLAN CGAG. 2010\FOTOS GAAP Y GCAC\GCAC\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2330" y="1785927"/>
            <a:ext cx="1288133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C:\DOC. 2014\OPERACIONES\fotos de trabajo 2014\FOTOS PATRULLAJES BINACIONALES\IMG_15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3000396"/>
            <a:ext cx="1285884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8 Imagen" descr="C:\DOC. 2012\OPERACIONES\FOTOS DE TRABAJO\fotos de entrega de arboles\CIMG59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1" y="3870154"/>
            <a:ext cx="1357322" cy="98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30" descr="IMG_154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520" y="4866573"/>
            <a:ext cx="1357322" cy="928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8 Imagen" descr="C:\DOC. 2012\OPERACIONES\FOTOS DE TRABAJO\PLAN CASTOR  YO DENGUE 06JUL020 100CASIO\CIMG257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38328" y="5807788"/>
            <a:ext cx="1285884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149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0"/>
            <a:ext cx="17002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7 Imagen"/>
          <p:cNvPicPr>
            <a:picLocks noChangeAspect="1"/>
          </p:cNvPicPr>
          <p:nvPr/>
        </p:nvPicPr>
        <p:blipFill>
          <a:blip r:embed="rId4" cstate="print"/>
          <a:srcRect t="13182" b="12273"/>
          <a:stretch>
            <a:fillRect/>
          </a:stretch>
        </p:blipFill>
        <p:spPr bwMode="auto">
          <a:xfrm>
            <a:off x="7445375" y="-26988"/>
            <a:ext cx="16986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501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317099"/>
              </p:ext>
            </p:extLst>
          </p:nvPr>
        </p:nvGraphicFramePr>
        <p:xfrm>
          <a:off x="251521" y="1097303"/>
          <a:ext cx="8568951" cy="5826330"/>
        </p:xfrm>
        <a:graphic>
          <a:graphicData uri="http://schemas.openxmlformats.org/drawingml/2006/table">
            <a:tbl>
              <a:tblPr/>
              <a:tblGrid>
                <a:gridCol w="2980709"/>
                <a:gridCol w="2275874"/>
                <a:gridCol w="1992854"/>
                <a:gridCol w="1319514"/>
              </a:tblGrid>
              <a:tr h="658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Proyecto/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Programa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Lugar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Ejecución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Población Beneficiada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319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effectLst/>
                        </a:rPr>
                        <a:t>Plan</a:t>
                      </a:r>
                      <a:r>
                        <a:rPr lang="es-SV" sz="1800" b="1" dirty="0" smtClean="0">
                          <a:effectLst/>
                        </a:rPr>
                        <a:t> de Seguridad a Centros Escolares (GSE)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Todo el Departamento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29 CE con mayor índice delincuencial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516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effectLst/>
                        </a:rPr>
                        <a:t>Plan contra incendios forestales</a:t>
                      </a:r>
                      <a:endParaRPr kumimoji="0" lang="es-ES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Todo el Departamento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Habitantes de todo el Departamento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2561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Plan de Apoyo a Centros Penales (GAAP).</a:t>
                      </a:r>
                      <a:endParaRPr lang="es-SV" sz="1800" b="1" dirty="0" smtClean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Centro Penal de La Union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Habitantes del Departamento.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012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MX" sz="1800" b="1" dirty="0" smtClean="0">
                          <a:effectLst/>
                        </a:rPr>
                        <a:t>Apoyo Proporcionado con la BMM a otras Instituciones</a:t>
                      </a:r>
                      <a:endParaRPr kumimoji="0" lang="es-ES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Todo el Departamento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SV" sz="18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Habitantes del Departamento.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331048">
                <a:tc>
                  <a:txBody>
                    <a:bodyPr/>
                    <a:lstStyle/>
                    <a:p>
                      <a:pPr marL="0" indent="-285750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Clr>
                          <a:srgbClr val="FF0000"/>
                        </a:buClr>
                        <a:buFont typeface="Wingdings" pitchFamily="2" charset="2"/>
                        <a:buNone/>
                      </a:pPr>
                      <a:r>
                        <a:rPr kumimoji="0" lang="es-E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Plan Anti desastres Naturales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Todo el Departamento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2000" b="1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Habitantes del Departamento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8466" name="WordArt 34"/>
          <p:cNvSpPr>
            <a:spLocks noChangeArrowheads="1" noChangeShapeType="1" noTextEdit="1"/>
          </p:cNvSpPr>
          <p:nvPr/>
        </p:nvSpPr>
        <p:spPr bwMode="auto">
          <a:xfrm>
            <a:off x="3131840" y="490537"/>
            <a:ext cx="2664296" cy="3460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 pitchFamily="34" charset="0"/>
                <a:cs typeface="Arial" pitchFamily="34" charset="0"/>
              </a:rPr>
              <a:t>DM-3</a:t>
            </a:r>
            <a:endParaRPr lang="en-US" sz="1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7 Imagen" descr="C:\DOC. 2012\OPERACIONES\FOTOS DE TRABAJO\FOTOS PLAN CGAG. 2010\FOTOS GAAP Y GCAC\GAAP\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0958" y="3571876"/>
            <a:ext cx="128588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6 Imagen" descr="C:\DOC. 2014\OPERACIONES\fotos de trabajo 2014\C.E. MAR014\FOTOS C.E. 21MAR014  PLAN ESC 20MAR014\PLAN ESC 20MAR014 0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8" y="1789667"/>
            <a:ext cx="1214446" cy="92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n 13" descr="IMG_12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0958" y="2714620"/>
            <a:ext cx="128588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6 Imagen" descr="C:\DOC. 2012\OPERACIONES\FOTOS DE TRABAJO\fotos 15sep012 cmdanciappp\DSCF44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93067" y="4593342"/>
            <a:ext cx="1365213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49" name="Picture 1" descr="C:\DOC. 2014\OPERACIONES\fotos de trabajo 2014\fotos SIMULACRO CPCDPDN\SIMULACRO SISMO 16OCT013\IMG_465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63380" y="5547088"/>
            <a:ext cx="1428760" cy="1009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60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2 CuadroTexto"/>
          <p:cNvSpPr txBox="1">
            <a:spLocks noChangeArrowheads="1"/>
          </p:cNvSpPr>
          <p:nvPr/>
        </p:nvSpPr>
        <p:spPr bwMode="auto">
          <a:xfrm>
            <a:off x="539750" y="188913"/>
            <a:ext cx="79930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s-SV" sz="2400" b="1" dirty="0" smtClean="0">
                <a:latin typeface="Calibri" pitchFamily="34" charset="0"/>
              </a:rPr>
              <a:t>BASE NAVAL, LA UNI</a:t>
            </a:r>
            <a:r>
              <a:rPr lang="es-SV" sz="2400" b="1" dirty="0">
                <a:latin typeface="Calibri" charset="0"/>
                <a:ea typeface="ＭＳ Ｐゴシック" charset="0"/>
              </a:rPr>
              <a:t>Ó</a:t>
            </a:r>
            <a:r>
              <a:rPr lang="es-SV" sz="2400" b="1" dirty="0" smtClean="0">
                <a:latin typeface="Calibri" pitchFamily="34" charset="0"/>
              </a:rPr>
              <a:t>N</a:t>
            </a:r>
            <a:endParaRPr lang="es-SV" sz="2400" b="1" dirty="0">
              <a:latin typeface="Calibri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SV" sz="2400" b="1" dirty="0">
              <a:latin typeface="Calibri" pitchFamily="34" charset="0"/>
            </a:endParaRPr>
          </a:p>
        </p:txBody>
      </p:sp>
      <p:graphicFrame>
        <p:nvGraphicFramePr>
          <p:cNvPr id="7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222120"/>
              </p:ext>
            </p:extLst>
          </p:nvPr>
        </p:nvGraphicFramePr>
        <p:xfrm>
          <a:off x="285750" y="1214438"/>
          <a:ext cx="8424863" cy="2401718"/>
        </p:xfrm>
        <a:graphic>
          <a:graphicData uri="http://schemas.openxmlformats.org/drawingml/2006/table">
            <a:tbl>
              <a:tblPr/>
              <a:tblGrid>
                <a:gridCol w="2702074"/>
                <a:gridCol w="1114276"/>
                <a:gridCol w="2646363"/>
                <a:gridCol w="1962150"/>
              </a:tblGrid>
              <a:tr h="44769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PROYECTO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LUGAR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INSTITUCI</a:t>
                      </a: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Ó</a:t>
                      </a: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PERSONAL BENEFICIADA</a:t>
                      </a:r>
                      <a:endParaRPr kumimoji="0" lang="es-SV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14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CANTIDAD</a:t>
                      </a:r>
                    </a:p>
                  </a:txBody>
                  <a:tcPr marL="68579" marR="68579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77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CONSTRUCCI</a:t>
                      </a: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Ó</a:t>
                      </a: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N DE MUELLE FLOTANTE PANTALAN. 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MUELLE LOS COQUITOS, </a:t>
                      </a:r>
                      <a:r>
                        <a:rPr kumimoji="0" lang="es-SV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LA UNI</a:t>
                      </a:r>
                      <a:r>
                        <a:rPr kumimoji="0" lang="es-SV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Ó</a:t>
                      </a:r>
                      <a:r>
                        <a:rPr kumimoji="0" lang="es-SV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endParaRPr kumimoji="0" lang="es-SV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BASE NAVAL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TODO EL DEPARTAMENTO, TANTO EL TERRITORIO CONTINENTAL COMO EL INSULAR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412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$138,661.63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n 1" descr="IMG_317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3640664"/>
            <a:ext cx="7849244" cy="310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1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869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60101"/>
              </p:ext>
            </p:extLst>
          </p:nvPr>
        </p:nvGraphicFramePr>
        <p:xfrm>
          <a:off x="323850" y="1141413"/>
          <a:ext cx="8424863" cy="2348548"/>
        </p:xfrm>
        <a:graphic>
          <a:graphicData uri="http://schemas.openxmlformats.org/drawingml/2006/table">
            <a:tbl>
              <a:tblPr/>
              <a:tblGrid>
                <a:gridCol w="2462213"/>
                <a:gridCol w="1354137"/>
                <a:gridCol w="2646363"/>
                <a:gridCol w="1962150"/>
              </a:tblGrid>
              <a:tr h="4476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ACTIVIDAD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LUGAR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INSTITUCI</a:t>
                      </a:r>
                      <a:r>
                        <a:rPr kumimoji="0" lang="es-SV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Ó</a:t>
                      </a: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  <a:endParaRPr kumimoji="0" lang="es-SV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POBLACIÓN BENEFICIADA</a:t>
                      </a:r>
                      <a:endParaRPr kumimoji="0" lang="es-SV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14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CANTIDAD</a:t>
                      </a:r>
                    </a:p>
                  </a:txBody>
                  <a:tcPr marL="68579" marR="68579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847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ACCIÓN </a:t>
                      </a:r>
                      <a:r>
                        <a:rPr kumimoji="0" lang="es-SV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CIVICA CONJUNTA</a:t>
                      </a:r>
                      <a:endParaRPr kumimoji="0" lang="es-SV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ISLA PERICO, J/SAN ALEJO Y CTON. Y </a:t>
                      </a:r>
                      <a:r>
                        <a:rPr kumimoji="0" lang="es-SV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CRIO. </a:t>
                      </a:r>
                      <a:r>
                        <a:rPr kumimoji="0" lang="es-SV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CHIQUIRIN DPTO. L.U ISLA PERICO, J/SAN ALEJO Y CTON. Y </a:t>
                      </a:r>
                      <a:r>
                        <a:rPr kumimoji="0" lang="es-SV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CRIO. </a:t>
                      </a:r>
                      <a:r>
                        <a:rPr kumimoji="0" lang="es-SV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CHIQUIRIN DPTO. </a:t>
                      </a:r>
                      <a:r>
                        <a:rPr kumimoji="0" lang="es-SV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LU</a:t>
                      </a:r>
                      <a:endParaRPr kumimoji="0" lang="es-SV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BASE NAVAL Y FUENTES DE APOYO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(GOBERNACIÓN, FUNDACIÓN SAN CRISTOBAL)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858 PERSONAS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TOTAL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$3,345.29</a:t>
                      </a:r>
                      <a:endParaRPr kumimoji="0" lang="es-SV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0859" name="7 CuadroTexto"/>
          <p:cNvSpPr txBox="1">
            <a:spLocks noChangeArrowheads="1"/>
          </p:cNvSpPr>
          <p:nvPr/>
        </p:nvSpPr>
        <p:spPr bwMode="auto">
          <a:xfrm>
            <a:off x="539750" y="106363"/>
            <a:ext cx="81359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s-MX" sz="3600" dirty="0">
                <a:latin typeface="Calibri" charset="0"/>
                <a:cs typeface="Arial" charset="0"/>
              </a:rPr>
              <a:t> </a:t>
            </a:r>
            <a:r>
              <a:rPr lang="es-MX" sz="2800" b="1" dirty="0">
                <a:latin typeface="Calibri" charset="0"/>
                <a:cs typeface="Arial" charset="0"/>
              </a:rPr>
              <a:t>ACCIONES CIVICAS </a:t>
            </a:r>
            <a:r>
              <a:rPr lang="es-MX" sz="2800" b="1" dirty="0" smtClean="0">
                <a:latin typeface="Calibri" charset="0"/>
                <a:cs typeface="Arial" charset="0"/>
              </a:rPr>
              <a:t>CONJUNTAS </a:t>
            </a:r>
            <a:endParaRPr lang="es-MX" sz="2800" b="1" dirty="0">
              <a:latin typeface="Calibri" charset="0"/>
              <a:cs typeface="Arial" charset="0"/>
            </a:endParaRPr>
          </a:p>
          <a:p>
            <a:pPr algn="ctr"/>
            <a:r>
              <a:rPr lang="es-MX" sz="1400" b="1" dirty="0">
                <a:latin typeface="Calibri" charset="0"/>
                <a:cs typeface="Arial" charset="0"/>
              </a:rPr>
              <a:t>MAR010         MAR011              MAR012           ABR-JUL013         ABR014</a:t>
            </a:r>
          </a:p>
          <a:p>
            <a:pPr algn="ctr"/>
            <a:endParaRPr lang="es-SV" sz="1400" b="1" dirty="0">
              <a:latin typeface="Calibri" charset="0"/>
              <a:cs typeface="Arial" charset="0"/>
            </a:endParaRPr>
          </a:p>
        </p:txBody>
      </p:sp>
      <p:pic>
        <p:nvPicPr>
          <p:cNvPr id="120860" name="7 Imagen" descr="G:\DCIM\101_SONY\DSC01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219551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61" name="8 Imagen" descr="G:\DCIM\101_SONY\DSC009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500438"/>
            <a:ext cx="187166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72" name="Picture 40" descr="DSC02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500438"/>
            <a:ext cx="215106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73" name="Picture 41" descr="DSC02023"/>
          <p:cNvPicPr>
            <a:picLocks noChangeAspect="1" noChangeArrowheads="1"/>
          </p:cNvPicPr>
          <p:nvPr/>
        </p:nvPicPr>
        <p:blipFill>
          <a:blip r:embed="rId5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0438"/>
            <a:ext cx="22812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792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49564" y="4470739"/>
            <a:ext cx="9055791" cy="2258874"/>
          </a:xfrm>
          <a:prstGeom prst="rect">
            <a:avLst/>
          </a:prstGeom>
          <a:solidFill>
            <a:schemeClr val="tx2">
              <a:alpha val="75000"/>
            </a:schemeClr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es-E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10282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084386"/>
              </p:ext>
            </p:extLst>
          </p:nvPr>
        </p:nvGraphicFramePr>
        <p:xfrm>
          <a:off x="323850" y="1141413"/>
          <a:ext cx="8424863" cy="3367707"/>
        </p:xfrm>
        <a:graphic>
          <a:graphicData uri="http://schemas.openxmlformats.org/drawingml/2006/table">
            <a:tbl>
              <a:tblPr/>
              <a:tblGrid>
                <a:gridCol w="2462213"/>
                <a:gridCol w="1354137"/>
                <a:gridCol w="2646363"/>
                <a:gridCol w="1962150"/>
              </a:tblGrid>
              <a:tr h="72885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ACTIVIDAD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CANTIDAD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INSTITUCION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POBLACIÓN BENEFICIADA</a:t>
                      </a:r>
                      <a:endParaRPr kumimoji="0" lang="es-SV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41964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DEPARTAMENTO L.U</a:t>
                      </a:r>
                    </a:p>
                  </a:txBody>
                  <a:tcPr marL="68579" marR="68579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12561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APOYO TRANSPORTE MARITIMO</a:t>
                      </a:r>
                      <a:endParaRPr kumimoji="0" lang="es-SV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280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GUBERNAMENTALES Y NO GUBERNAMENTALES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44,000 PERSONAS</a:t>
                      </a:r>
                      <a:endParaRPr lang="es-ES_trad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9407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COSTO TOTAL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itchFamily="34" charset="0"/>
                          <a:cs typeface="Arial" panose="020B0604020202020204" pitchFamily="34" charset="0"/>
                        </a:rPr>
                        <a:t>$ 100,512.32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99" name="7 CuadroTexto"/>
          <p:cNvSpPr txBox="1">
            <a:spLocks noChangeArrowheads="1"/>
          </p:cNvSpPr>
          <p:nvPr/>
        </p:nvSpPr>
        <p:spPr bwMode="auto">
          <a:xfrm>
            <a:off x="539750" y="126653"/>
            <a:ext cx="81359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3600" dirty="0">
                <a:latin typeface="Calibri" pitchFamily="34" charset="0"/>
              </a:rPr>
              <a:t> </a:t>
            </a:r>
            <a:r>
              <a:rPr lang="es-MX" sz="2800" b="1" dirty="0">
                <a:latin typeface="Calibri" pitchFamily="34" charset="0"/>
              </a:rPr>
              <a:t>TRANSPORTE MARITIMO A INSTITUCIONES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SV" sz="1400" b="1" dirty="0">
              <a:latin typeface="Calibri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1" y="4621019"/>
            <a:ext cx="2877171" cy="21203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614202"/>
            <a:ext cx="2877171" cy="212480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699" y="4621018"/>
            <a:ext cx="2811461" cy="210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294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2 CuadroTexto"/>
          <p:cNvSpPr txBox="1">
            <a:spLocks noChangeArrowheads="1"/>
          </p:cNvSpPr>
          <p:nvPr/>
        </p:nvSpPr>
        <p:spPr bwMode="auto">
          <a:xfrm>
            <a:off x="539750" y="188913"/>
            <a:ext cx="79930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2800" b="1">
                <a:latin typeface="Calibri" pitchFamily="34" charset="0"/>
              </a:rPr>
              <a:t>APOYO AL PLAN CONTRA EL DENGUE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SV" sz="2800" b="1">
              <a:latin typeface="Calibri" pitchFamily="34" charset="0"/>
            </a:endParaRPr>
          </a:p>
        </p:txBody>
      </p:sp>
      <p:graphicFrame>
        <p:nvGraphicFramePr>
          <p:cNvPr id="7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770747"/>
              </p:ext>
            </p:extLst>
          </p:nvPr>
        </p:nvGraphicFramePr>
        <p:xfrm>
          <a:off x="323528" y="836712"/>
          <a:ext cx="8424863" cy="3049684"/>
        </p:xfrm>
        <a:graphic>
          <a:graphicData uri="http://schemas.openxmlformats.org/drawingml/2006/table">
            <a:tbl>
              <a:tblPr/>
              <a:tblGrid>
                <a:gridCol w="2462213"/>
                <a:gridCol w="1354137"/>
                <a:gridCol w="2646363"/>
                <a:gridCol w="1962150"/>
              </a:tblGrid>
              <a:tr h="44770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ACTIVIDAD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LUGAR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INSTITUCI</a:t>
                      </a: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Ó</a:t>
                      </a: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POBLACIÓN BENEFICIADA</a:t>
                      </a:r>
                      <a:endParaRPr kumimoji="0" lang="es-SV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148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CANTIDAD</a:t>
                      </a:r>
                    </a:p>
                  </a:txBody>
                  <a:tcPr marL="68579" marR="68579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12619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PLAN  CONTRA EL DENGUE Y EMBOLSAMIENTO DE ABATE</a:t>
                      </a:r>
                      <a:endParaRPr kumimoji="0" lang="es-SV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DPTO.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LA UNI</a:t>
                      </a:r>
                      <a:r>
                        <a:rPr kumimoji="0" lang="es-SV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Ó</a:t>
                      </a: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N/SANTA ROSA DE LIMA, COL. RUBIO LA UNI</a:t>
                      </a:r>
                      <a:r>
                        <a:rPr kumimoji="0" lang="es-SV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Ó</a:t>
                      </a: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N, URB. SAN CARLOS BORROMEO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BASE NAVAL, LA UNI</a:t>
                      </a: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Ó</a:t>
                      </a:r>
                      <a:r>
                        <a:rPr kumimoji="0" lang="es-SV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 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1,459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77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Arial" charset="0"/>
                        </a:rPr>
                        <a:t>$ 486.47</a:t>
                      </a:r>
                      <a:endParaRPr kumimoji="0" lang="es-SV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24" name="Picture 29" descr="DSC085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61048"/>
            <a:ext cx="28813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31" descr="DSC09262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6" r="15450"/>
          <a:stretch>
            <a:fillRect/>
          </a:stretch>
        </p:blipFill>
        <p:spPr bwMode="auto">
          <a:xfrm>
            <a:off x="5940152" y="3861048"/>
            <a:ext cx="25923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1" descr="IMG_2516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7" b="9180"/>
          <a:stretch>
            <a:fillRect/>
          </a:stretch>
        </p:blipFill>
        <p:spPr bwMode="auto">
          <a:xfrm>
            <a:off x="395536" y="3932956"/>
            <a:ext cx="2520280" cy="259238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7332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22 Imagen" descr="IMG_02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44513" y="1520825"/>
            <a:ext cx="69088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SV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CARRETERAS  Y CAMINOS RURALES, Periodo Junio 2009 a Mayo 2010</a:t>
            </a:r>
          </a:p>
          <a:p>
            <a:pPr>
              <a:defRPr/>
            </a:pPr>
            <a:endParaRPr lang="es-SV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SV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US </a:t>
            </a: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 $201,342.60</a:t>
            </a:r>
          </a:p>
          <a:p>
            <a:pPr algn="just">
              <a:defRPr/>
            </a:pP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27 obras ejecutadas atreves de Préstamo de Maquinarias a los Municipios de La Unión, Yucuaiquin, </a:t>
            </a:r>
            <a:r>
              <a:rPr lang="es-ES" sz="2200" b="1" dirty="0" err="1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Intipuca</a:t>
            </a: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, </a:t>
            </a:r>
            <a:r>
              <a:rPr lang="es-ES" sz="2200" b="1" dirty="0" err="1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Pasaquina</a:t>
            </a: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, El Carmen y Santa Rosa de Lima.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357313" y="357188"/>
            <a:ext cx="65627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SV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Ministerio de Obras Públicas2014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661025"/>
            <a:ext cx="216058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7215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2 CuadroTexto"/>
          <p:cNvSpPr txBox="1">
            <a:spLocks noChangeArrowheads="1"/>
          </p:cNvSpPr>
          <p:nvPr/>
        </p:nvSpPr>
        <p:spPr bwMode="auto">
          <a:xfrm>
            <a:off x="539750" y="188913"/>
            <a:ext cx="79930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2400" b="1" dirty="0">
                <a:solidFill>
                  <a:prstClr val="black"/>
                </a:solidFill>
                <a:latin typeface="Calibri" pitchFamily="34" charset="0"/>
              </a:rPr>
              <a:t>PATRULLAJES MARITIMOS, TERRESTRES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SV" sz="2400" b="1" dirty="0">
                <a:solidFill>
                  <a:prstClr val="black"/>
                </a:solidFill>
                <a:latin typeface="Calibri" pitchFamily="34" charset="0"/>
              </a:rPr>
              <a:t>EN COMBATE AL NARCO TRAFICO E ILICITOS Y TRANSPORTE A PERSONAL.</a:t>
            </a:r>
          </a:p>
        </p:txBody>
      </p:sp>
      <p:pic>
        <p:nvPicPr>
          <p:cNvPr id="5" name="Picture 3" descr="he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643314"/>
            <a:ext cx="828680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069045"/>
              </p:ext>
            </p:extLst>
          </p:nvPr>
        </p:nvGraphicFramePr>
        <p:xfrm>
          <a:off x="446657" y="1421782"/>
          <a:ext cx="8229799" cy="27889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54874"/>
                <a:gridCol w="1968218"/>
                <a:gridCol w="1968218"/>
                <a:gridCol w="1738489"/>
              </a:tblGrid>
              <a:tr h="408522"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</a:t>
                      </a:r>
                      <a:endParaRPr lang="es-ES_tradnl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7" marR="67257" marT="93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LUGAR</a:t>
                      </a:r>
                      <a:endParaRPr lang="es-ES_tradnl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7" marR="67257" marT="93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INSTITUCION</a:t>
                      </a:r>
                      <a:endParaRPr lang="es-ES_tradnl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7" marR="67257" marT="93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POBLACIÓN BENEFICIADA</a:t>
                      </a:r>
                      <a:endParaRPr lang="es-ES_tradn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7" marR="67257" marT="93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853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</a:t>
                      </a:r>
                      <a:endParaRPr lang="es-ES_tradnl" sz="11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7" marR="67257" marT="93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704"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DPTO.</a:t>
                      </a:r>
                      <a:endParaRPr lang="es-ES_tradnl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MARITMO LA UNION</a:t>
                      </a:r>
                      <a:endParaRPr lang="es-ES_tradnl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7" marR="67257" marT="93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 NAVAL, LA UNION. </a:t>
                      </a:r>
                      <a:endParaRPr lang="es-ES_tradnl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7" marR="67257" marT="934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94,000</a:t>
                      </a:r>
                      <a:r>
                        <a:rPr lang="es-ES" sz="1200" kern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baseline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HABITANTES</a:t>
                      </a:r>
                      <a:endParaRPr lang="es-ES_trad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341" marR="9341" marT="93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3704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PATRULLAJES MARITIMOS POR AÑO 1,095  </a:t>
                      </a:r>
                      <a:endParaRPr lang="es-ES_trad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7" marR="67257" marT="93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$ 128,443.50 costo de combustible por </a:t>
                      </a:r>
                      <a:r>
                        <a:rPr lang="es-SV" sz="12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</a:t>
                      </a:r>
                      <a:endParaRPr lang="es-ES_trad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7" marR="67257" marT="93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</a:tr>
              <a:tr h="703704"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PATRULLAJES MARITIMOS </a:t>
                      </a:r>
                      <a:r>
                        <a:rPr lang="es-SV" sz="12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s-SV" sz="1200" kern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SV" sz="12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 </a:t>
                      </a:r>
                      <a:r>
                        <a:rPr lang="es-SV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CINCO (05) AÑO 5,475</a:t>
                      </a:r>
                      <a:endParaRPr lang="es-ES_trad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7" marR="67257" marT="93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2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$ 642,217.50 costo de combustible en los 5 años</a:t>
                      </a:r>
                      <a:endParaRPr lang="es-ES_tradnl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7257" marR="67257" marT="934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_tradnl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47085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2 CuadroTexto"/>
          <p:cNvSpPr txBox="1">
            <a:spLocks noChangeArrowheads="1"/>
          </p:cNvSpPr>
          <p:nvPr/>
        </p:nvSpPr>
        <p:spPr bwMode="auto">
          <a:xfrm>
            <a:off x="539750" y="188913"/>
            <a:ext cx="79930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algn="ctr"/>
            <a:r>
              <a:rPr lang="es-MX" sz="2800" b="1" dirty="0" smtClean="0">
                <a:latin typeface="Calibri" charset="0"/>
                <a:cs typeface="Arial" charset="0"/>
              </a:rPr>
              <a:t>SOFOCACI</a:t>
            </a:r>
            <a:r>
              <a:rPr lang="es-SV" sz="2800" b="1" dirty="0">
                <a:latin typeface="Calibri" charset="0"/>
                <a:cs typeface="Arial" charset="0"/>
              </a:rPr>
              <a:t>Ó</a:t>
            </a:r>
            <a:r>
              <a:rPr lang="es-MX" sz="2800" b="1" dirty="0" smtClean="0">
                <a:latin typeface="Calibri" charset="0"/>
                <a:cs typeface="Arial" charset="0"/>
              </a:rPr>
              <a:t>N </a:t>
            </a:r>
            <a:r>
              <a:rPr lang="es-MX" sz="2800" b="1" dirty="0">
                <a:latin typeface="Calibri" charset="0"/>
                <a:cs typeface="Arial" charset="0"/>
              </a:rPr>
              <a:t>DE </a:t>
            </a:r>
            <a:r>
              <a:rPr lang="es-MX" sz="2800" b="1" dirty="0" smtClean="0">
                <a:latin typeface="Calibri" charset="0"/>
                <a:cs typeface="Arial" charset="0"/>
              </a:rPr>
              <a:t>INCENDIOS </a:t>
            </a:r>
            <a:r>
              <a:rPr lang="es-MX" sz="2800" b="1" dirty="0">
                <a:latin typeface="Calibri" charset="0"/>
                <a:cs typeface="Arial" charset="0"/>
              </a:rPr>
              <a:t>FORESTALES.</a:t>
            </a:r>
          </a:p>
          <a:p>
            <a:pPr algn="ctr"/>
            <a:endParaRPr lang="es-SV" sz="2400" b="1" dirty="0">
              <a:latin typeface="Calibri" charset="0"/>
              <a:cs typeface="Arial" charset="0"/>
            </a:endParaRPr>
          </a:p>
        </p:txBody>
      </p:sp>
      <p:graphicFrame>
        <p:nvGraphicFramePr>
          <p:cNvPr id="7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715566"/>
              </p:ext>
            </p:extLst>
          </p:nvPr>
        </p:nvGraphicFramePr>
        <p:xfrm>
          <a:off x="323850" y="1141413"/>
          <a:ext cx="8424863" cy="2768601"/>
        </p:xfrm>
        <a:graphic>
          <a:graphicData uri="http://schemas.openxmlformats.org/drawingml/2006/table">
            <a:tbl>
              <a:tblPr/>
              <a:tblGrid>
                <a:gridCol w="2462213"/>
                <a:gridCol w="1354137"/>
                <a:gridCol w="2646363"/>
                <a:gridCol w="1962150"/>
              </a:tblGrid>
              <a:tr h="4476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ACTIVIDAD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LUGAR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INSTITUCI</a:t>
                      </a: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Ó</a:t>
                      </a: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  <a:endParaRPr kumimoji="0" lang="es-SV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POBLACIÓN BENEFICIADA</a:t>
                      </a:r>
                      <a:endParaRPr kumimoji="0" lang="es-SV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146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CANTIDAD</a:t>
                      </a:r>
                    </a:p>
                  </a:txBody>
                  <a:tcPr marL="68579" marR="68579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1471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APOYO </a:t>
                      </a: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SOFOCACI</a:t>
                      </a: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Ó</a:t>
                      </a: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N </a:t>
                      </a:r>
                      <a:r>
                        <a:rPr kumimoji="0" lang="es-SV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DE INCENDIOS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CERRO CONCHAGUA Y EX-BASURERO CALLE A PLAYITAS DPTO.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LA </a:t>
                      </a:r>
                      <a:r>
                        <a:rPr kumimoji="0" lang="es-SV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UNI</a:t>
                      </a:r>
                      <a:r>
                        <a:rPr kumimoji="0" lang="es-SV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Ó</a:t>
                      </a:r>
                      <a:r>
                        <a:rPr kumimoji="0" lang="es-SV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</a:t>
                      </a:r>
                      <a:endParaRPr kumimoji="0" lang="es-SV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BASE NAVAL , LA </a:t>
                      </a: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UNI</a:t>
                      </a: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Ó</a:t>
                      </a:r>
                      <a:r>
                        <a:rPr kumimoji="0" lang="es-SV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N</a:t>
                      </a:r>
                      <a:r>
                        <a:rPr kumimoji="0" lang="es-SV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.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1,200 </a:t>
                      </a:r>
                      <a:endParaRPr kumimoji="0" lang="es-SV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TOTAL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Arial" charset="0"/>
                        </a:rPr>
                        <a:t>$ 5,959.86</a:t>
                      </a:r>
                      <a:endParaRPr kumimoji="0" lang="es-SV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675" name="Picture 29" descr="http://www.elcomercio.com/quito/pronaca-Guambi-incendio-forestal-puembo-quito-COMERCIO_ECMIMA20120906_0004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2592387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6" name="Picture 31" descr="https://encrypted-tbn1.gstatic.com/images?q=tbn:ANd9GcQvm4FqXYhOPN3VSX57iEDUrabw0l-svG6zBDlJfUe7K-dfCQwsl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3933825"/>
            <a:ext cx="3135313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8" name="Picture 30" descr="DSC00890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933825"/>
            <a:ext cx="31480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9578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2 CuadroTexto"/>
          <p:cNvSpPr txBox="1">
            <a:spLocks noChangeArrowheads="1"/>
          </p:cNvSpPr>
          <p:nvPr/>
        </p:nvSpPr>
        <p:spPr bwMode="auto">
          <a:xfrm>
            <a:off x="539750" y="188913"/>
            <a:ext cx="79930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is-IS" sz="2400" b="1" dirty="0">
                <a:latin typeface="Calibri" pitchFamily="34" charset="0"/>
              </a:rPr>
              <a:t>INSTITUTO CAPITÁN DE NAVÍO DEM CESAR YANEZ URIAS</a:t>
            </a:r>
            <a:r>
              <a:rPr lang="es-SV" sz="2400" b="1" dirty="0" smtClean="0">
                <a:latin typeface="Calibri" pitchFamily="34" charset="0"/>
              </a:rPr>
              <a:t>.</a:t>
            </a:r>
            <a:endParaRPr lang="es-SV" sz="2400" b="1" dirty="0">
              <a:latin typeface="Calibri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SV" sz="2400" b="1" dirty="0">
              <a:latin typeface="Calibri" pitchFamily="34" charset="0"/>
            </a:endParaRPr>
          </a:p>
        </p:txBody>
      </p:sp>
      <p:graphicFrame>
        <p:nvGraphicFramePr>
          <p:cNvPr id="7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861730"/>
              </p:ext>
            </p:extLst>
          </p:nvPr>
        </p:nvGraphicFramePr>
        <p:xfrm>
          <a:off x="285750" y="1214438"/>
          <a:ext cx="8424863" cy="2332037"/>
        </p:xfrm>
        <a:graphic>
          <a:graphicData uri="http://schemas.openxmlformats.org/drawingml/2006/table">
            <a:tbl>
              <a:tblPr/>
              <a:tblGrid>
                <a:gridCol w="2462213"/>
                <a:gridCol w="1354137"/>
                <a:gridCol w="2646363"/>
                <a:gridCol w="1962150"/>
              </a:tblGrid>
              <a:tr h="44769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ACTIVIDAD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LUGAR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INSTITUCI</a:t>
                      </a: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Ó</a:t>
                      </a: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PERSONAL BENEFICIADA</a:t>
                      </a:r>
                      <a:endParaRPr kumimoji="0" lang="es-SV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14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CANTIDAD</a:t>
                      </a:r>
                    </a:p>
                  </a:txBody>
                  <a:tcPr marL="68579" marR="68579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7715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BACHILLERATO OPCI</a:t>
                      </a: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Ó</a:t>
                      </a: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N NAVAL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DPTO.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LA UNI</a:t>
                      </a: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Arial" charset="0"/>
                        </a:rPr>
                        <a:t>Ó</a:t>
                      </a: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 BASE NAVAL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INSTITUTO CAPITAN DE NAVIO DEM. CESAR YANEZ URIAS.</a:t>
                      </a: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234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8412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68579" marR="68579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GRADUADOS EN EL AÑO 2012-13  __________125 ALUMNOS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AÑO 2014 FUERON RECIBIDOS _________109 ALUMNOS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SV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SV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79" marR="68579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220" name="Picture 29" descr="http://institutonaval.webcindario.com/imagenes/15%20de%20septiembre%20del%202009/resources/images/medium/_28534591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719513"/>
            <a:ext cx="4227512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1" name="Picture 31" descr="http://www.elsalvador.com/mwedh/aspnet/imagen.aspx?idArt=3124069&amp;idImag=7721178&amp;res=0&amp;idcat=6375&amp;w=450&amp;maxh=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762375"/>
            <a:ext cx="4286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6814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63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70843"/>
              </p:ext>
            </p:extLst>
          </p:nvPr>
        </p:nvGraphicFramePr>
        <p:xfrm>
          <a:off x="102547" y="-27383"/>
          <a:ext cx="8966200" cy="5914203"/>
        </p:xfrm>
        <a:graphic>
          <a:graphicData uri="http://schemas.openxmlformats.org/drawingml/2006/table">
            <a:tbl>
              <a:tblPr/>
              <a:tblGrid>
                <a:gridCol w="3245317"/>
                <a:gridCol w="2104558"/>
                <a:gridCol w="2033587"/>
                <a:gridCol w="1582738"/>
              </a:tblGrid>
              <a:tr h="873833">
                <a:tc gridSpan="4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3341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122237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ea typeface="Microsoft YaHei" pitchFamily="34" charset="-122"/>
                        </a:rPr>
                        <a:t>Proyecto/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ea typeface="Microsoft YaHei" pitchFamily="34" charset="-122"/>
                        </a:rPr>
                        <a:t>Programa</a:t>
                      </a:r>
                    </a:p>
                  </a:txBody>
                  <a:tcPr marL="90000" marR="90000" marT="13341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ea typeface="Microsoft YaHei" pitchFamily="34" charset="-122"/>
                        </a:rPr>
                        <a:t>Lugar de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ea typeface="Microsoft YaHei" pitchFamily="34" charset="-122"/>
                        </a:rPr>
                        <a:t> Ejecución</a:t>
                      </a:r>
                    </a:p>
                  </a:txBody>
                  <a:tcPr marL="90000" marR="90000" marT="13341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ea typeface="Microsoft YaHei" pitchFamily="34" charset="-122"/>
                        </a:rPr>
                        <a:t>Población Beneficiada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ea typeface="Microsoft YaHei" pitchFamily="34" charset="-122"/>
                        </a:rPr>
                        <a:t>34,246</a:t>
                      </a:r>
                    </a:p>
                  </a:txBody>
                  <a:tcPr marL="90000" marR="90000" marT="13341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3341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901700">
                <a:tc>
                  <a:txBody>
                    <a:bodyPr/>
                    <a:lstStyle/>
                    <a:p>
                      <a:pPr marL="0" marR="0" lvl="0" indent="0" algn="just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Implementación de la estrategia nacional de prevención.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90000" marR="90000" marT="1127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La Unión, </a:t>
                      </a:r>
                      <a:r>
                        <a:rPr kumimoji="0" lang="es-SV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Intipucá</a:t>
                      </a: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 </a:t>
                      </a:r>
                      <a:r>
                        <a:rPr kumimoji="0" lang="es-SV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Conchagua</a:t>
                      </a: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, Santa Rosa de Lima. </a:t>
                      </a:r>
                      <a:r>
                        <a:rPr kumimoji="0" lang="es-SV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Anamoros</a:t>
                      </a: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, El Carmen y Pasquina</a:t>
                      </a:r>
                    </a:p>
                  </a:txBody>
                  <a:tcPr marL="90000" marR="90000" marT="11264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18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18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just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Asistencia Técnica y Seguimiento a Comités municipales de Prevención de la Violencia para su eficaz funcionamiento.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Microsoft YaHei" pitchFamily="34" charset="-122"/>
                      </a:endParaRPr>
                    </a:p>
                  </a:txBody>
                  <a:tcPr marL="90000" marR="90000" marT="11264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La Unión, Intipucá Conchagua, Santa Rosa de Lima. Anamoros, El Carmen y Pasquina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90000" marR="90000" marT="11264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18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18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1908175" y="44450"/>
            <a:ext cx="5399088" cy="67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SV" dirty="0">
                <a:solidFill>
                  <a:srgbClr val="FFFFFF"/>
                </a:solidFill>
                <a:latin typeface="Arial Black" pitchFamily="34" charset="0"/>
              </a:rPr>
              <a:t>DIRECCIÓN GENERAL DE PREVENCIÓN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SV" dirty="0">
                <a:solidFill>
                  <a:srgbClr val="FFFFFF"/>
                </a:solidFill>
                <a:latin typeface="Arial Black" pitchFamily="34" charset="0"/>
              </a:rPr>
              <a:t>SOCIAL DE LA VIOLENCIA Y CULTURA DE PAZ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SV" dirty="0">
                <a:solidFill>
                  <a:srgbClr val="FFFFFF"/>
                </a:solidFill>
                <a:latin typeface="Arial Black" pitchFamily="34" charset="0"/>
              </a:rPr>
              <a:t>PRE-PAZ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SV" dirty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</p:txBody>
      </p:sp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492375"/>
            <a:ext cx="2987675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62" name="Picture 66" descr="IMG_02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149725"/>
            <a:ext cx="2806700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440160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b="12273"/>
          <a:stretch>
            <a:fillRect/>
          </a:stretch>
        </p:blipFill>
        <p:spPr bwMode="auto">
          <a:xfrm>
            <a:off x="7668345" y="0"/>
            <a:ext cx="1475656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0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51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511423"/>
              </p:ext>
            </p:extLst>
          </p:nvPr>
        </p:nvGraphicFramePr>
        <p:xfrm>
          <a:off x="177800" y="44625"/>
          <a:ext cx="8966200" cy="6209009"/>
        </p:xfrm>
        <a:graphic>
          <a:graphicData uri="http://schemas.openxmlformats.org/drawingml/2006/table">
            <a:tbl>
              <a:tblPr/>
              <a:tblGrid>
                <a:gridCol w="3236912"/>
                <a:gridCol w="2112963"/>
                <a:gridCol w="2033587"/>
                <a:gridCol w="1582738"/>
              </a:tblGrid>
              <a:tr h="717267">
                <a:tc gridSpan="4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3341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126042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ea typeface="Microsoft YaHei" pitchFamily="34" charset="-122"/>
                        </a:rPr>
                        <a:t>Proyecto/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ea typeface="Microsoft YaHei" pitchFamily="34" charset="-122"/>
                        </a:rPr>
                        <a:t>Programa</a:t>
                      </a:r>
                    </a:p>
                  </a:txBody>
                  <a:tcPr marL="90000" marR="90000" marT="13341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ea typeface="Microsoft YaHei" pitchFamily="34" charset="-122"/>
                        </a:rPr>
                        <a:t>Lugar de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ea typeface="Microsoft YaHei" pitchFamily="34" charset="-122"/>
                        </a:rPr>
                        <a:t> Ejecución</a:t>
                      </a:r>
                    </a:p>
                  </a:txBody>
                  <a:tcPr marL="90000" marR="90000" marT="13341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ea typeface="Microsoft YaHei" pitchFamily="34" charset="-122"/>
                        </a:rPr>
                        <a:t>Población Beneficiada</a:t>
                      </a:r>
                    </a:p>
                  </a:txBody>
                  <a:tcPr marL="90000" marR="90000" marT="13341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3341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701079">
                <a:tc>
                  <a:txBody>
                    <a:bodyPr/>
                    <a:lstStyle/>
                    <a:p>
                      <a:pPr marL="0" marR="0" lvl="0" indent="0" algn="just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Desarrollo de módulos de capacitación sobre cultura de paz a fin de mejorar la convivencia social</a:t>
                      </a:r>
                      <a:r>
                        <a:rPr kumimoji="0" lang="es-SV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icrosoft YaHei" pitchFamily="34" charset="-122"/>
                        </a:rPr>
                        <a:t> 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90000" marR="90000" marT="1127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La Unión, Intipuca Conchagua, Santa Rosa de Lima. </a:t>
                      </a:r>
                    </a:p>
                  </a:txBody>
                  <a:tcPr marL="90000" marR="90000" marT="11264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18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18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184128">
                <a:tc>
                  <a:txBody>
                    <a:bodyPr/>
                    <a:lstStyle/>
                    <a:p>
                      <a:pPr marL="0" marR="0" lvl="0" indent="0" algn="just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Desarrollo de Acciones en atención a jóvenes en riesgo de las diferentes comunidades y C.E.  (eventos deportivos, talleres de manualidades, convivíos juveniles, certámenes culturales, etc.)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90000" marR="90000" marT="11264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La Unión, </a:t>
                      </a:r>
                      <a:r>
                        <a:rPr kumimoji="0" lang="es-SV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Conchagua</a:t>
                      </a: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, El Carmen, </a:t>
                      </a:r>
                      <a:r>
                        <a:rPr kumimoji="0" lang="es-SV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Pasaquina</a:t>
                      </a:r>
                      <a:r>
                        <a:rPr kumimoji="0" lang="es-SV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.</a:t>
                      </a:r>
                    </a:p>
                  </a:txBody>
                  <a:tcPr marL="90000" marR="90000" marT="11264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18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18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1908175" y="0"/>
            <a:ext cx="5399088" cy="9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SV" dirty="0">
                <a:solidFill>
                  <a:srgbClr val="FFFFFF"/>
                </a:solidFill>
                <a:latin typeface="Arial Black" pitchFamily="34" charset="0"/>
              </a:rPr>
              <a:t>DIRECCIÓN GENERAL DE PREVENCIÓN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SV" dirty="0">
                <a:solidFill>
                  <a:srgbClr val="FFFFFF"/>
                </a:solidFill>
                <a:latin typeface="Arial Black" pitchFamily="34" charset="0"/>
              </a:rPr>
              <a:t>SOCIAL DE LA VIOLENCIA Y CULTURA DE PAZ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SV" dirty="0" smtClean="0">
                <a:solidFill>
                  <a:srgbClr val="FFFFFF"/>
                </a:solidFill>
                <a:latin typeface="Arial Black" pitchFamily="34" charset="0"/>
              </a:rPr>
              <a:t>PRE-PAZ</a:t>
            </a:r>
            <a:endParaRPr lang="es-SV" dirty="0">
              <a:solidFill>
                <a:srgbClr val="FFFFFF"/>
              </a:solidFill>
              <a:latin typeface="Arial Black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SV" dirty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</p:txBody>
      </p:sp>
      <p:pic>
        <p:nvPicPr>
          <p:cNvPr id="8253" name="Picture 61" descr="Foto08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24175"/>
            <a:ext cx="3097213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4" name="Picture 62" descr="IMG_037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08500"/>
            <a:ext cx="3098800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9" y="0"/>
            <a:ext cx="1008112" cy="7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7 Imagen"/>
          <p:cNvPicPr>
            <a:picLocks noChangeAspect="1"/>
          </p:cNvPicPr>
          <p:nvPr/>
        </p:nvPicPr>
        <p:blipFill>
          <a:blip r:embed="rId6"/>
          <a:srcRect t="13182" b="12273"/>
          <a:stretch>
            <a:fillRect/>
          </a:stretch>
        </p:blipFill>
        <p:spPr bwMode="auto">
          <a:xfrm>
            <a:off x="7740352" y="0"/>
            <a:ext cx="1403648" cy="7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69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9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075518"/>
              </p:ext>
            </p:extLst>
          </p:nvPr>
        </p:nvGraphicFramePr>
        <p:xfrm>
          <a:off x="124619" y="996095"/>
          <a:ext cx="8966200" cy="5768006"/>
        </p:xfrm>
        <a:graphic>
          <a:graphicData uri="http://schemas.openxmlformats.org/drawingml/2006/table">
            <a:tbl>
              <a:tblPr/>
              <a:tblGrid>
                <a:gridCol w="3236912"/>
                <a:gridCol w="2112963"/>
                <a:gridCol w="2033587"/>
                <a:gridCol w="1582738"/>
              </a:tblGrid>
              <a:tr h="444500">
                <a:tc gridSpan="4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3341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</a:tr>
              <a:tr h="122237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ea typeface="Microsoft YaHei" pitchFamily="34" charset="-122"/>
                        </a:rPr>
                        <a:t>Proyecto/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ea typeface="Microsoft YaHei" pitchFamily="34" charset="-122"/>
                        </a:rPr>
                        <a:t>Programa</a:t>
                      </a:r>
                    </a:p>
                  </a:txBody>
                  <a:tcPr marL="90000" marR="90000" marT="13341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ea typeface="Microsoft YaHei" pitchFamily="34" charset="-122"/>
                        </a:rPr>
                        <a:t>Lugar de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ea typeface="Microsoft YaHei" pitchFamily="34" charset="-122"/>
                        </a:rPr>
                        <a:t> Ejecución</a:t>
                      </a:r>
                    </a:p>
                  </a:txBody>
                  <a:tcPr marL="90000" marR="90000" marT="13341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  <a:ea typeface="Microsoft YaHei" pitchFamily="34" charset="-122"/>
                        </a:rPr>
                        <a:t>Población Beneficiada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3341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6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33416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901700">
                <a:tc>
                  <a:txBody>
                    <a:bodyPr/>
                    <a:lstStyle/>
                    <a:p>
                      <a:pPr marL="0" marR="0" lvl="0" indent="0" algn="just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Apoyo a CMPV en la gestión de recursos con la cooperación internacional para proyectos de prevención. (USAID)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90000" marR="90000" marT="1127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s-SV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</a:rPr>
                        <a:t>La Unión, Conchagua, El Carmen, Pasquina.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90000" marR="90000" marT="11264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18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18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977900">
                <a:tc>
                  <a:txBody>
                    <a:bodyPr/>
                    <a:lstStyle/>
                    <a:p>
                      <a:pPr marL="0" marR="0" lvl="0" indent="0" algn="just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90000" marR="90000" marT="11264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90000" marR="90000" marT="11264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18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18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0874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45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</a:endParaRPr>
                    </a:p>
                  </a:txBody>
                  <a:tcPr marL="90000" marR="90000" marT="11264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1264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18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6000"/>
                        </a:lnSpc>
                        <a:spcBef>
                          <a:spcPts val="500"/>
                        </a:spcBef>
                        <a:spcAft>
                          <a:spcPts val="14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s-SV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Microsoft YaHei" pitchFamily="34" charset="-122"/>
                      </a:endParaRPr>
                    </a:p>
                  </a:txBody>
                  <a:tcPr marL="90000" marR="90000" marT="11880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0260" name="Rectangle 20"/>
          <p:cNvSpPr>
            <a:spLocks noChangeArrowheads="1"/>
          </p:cNvSpPr>
          <p:nvPr/>
        </p:nvSpPr>
        <p:spPr bwMode="auto">
          <a:xfrm>
            <a:off x="1908175" y="404813"/>
            <a:ext cx="5399088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SV" dirty="0">
                <a:solidFill>
                  <a:srgbClr val="FFFFFF"/>
                </a:solidFill>
                <a:latin typeface="Arial Black" pitchFamily="34" charset="0"/>
              </a:rPr>
              <a:t>DIRECCIÓN GENERAL DE PREVENCIÓN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SV" dirty="0">
                <a:solidFill>
                  <a:srgbClr val="FFFFFF"/>
                </a:solidFill>
                <a:latin typeface="Arial Black" pitchFamily="34" charset="0"/>
              </a:rPr>
              <a:t>SOCIAL DE LA VIOLENCIA Y CULTURA DE PAZ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SV" dirty="0">
                <a:solidFill>
                  <a:srgbClr val="FFFFFF"/>
                </a:solidFill>
                <a:latin typeface="Arial Black" pitchFamily="34" charset="0"/>
              </a:rPr>
              <a:t>PRE-PAZ </a:t>
            </a:r>
            <a:endParaRPr lang="es-SV" dirty="0" smtClean="0">
              <a:solidFill>
                <a:srgbClr val="FFFFFF"/>
              </a:solidFill>
              <a:latin typeface="Arial Black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SV" dirty="0">
              <a:solidFill>
                <a:srgbClr val="FFFFFF"/>
              </a:solidFill>
              <a:latin typeface="Arial Black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SV" dirty="0" smtClean="0">
              <a:solidFill>
                <a:srgbClr val="FFFFFF"/>
              </a:solidFill>
              <a:latin typeface="Arial Black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SV" dirty="0">
              <a:solidFill>
                <a:srgbClr val="FFFFFF"/>
              </a:solidFill>
              <a:latin typeface="Arial Black" pitchFamily="34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SV" dirty="0">
                <a:solidFill>
                  <a:srgbClr val="FFFFFF"/>
                </a:solidFill>
                <a:latin typeface="Arial Black" pitchFamily="34" charset="0"/>
              </a:rPr>
              <a:t> </a:t>
            </a:r>
          </a:p>
        </p:txBody>
      </p:sp>
      <p:pic>
        <p:nvPicPr>
          <p:cNvPr id="10268" name="Picture 28" descr="1620621_517304895055112_1570939364_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708275"/>
            <a:ext cx="3276600" cy="19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0" name="Picture 30" descr="IMG_20140129_1503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8500"/>
            <a:ext cx="3673475" cy="22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1" name="Picture 31" descr="IMG_029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24400"/>
            <a:ext cx="3960812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440160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b="12273"/>
          <a:stretch>
            <a:fillRect/>
          </a:stretch>
        </p:blipFill>
        <p:spPr bwMode="auto">
          <a:xfrm>
            <a:off x="7668345" y="-1"/>
            <a:ext cx="1475656" cy="8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1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789323"/>
              </p:ext>
            </p:extLst>
          </p:nvPr>
        </p:nvGraphicFramePr>
        <p:xfrm>
          <a:off x="179512" y="958081"/>
          <a:ext cx="8785349" cy="5434374"/>
        </p:xfrm>
        <a:graphic>
          <a:graphicData uri="http://schemas.openxmlformats.org/drawingml/2006/table">
            <a:tbl>
              <a:tblPr/>
              <a:tblGrid>
                <a:gridCol w="3600400"/>
                <a:gridCol w="1656184"/>
                <a:gridCol w="1872208"/>
                <a:gridCol w="1656557"/>
              </a:tblGrid>
              <a:tr h="45660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99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Programa:</a:t>
                      </a:r>
                      <a:r>
                        <a:rPr lang="es-MX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prevención de la violencia contra las mujeres .  Principales Logros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Lugar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Ejecución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Población Beneficiada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Monto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Invertido ($)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39729"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 smtClean="0"/>
                        <a:t>Creación de la línea de atención a las mujeres 126 que brinda atención 7/24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 smtClean="0"/>
                        <a:t>Creación del programa radial voz mujer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 smtClean="0"/>
                        <a:t>15,149 mujeres  y 5, 068 hombres   fueron informados sobre los derechos de las mujeres.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600" dirty="0" smtClean="0"/>
                        <a:t>Acercamiento de los servicios que brinda en ISDEMU </a:t>
                      </a:r>
                      <a:r>
                        <a:rPr lang="es-SV" sz="1600" dirty="0" smtClean="0"/>
                        <a:t> a las mujeres a traves de  la implementación de la ventanilla móvil de atención.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s-SV" sz="1600" dirty="0" smtClean="0"/>
                    </a:p>
                    <a:p>
                      <a:pPr algn="l" fontAlgn="t"/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Todo el departamento, </a:t>
                      </a:r>
                      <a:r>
                        <a:rPr lang="es-MX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 énfasis en 12 municipios (Polorós, Lislique, Anamoros, Santa Rosa de Lima, Pasaquina, San Alejo, Yayantique, Yucuiaquín, Intipuca  Conchagua, La Unión e  Isla Meanguera del Golfo) </a:t>
                      </a:r>
                      <a:endParaRPr lang="es-SV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SV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2627784" y="188640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/>
              <a:t>ISDEMU </a:t>
            </a:r>
            <a:endParaRPr lang="es-SV" sz="4400" b="1" dirty="0"/>
          </a:p>
        </p:txBody>
      </p:sp>
      <p:pic>
        <p:nvPicPr>
          <p:cNvPr id="4" name="3 Imagen" descr="C:\Users\Coordinadora\AppData\Local\Microsoft\Windows\Temporary Internet Files\Content.Word\CAM0029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843" y="2636912"/>
            <a:ext cx="2361332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C:\Users\Coordinadora\AppData\Local\Microsoft\Windows\Temporary Internet Files\Content.Word\CAM0037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884904"/>
            <a:ext cx="2419734" cy="142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24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tx1">
              <a:lumMod val="75000"/>
              <a:lumOff val="25000"/>
            </a:schemeClr>
          </a:fgClr>
          <a:bgClr>
            <a:schemeClr val="tx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" y="0"/>
            <a:ext cx="1699200" cy="1400521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b="12272"/>
          <a:stretch/>
        </p:blipFill>
        <p:spPr>
          <a:xfrm>
            <a:off x="7445896" y="-27384"/>
            <a:ext cx="1698104" cy="1265861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690348" y="1996868"/>
            <a:ext cx="80641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Franklin Gothic Medium" pitchFamily="34" charset="0"/>
              </a:rPr>
              <a:t>GABINETE SECTORIAL SOCIAL</a:t>
            </a:r>
            <a:endParaRPr lang="es-ES" sz="4800" b="0" cap="none" spc="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653">
            <a:off x="4760772" y="3425826"/>
            <a:ext cx="3746931" cy="266158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615">
            <a:off x="556996" y="3460499"/>
            <a:ext cx="3330001" cy="25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6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0"/>
            <a:ext cx="17002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7 Imagen"/>
          <p:cNvPicPr>
            <a:picLocks noChangeAspect="1"/>
          </p:cNvPicPr>
          <p:nvPr/>
        </p:nvPicPr>
        <p:blipFill>
          <a:blip r:embed="rId4"/>
          <a:srcRect t="13182" b="12273"/>
          <a:stretch>
            <a:fillRect/>
          </a:stretch>
        </p:blipFill>
        <p:spPr bwMode="auto">
          <a:xfrm>
            <a:off x="7445375" y="-26988"/>
            <a:ext cx="16986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501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170516"/>
              </p:ext>
            </p:extLst>
          </p:nvPr>
        </p:nvGraphicFramePr>
        <p:xfrm>
          <a:off x="323850" y="1125538"/>
          <a:ext cx="8569325" cy="5684470"/>
        </p:xfrm>
        <a:graphic>
          <a:graphicData uri="http://schemas.openxmlformats.org/drawingml/2006/table">
            <a:tbl>
              <a:tblPr/>
              <a:tblGrid>
                <a:gridCol w="3095625"/>
                <a:gridCol w="2304653"/>
                <a:gridCol w="1656160"/>
                <a:gridCol w="1512887"/>
              </a:tblGrid>
              <a:tr h="4635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Proyecto/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Programa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Lugar 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 Ejecución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Población Beneficiada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Monto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Bookman Old Style" pitchFamily="18" charset="0"/>
                        </a:rPr>
                        <a:t>Invertido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306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Fortalecimiento a los Consejos Consultivos y de Contraloría Social de las Mujeres 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12 municipios (</a:t>
                      </a:r>
                      <a:r>
                        <a:rPr lang="es-MX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Polorós, Lislique, Anamoros, Santa Rosa de Lima, Pasaquina, San Alejo, Yayantique, Yucuiaquín, Intipuca  Conchagua, La Unión e  Isla Meanguera del Golfo) </a:t>
                      </a: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020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Asistencia Técnica a las Unidades Municipales de la Mujer  para elaborar planes de trabajo y planes de igualdad y equidad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17 de 18 municipios cuentan con </a:t>
                      </a:r>
                      <a:r>
                        <a:rPr kumimoji="0" lang="es-E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ookman Old Style" pitchFamily="18" charset="0"/>
                        </a:rPr>
                        <a:t>UMM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8466" name="WordArt 34"/>
          <p:cNvSpPr>
            <a:spLocks noChangeArrowheads="1" noChangeShapeType="1" noTextEdit="1"/>
          </p:cNvSpPr>
          <p:nvPr/>
        </p:nvSpPr>
        <p:spPr bwMode="auto">
          <a:xfrm>
            <a:off x="1907704" y="404813"/>
            <a:ext cx="54006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ISDEMU 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7" name="Picture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546" y="2420888"/>
            <a:ext cx="2619516" cy="199641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7 Imagen" descr="C:\Users\Coordinadora\Documents\Fotos de oficina\Capacitación ISDEM\DSC0271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97152"/>
            <a:ext cx="2659903" cy="1728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4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6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3" y="0"/>
            <a:ext cx="170021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7 Imagen"/>
          <p:cNvPicPr>
            <a:picLocks noChangeAspect="1"/>
          </p:cNvPicPr>
          <p:nvPr/>
        </p:nvPicPr>
        <p:blipFill>
          <a:blip r:embed="rId4"/>
          <a:srcRect t="13182" b="12273"/>
          <a:stretch>
            <a:fillRect/>
          </a:stretch>
        </p:blipFill>
        <p:spPr bwMode="auto">
          <a:xfrm>
            <a:off x="7445375" y="-26988"/>
            <a:ext cx="16986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501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687402"/>
              </p:ext>
            </p:extLst>
          </p:nvPr>
        </p:nvGraphicFramePr>
        <p:xfrm>
          <a:off x="323850" y="1125538"/>
          <a:ext cx="8569325" cy="518160"/>
        </p:xfrm>
        <a:graphic>
          <a:graphicData uri="http://schemas.openxmlformats.org/drawingml/2006/table">
            <a:tbl>
              <a:tblPr/>
              <a:tblGrid>
                <a:gridCol w="8569325"/>
              </a:tblGrid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8466" name="WordArt 34"/>
          <p:cNvSpPr>
            <a:spLocks noChangeArrowheads="1" noChangeShapeType="1" noTextEdit="1"/>
          </p:cNvSpPr>
          <p:nvPr/>
        </p:nvSpPr>
        <p:spPr bwMode="auto">
          <a:xfrm>
            <a:off x="1907704" y="404813"/>
            <a:ext cx="5400600" cy="3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331640" y="2780928"/>
            <a:ext cx="684076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2400" dirty="0" smtClean="0"/>
              <a:t> </a:t>
            </a:r>
            <a:r>
              <a:rPr lang="es-SV" sz="3600" b="1" dirty="0" smtClean="0"/>
              <a:t>DERECHOS DE LAS MUJERES </a:t>
            </a:r>
          </a:p>
          <a:p>
            <a:pPr algn="ctr"/>
            <a:endParaRPr lang="es-SV" sz="3600" b="1" dirty="0" smtClean="0"/>
          </a:p>
          <a:p>
            <a:pPr algn="ctr"/>
            <a:r>
              <a:rPr lang="es-SV" sz="3600" b="1" dirty="0" smtClean="0"/>
              <a:t>- PRINCIPALES LOGROS</a:t>
            </a:r>
          </a:p>
          <a:p>
            <a:pPr algn="ctr"/>
            <a:endParaRPr lang="es-SV" sz="4000" b="1" dirty="0"/>
          </a:p>
          <a:p>
            <a:pPr algn="ctr"/>
            <a:endParaRPr lang="es-SV" sz="4000" b="1" dirty="0"/>
          </a:p>
          <a:p>
            <a:pPr algn="ctr"/>
            <a:endParaRPr lang="es-SV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904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22 Imagen" descr="IMG_02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-115888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258888" y="549275"/>
            <a:ext cx="64817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SV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Ministerio de Obra Públicas2014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258888" y="1628775"/>
            <a:ext cx="6192837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SV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CARRETERAS  Y CAMINOS RURALES, Periodo Junio 2010 a Mayo 2011</a:t>
            </a:r>
          </a:p>
          <a:p>
            <a:pPr>
              <a:defRPr/>
            </a:pPr>
            <a:endParaRPr lang="es-SV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SV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US </a:t>
            </a:r>
            <a:r>
              <a:rPr lang="es-ES" sz="24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 $287,026.06</a:t>
            </a:r>
          </a:p>
          <a:p>
            <a:pPr>
              <a:defRPr/>
            </a:pPr>
            <a:r>
              <a:rPr lang="es-ES" sz="24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16 Obras ejecutadas atreves de Préstamo de Maquinarias y Convenios de Cooperación con los Municipios de La Unión, San Jose La Fuente, </a:t>
            </a:r>
            <a:r>
              <a:rPr lang="es-ES" sz="2400" b="1" dirty="0" err="1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Anamoros</a:t>
            </a:r>
            <a:r>
              <a:rPr lang="es-ES" sz="24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, </a:t>
            </a:r>
            <a:r>
              <a:rPr lang="es-ES" sz="2400" b="1" dirty="0" err="1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Pasaquina</a:t>
            </a:r>
            <a:r>
              <a:rPr lang="es-ES" sz="24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,  </a:t>
            </a:r>
            <a:r>
              <a:rPr lang="es-ES" sz="2400" b="1" dirty="0" err="1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Bolivar</a:t>
            </a:r>
            <a:r>
              <a:rPr lang="es-ES" sz="24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 y Santa Rosa de Lima</a:t>
            </a:r>
            <a:r>
              <a:rPr lang="es-ES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. </a:t>
            </a:r>
          </a:p>
          <a:p>
            <a:pPr>
              <a:defRPr/>
            </a:pPr>
            <a:endParaRPr lang="es-SV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5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Logros en legislación </a:t>
            </a:r>
            <a:endParaRPr lang="es-SV" dirty="0"/>
          </a:p>
        </p:txBody>
      </p:sp>
      <p:sp>
        <p:nvSpPr>
          <p:cNvPr id="3" name="2 Rectángulo"/>
          <p:cNvSpPr/>
          <p:nvPr/>
        </p:nvSpPr>
        <p:spPr>
          <a:xfrm>
            <a:off x="971600" y="1628800"/>
            <a:ext cx="720080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MX" sz="2000" dirty="0" smtClean="0"/>
              <a:t>Aprobación De La Ley De Igualdad, Equidad Y Erradicación De La Discriminación Contra Las Mujeres.</a:t>
            </a:r>
          </a:p>
          <a:p>
            <a:pPr lvl="0"/>
            <a:endParaRPr lang="es-MX" sz="2000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MX" sz="2000" dirty="0" smtClean="0"/>
              <a:t>Aprobación De La Ley Especial Integral Para Una Vida Libre De Violencia Para Las Mujeres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es-MX" sz="2000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MX" sz="2000" dirty="0" smtClean="0"/>
              <a:t>Reformas A La Ley De Partidos Políticos  Donde Por Ley  En Las Elecciones De Los Concejos Municipales Se Deben De Incluir La Participación Del 30% De Mujeres.</a:t>
            </a:r>
          </a:p>
          <a:p>
            <a:pPr lvl="0"/>
            <a:endParaRPr lang="es-MX" sz="2000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MX" sz="2000" dirty="0" smtClean="0"/>
              <a:t>Actualización De La Política Nacional De La Mujer.</a:t>
            </a:r>
          </a:p>
          <a:p>
            <a:pPr lvl="0"/>
            <a:endParaRPr lang="es-MX" sz="2000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MX" sz="2000" dirty="0" smtClean="0"/>
              <a:t>Elaboración Del Plan Nacional De Igualdad.</a:t>
            </a:r>
          </a:p>
          <a:p>
            <a:pPr lvl="0"/>
            <a:endParaRPr lang="es-MX" sz="2000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s-MX" sz="2000" dirty="0" smtClean="0"/>
              <a:t>Elaboración De La Política Nacional Para Una Vida Libre De Violencia Para Las Mujeres. </a:t>
            </a:r>
          </a:p>
          <a:p>
            <a:pPr lvl="0"/>
            <a:endParaRPr lang="es-MX" dirty="0" smtClean="0"/>
          </a:p>
          <a:p>
            <a:pPr lvl="0"/>
            <a:endParaRPr lang="es-MX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62248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5450" y="188641"/>
            <a:ext cx="8253413" cy="936104"/>
          </a:xfrm>
        </p:spPr>
        <p:txBody>
          <a:bodyPr/>
          <a:lstStyle/>
          <a:p>
            <a:pPr algn="ctr"/>
            <a:r>
              <a:rPr lang="es-SV" sz="2400" b="1" dirty="0" smtClean="0"/>
              <a:t>PRINCIPALES LOGROS </a:t>
            </a:r>
            <a:endParaRPr lang="es-SV" sz="2400" b="1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92123"/>
            <a:ext cx="3170195" cy="215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06570" y="3861048"/>
            <a:ext cx="4248472" cy="1122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altLang="es-SV" b="1" dirty="0" smtClean="0">
                <a:solidFill>
                  <a:srgbClr val="000000"/>
                </a:solidFill>
              </a:rPr>
              <a:t>- REDUCCION DE LA MORTALIDAD MATERNA Y AUMENTO  VIGILANCIA PERINATAL</a:t>
            </a:r>
          </a:p>
          <a:p>
            <a:endParaRPr lang="es-SV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246" y="1700808"/>
            <a:ext cx="316488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495005" y="4005064"/>
            <a:ext cx="3572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altLang="es-SV" b="1" dirty="0" smtClean="0">
                <a:solidFill>
                  <a:srgbClr val="000000"/>
                </a:solidFill>
              </a:rPr>
              <a:t>-SE AMPLIO</a:t>
            </a:r>
            <a:r>
              <a:rPr lang="es-SV" altLang="es-SV" b="1" i="1" dirty="0" smtClean="0">
                <a:solidFill>
                  <a:srgbClr val="000000"/>
                </a:solidFill>
              </a:rPr>
              <a:t> ESQUEMA DE VACUNACION </a:t>
            </a:r>
            <a:r>
              <a:rPr lang="es-SV" altLang="es-SV" b="1" dirty="0" smtClean="0">
                <a:solidFill>
                  <a:srgbClr val="000000"/>
                </a:solidFill>
              </a:rPr>
              <a:t>HUMANA: INFLUENZA,  NEUMOCOCO y </a:t>
            </a:r>
            <a:r>
              <a:rPr lang="es-SV" altLang="es-SV" b="1" dirty="0" err="1" smtClean="0">
                <a:solidFill>
                  <a:srgbClr val="000000"/>
                </a:solidFill>
              </a:rPr>
              <a:t>tdpa</a:t>
            </a:r>
            <a:endParaRPr lang="es-SV" altLang="es-SV" b="1" dirty="0" smtClean="0">
              <a:solidFill>
                <a:srgbClr val="000000"/>
              </a:solidFill>
            </a:endParaRPr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50098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5450" y="188641"/>
            <a:ext cx="8253413" cy="936104"/>
          </a:xfrm>
        </p:spPr>
        <p:txBody>
          <a:bodyPr/>
          <a:lstStyle/>
          <a:p>
            <a:pPr algn="ctr"/>
            <a:r>
              <a:rPr lang="es-SV" sz="2400" b="1" dirty="0" smtClean="0"/>
              <a:t>Principales Logros </a:t>
            </a:r>
            <a:endParaRPr lang="es-SV" sz="2400" b="1" dirty="0"/>
          </a:p>
        </p:txBody>
      </p:sp>
      <p:pic>
        <p:nvPicPr>
          <p:cNvPr id="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9435"/>
            <a:ext cx="3682339" cy="252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9552" y="3789041"/>
            <a:ext cx="367240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 marL="211138" indent="-211138" eaLnBrk="0"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>
              <a:buSzPct val="45000"/>
              <a:buFont typeface="StarSymbol" charset="0"/>
              <a:buChar char="●"/>
            </a:pPr>
            <a:r>
              <a:rPr lang="es-SV" altLang="es-SV" b="1" dirty="0">
                <a:solidFill>
                  <a:srgbClr val="000000"/>
                </a:solidFill>
              </a:rPr>
              <a:t>PROMOCION PARTO </a:t>
            </a:r>
          </a:p>
          <a:p>
            <a:pPr eaLnBrk="1">
              <a:buClrTx/>
              <a:buSzPct val="45000"/>
              <a:buFontTx/>
              <a:buNone/>
            </a:pPr>
            <a:r>
              <a:rPr lang="es-SV" altLang="es-SV" b="1" dirty="0">
                <a:solidFill>
                  <a:srgbClr val="000000"/>
                </a:solidFill>
              </a:rPr>
              <a:t>INSTITUCIONAL </a:t>
            </a:r>
          </a:p>
          <a:p>
            <a:pPr eaLnBrk="1">
              <a:buClrTx/>
              <a:buSzPct val="45000"/>
              <a:buFontTx/>
              <a:buNone/>
            </a:pPr>
            <a:endParaRPr lang="es-SV" altLang="es-SV" b="1" dirty="0">
              <a:solidFill>
                <a:srgbClr val="000000"/>
              </a:solidFill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5"/>
            <a:ext cx="352811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716016" y="3789040"/>
            <a:ext cx="4248472" cy="75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 marL="211138" indent="-211138" eaLnBrk="0"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>
              <a:buSzPct val="45000"/>
              <a:buFont typeface="StarSymbol" charset="0"/>
              <a:buChar char="●"/>
            </a:pPr>
            <a:r>
              <a:rPr lang="es-SV" altLang="es-SV" b="1" dirty="0">
                <a:solidFill>
                  <a:srgbClr val="000000"/>
                </a:solidFill>
              </a:rPr>
              <a:t>IMPLEMENTACION HOJA FILTRO PARA VICTIMAS DE VIOLENCIA 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1" y="4365105"/>
            <a:ext cx="3600450" cy="23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248150" y="5229200"/>
            <a:ext cx="467995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 marL="211138" indent="-211138" eaLnBrk="0"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>
              <a:buSzPct val="45000"/>
              <a:buFont typeface="StarSymbol" charset="0"/>
              <a:buChar char="●"/>
            </a:pPr>
            <a:r>
              <a:rPr lang="es-SV" altLang="es-SV" b="1" dirty="0">
                <a:solidFill>
                  <a:srgbClr val="000000"/>
                </a:solidFill>
              </a:rPr>
              <a:t>PROMOCION TOMA MAMOGRAFIA, AUTOEXAMEN Y PRUEBA VIH</a:t>
            </a:r>
          </a:p>
        </p:txBody>
      </p:sp>
    </p:spTree>
    <p:extLst>
      <p:ext uri="{BB962C8B-B14F-4D97-AF65-F5344CB8AC3E}">
        <p14:creationId xmlns:p14="http://schemas.microsoft.com/office/powerpoint/2010/main" val="251580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0857"/>
            <a:ext cx="1542901" cy="127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7 Imagen"/>
          <p:cNvPicPr>
            <a:picLocks noChangeAspect="1"/>
          </p:cNvPicPr>
          <p:nvPr/>
        </p:nvPicPr>
        <p:blipFill>
          <a:blip r:embed="rId4" cstate="print"/>
          <a:srcRect t="13182" b="12273"/>
          <a:stretch>
            <a:fillRect/>
          </a:stretch>
        </p:blipFill>
        <p:spPr bwMode="auto">
          <a:xfrm>
            <a:off x="7164288" y="320857"/>
            <a:ext cx="1698625" cy="127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WordArt 7"/>
          <p:cNvSpPr>
            <a:spLocks noChangeArrowheads="1" noChangeShapeType="1" noTextEdit="1"/>
          </p:cNvSpPr>
          <p:nvPr/>
        </p:nvSpPr>
        <p:spPr bwMode="auto">
          <a:xfrm>
            <a:off x="684213" y="2205038"/>
            <a:ext cx="7704137" cy="706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rPr>
              <a:t>GOBERNACION POLITICA DEPARTAMENTAL DE LA UNION </a:t>
            </a:r>
            <a:endParaRPr lang="en-US" sz="24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rial Black"/>
            </a:endParaRPr>
          </a:p>
        </p:txBody>
      </p:sp>
      <p:pic>
        <p:nvPicPr>
          <p:cNvPr id="1027" name="Imagen 2" descr="Descripción: Descripción: http://www.procomes.org/content_images/2009/11/logoproteccioncivi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393" y="3375302"/>
            <a:ext cx="2304256" cy="18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go de gobernac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22258"/>
            <a:ext cx="3096344" cy="185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SV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SV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10477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SV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547664" y="5877272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3600" b="1" dirty="0" smtClean="0">
                <a:latin typeface="Arial Black" pitchFamily="34" charset="0"/>
              </a:rPr>
              <a:t>GESTION 2009-2014</a:t>
            </a:r>
            <a:endParaRPr lang="es-SV" sz="36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32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6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41" y="302151"/>
            <a:ext cx="1182861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7 Imagen"/>
          <p:cNvPicPr>
            <a:picLocks noChangeAspect="1"/>
          </p:cNvPicPr>
          <p:nvPr/>
        </p:nvPicPr>
        <p:blipFill>
          <a:blip r:embed="rId4" cstate="print"/>
          <a:srcRect t="13182" b="12273"/>
          <a:stretch>
            <a:fillRect/>
          </a:stretch>
        </p:blipFill>
        <p:spPr bwMode="auto">
          <a:xfrm>
            <a:off x="7560839" y="302151"/>
            <a:ext cx="1259632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66" name="WordArt 34"/>
          <p:cNvSpPr>
            <a:spLocks noChangeArrowheads="1" noChangeShapeType="1" noTextEdit="1"/>
          </p:cNvSpPr>
          <p:nvPr/>
        </p:nvSpPr>
        <p:spPr bwMode="auto">
          <a:xfrm>
            <a:off x="1619673" y="476672"/>
            <a:ext cx="5835228" cy="3598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lbertus Extra Bold" pitchFamily="34" charset="0"/>
                <a:cs typeface="Arial" pitchFamily="34" charset="0"/>
              </a:rPr>
              <a:t>GOBERNACION POLITICA DEPARTAMENTAL DE LA UNION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lbertus Extra Bold" pitchFamily="34" charset="0"/>
              <a:cs typeface="Arial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75840" y="1557142"/>
            <a:ext cx="8544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i="1" dirty="0" smtClean="0"/>
              <a:t>Uno de los principales logros, del Presidente Mauricio Funes </a:t>
            </a:r>
            <a:r>
              <a:rPr lang="es-SV" b="1" i="1" dirty="0" smtClean="0"/>
              <a:t>, es el </a:t>
            </a:r>
            <a:r>
              <a:rPr lang="es-SV" b="1" i="1" dirty="0"/>
              <a:t>nuevo rol </a:t>
            </a:r>
            <a:r>
              <a:rPr lang="es-SV" b="1" i="1" dirty="0" smtClean="0"/>
              <a:t>concedido a </a:t>
            </a:r>
            <a:r>
              <a:rPr lang="es-SV" b="1" i="1" dirty="0"/>
              <a:t>los Gobernadores </a:t>
            </a:r>
            <a:r>
              <a:rPr lang="es-SV" b="1" dirty="0"/>
              <a:t>y Gobernadoras </a:t>
            </a:r>
            <a:r>
              <a:rPr lang="es-SV" dirty="0"/>
              <a:t>con los Gabinetes de Gestión Departamental, quienes articulan las instituciones del gobierno en el departamento y territorializan las políticas públicas</a:t>
            </a:r>
            <a:r>
              <a:rPr lang="es-SV" dirty="0" smtClean="0"/>
              <a:t>.</a:t>
            </a:r>
            <a:endParaRPr lang="es-SV" dirty="0"/>
          </a:p>
        </p:txBody>
      </p:sp>
      <p:sp>
        <p:nvSpPr>
          <p:cNvPr id="3" name="2 CuadroTexto"/>
          <p:cNvSpPr txBox="1"/>
          <p:nvPr/>
        </p:nvSpPr>
        <p:spPr>
          <a:xfrm>
            <a:off x="275840" y="2709112"/>
            <a:ext cx="8472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 Se </a:t>
            </a:r>
            <a:r>
              <a:rPr lang="es-SV" dirty="0" smtClean="0"/>
              <a:t>conformaron </a:t>
            </a:r>
            <a:r>
              <a:rPr lang="es-SV" dirty="0"/>
              <a:t>los Gabinetes Sectoriales: </a:t>
            </a:r>
            <a:r>
              <a:rPr lang="es-SV" b="1" i="1" dirty="0"/>
              <a:t>Social, Productividad y Empleo, Seguridad y Prevención, Infraestructura, Medioambiente y Gestión de Riesgo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3" b="-1"/>
          <a:stretch/>
        </p:blipFill>
        <p:spPr bwMode="auto">
          <a:xfrm>
            <a:off x="1331640" y="3789040"/>
            <a:ext cx="6000750" cy="267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53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1" y="1628800"/>
            <a:ext cx="8606878" cy="2016224"/>
          </a:xfrm>
        </p:spPr>
        <p:txBody>
          <a:bodyPr>
            <a:normAutofit fontScale="92500" lnSpcReduction="10000"/>
          </a:bodyPr>
          <a:lstStyle/>
          <a:p>
            <a:pPr marL="114300" indent="0" algn="ctr">
              <a:buNone/>
            </a:pPr>
            <a:r>
              <a:rPr lang="es-SV" dirty="0" smtClean="0">
                <a:solidFill>
                  <a:schemeClr val="tx1"/>
                </a:solidFill>
              </a:rPr>
              <a:t>PROTECCION</a:t>
            </a:r>
            <a:r>
              <a:rPr lang="es-SV" dirty="0" smtClean="0"/>
              <a:t> </a:t>
            </a:r>
            <a:r>
              <a:rPr lang="es-SV" dirty="0" smtClean="0">
                <a:solidFill>
                  <a:schemeClr val="tx1"/>
                </a:solidFill>
              </a:rPr>
              <a:t>CIVIL</a:t>
            </a:r>
          </a:p>
          <a:p>
            <a:pPr marL="114300" indent="0">
              <a:buNone/>
            </a:pPr>
            <a:r>
              <a:rPr lang="es-SV" sz="1800" dirty="0" smtClean="0">
                <a:solidFill>
                  <a:schemeClr val="tx1"/>
                </a:solidFill>
              </a:rPr>
              <a:t>Construcción </a:t>
            </a:r>
            <a:r>
              <a:rPr lang="es-SV" sz="1800" dirty="0">
                <a:solidFill>
                  <a:schemeClr val="tx1"/>
                </a:solidFill>
              </a:rPr>
              <a:t>y fortalecimiento   del Sistema Nacional de Protección Civil </a:t>
            </a:r>
            <a:r>
              <a:rPr lang="es-SV" sz="1800" dirty="0" smtClean="0">
                <a:solidFill>
                  <a:schemeClr val="tx1"/>
                </a:solidFill>
              </a:rPr>
              <a:t>:</a:t>
            </a:r>
            <a:endParaRPr lang="es-SV" sz="18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s-SV" sz="1800" b="1" i="1" dirty="0" smtClean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s-SV" sz="1800" b="1" i="1" dirty="0" smtClean="0">
                <a:solidFill>
                  <a:schemeClr val="tx1"/>
                </a:solidFill>
              </a:rPr>
              <a:t>Conformación </a:t>
            </a:r>
            <a:r>
              <a:rPr lang="es-SV" sz="1800" b="1" i="1" dirty="0">
                <a:solidFill>
                  <a:schemeClr val="tx1"/>
                </a:solidFill>
              </a:rPr>
              <a:t>de 18 Comisiones Municipales de Protección Civil</a:t>
            </a:r>
          </a:p>
          <a:p>
            <a:pPr marL="114300" indent="0">
              <a:buNone/>
            </a:pPr>
            <a:r>
              <a:rPr lang="es-SV" sz="1800" b="1" i="1" dirty="0" smtClean="0">
                <a:solidFill>
                  <a:schemeClr val="tx1"/>
                </a:solidFill>
              </a:rPr>
              <a:t>Conformación </a:t>
            </a:r>
            <a:r>
              <a:rPr lang="es-SV" sz="1800" b="1" i="1" dirty="0">
                <a:solidFill>
                  <a:schemeClr val="tx1"/>
                </a:solidFill>
              </a:rPr>
              <a:t>de 136 Comisiones comunales de Protección Civil, capacitadas, de las cuales </a:t>
            </a:r>
            <a:r>
              <a:rPr lang="es-SV" sz="1800" b="1" i="1" dirty="0" smtClean="0">
                <a:solidFill>
                  <a:schemeClr val="tx1"/>
                </a:solidFill>
              </a:rPr>
              <a:t>105 están </a:t>
            </a:r>
            <a:r>
              <a:rPr lang="es-SV" sz="1800" b="1" i="1" dirty="0">
                <a:solidFill>
                  <a:schemeClr val="tx1"/>
                </a:solidFill>
              </a:rPr>
              <a:t>equipadas con herramientas para  la atención de emergencias</a:t>
            </a:r>
            <a:r>
              <a:rPr lang="es-SV" sz="1800" b="1" i="1" dirty="0" smtClean="0">
                <a:solidFill>
                  <a:schemeClr val="tx1"/>
                </a:solidFill>
              </a:rPr>
              <a:t>.</a:t>
            </a:r>
          </a:p>
          <a:p>
            <a:pPr marL="114300" indent="0">
              <a:buNone/>
            </a:pPr>
            <a:endParaRPr lang="es-SV" sz="1800" b="1" i="1" dirty="0">
              <a:solidFill>
                <a:schemeClr val="tx1"/>
              </a:solidFill>
            </a:endParaRPr>
          </a:p>
        </p:txBody>
      </p:sp>
      <p:pic>
        <p:nvPicPr>
          <p:cNvPr id="4" name="6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890" y="333325"/>
            <a:ext cx="1182861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34"/>
          <p:cNvSpPr>
            <a:spLocks noChangeArrowheads="1" noChangeShapeType="1" noTextEdit="1"/>
          </p:cNvSpPr>
          <p:nvPr/>
        </p:nvSpPr>
        <p:spPr bwMode="auto">
          <a:xfrm>
            <a:off x="1619673" y="476672"/>
            <a:ext cx="5835228" cy="3598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lbertus Extra Bold" pitchFamily="34" charset="0"/>
                <a:cs typeface="Arial" pitchFamily="34" charset="0"/>
              </a:rPr>
              <a:t>GOBERNACION POLITICA DEPARTAMENTAL DE LA UNION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lbertus Extra Bold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3325"/>
            <a:ext cx="12620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8"/>
          <a:stretch/>
        </p:blipFill>
        <p:spPr bwMode="auto">
          <a:xfrm>
            <a:off x="6372200" y="3645024"/>
            <a:ext cx="2421108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67544" y="3861048"/>
            <a:ext cx="26642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Entrega transparente, eficiente y oportuna de paquetes de asistencia </a:t>
            </a:r>
            <a:r>
              <a:rPr lang="es-SV" dirty="0" smtClean="0"/>
              <a:t>alimentaria, colchonetas y otros,  </a:t>
            </a:r>
            <a:r>
              <a:rPr lang="es-SV" dirty="0"/>
              <a:t>durante la Tormenta </a:t>
            </a:r>
            <a:r>
              <a:rPr lang="es-SV" dirty="0" err="1" smtClean="0"/>
              <a:t>Ida,Agatha</a:t>
            </a:r>
            <a:r>
              <a:rPr lang="es-SV" dirty="0"/>
              <a:t>, E-12, y demás emergencias.</a:t>
            </a:r>
          </a:p>
          <a:p>
            <a:endParaRPr lang="es-SV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25885"/>
            <a:ext cx="2774305" cy="287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29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628799"/>
            <a:ext cx="4536504" cy="4968551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SV" sz="1800" i="1" dirty="0" smtClean="0">
                <a:solidFill>
                  <a:schemeClr val="tx1"/>
                </a:solidFill>
              </a:rPr>
              <a:t>      </a:t>
            </a:r>
            <a:r>
              <a:rPr lang="es-SV" sz="1800" b="1" i="1" dirty="0" smtClean="0">
                <a:solidFill>
                  <a:schemeClr val="tx1"/>
                </a:solidFill>
              </a:rPr>
              <a:t>AREA DE PROMOTORES</a:t>
            </a:r>
          </a:p>
          <a:p>
            <a:pPr marL="114300" indent="0">
              <a:buNone/>
            </a:pPr>
            <a:r>
              <a:rPr lang="es-SV" sz="1800" dirty="0" smtClean="0">
                <a:solidFill>
                  <a:schemeClr val="tx1"/>
                </a:solidFill>
              </a:rPr>
              <a:t>Apoyo y seguimiento en la conformación de </a:t>
            </a:r>
            <a:r>
              <a:rPr lang="es-SV" sz="1800" b="1" dirty="0" smtClean="0">
                <a:solidFill>
                  <a:schemeClr val="tx1"/>
                </a:solidFill>
              </a:rPr>
              <a:t>55 </a:t>
            </a:r>
            <a:r>
              <a:rPr lang="es-SV" sz="1800" b="1" dirty="0">
                <a:solidFill>
                  <a:schemeClr val="tx1"/>
                </a:solidFill>
              </a:rPr>
              <a:t>c</a:t>
            </a:r>
            <a:r>
              <a:rPr lang="es-SV" sz="1800" b="1" dirty="0" smtClean="0">
                <a:solidFill>
                  <a:schemeClr val="tx1"/>
                </a:solidFill>
              </a:rPr>
              <a:t>ooperativas  agrícolas, salineras, comerciales.</a:t>
            </a:r>
          </a:p>
          <a:p>
            <a:pPr marL="114300" indent="0">
              <a:buNone/>
            </a:pPr>
            <a:endParaRPr lang="es-SV" sz="1800" b="1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s-SV" sz="1800" dirty="0" smtClean="0">
                <a:solidFill>
                  <a:schemeClr val="tx1"/>
                </a:solidFill>
              </a:rPr>
              <a:t>Gestión interinstitucional: Ciudad Mujer,</a:t>
            </a:r>
            <a:r>
              <a:rPr lang="es-SV" sz="1800" b="1" dirty="0" smtClean="0">
                <a:solidFill>
                  <a:schemeClr val="tx1"/>
                </a:solidFill>
              </a:rPr>
              <a:t> </a:t>
            </a:r>
            <a:r>
              <a:rPr lang="es-ES" sz="1800" b="1" dirty="0" smtClean="0">
                <a:solidFill>
                  <a:schemeClr val="tx1"/>
                </a:solidFill>
              </a:rPr>
              <a:t>aprobación de 27 cursos </a:t>
            </a:r>
            <a:r>
              <a:rPr lang="es-ES" sz="1800" b="1" dirty="0">
                <a:solidFill>
                  <a:schemeClr val="tx1"/>
                </a:solidFill>
              </a:rPr>
              <a:t>vocacionales</a:t>
            </a:r>
            <a:r>
              <a:rPr lang="es-ES" sz="1800" dirty="0">
                <a:solidFill>
                  <a:schemeClr val="tx1"/>
                </a:solidFill>
              </a:rPr>
              <a:t> </a:t>
            </a:r>
            <a:r>
              <a:rPr lang="es-ES" sz="1800" dirty="0" smtClean="0">
                <a:solidFill>
                  <a:schemeClr val="tx1"/>
                </a:solidFill>
              </a:rPr>
              <a:t>para </a:t>
            </a:r>
            <a:r>
              <a:rPr lang="es-ES" sz="1800" dirty="0">
                <a:solidFill>
                  <a:schemeClr val="tx1"/>
                </a:solidFill>
              </a:rPr>
              <a:t>mujeres </a:t>
            </a:r>
            <a:r>
              <a:rPr lang="es-ES" sz="1800" dirty="0" smtClean="0">
                <a:solidFill>
                  <a:schemeClr val="tx1"/>
                </a:solidFill>
              </a:rPr>
              <a:t>en el departamento</a:t>
            </a:r>
            <a:r>
              <a:rPr lang="es-ES" sz="1800" dirty="0" smtClean="0"/>
              <a:t>.</a:t>
            </a:r>
          </a:p>
          <a:p>
            <a:pPr marL="114300" indent="0">
              <a:buNone/>
            </a:pPr>
            <a:endParaRPr lang="es-SV" sz="1800" b="1" dirty="0">
              <a:solidFill>
                <a:schemeClr val="tx1"/>
              </a:solidFill>
            </a:endParaRPr>
          </a:p>
        </p:txBody>
      </p:sp>
      <p:pic>
        <p:nvPicPr>
          <p:cNvPr id="4" name="6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326" y="333324"/>
            <a:ext cx="1182861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74111"/>
            <a:ext cx="12620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34"/>
          <p:cNvSpPr>
            <a:spLocks noChangeArrowheads="1" noChangeShapeType="1" noTextEdit="1"/>
          </p:cNvSpPr>
          <p:nvPr/>
        </p:nvSpPr>
        <p:spPr bwMode="auto">
          <a:xfrm>
            <a:off x="1619673" y="476672"/>
            <a:ext cx="5835228" cy="3598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lbertus Extra Bold" pitchFamily="34" charset="0"/>
                <a:cs typeface="Arial" pitchFamily="34" charset="0"/>
              </a:rPr>
              <a:t>GOBERNACION POLITICA DEPARTAMENTAL DE LA UNION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lbertus Extra Bold" pitchFamily="34" charset="0"/>
              <a:cs typeface="Arial" pitchFamily="34" charset="0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4788024" y="1628800"/>
            <a:ext cx="4248472" cy="4968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itchFamily="34" charset="0"/>
              <a:buNone/>
            </a:pPr>
            <a:r>
              <a:rPr lang="es-SV" sz="1800" i="1" dirty="0" smtClean="0">
                <a:solidFill>
                  <a:schemeClr val="tx1"/>
                </a:solidFill>
              </a:rPr>
              <a:t>       </a:t>
            </a:r>
            <a:r>
              <a:rPr lang="es-SV" sz="1800" b="1" i="1" dirty="0" smtClean="0">
                <a:solidFill>
                  <a:schemeClr val="tx1"/>
                </a:solidFill>
              </a:rPr>
              <a:t>SERVICIOS JURIDICOS</a:t>
            </a:r>
          </a:p>
          <a:p>
            <a:pPr marL="114300" indent="0">
              <a:buFont typeface="Arial" pitchFamily="34" charset="0"/>
              <a:buNone/>
            </a:pPr>
            <a:r>
              <a:rPr lang="es-SV" sz="1700" b="1" dirty="0" smtClean="0">
                <a:solidFill>
                  <a:schemeClr val="tx1"/>
                </a:solidFill>
              </a:rPr>
              <a:t>259 </a:t>
            </a:r>
            <a:r>
              <a:rPr lang="es-SV" sz="1700" dirty="0" smtClean="0">
                <a:solidFill>
                  <a:schemeClr val="tx1"/>
                </a:solidFill>
              </a:rPr>
              <a:t>matrimonios realizados</a:t>
            </a:r>
            <a:r>
              <a:rPr lang="es-SV" sz="1700" b="1" dirty="0" smtClean="0">
                <a:solidFill>
                  <a:schemeClr val="tx1"/>
                </a:solidFill>
              </a:rPr>
              <a:t>.</a:t>
            </a:r>
          </a:p>
          <a:p>
            <a:pPr marL="114300" indent="0">
              <a:buFont typeface="Arial" pitchFamily="34" charset="0"/>
              <a:buNone/>
            </a:pPr>
            <a:r>
              <a:rPr lang="es-SV" sz="1700" b="1" dirty="0" smtClean="0">
                <a:solidFill>
                  <a:schemeClr val="tx1"/>
                </a:solidFill>
              </a:rPr>
              <a:t>244 </a:t>
            </a:r>
            <a:r>
              <a:rPr lang="es-SV" sz="1700" dirty="0" smtClean="0">
                <a:solidFill>
                  <a:schemeClr val="tx1"/>
                </a:solidFill>
              </a:rPr>
              <a:t>actas de matrimonio  emitidas, de diversos años.</a:t>
            </a:r>
          </a:p>
          <a:p>
            <a:pPr marL="114300" indent="0">
              <a:buFont typeface="Arial" pitchFamily="34" charset="0"/>
              <a:buNone/>
            </a:pPr>
            <a:r>
              <a:rPr lang="es-SV" sz="1700" b="1" dirty="0" smtClean="0">
                <a:solidFill>
                  <a:schemeClr val="tx1"/>
                </a:solidFill>
              </a:rPr>
              <a:t>335 </a:t>
            </a:r>
            <a:r>
              <a:rPr lang="es-SV" sz="1700" dirty="0" smtClean="0">
                <a:solidFill>
                  <a:schemeClr val="tx1"/>
                </a:solidFill>
              </a:rPr>
              <a:t>autenticas emitidas.</a:t>
            </a:r>
          </a:p>
          <a:p>
            <a:pPr marL="114300" indent="0">
              <a:buFont typeface="Arial" pitchFamily="34" charset="0"/>
              <a:buNone/>
            </a:pPr>
            <a:r>
              <a:rPr lang="es-SV" sz="1700" b="1" dirty="0" smtClean="0">
                <a:solidFill>
                  <a:schemeClr val="tx1"/>
                </a:solidFill>
              </a:rPr>
              <a:t>130 </a:t>
            </a:r>
            <a:r>
              <a:rPr lang="es-SV" sz="1700" dirty="0" smtClean="0">
                <a:solidFill>
                  <a:schemeClr val="tx1"/>
                </a:solidFill>
              </a:rPr>
              <a:t>carnet de corretero de ganado emitidos.</a:t>
            </a:r>
          </a:p>
          <a:p>
            <a:pPr marL="114300" indent="0">
              <a:buFont typeface="Arial" pitchFamily="34" charset="0"/>
              <a:buNone/>
            </a:pPr>
            <a:r>
              <a:rPr lang="es-SV" sz="1700" b="1" dirty="0" smtClean="0">
                <a:solidFill>
                  <a:schemeClr val="tx1"/>
                </a:solidFill>
              </a:rPr>
              <a:t>114 </a:t>
            </a:r>
            <a:r>
              <a:rPr lang="es-SV" sz="1700" dirty="0" smtClean="0">
                <a:solidFill>
                  <a:schemeClr val="tx1"/>
                </a:solidFill>
              </a:rPr>
              <a:t>carnet de destazador de ganado emitidos.</a:t>
            </a:r>
          </a:p>
          <a:p>
            <a:pPr marL="114300" indent="0">
              <a:buFont typeface="Arial" pitchFamily="34" charset="0"/>
              <a:buNone/>
            </a:pPr>
            <a:r>
              <a:rPr lang="es-SV" sz="1700" b="1" dirty="0" smtClean="0">
                <a:solidFill>
                  <a:schemeClr val="tx1"/>
                </a:solidFill>
              </a:rPr>
              <a:t>7 </a:t>
            </a:r>
            <a:r>
              <a:rPr lang="es-SV" sz="1700" dirty="0" smtClean="0">
                <a:solidFill>
                  <a:schemeClr val="tx1"/>
                </a:solidFill>
              </a:rPr>
              <a:t>carnet  de buhonero emitidos</a:t>
            </a:r>
            <a:r>
              <a:rPr lang="es-SV" sz="1700" b="1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167" y="4689176"/>
            <a:ext cx="27432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9 Imagen" descr="H:\IMG-20140205-0183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9"/>
          <a:stretch/>
        </p:blipFill>
        <p:spPr bwMode="auto">
          <a:xfrm>
            <a:off x="835063" y="4365104"/>
            <a:ext cx="2743200" cy="2019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976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9607" y="1628800"/>
            <a:ext cx="4177680" cy="4739233"/>
          </a:xfrm>
        </p:spPr>
        <p:txBody>
          <a:bodyPr/>
          <a:lstStyle/>
          <a:p>
            <a:pPr marL="114300" indent="0">
              <a:buNone/>
            </a:pPr>
            <a:r>
              <a:rPr lang="es-SV" b="1" dirty="0" smtClean="0"/>
              <a:t>     </a:t>
            </a:r>
            <a:r>
              <a:rPr lang="es-SV" b="1" dirty="0" smtClean="0">
                <a:solidFill>
                  <a:schemeClr val="tx1"/>
                </a:solidFill>
              </a:rPr>
              <a:t>INFRAESTRUCTURA</a:t>
            </a:r>
          </a:p>
          <a:p>
            <a:pPr marL="114300" indent="0">
              <a:buNone/>
            </a:pPr>
            <a:r>
              <a:rPr lang="es-SV" sz="1700" dirty="0" smtClean="0">
                <a:solidFill>
                  <a:schemeClr val="tx1"/>
                </a:solidFill>
              </a:rPr>
              <a:t>Remodelación </a:t>
            </a:r>
            <a:r>
              <a:rPr lang="es-SV" sz="1700" dirty="0">
                <a:solidFill>
                  <a:schemeClr val="tx1"/>
                </a:solidFill>
              </a:rPr>
              <a:t>y construcción de nuevas instalaciones de la Gobernación Política Departamental, por un costo de 113,271.07 dólares.</a:t>
            </a:r>
          </a:p>
        </p:txBody>
      </p:sp>
      <p:pic>
        <p:nvPicPr>
          <p:cNvPr id="4" name="6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327" y="333323"/>
            <a:ext cx="1020314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34"/>
          <p:cNvSpPr>
            <a:spLocks noChangeArrowheads="1" noChangeShapeType="1" noTextEdit="1"/>
          </p:cNvSpPr>
          <p:nvPr/>
        </p:nvSpPr>
        <p:spPr bwMode="auto">
          <a:xfrm>
            <a:off x="1619673" y="476672"/>
            <a:ext cx="5835228" cy="3598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lbertus Extra Bold" pitchFamily="34" charset="0"/>
                <a:cs typeface="Arial" pitchFamily="34" charset="0"/>
              </a:rPr>
              <a:t>GOBERNACION POLITICA DEPARTAMENTAL DE LA UNION</a:t>
            </a:r>
            <a:endParaRPr lang="en-US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latin typeface="Albertus Extra Bold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74111"/>
            <a:ext cx="12620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4644008" y="1628800"/>
            <a:ext cx="4214391" cy="4739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itchFamily="34" charset="0"/>
              <a:buNone/>
            </a:pPr>
            <a:r>
              <a:rPr lang="es-SV" dirty="0" smtClean="0"/>
              <a:t>          </a:t>
            </a:r>
            <a:r>
              <a:rPr lang="es-SV" b="1" dirty="0" smtClean="0">
                <a:solidFill>
                  <a:schemeClr val="tx1"/>
                </a:solidFill>
              </a:rPr>
              <a:t>TEGNOLOGIA</a:t>
            </a:r>
          </a:p>
          <a:p>
            <a:pPr marL="114300" indent="0" algn="just">
              <a:buNone/>
            </a:pPr>
            <a:r>
              <a:rPr lang="es-SV" sz="1800" dirty="0">
                <a:solidFill>
                  <a:schemeClr val="tx1"/>
                </a:solidFill>
                <a:cs typeface="Arial" pitchFamily="34" charset="0"/>
              </a:rPr>
              <a:t>Se equipo a la Gobernación con </a:t>
            </a:r>
            <a:r>
              <a:rPr lang="es-SV" sz="1800" dirty="0" smtClean="0">
                <a:solidFill>
                  <a:schemeClr val="tx1"/>
                </a:solidFill>
                <a:cs typeface="Arial" pitchFamily="34" charset="0"/>
              </a:rPr>
              <a:t>dos </a:t>
            </a:r>
            <a:r>
              <a:rPr lang="es-SV" sz="1800" dirty="0">
                <a:solidFill>
                  <a:schemeClr val="tx1"/>
                </a:solidFill>
                <a:cs typeface="Arial" pitchFamily="34" charset="0"/>
              </a:rPr>
              <a:t>vehículo doble </a:t>
            </a:r>
            <a:r>
              <a:rPr lang="es-SV" sz="1800" dirty="0" smtClean="0">
                <a:solidFill>
                  <a:schemeClr val="tx1"/>
                </a:solidFill>
                <a:cs typeface="Arial" pitchFamily="34" charset="0"/>
              </a:rPr>
              <a:t>cabina,1 camión, 1 motocicleta, </a:t>
            </a:r>
            <a:r>
              <a:rPr lang="es-SV" sz="1800" dirty="0">
                <a:solidFill>
                  <a:schemeClr val="tx1"/>
                </a:solidFill>
                <a:cs typeface="Arial" pitchFamily="34" charset="0"/>
              </a:rPr>
              <a:t>5 equipos de computo, </a:t>
            </a:r>
            <a:r>
              <a:rPr lang="es-SV" sz="1800" dirty="0" smtClean="0">
                <a:solidFill>
                  <a:schemeClr val="tx1"/>
                </a:solidFill>
                <a:cs typeface="Arial" pitchFamily="34" charset="0"/>
              </a:rPr>
              <a:t>5 </a:t>
            </a:r>
            <a:r>
              <a:rPr lang="es-SV" sz="1800" dirty="0">
                <a:solidFill>
                  <a:schemeClr val="tx1"/>
                </a:solidFill>
                <a:cs typeface="Arial" pitchFamily="34" charset="0"/>
              </a:rPr>
              <a:t>impresoras, 1 pantalla LCD</a:t>
            </a:r>
            <a:br>
              <a:rPr lang="es-SV" sz="1800" dirty="0">
                <a:solidFill>
                  <a:schemeClr val="tx1"/>
                </a:solidFill>
                <a:cs typeface="Arial" pitchFamily="34" charset="0"/>
              </a:rPr>
            </a:br>
            <a:endParaRPr lang="es-SV" sz="18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2"/>
          <a:stretch/>
        </p:blipFill>
        <p:spPr bwMode="auto">
          <a:xfrm>
            <a:off x="611560" y="3738200"/>
            <a:ext cx="3600400" cy="257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5"/>
          <a:stretch/>
        </p:blipFill>
        <p:spPr bwMode="auto">
          <a:xfrm>
            <a:off x="4660100" y="3789039"/>
            <a:ext cx="2091103" cy="257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9" r="6315"/>
          <a:stretch/>
        </p:blipFill>
        <p:spPr bwMode="auto">
          <a:xfrm>
            <a:off x="6876256" y="3789040"/>
            <a:ext cx="1982143" cy="257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61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Gracias por su atención. 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42448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22 Imagen" descr="IMG_02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44513" y="1520825"/>
            <a:ext cx="69088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SV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CARRETERAS  Y CAMINOS RURALES, Periodo Junio 2011 a Mayo 2012</a:t>
            </a:r>
          </a:p>
          <a:p>
            <a:pPr>
              <a:defRPr/>
            </a:pPr>
            <a:endParaRPr lang="es-SV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SV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US </a:t>
            </a: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 $305,290.30</a:t>
            </a:r>
          </a:p>
          <a:p>
            <a:pPr algn="just">
              <a:defRPr/>
            </a:pP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4 obras ejecutadas atreves de Préstamo de Maquinarias y Convenios de Cooperación con los Municipios de La Unión, </a:t>
            </a:r>
            <a:r>
              <a:rPr lang="es-ES" sz="2200" b="1" dirty="0" err="1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Intipuca</a:t>
            </a: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, </a:t>
            </a:r>
            <a:r>
              <a:rPr lang="es-ES" sz="2200" b="1" dirty="0" err="1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Anamoros</a:t>
            </a: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 y San </a:t>
            </a:r>
            <a:r>
              <a:rPr lang="es-ES" sz="2200" b="1" dirty="0" err="1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Alejos</a:t>
            </a: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357313" y="357188"/>
            <a:ext cx="65627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SV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Ministerio de Obras Públicas2014</a:t>
            </a: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5661025"/>
            <a:ext cx="216058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1036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22 Imagen" descr="IMG_02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44513" y="1520825"/>
            <a:ext cx="69088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SV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CARRETERAS  Y CAMINOS RURALES, Periodo Junio 2012 a Mayo 2013</a:t>
            </a:r>
          </a:p>
          <a:p>
            <a:pPr>
              <a:defRPr/>
            </a:pPr>
            <a:endParaRPr lang="es-SV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SV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US </a:t>
            </a: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 $382,201.19</a:t>
            </a:r>
          </a:p>
          <a:p>
            <a:pPr algn="just">
              <a:defRPr/>
            </a:pP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9 obras ejecutadas atreves de Préstamo de Maquinarias y Convenios de Cooperación con los Municipios de </a:t>
            </a:r>
            <a:r>
              <a:rPr lang="es-ES" sz="2200" b="1" dirty="0" err="1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Anamoros</a:t>
            </a: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, </a:t>
            </a:r>
            <a:r>
              <a:rPr lang="es-ES" sz="2200" b="1" dirty="0" err="1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Pasaquina</a:t>
            </a: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, San </a:t>
            </a:r>
            <a:r>
              <a:rPr lang="es-ES" sz="2200" b="1" dirty="0" err="1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Alejos</a:t>
            </a: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 y </a:t>
            </a:r>
            <a:r>
              <a:rPr lang="es-ES" sz="2200" b="1" dirty="0" err="1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Yayantique</a:t>
            </a: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..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357313" y="357188"/>
            <a:ext cx="6675437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SV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Ministerio de Obras Públicas 2014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5661025"/>
            <a:ext cx="216058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7013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22 Imagen" descr="IMG_02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44513" y="1520825"/>
            <a:ext cx="69088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SV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CARRETERAS  Y CAMINOS RURALES, Periodo Junio 2013 a Mayo 2014</a:t>
            </a:r>
          </a:p>
          <a:p>
            <a:pPr>
              <a:defRPr/>
            </a:pPr>
            <a:endParaRPr lang="es-SV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SV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US </a:t>
            </a: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 $465,819.48</a:t>
            </a:r>
          </a:p>
          <a:p>
            <a:pPr algn="just">
              <a:defRPr/>
            </a:pP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4 obras ejecutadas atreves de Préstamo de Maquinarias y Convenios de Cooperación con los Municipios de </a:t>
            </a:r>
            <a:r>
              <a:rPr lang="es-ES" sz="2200" b="1" dirty="0" err="1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Conchagua</a:t>
            </a:r>
            <a:r>
              <a:rPr lang="es-ES" sz="2200" b="1" dirty="0">
                <a:solidFill>
                  <a:srgbClr val="FFFF00"/>
                </a:solidFill>
                <a:latin typeface="Gill Sans MT" pitchFamily="34" charset="0"/>
                <a:cs typeface="Arial" panose="020B0604020202020204" pitchFamily="34" charset="0"/>
              </a:rPr>
              <a:t>, El Carmen, Concepción de Oriente y Santa Rosa de Lima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357313" y="357188"/>
            <a:ext cx="6675437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SV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Ministerio de Obras Públicas 2014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5661025"/>
            <a:ext cx="216058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3243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25" y="0"/>
            <a:ext cx="946785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312863" y="260350"/>
            <a:ext cx="6264275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SV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Fondo de Conservación Vial</a:t>
            </a:r>
          </a:p>
          <a:p>
            <a:pPr algn="ctr">
              <a:defRPr/>
            </a:pPr>
            <a:r>
              <a:rPr lang="es-SV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Mantenimiento rutinario</a:t>
            </a:r>
            <a:r>
              <a:rPr lang="es-SV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5400" y="4265613"/>
            <a:ext cx="87312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SV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Monto </a:t>
            </a:r>
            <a:r>
              <a:rPr lang="es-SV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de </a:t>
            </a:r>
            <a:r>
              <a:rPr lang="es-SV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2009-2014 </a:t>
            </a:r>
            <a:r>
              <a:rPr lang="es-SV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2149475" y="1338263"/>
            <a:ext cx="45910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s-ES" sz="3200" dirty="0" smtClean="0">
                <a:solidFill>
                  <a:srgbClr val="FFFF00"/>
                </a:solidFill>
              </a:rPr>
              <a:t>2009   $ 1,768,468.76 </a:t>
            </a:r>
          </a:p>
          <a:p>
            <a:pPr>
              <a:defRPr/>
            </a:pPr>
            <a:r>
              <a:rPr lang="es-ES" sz="3200" dirty="0" smtClean="0">
                <a:solidFill>
                  <a:srgbClr val="FFFF00"/>
                </a:solidFill>
              </a:rPr>
              <a:t>2010   $ 1,484,884.10 </a:t>
            </a:r>
          </a:p>
          <a:p>
            <a:pPr>
              <a:defRPr/>
            </a:pPr>
            <a:r>
              <a:rPr lang="es-ES" sz="3200" dirty="0" smtClean="0">
                <a:solidFill>
                  <a:srgbClr val="FFFF00"/>
                </a:solidFill>
              </a:rPr>
              <a:t>2011   $ 4,021,030.16 </a:t>
            </a:r>
          </a:p>
          <a:p>
            <a:pPr>
              <a:defRPr/>
            </a:pPr>
            <a:r>
              <a:rPr lang="es-ES" sz="3200" dirty="0" smtClean="0">
                <a:solidFill>
                  <a:srgbClr val="FFFF00"/>
                </a:solidFill>
              </a:rPr>
              <a:t>2012   $ 1,850,588.87</a:t>
            </a:r>
          </a:p>
          <a:p>
            <a:pPr marL="514350" indent="-514350">
              <a:buFontTx/>
              <a:buAutoNum type="arabicPlain" startAt="2013"/>
              <a:defRPr/>
            </a:pPr>
            <a:r>
              <a:rPr lang="es-ES" sz="3200" dirty="0" smtClean="0">
                <a:solidFill>
                  <a:srgbClr val="FFFF00"/>
                </a:solidFill>
              </a:rPr>
              <a:t>   $  6,000,000.00</a:t>
            </a:r>
          </a:p>
          <a:p>
            <a:pPr marL="514350" indent="-514350">
              <a:buFontTx/>
              <a:buAutoNum type="arabicPlain" startAt="2013"/>
              <a:defRPr/>
            </a:pPr>
            <a:r>
              <a:rPr lang="es-ES" sz="3200" dirty="0" smtClean="0">
                <a:solidFill>
                  <a:srgbClr val="FFFF00"/>
                </a:solidFill>
              </a:rPr>
              <a:t>   $600,000,00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500188" y="5072063"/>
            <a:ext cx="7059612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SV" sz="6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Arial" panose="020B0604020202020204" pitchFamily="34" charset="0"/>
              </a:rPr>
              <a:t>$</a:t>
            </a:r>
            <a:r>
              <a:rPr lang="es-ES" sz="6600" dirty="0"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  <a:r>
              <a:rPr lang="es-ES" sz="6600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15,724,971.0</a:t>
            </a:r>
            <a:r>
              <a:rPr lang="es-ES" sz="66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es-ES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6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SV" sz="6600" dirty="0">
              <a:solidFill>
                <a:schemeClr val="accent1">
                  <a:lumMod val="20000"/>
                  <a:lumOff val="80000"/>
                </a:schemeClr>
              </a:solidFill>
              <a:latin typeface="Gill Sans MT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7640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ticari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otica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1061</TotalTime>
  <Words>3598</Words>
  <Application>Microsoft Office PowerPoint</Application>
  <PresentationFormat>Presentación en pantalla (4:3)</PresentationFormat>
  <Paragraphs>613</Paragraphs>
  <Slides>58</Slides>
  <Notes>27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59" baseType="lpstr">
      <vt:lpstr>Boticario</vt:lpstr>
      <vt:lpstr>Presentación de PowerPoint</vt:lpstr>
      <vt:lpstr>  GABINETE DE GESTION DEPARTAMENTAL  DE   INFRAESTRUCTURA.  INFORME  DE  RENDICION DE CUENTAS.  PERIODO: JUNIO DE 2009- MAYO DE 2014. 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Logros en legislación </vt:lpstr>
      <vt:lpstr>PRINCIPALES LOGROS </vt:lpstr>
      <vt:lpstr>Principales Logros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atención.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CBGonzalez</dc:creator>
  <cp:lastModifiedBy>Silvia Asusena Canales</cp:lastModifiedBy>
  <cp:revision>79</cp:revision>
  <cp:lastPrinted>2013-07-25T23:27:34Z</cp:lastPrinted>
  <dcterms:created xsi:type="dcterms:W3CDTF">2013-07-16T15:45:19Z</dcterms:created>
  <dcterms:modified xsi:type="dcterms:W3CDTF">2014-05-29T15:02:49Z</dcterms:modified>
</cp:coreProperties>
</file>