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08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" y="150874"/>
            <a:ext cx="9128759" cy="6707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436108" cy="404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1144" y="1388363"/>
            <a:ext cx="4858511" cy="382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6730" y="2718384"/>
            <a:ext cx="2450083" cy="207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08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08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912" y="130813"/>
            <a:ext cx="8812174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408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301" y="1591094"/>
            <a:ext cx="8137397" cy="350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jp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608" y="353568"/>
            <a:ext cx="2474976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2243328"/>
            <a:ext cx="8656320" cy="4425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3596" y="1677934"/>
            <a:ext cx="22225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50"/>
              </a:lnSpc>
            </a:pPr>
            <a:r>
              <a:rPr sz="2550" spc="910" dirty="0">
                <a:solidFill>
                  <a:srgbClr val="1A3B6B"/>
                </a:solidFill>
                <a:latin typeface="Times New Roman"/>
                <a:cs typeface="Times New Roman"/>
              </a:rPr>
              <a:t>,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220" y="1980482"/>
            <a:ext cx="2905125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40"/>
              </a:lnSpc>
            </a:pPr>
            <a:r>
              <a:rPr sz="3650" spc="204" dirty="0">
                <a:solidFill>
                  <a:srgbClr val="1A3B6B"/>
                </a:solidFill>
                <a:latin typeface="Arial"/>
                <a:cs typeface="Arial"/>
              </a:rPr>
              <a:t>RENDI</a:t>
            </a:r>
            <a:r>
              <a:rPr sz="3650" spc="335" dirty="0">
                <a:solidFill>
                  <a:srgbClr val="1A3B6B"/>
                </a:solidFill>
                <a:latin typeface="Arial"/>
                <a:cs typeface="Arial"/>
              </a:rPr>
              <a:t>C</a:t>
            </a:r>
            <a:r>
              <a:rPr sz="3650" spc="110" dirty="0">
                <a:solidFill>
                  <a:srgbClr val="1A3B6B"/>
                </a:solidFill>
                <a:latin typeface="Arial"/>
                <a:cs typeface="Arial"/>
              </a:rPr>
              <a:t>I</a:t>
            </a:r>
            <a:r>
              <a:rPr sz="3650" spc="350" dirty="0">
                <a:solidFill>
                  <a:srgbClr val="1A3B6B"/>
                </a:solidFill>
                <a:latin typeface="Arial"/>
                <a:cs typeface="Arial"/>
              </a:rPr>
              <a:t>ON</a:t>
            </a:r>
            <a:endParaRPr sz="3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469" y="2904565"/>
            <a:ext cx="115570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  <a:tabLst>
                <a:tab pos="979169" algn="l"/>
              </a:tabLst>
            </a:pPr>
            <a:r>
              <a:rPr sz="300" spc="495" dirty="0">
                <a:solidFill>
                  <a:srgbClr val="E2AF77"/>
                </a:solidFill>
                <a:latin typeface="Times New Roman"/>
                <a:cs typeface="Times New Roman"/>
              </a:rPr>
              <a:t>-   </a:t>
            </a:r>
            <a:r>
              <a:rPr sz="300" spc="-5" dirty="0">
                <a:solidFill>
                  <a:srgbClr val="E2AF77"/>
                </a:solidFill>
                <a:latin typeface="Times New Roman"/>
                <a:cs typeface="Times New Roman"/>
              </a:rPr>
              <a:t> </a:t>
            </a:r>
            <a:r>
              <a:rPr sz="300" spc="495" dirty="0">
                <a:solidFill>
                  <a:srgbClr val="E2AF77"/>
                </a:solidFill>
                <a:latin typeface="Times New Roman"/>
                <a:cs typeface="Times New Roman"/>
              </a:rPr>
              <a:t>-</a:t>
            </a:r>
            <a:r>
              <a:rPr sz="300" dirty="0">
                <a:solidFill>
                  <a:srgbClr val="E2AF77"/>
                </a:solidFill>
                <a:latin typeface="Times New Roman"/>
                <a:cs typeface="Times New Roman"/>
              </a:rPr>
              <a:t>	</a:t>
            </a:r>
            <a:r>
              <a:rPr sz="300" spc="495" dirty="0">
                <a:solidFill>
                  <a:srgbClr val="E2AF77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6469" y="2923109"/>
            <a:ext cx="1146175" cy="617220"/>
          </a:xfrm>
          <a:custGeom>
            <a:avLst/>
            <a:gdLst/>
            <a:ahLst/>
            <a:cxnLst/>
            <a:rect l="l" t="t" r="r" b="b"/>
            <a:pathLst>
              <a:path w="1146175" h="617220">
                <a:moveTo>
                  <a:pt x="0" y="0"/>
                </a:moveTo>
                <a:lnTo>
                  <a:pt x="1145610" y="0"/>
                </a:lnTo>
                <a:lnTo>
                  <a:pt x="1145610" y="616784"/>
                </a:lnTo>
                <a:lnTo>
                  <a:pt x="0" y="616784"/>
                </a:lnTo>
                <a:lnTo>
                  <a:pt x="0" y="0"/>
                </a:lnTo>
                <a:close/>
              </a:path>
            </a:pathLst>
          </a:custGeom>
          <a:solidFill>
            <a:srgbClr val="E8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6733" y="2923109"/>
            <a:ext cx="194945" cy="617220"/>
          </a:xfrm>
          <a:custGeom>
            <a:avLst/>
            <a:gdLst/>
            <a:ahLst/>
            <a:cxnLst/>
            <a:rect l="l" t="t" r="r" b="b"/>
            <a:pathLst>
              <a:path w="194945" h="617220">
                <a:moveTo>
                  <a:pt x="0" y="0"/>
                </a:moveTo>
                <a:lnTo>
                  <a:pt x="194496" y="0"/>
                </a:lnTo>
                <a:lnTo>
                  <a:pt x="194496" y="616784"/>
                </a:lnTo>
                <a:lnTo>
                  <a:pt x="0" y="616784"/>
                </a:lnTo>
                <a:lnTo>
                  <a:pt x="0" y="0"/>
                </a:lnTo>
                <a:close/>
              </a:path>
            </a:pathLst>
          </a:custGeom>
          <a:solidFill>
            <a:srgbClr val="DD9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3037" y="2923109"/>
            <a:ext cx="1176020" cy="617220"/>
          </a:xfrm>
          <a:custGeom>
            <a:avLst/>
            <a:gdLst/>
            <a:ahLst/>
            <a:cxnLst/>
            <a:rect l="l" t="t" r="r" b="b"/>
            <a:pathLst>
              <a:path w="1176020" h="617220">
                <a:moveTo>
                  <a:pt x="0" y="0"/>
                </a:moveTo>
                <a:lnTo>
                  <a:pt x="1175591" y="0"/>
                </a:lnTo>
                <a:lnTo>
                  <a:pt x="1175591" y="616784"/>
                </a:lnTo>
                <a:lnTo>
                  <a:pt x="0" y="616784"/>
                </a:lnTo>
                <a:lnTo>
                  <a:pt x="0" y="0"/>
                </a:lnTo>
                <a:close/>
              </a:path>
            </a:pathLst>
          </a:custGeom>
          <a:solidFill>
            <a:srgbClr val="E8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6907" y="2452414"/>
            <a:ext cx="327088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>
              <a:lnSpc>
                <a:spcPts val="4320"/>
              </a:lnSpc>
            </a:pPr>
            <a:r>
              <a:rPr sz="3650" spc="200" dirty="0">
                <a:solidFill>
                  <a:srgbClr val="1A3B6B"/>
                </a:solidFill>
                <a:latin typeface="Arial"/>
                <a:cs typeface="Arial"/>
              </a:rPr>
              <a:t>DE</a:t>
            </a:r>
            <a:r>
              <a:rPr sz="3650" spc="65" dirty="0">
                <a:solidFill>
                  <a:srgbClr val="1A3B6B"/>
                </a:solidFill>
                <a:latin typeface="Arial"/>
                <a:cs typeface="Arial"/>
              </a:rPr>
              <a:t> </a:t>
            </a:r>
            <a:r>
              <a:rPr sz="3650" spc="175" dirty="0">
                <a:solidFill>
                  <a:srgbClr val="1A3B6B"/>
                </a:solidFill>
                <a:latin typeface="Arial"/>
                <a:cs typeface="Arial"/>
              </a:rPr>
              <a:t>CUEN</a:t>
            </a:r>
            <a:r>
              <a:rPr sz="3650" spc="315" dirty="0">
                <a:solidFill>
                  <a:srgbClr val="1A3B6B"/>
                </a:solidFill>
                <a:latin typeface="Arial"/>
                <a:cs typeface="Arial"/>
              </a:rPr>
              <a:t>T</a:t>
            </a:r>
            <a:r>
              <a:rPr sz="3650" spc="190" dirty="0">
                <a:solidFill>
                  <a:srgbClr val="1A3B6B"/>
                </a:solidFill>
                <a:latin typeface="Arial"/>
                <a:cs typeface="Arial"/>
              </a:rPr>
              <a:t>AS</a:t>
            </a:r>
            <a:r>
              <a:rPr sz="3650" spc="75" dirty="0">
                <a:solidFill>
                  <a:srgbClr val="1A3B6B"/>
                </a:solidFill>
                <a:latin typeface="Arial"/>
                <a:cs typeface="Arial"/>
              </a:rPr>
              <a:t> </a:t>
            </a:r>
            <a:r>
              <a:rPr sz="3650" spc="465" dirty="0">
                <a:solidFill>
                  <a:srgbClr val="EBDFD4"/>
                </a:solidFill>
                <a:latin typeface="Arial"/>
                <a:cs typeface="Arial"/>
              </a:rPr>
              <a:t>2</a:t>
            </a:r>
            <a:r>
              <a:rPr sz="3650" spc="505" dirty="0">
                <a:solidFill>
                  <a:srgbClr val="EBDFD4"/>
                </a:solidFill>
                <a:latin typeface="Arial"/>
                <a:cs typeface="Arial"/>
              </a:rPr>
              <a:t>0</a:t>
            </a:r>
            <a:r>
              <a:rPr sz="3650" spc="-380" dirty="0">
                <a:solidFill>
                  <a:srgbClr val="EBDFD4"/>
                </a:solidFill>
                <a:latin typeface="Arial"/>
                <a:cs typeface="Arial"/>
              </a:rPr>
              <a:t>1</a:t>
            </a:r>
            <a:r>
              <a:rPr sz="3650" spc="300" dirty="0">
                <a:solidFill>
                  <a:srgbClr val="EBDFD4"/>
                </a:solidFill>
                <a:latin typeface="Arial"/>
                <a:cs typeface="Arial"/>
              </a:rPr>
              <a:t>5</a:t>
            </a:r>
            <a:r>
              <a:rPr sz="3650" spc="-85" dirty="0">
                <a:solidFill>
                  <a:srgbClr val="EBDFD4"/>
                </a:solidFill>
                <a:latin typeface="Arial"/>
                <a:cs typeface="Arial"/>
              </a:rPr>
              <a:t> </a:t>
            </a:r>
            <a:r>
              <a:rPr sz="3650" spc="-930" dirty="0">
                <a:solidFill>
                  <a:srgbClr val="F29038"/>
                </a:solidFill>
                <a:latin typeface="Arial"/>
                <a:cs typeface="Arial"/>
              </a:rPr>
              <a:t>-</a:t>
            </a:r>
            <a:r>
              <a:rPr sz="3650" spc="315" dirty="0">
                <a:solidFill>
                  <a:srgbClr val="EBDFD4"/>
                </a:solidFill>
                <a:latin typeface="Arial"/>
                <a:cs typeface="Arial"/>
              </a:rPr>
              <a:t>-</a:t>
            </a:r>
            <a:r>
              <a:rPr sz="3650" spc="505" dirty="0">
                <a:solidFill>
                  <a:srgbClr val="EBDFD4"/>
                </a:solidFill>
                <a:latin typeface="Arial"/>
                <a:cs typeface="Arial"/>
              </a:rPr>
              <a:t>2</a:t>
            </a:r>
            <a:r>
              <a:rPr sz="3650" spc="515" dirty="0">
                <a:solidFill>
                  <a:srgbClr val="EBDFD4"/>
                </a:solidFill>
                <a:latin typeface="Arial"/>
                <a:cs typeface="Arial"/>
              </a:rPr>
              <a:t>0</a:t>
            </a:r>
            <a:r>
              <a:rPr sz="3650" spc="-305" dirty="0">
                <a:solidFill>
                  <a:srgbClr val="EBDFD4"/>
                </a:solidFill>
                <a:latin typeface="Arial"/>
                <a:cs typeface="Arial"/>
              </a:rPr>
              <a:t>1</a:t>
            </a:r>
            <a:r>
              <a:rPr sz="3650" spc="405" dirty="0">
                <a:solidFill>
                  <a:srgbClr val="EBDFD4"/>
                </a:solidFill>
                <a:latin typeface="Arial"/>
                <a:cs typeface="Arial"/>
              </a:rPr>
              <a:t>6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La </a:t>
            </a:r>
            <a:r>
              <a:rPr dirty="0"/>
              <a:t>M</a:t>
            </a:r>
            <a:r>
              <a:rPr spc="-5" dirty="0"/>
              <a:t>ás A</a:t>
            </a:r>
            <a:r>
              <a:rPr dirty="0"/>
              <a:t>m</a:t>
            </a:r>
            <a:r>
              <a:rPr spc="-5" dirty="0"/>
              <a:t>pl</a:t>
            </a:r>
            <a:r>
              <a:rPr spc="-15" dirty="0"/>
              <a:t>i</a:t>
            </a:r>
            <a:r>
              <a:rPr spc="-5" dirty="0"/>
              <a:t>a</a:t>
            </a:r>
            <a:r>
              <a:rPr spc="15" dirty="0"/>
              <a:t> </a:t>
            </a:r>
            <a:r>
              <a:rPr spc="-5" dirty="0"/>
              <a:t>O</a:t>
            </a:r>
            <a:r>
              <a:rPr spc="-25" dirty="0"/>
              <a:t>f</a:t>
            </a:r>
            <a:r>
              <a:rPr spc="-10" dirty="0"/>
              <a:t>e</a:t>
            </a:r>
            <a:r>
              <a:rPr spc="45" dirty="0"/>
              <a:t>r</a:t>
            </a:r>
            <a:r>
              <a:rPr spc="-10" dirty="0"/>
              <a:t>t</a:t>
            </a:r>
            <a:r>
              <a:rPr spc="-5" dirty="0"/>
              <a:t>a</a:t>
            </a:r>
            <a:r>
              <a:rPr dirty="0"/>
              <a:t> </a:t>
            </a:r>
            <a:r>
              <a:rPr spc="-15" dirty="0"/>
              <a:t>d</a:t>
            </a:r>
            <a:r>
              <a:rPr spc="-5" dirty="0"/>
              <a:t>e </a:t>
            </a:r>
            <a:r>
              <a:rPr spc="-65" dirty="0"/>
              <a:t>F</a:t>
            </a:r>
            <a:r>
              <a:rPr spc="-5" dirty="0"/>
              <a:t>ormación </a:t>
            </a:r>
            <a:r>
              <a:rPr spc="-10" dirty="0"/>
              <a:t>P</a:t>
            </a:r>
            <a:r>
              <a:rPr spc="-15" dirty="0"/>
              <a:t>r</a:t>
            </a:r>
            <a:r>
              <a:rPr spc="-5" dirty="0"/>
              <a:t>o</a:t>
            </a:r>
            <a:r>
              <a:rPr spc="-30" dirty="0"/>
              <a:t>f</a:t>
            </a:r>
            <a:r>
              <a:rPr spc="-10" dirty="0"/>
              <a:t>esional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642872" y="4143755"/>
            <a:ext cx="2400300" cy="1816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1179" y="4584191"/>
            <a:ext cx="2106168" cy="987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0116" y="4168140"/>
            <a:ext cx="2306320" cy="1722120"/>
          </a:xfrm>
          <a:custGeom>
            <a:avLst/>
            <a:gdLst/>
            <a:ahLst/>
            <a:cxnLst/>
            <a:rect l="l" t="t" r="r" b="b"/>
            <a:pathLst>
              <a:path w="2306320" h="1722120">
                <a:moveTo>
                  <a:pt x="1875282" y="0"/>
                </a:moveTo>
                <a:lnTo>
                  <a:pt x="430529" y="0"/>
                </a:lnTo>
                <a:lnTo>
                  <a:pt x="0" y="861060"/>
                </a:lnTo>
                <a:lnTo>
                  <a:pt x="430529" y="1722120"/>
                </a:lnTo>
                <a:lnTo>
                  <a:pt x="1875282" y="1722120"/>
                </a:lnTo>
                <a:lnTo>
                  <a:pt x="2305811" y="861060"/>
                </a:lnTo>
                <a:lnTo>
                  <a:pt x="1875282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0116" y="4168140"/>
            <a:ext cx="2306320" cy="1722120"/>
          </a:xfrm>
          <a:custGeom>
            <a:avLst/>
            <a:gdLst/>
            <a:ahLst/>
            <a:cxnLst/>
            <a:rect l="l" t="t" r="r" b="b"/>
            <a:pathLst>
              <a:path w="2306320" h="1722120">
                <a:moveTo>
                  <a:pt x="0" y="861060"/>
                </a:moveTo>
                <a:lnTo>
                  <a:pt x="430529" y="0"/>
                </a:lnTo>
                <a:lnTo>
                  <a:pt x="1875282" y="0"/>
                </a:lnTo>
                <a:lnTo>
                  <a:pt x="2305811" y="861060"/>
                </a:lnTo>
                <a:lnTo>
                  <a:pt x="1875282" y="1722120"/>
                </a:lnTo>
                <a:lnTo>
                  <a:pt x="430529" y="1722120"/>
                </a:lnTo>
                <a:lnTo>
                  <a:pt x="0" y="861060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4311" y="4905755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80" h="200025">
                <a:moveTo>
                  <a:pt x="183261" y="0"/>
                </a:moveTo>
                <a:lnTo>
                  <a:pt x="49911" y="0"/>
                </a:lnTo>
                <a:lnTo>
                  <a:pt x="0" y="99822"/>
                </a:lnTo>
                <a:lnTo>
                  <a:pt x="49911" y="199644"/>
                </a:lnTo>
                <a:lnTo>
                  <a:pt x="183261" y="199644"/>
                </a:lnTo>
                <a:lnTo>
                  <a:pt x="233171" y="99822"/>
                </a:lnTo>
                <a:lnTo>
                  <a:pt x="18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311" y="4905755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80" h="200025">
                <a:moveTo>
                  <a:pt x="0" y="99822"/>
                </a:moveTo>
                <a:lnTo>
                  <a:pt x="49911" y="0"/>
                </a:lnTo>
                <a:lnTo>
                  <a:pt x="183261" y="0"/>
                </a:lnTo>
                <a:lnTo>
                  <a:pt x="233171" y="99822"/>
                </a:lnTo>
                <a:lnTo>
                  <a:pt x="183261" y="199644"/>
                </a:lnTo>
                <a:lnTo>
                  <a:pt x="49911" y="199644"/>
                </a:lnTo>
                <a:lnTo>
                  <a:pt x="0" y="99822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148583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2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2" y="1711452"/>
                </a:lnTo>
                <a:lnTo>
                  <a:pt x="1994916" y="855726"/>
                </a:lnTo>
                <a:lnTo>
                  <a:pt x="1567052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3148583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2" y="0"/>
                </a:lnTo>
                <a:lnTo>
                  <a:pt x="1994916" y="855726"/>
                </a:lnTo>
                <a:lnTo>
                  <a:pt x="1567052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2663" y="462229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182880" y="0"/>
                </a:moveTo>
                <a:lnTo>
                  <a:pt x="50292" y="0"/>
                </a:lnTo>
                <a:lnTo>
                  <a:pt x="0" y="100583"/>
                </a:lnTo>
                <a:lnTo>
                  <a:pt x="50292" y="201167"/>
                </a:lnTo>
                <a:lnTo>
                  <a:pt x="182880" y="201167"/>
                </a:lnTo>
                <a:lnTo>
                  <a:pt x="233172" y="100583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2663" y="462229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0" y="100583"/>
                </a:moveTo>
                <a:lnTo>
                  <a:pt x="50292" y="0"/>
                </a:lnTo>
                <a:lnTo>
                  <a:pt x="182880" y="0"/>
                </a:lnTo>
                <a:lnTo>
                  <a:pt x="233172" y="100583"/>
                </a:lnTo>
                <a:lnTo>
                  <a:pt x="182880" y="201167"/>
                </a:lnTo>
                <a:lnTo>
                  <a:pt x="50292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5555" y="3080004"/>
            <a:ext cx="2427731" cy="1805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0064" y="3514344"/>
            <a:ext cx="1918715" cy="98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800" y="3104388"/>
            <a:ext cx="2333625" cy="1711960"/>
          </a:xfrm>
          <a:custGeom>
            <a:avLst/>
            <a:gdLst/>
            <a:ahLst/>
            <a:cxnLst/>
            <a:rect l="l" t="t" r="r" b="b"/>
            <a:pathLst>
              <a:path w="2333625" h="1711960">
                <a:moveTo>
                  <a:pt x="1905380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905380" y="1711452"/>
                </a:lnTo>
                <a:lnTo>
                  <a:pt x="2333244" y="855726"/>
                </a:lnTo>
                <a:lnTo>
                  <a:pt x="190538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2800" y="3104388"/>
            <a:ext cx="2333625" cy="1711960"/>
          </a:xfrm>
          <a:custGeom>
            <a:avLst/>
            <a:gdLst/>
            <a:ahLst/>
            <a:cxnLst/>
            <a:rect l="l" t="t" r="r" b="b"/>
            <a:pathLst>
              <a:path w="2333625" h="1711960">
                <a:moveTo>
                  <a:pt x="0" y="855726"/>
                </a:moveTo>
                <a:lnTo>
                  <a:pt x="427863" y="0"/>
                </a:lnTo>
                <a:lnTo>
                  <a:pt x="1905380" y="0"/>
                </a:lnTo>
                <a:lnTo>
                  <a:pt x="2333244" y="855726"/>
                </a:lnTo>
                <a:lnTo>
                  <a:pt x="1905380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21839" y="3664077"/>
            <a:ext cx="3256915" cy="168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695" marR="5080" indent="367030">
              <a:lnSpc>
                <a:spcPts val="2420"/>
              </a:lnSpc>
            </a:pPr>
            <a:r>
              <a:rPr sz="2200" spc="-10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2200" spc="0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ci</a:t>
            </a:r>
            <a:r>
              <a:rPr sz="2200" spc="-15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a I</a:t>
            </a:r>
            <a:r>
              <a:rPr sz="2200" spc="-35" dirty="0">
                <a:solidFill>
                  <a:srgbClr val="004080"/>
                </a:solidFill>
                <a:latin typeface="Calibri"/>
                <a:cs typeface="Calibri"/>
              </a:rPr>
              <a:t>nt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ernacion</a:t>
            </a:r>
            <a:r>
              <a:rPr sz="2200" spc="-1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4080"/>
                </a:solidFill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93345" marR="1619250" indent="-81280">
              <a:lnSpc>
                <a:spcPts val="2420"/>
              </a:lnSpc>
            </a:pPr>
            <a:r>
              <a:rPr sz="2200" spc="-4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epa</a:t>
            </a:r>
            <a:r>
              <a:rPr sz="2200" spc="-5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ación</a:t>
            </a:r>
            <a:r>
              <a:rPr sz="2200" spc="20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4080"/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Mo</a:t>
            </a:r>
            <a:r>
              <a:rPr sz="2200" spc="-3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oci</a:t>
            </a:r>
            <a:r>
              <a:rPr sz="2200" spc="-15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07864" y="4596384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80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2880" y="201168"/>
                </a:lnTo>
                <a:lnTo>
                  <a:pt x="233172" y="100584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7864" y="4596384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4"/>
                </a:moveTo>
                <a:lnTo>
                  <a:pt x="50291" y="0"/>
                </a:lnTo>
                <a:lnTo>
                  <a:pt x="182880" y="0"/>
                </a:lnTo>
                <a:lnTo>
                  <a:pt x="233172" y="100584"/>
                </a:lnTo>
                <a:lnTo>
                  <a:pt x="182880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7988" y="4076700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3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3" y="1711452"/>
                </a:lnTo>
                <a:lnTo>
                  <a:pt x="1994915" y="855726"/>
                </a:lnTo>
                <a:lnTo>
                  <a:pt x="1567053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7988" y="4076700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3" y="0"/>
                </a:lnTo>
                <a:lnTo>
                  <a:pt x="1994915" y="855726"/>
                </a:lnTo>
                <a:lnTo>
                  <a:pt x="1567053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3708" y="484327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79" y="0"/>
                </a:moveTo>
                <a:lnTo>
                  <a:pt x="50291" y="0"/>
                </a:lnTo>
                <a:lnTo>
                  <a:pt x="0" y="100583"/>
                </a:lnTo>
                <a:lnTo>
                  <a:pt x="50291" y="201167"/>
                </a:lnTo>
                <a:lnTo>
                  <a:pt x="182879" y="201167"/>
                </a:lnTo>
                <a:lnTo>
                  <a:pt x="233171" y="100583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3708" y="484327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3"/>
                </a:moveTo>
                <a:lnTo>
                  <a:pt x="50291" y="0"/>
                </a:lnTo>
                <a:lnTo>
                  <a:pt x="182879" y="0"/>
                </a:lnTo>
                <a:lnTo>
                  <a:pt x="233171" y="100583"/>
                </a:lnTo>
                <a:lnTo>
                  <a:pt x="182879" y="201167"/>
                </a:lnTo>
                <a:lnTo>
                  <a:pt x="50291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8320" y="2188464"/>
            <a:ext cx="2089404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5876" y="2622804"/>
            <a:ext cx="1636776" cy="989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45564" y="2212848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2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2" y="1711452"/>
                </a:lnTo>
                <a:lnTo>
                  <a:pt x="1994915" y="855726"/>
                </a:lnTo>
                <a:lnTo>
                  <a:pt x="1567052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5564" y="2212848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2" y="0"/>
                </a:lnTo>
                <a:lnTo>
                  <a:pt x="1994915" y="855726"/>
                </a:lnTo>
                <a:lnTo>
                  <a:pt x="1567052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56789" y="2771673"/>
            <a:ext cx="117411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004080"/>
                </a:solidFill>
                <a:latin typeface="Calibri"/>
                <a:cs typeface="Calibri"/>
              </a:rPr>
              <a:t>Se</a:t>
            </a:r>
            <a:r>
              <a:rPr sz="2200" spc="10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vic</a:t>
            </a:r>
            <a:r>
              <a:rPr sz="2200" spc="-15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2200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2200" spc="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4080"/>
                </a:solidFill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004080"/>
                </a:solidFill>
                <a:latin typeface="Calibri"/>
                <a:cs typeface="Calibri"/>
              </a:rPr>
              <a:t>Clie</a:t>
            </a:r>
            <a:r>
              <a:rPr sz="2200" spc="-30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03448" y="2247900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79" h="200025">
                <a:moveTo>
                  <a:pt x="183261" y="0"/>
                </a:moveTo>
                <a:lnTo>
                  <a:pt x="49911" y="0"/>
                </a:lnTo>
                <a:lnTo>
                  <a:pt x="0" y="99822"/>
                </a:lnTo>
                <a:lnTo>
                  <a:pt x="49911" y="199644"/>
                </a:lnTo>
                <a:lnTo>
                  <a:pt x="183261" y="199644"/>
                </a:lnTo>
                <a:lnTo>
                  <a:pt x="233172" y="99822"/>
                </a:lnTo>
                <a:lnTo>
                  <a:pt x="18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3448" y="2247900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79" h="200025">
                <a:moveTo>
                  <a:pt x="0" y="99822"/>
                </a:moveTo>
                <a:lnTo>
                  <a:pt x="49911" y="0"/>
                </a:lnTo>
                <a:lnTo>
                  <a:pt x="183261" y="0"/>
                </a:lnTo>
                <a:lnTo>
                  <a:pt x="233172" y="99822"/>
                </a:lnTo>
                <a:lnTo>
                  <a:pt x="183261" y="199644"/>
                </a:lnTo>
                <a:lnTo>
                  <a:pt x="49911" y="199644"/>
                </a:lnTo>
                <a:lnTo>
                  <a:pt x="0" y="99822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7203" y="126796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30">
                <a:moveTo>
                  <a:pt x="1566672" y="0"/>
                </a:moveTo>
                <a:lnTo>
                  <a:pt x="428244" y="0"/>
                </a:lnTo>
                <a:lnTo>
                  <a:pt x="0" y="856488"/>
                </a:lnTo>
                <a:lnTo>
                  <a:pt x="428244" y="1712976"/>
                </a:lnTo>
                <a:lnTo>
                  <a:pt x="1566672" y="1712976"/>
                </a:lnTo>
                <a:lnTo>
                  <a:pt x="1994916" y="856488"/>
                </a:lnTo>
                <a:lnTo>
                  <a:pt x="1566672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7203" y="126796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30">
                <a:moveTo>
                  <a:pt x="0" y="856488"/>
                </a:moveTo>
                <a:lnTo>
                  <a:pt x="428244" y="0"/>
                </a:lnTo>
                <a:lnTo>
                  <a:pt x="1566672" y="0"/>
                </a:lnTo>
                <a:lnTo>
                  <a:pt x="1994916" y="856488"/>
                </a:lnTo>
                <a:lnTo>
                  <a:pt x="1566672" y="1712976"/>
                </a:lnTo>
                <a:lnTo>
                  <a:pt x="428244" y="1712976"/>
                </a:lnTo>
                <a:lnTo>
                  <a:pt x="0" y="856488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2923" y="2026920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182879" y="0"/>
                </a:moveTo>
                <a:lnTo>
                  <a:pt x="50291" y="0"/>
                </a:lnTo>
                <a:lnTo>
                  <a:pt x="0" y="100583"/>
                </a:lnTo>
                <a:lnTo>
                  <a:pt x="50291" y="201167"/>
                </a:lnTo>
                <a:lnTo>
                  <a:pt x="182879" y="201167"/>
                </a:lnTo>
                <a:lnTo>
                  <a:pt x="233172" y="100583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82923" y="2026920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0" y="100583"/>
                </a:moveTo>
                <a:lnTo>
                  <a:pt x="50291" y="0"/>
                </a:lnTo>
                <a:lnTo>
                  <a:pt x="182879" y="0"/>
                </a:lnTo>
                <a:lnTo>
                  <a:pt x="233172" y="100583"/>
                </a:lnTo>
                <a:lnTo>
                  <a:pt x="182879" y="201167"/>
                </a:lnTo>
                <a:lnTo>
                  <a:pt x="50291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90744" y="2185416"/>
            <a:ext cx="2089403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2767" y="2621279"/>
            <a:ext cx="1705356" cy="987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37988" y="2209800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3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3" y="1711452"/>
                </a:lnTo>
                <a:lnTo>
                  <a:pt x="1994915" y="855726"/>
                </a:lnTo>
                <a:lnTo>
                  <a:pt x="156705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37988" y="2209800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3" y="0"/>
                </a:lnTo>
                <a:lnTo>
                  <a:pt x="1994915" y="855726"/>
                </a:lnTo>
                <a:lnTo>
                  <a:pt x="1567053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84063" y="2768879"/>
            <a:ext cx="130619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5"/>
              </a:lnSpc>
            </a:pP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áni</a:t>
            </a:r>
            <a:r>
              <a:rPr sz="2200" spc="-40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Au</a:t>
            </a:r>
            <a:r>
              <a:rPr sz="2200" spc="-40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004080"/>
                </a:solidFill>
                <a:latin typeface="Calibri"/>
                <a:cs typeface="Calibri"/>
              </a:rPr>
              <a:t>omotriz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64680" y="2965704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182879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8"/>
                </a:lnTo>
                <a:lnTo>
                  <a:pt x="182879" y="201168"/>
                </a:lnTo>
                <a:lnTo>
                  <a:pt x="233172" y="1005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64680" y="2965704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0" y="100584"/>
                </a:moveTo>
                <a:lnTo>
                  <a:pt x="50292" y="0"/>
                </a:lnTo>
                <a:lnTo>
                  <a:pt x="182879" y="0"/>
                </a:lnTo>
                <a:lnTo>
                  <a:pt x="233172" y="100584"/>
                </a:lnTo>
                <a:lnTo>
                  <a:pt x="182879" y="201168"/>
                </a:lnTo>
                <a:lnTo>
                  <a:pt x="50292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46392" y="315010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1566672" y="0"/>
                </a:moveTo>
                <a:lnTo>
                  <a:pt x="428243" y="0"/>
                </a:lnTo>
                <a:lnTo>
                  <a:pt x="0" y="856487"/>
                </a:lnTo>
                <a:lnTo>
                  <a:pt x="428243" y="1712975"/>
                </a:lnTo>
                <a:lnTo>
                  <a:pt x="1566672" y="1712975"/>
                </a:lnTo>
                <a:lnTo>
                  <a:pt x="1994915" y="856487"/>
                </a:lnTo>
                <a:lnTo>
                  <a:pt x="1566672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6392" y="315010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0" y="856487"/>
                </a:moveTo>
                <a:lnTo>
                  <a:pt x="428243" y="0"/>
                </a:lnTo>
                <a:lnTo>
                  <a:pt x="1566672" y="0"/>
                </a:lnTo>
                <a:lnTo>
                  <a:pt x="1994915" y="856487"/>
                </a:lnTo>
                <a:lnTo>
                  <a:pt x="1566672" y="1712975"/>
                </a:lnTo>
                <a:lnTo>
                  <a:pt x="428243" y="1712975"/>
                </a:lnTo>
                <a:lnTo>
                  <a:pt x="0" y="856487"/>
                </a:lnTo>
                <a:close/>
              </a:path>
            </a:pathLst>
          </a:custGeom>
          <a:ln w="914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8728" y="3180588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79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7"/>
                </a:lnTo>
                <a:lnTo>
                  <a:pt x="182879" y="201167"/>
                </a:lnTo>
                <a:lnTo>
                  <a:pt x="233172" y="1005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8728" y="3180588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4"/>
                </a:moveTo>
                <a:lnTo>
                  <a:pt x="50292" y="0"/>
                </a:lnTo>
                <a:lnTo>
                  <a:pt x="182879" y="0"/>
                </a:lnTo>
                <a:lnTo>
                  <a:pt x="233172" y="100584"/>
                </a:lnTo>
                <a:lnTo>
                  <a:pt x="182879" y="201167"/>
                </a:lnTo>
                <a:lnTo>
                  <a:pt x="50292" y="201167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02808" y="1286255"/>
            <a:ext cx="3331845" cy="64770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Ope</a:t>
            </a:r>
            <a:r>
              <a:rPr sz="1800" spc="-4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ador</a:t>
            </a:r>
            <a:r>
              <a:rPr sz="1800" spc="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1800" spc="-160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écn</a:t>
            </a:r>
            <a:r>
              <a:rPr sz="1800" spc="-15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Máqu</a:t>
            </a:r>
            <a:r>
              <a:rPr sz="1800" spc="-10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Im</a:t>
            </a:r>
            <a:r>
              <a:rPr sz="1800" spc="5" dirty="0">
                <a:solidFill>
                  <a:srgbClr val="004080"/>
                </a:solidFill>
                <a:latin typeface="Calibri"/>
                <a:cs typeface="Calibri"/>
              </a:rPr>
              <a:t>p</a:t>
            </a:r>
            <a:r>
              <a:rPr sz="1800" spc="-3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ió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Fl</a:t>
            </a:r>
            <a:r>
              <a:rPr sz="1800" spc="-25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4080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004080"/>
                </a:solidFill>
                <a:latin typeface="Calibri"/>
                <a:cs typeface="Calibri"/>
              </a:rPr>
              <a:t>og</a:t>
            </a:r>
            <a:r>
              <a:rPr sz="1800" spc="-40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4080"/>
                </a:solidFill>
                <a:latin typeface="Calibri"/>
                <a:cs typeface="Calibri"/>
              </a:rPr>
              <a:t>á</a:t>
            </a:r>
            <a:r>
              <a:rPr sz="1800" spc="-5" dirty="0">
                <a:solidFill>
                  <a:srgbClr val="004080"/>
                </a:solidFill>
                <a:latin typeface="Calibri"/>
                <a:cs typeface="Calibri"/>
              </a:rPr>
              <a:t>fi</a:t>
            </a:r>
            <a:r>
              <a:rPr sz="1800" spc="-20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5656" y="5922264"/>
            <a:ext cx="323723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408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ni</a:t>
            </a:r>
            <a:r>
              <a:rPr sz="2000" spc="-30" dirty="0">
                <a:solidFill>
                  <a:srgbClr val="00408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ación 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 </a:t>
            </a:r>
            <a:r>
              <a:rPr sz="2000" spc="5" dirty="0">
                <a:solidFill>
                  <a:srgbClr val="00408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do</a:t>
            </a:r>
            <a:r>
              <a:rPr sz="2000" spc="-2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04132" y="5922264"/>
            <a:ext cx="473837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Ma</a:t>
            </a:r>
            <a:r>
              <a:rPr sz="2000" spc="-20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eni</a:t>
            </a:r>
            <a:r>
              <a:rPr sz="2000" spc="-10" dirty="0">
                <a:solidFill>
                  <a:srgbClr val="00408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408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2000" spc="20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Mo</a:t>
            </a:r>
            <a:r>
              <a:rPr sz="2000" spc="-2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es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 Fue</a:t>
            </a:r>
            <a:r>
              <a:rPr sz="2000" spc="-3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 B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8055" y="1350263"/>
            <a:ext cx="2245360" cy="70739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spc="-185" dirty="0">
                <a:solidFill>
                  <a:srgbClr val="00408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00408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004080"/>
                </a:solidFill>
                <a:latin typeface="Calibri"/>
                <a:cs typeface="Calibri"/>
              </a:rPr>
              <a:t>olo</a:t>
            </a:r>
            <a:r>
              <a:rPr sz="2000" spc="5" dirty="0">
                <a:solidFill>
                  <a:srgbClr val="004080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ía</a:t>
            </a:r>
            <a:r>
              <a:rPr sz="2000" spc="-1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pa</a:t>
            </a:r>
            <a:r>
              <a:rPr sz="2000" spc="-35" dirty="0">
                <a:solidFill>
                  <a:srgbClr val="00408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2000" spc="-40" dirty="0">
                <a:solidFill>
                  <a:srgbClr val="00408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eq</a:t>
            </a:r>
            <a:r>
              <a:rPr sz="2000" spc="5" dirty="0">
                <a:solidFill>
                  <a:srgbClr val="00408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eños</a:t>
            </a:r>
            <a:r>
              <a:rPr sz="2000" spc="-15" dirty="0">
                <a:solidFill>
                  <a:srgbClr val="00408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4080"/>
                </a:solidFill>
                <a:latin typeface="Calibri"/>
                <a:cs typeface="Calibri"/>
              </a:rPr>
              <a:t>Negocios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6115" y="3147060"/>
            <a:ext cx="1994915" cy="1712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6115" y="3147060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0" y="856488"/>
                </a:moveTo>
                <a:lnTo>
                  <a:pt x="428244" y="0"/>
                </a:lnTo>
                <a:lnTo>
                  <a:pt x="1566672" y="0"/>
                </a:lnTo>
                <a:lnTo>
                  <a:pt x="1994915" y="856488"/>
                </a:lnTo>
                <a:lnTo>
                  <a:pt x="1566672" y="1712976"/>
                </a:lnTo>
                <a:lnTo>
                  <a:pt x="428244" y="1712976"/>
                </a:lnTo>
                <a:lnTo>
                  <a:pt x="0" y="856488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1035" y="4087367"/>
            <a:ext cx="1994915" cy="17114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41035" y="4087367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5"/>
                </a:moveTo>
                <a:lnTo>
                  <a:pt x="427863" y="0"/>
                </a:lnTo>
                <a:lnTo>
                  <a:pt x="1567053" y="0"/>
                </a:lnTo>
                <a:lnTo>
                  <a:pt x="1994915" y="855725"/>
                </a:lnTo>
                <a:lnTo>
                  <a:pt x="1567053" y="1711451"/>
                </a:lnTo>
                <a:lnTo>
                  <a:pt x="427863" y="1711451"/>
                </a:lnTo>
                <a:lnTo>
                  <a:pt x="0" y="855725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41776" y="1267967"/>
            <a:ext cx="1994915" cy="1712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41776" y="126796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30">
                <a:moveTo>
                  <a:pt x="0" y="856488"/>
                </a:moveTo>
                <a:lnTo>
                  <a:pt x="428244" y="0"/>
                </a:lnTo>
                <a:lnTo>
                  <a:pt x="1566672" y="0"/>
                </a:lnTo>
                <a:lnTo>
                  <a:pt x="1994915" y="856488"/>
                </a:lnTo>
                <a:lnTo>
                  <a:pt x="1566672" y="1712976"/>
                </a:lnTo>
                <a:lnTo>
                  <a:pt x="428244" y="1712976"/>
                </a:lnTo>
                <a:lnTo>
                  <a:pt x="0" y="856488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9440" y="3150107"/>
            <a:ext cx="1994915" cy="1712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9440" y="3150107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0" y="856487"/>
                </a:moveTo>
                <a:lnTo>
                  <a:pt x="428243" y="0"/>
                </a:lnTo>
                <a:lnTo>
                  <a:pt x="1566671" y="0"/>
                </a:lnTo>
                <a:lnTo>
                  <a:pt x="1994915" y="856487"/>
                </a:lnTo>
                <a:lnTo>
                  <a:pt x="1566671" y="1712975"/>
                </a:lnTo>
                <a:lnTo>
                  <a:pt x="428243" y="1712975"/>
                </a:lnTo>
                <a:lnTo>
                  <a:pt x="0" y="856487"/>
                </a:lnTo>
                <a:close/>
              </a:path>
            </a:pathLst>
          </a:custGeom>
          <a:ln w="9143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3144" y="451561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182880" y="0"/>
                </a:moveTo>
                <a:lnTo>
                  <a:pt x="50292" y="0"/>
                </a:lnTo>
                <a:lnTo>
                  <a:pt x="0" y="100583"/>
                </a:lnTo>
                <a:lnTo>
                  <a:pt x="50292" y="201168"/>
                </a:lnTo>
                <a:lnTo>
                  <a:pt x="182880" y="201168"/>
                </a:lnTo>
                <a:lnTo>
                  <a:pt x="233172" y="100583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33144" y="4515611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0" y="100583"/>
                </a:moveTo>
                <a:lnTo>
                  <a:pt x="50292" y="0"/>
                </a:lnTo>
                <a:lnTo>
                  <a:pt x="182880" y="0"/>
                </a:lnTo>
                <a:lnTo>
                  <a:pt x="233172" y="100583"/>
                </a:lnTo>
                <a:lnTo>
                  <a:pt x="182880" y="201168"/>
                </a:lnTo>
                <a:lnTo>
                  <a:pt x="50292" y="201168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1328" y="4829555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181356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8"/>
                </a:lnTo>
                <a:lnTo>
                  <a:pt x="181356" y="201168"/>
                </a:lnTo>
                <a:lnTo>
                  <a:pt x="231648" y="100584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91328" y="4829555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0" y="100584"/>
                </a:moveTo>
                <a:lnTo>
                  <a:pt x="50292" y="0"/>
                </a:lnTo>
                <a:lnTo>
                  <a:pt x="181356" y="0"/>
                </a:lnTo>
                <a:lnTo>
                  <a:pt x="231648" y="100584"/>
                </a:lnTo>
                <a:lnTo>
                  <a:pt x="181356" y="201168"/>
                </a:lnTo>
                <a:lnTo>
                  <a:pt x="50292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01211" y="2084832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182879" y="0"/>
                </a:moveTo>
                <a:lnTo>
                  <a:pt x="50291" y="0"/>
                </a:lnTo>
                <a:lnTo>
                  <a:pt x="0" y="100583"/>
                </a:lnTo>
                <a:lnTo>
                  <a:pt x="50291" y="201167"/>
                </a:lnTo>
                <a:lnTo>
                  <a:pt x="182879" y="201167"/>
                </a:lnTo>
                <a:lnTo>
                  <a:pt x="233172" y="100583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01211" y="2084832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0" y="100583"/>
                </a:moveTo>
                <a:lnTo>
                  <a:pt x="50291" y="0"/>
                </a:lnTo>
                <a:lnTo>
                  <a:pt x="182879" y="0"/>
                </a:lnTo>
                <a:lnTo>
                  <a:pt x="233172" y="100583"/>
                </a:lnTo>
                <a:lnTo>
                  <a:pt x="182879" y="201167"/>
                </a:lnTo>
                <a:lnTo>
                  <a:pt x="50291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45680" y="3183635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181355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7"/>
                </a:lnTo>
                <a:lnTo>
                  <a:pt x="181355" y="201167"/>
                </a:lnTo>
                <a:lnTo>
                  <a:pt x="231648" y="100584"/>
                </a:lnTo>
                <a:lnTo>
                  <a:pt x="18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5680" y="3183635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0" y="100584"/>
                </a:moveTo>
                <a:lnTo>
                  <a:pt x="50292" y="0"/>
                </a:lnTo>
                <a:lnTo>
                  <a:pt x="181355" y="0"/>
                </a:lnTo>
                <a:lnTo>
                  <a:pt x="231648" y="100584"/>
                </a:lnTo>
                <a:lnTo>
                  <a:pt x="181355" y="201167"/>
                </a:lnTo>
                <a:lnTo>
                  <a:pt x="50292" y="201167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70" dirty="0"/>
              <a:t>F</a:t>
            </a:r>
            <a:r>
              <a:rPr spc="-5" dirty="0"/>
              <a:t>ormación 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 </a:t>
            </a:r>
            <a:r>
              <a:rPr spc="-165" dirty="0"/>
              <a:t>T</a:t>
            </a:r>
            <a:r>
              <a:rPr spc="-5" dirty="0"/>
              <a:t>o</a:t>
            </a:r>
            <a:r>
              <a:rPr spc="-15" dirty="0"/>
              <a:t>d</a:t>
            </a:r>
            <a:r>
              <a:rPr spc="-5" dirty="0"/>
              <a:t>o</a:t>
            </a:r>
            <a:r>
              <a:rPr spc="5" dirty="0"/>
              <a:t> </a:t>
            </a:r>
            <a:r>
              <a:rPr spc="-5" dirty="0"/>
              <a:t>Tipo de </a:t>
            </a:r>
            <a:r>
              <a:rPr dirty="0"/>
              <a:t>E</a:t>
            </a:r>
            <a:r>
              <a:rPr spc="-10" dirty="0"/>
              <a:t>mpresa</a:t>
            </a:r>
            <a:r>
              <a:rPr spc="-5" dirty="0"/>
              <a:t>s</a:t>
            </a:r>
            <a:r>
              <a:rPr spc="15" dirty="0"/>
              <a:t> </a:t>
            </a:r>
            <a:r>
              <a:rPr spc="-5" dirty="0"/>
              <a:t>C</a:t>
            </a:r>
            <a:r>
              <a:rPr spc="-20" dirty="0"/>
              <a:t>o</a:t>
            </a:r>
            <a:r>
              <a:rPr spc="-10" dirty="0"/>
              <a:t>tizan</a:t>
            </a:r>
            <a:r>
              <a:rPr spc="-35" dirty="0"/>
              <a:t>t</a:t>
            </a:r>
            <a:r>
              <a:rPr spc="-10"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41696" y="1396949"/>
            <a:ext cx="3086735" cy="432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spc="-5" dirty="0">
                <a:latin typeface="Arial"/>
                <a:cs typeface="Arial"/>
              </a:rPr>
              <a:t>61,146 trabajadores</a:t>
            </a:r>
            <a:endParaRPr sz="2200">
              <a:latin typeface="Arial"/>
              <a:cs typeface="Arial"/>
            </a:endParaRPr>
          </a:p>
          <a:p>
            <a:pPr marL="12700" marR="330835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ef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ad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s 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4,990 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micro</a:t>
            </a:r>
            <a:r>
              <a:rPr sz="2200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pe</a:t>
            </a:r>
            <a:r>
              <a:rPr sz="2200" dirty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ue</a:t>
            </a:r>
            <a:r>
              <a:rPr sz="2200" dirty="0">
                <a:solidFill>
                  <a:srgbClr val="800000"/>
                </a:solidFill>
                <a:latin typeface="Arial"/>
                <a:cs typeface="Arial"/>
              </a:rPr>
              <a:t>ñ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as </a:t>
            </a:r>
            <a:r>
              <a:rPr sz="2200" spc="-5" dirty="0">
                <a:latin typeface="Arial"/>
                <a:cs typeface="Arial"/>
              </a:rPr>
              <a:t>empresas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i="1" spc="-5" dirty="0">
                <a:latin typeface="Arial"/>
                <a:cs typeface="Arial"/>
              </a:rPr>
              <a:t>23,851</a:t>
            </a:r>
            <a:r>
              <a:rPr sz="2200" b="1" i="1" spc="10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trabajadores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ef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ad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s en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970 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medianas</a:t>
            </a:r>
            <a:r>
              <a:rPr sz="2200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empresas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i="1" spc="-5" dirty="0">
                <a:latin typeface="Arial"/>
                <a:cs typeface="Arial"/>
              </a:rPr>
              <a:t>10</a:t>
            </a:r>
            <a:r>
              <a:rPr sz="2200" b="1" i="1" dirty="0">
                <a:latin typeface="Arial"/>
                <a:cs typeface="Arial"/>
              </a:rPr>
              <a:t>6</a:t>
            </a:r>
            <a:r>
              <a:rPr sz="2200" b="1" i="1" spc="-5" dirty="0">
                <a:latin typeface="Arial"/>
                <a:cs typeface="Arial"/>
              </a:rPr>
              <a:t>,7</a:t>
            </a:r>
            <a:r>
              <a:rPr sz="2200" b="1" i="1" spc="-170" dirty="0">
                <a:latin typeface="Arial"/>
                <a:cs typeface="Arial"/>
              </a:rPr>
              <a:t>1</a:t>
            </a:r>
            <a:r>
              <a:rPr sz="2200" b="1" i="1" spc="-5" dirty="0">
                <a:latin typeface="Arial"/>
                <a:cs typeface="Arial"/>
              </a:rPr>
              <a:t>1</a:t>
            </a:r>
            <a:r>
              <a:rPr sz="2200" b="1" i="1" spc="1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trabajadores</a:t>
            </a:r>
            <a:endParaRPr sz="2200">
              <a:latin typeface="Arial"/>
              <a:cs typeface="Arial"/>
            </a:endParaRPr>
          </a:p>
          <a:p>
            <a:pPr marL="12700" marR="110871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ef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ad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s en 1,590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grandes </a:t>
            </a:r>
            <a:r>
              <a:rPr sz="2200" spc="-5" dirty="0">
                <a:latin typeface="Arial"/>
                <a:cs typeface="Arial"/>
              </a:rPr>
              <a:t>empre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" y="1234439"/>
            <a:ext cx="4709160" cy="428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91" y="1254252"/>
            <a:ext cx="4623816" cy="4203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19"/>
            <a:ext cx="9144000" cy="335280"/>
          </a:xfrm>
          <a:custGeom>
            <a:avLst/>
            <a:gdLst/>
            <a:ahLst/>
            <a:cxnLst/>
            <a:rect l="l" t="t" r="r" b="b"/>
            <a:pathLst>
              <a:path w="9144000" h="335279">
                <a:moveTo>
                  <a:pt x="0" y="335279"/>
                </a:moveTo>
                <a:lnTo>
                  <a:pt x="9144000" y="335279"/>
                </a:lnTo>
                <a:lnTo>
                  <a:pt x="914400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1E1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63752"/>
            <a:ext cx="2839212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3563"/>
            <a:ext cx="2796540" cy="2243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168" y="2999232"/>
            <a:ext cx="2581656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272" y="3128772"/>
            <a:ext cx="1679448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" y="3018917"/>
            <a:ext cx="2496820" cy="869315"/>
          </a:xfrm>
          <a:custGeom>
            <a:avLst/>
            <a:gdLst/>
            <a:ahLst/>
            <a:cxnLst/>
            <a:rect l="l" t="t" r="r" b="b"/>
            <a:pathLst>
              <a:path w="2496820" h="869314">
                <a:moveTo>
                  <a:pt x="2496312" y="83947"/>
                </a:moveTo>
                <a:lnTo>
                  <a:pt x="0" y="83947"/>
                </a:lnTo>
                <a:lnTo>
                  <a:pt x="0" y="868807"/>
                </a:lnTo>
                <a:lnTo>
                  <a:pt x="2496312" y="868807"/>
                </a:lnTo>
                <a:lnTo>
                  <a:pt x="2496312" y="83947"/>
                </a:lnTo>
                <a:close/>
              </a:path>
              <a:path w="2496820" h="869314">
                <a:moveTo>
                  <a:pt x="1753616" y="0"/>
                </a:moveTo>
                <a:lnTo>
                  <a:pt x="1456182" y="83947"/>
                </a:lnTo>
                <a:lnTo>
                  <a:pt x="2080260" y="83947"/>
                </a:lnTo>
                <a:lnTo>
                  <a:pt x="1753616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8956" y="3317621"/>
            <a:ext cx="1186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1048" y="1080516"/>
            <a:ext cx="2889504" cy="2330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3720" y="1100327"/>
            <a:ext cx="2804160" cy="2244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5744" y="2999232"/>
            <a:ext cx="2581655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0544" y="2970276"/>
            <a:ext cx="1975103" cy="1155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8415" y="3018917"/>
            <a:ext cx="2496820" cy="869315"/>
          </a:xfrm>
          <a:custGeom>
            <a:avLst/>
            <a:gdLst/>
            <a:ahLst/>
            <a:cxnLst/>
            <a:rect l="l" t="t" r="r" b="b"/>
            <a:pathLst>
              <a:path w="2496820" h="869314">
                <a:moveTo>
                  <a:pt x="2496312" y="83947"/>
                </a:moveTo>
                <a:lnTo>
                  <a:pt x="0" y="83947"/>
                </a:lnTo>
                <a:lnTo>
                  <a:pt x="0" y="868807"/>
                </a:lnTo>
                <a:lnTo>
                  <a:pt x="2496312" y="868807"/>
                </a:lnTo>
                <a:lnTo>
                  <a:pt x="2496312" y="83947"/>
                </a:lnTo>
                <a:close/>
              </a:path>
              <a:path w="2496820" h="869314">
                <a:moveTo>
                  <a:pt x="1753616" y="0"/>
                </a:moveTo>
                <a:lnTo>
                  <a:pt x="1456182" y="83947"/>
                </a:lnTo>
                <a:lnTo>
                  <a:pt x="2080260" y="83947"/>
                </a:lnTo>
                <a:lnTo>
                  <a:pt x="1753616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22953" y="3147186"/>
            <a:ext cx="151003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ts val="2860"/>
              </a:lnSpc>
            </a:pP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ación 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8859" y="1063752"/>
            <a:ext cx="2889504" cy="2328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1532" y="1083563"/>
            <a:ext cx="2804160" cy="2243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1844" y="2999232"/>
            <a:ext cx="2580131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2823" y="3128772"/>
            <a:ext cx="2136648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4515" y="3018917"/>
            <a:ext cx="2494915" cy="869315"/>
          </a:xfrm>
          <a:custGeom>
            <a:avLst/>
            <a:gdLst/>
            <a:ahLst/>
            <a:cxnLst/>
            <a:rect l="l" t="t" r="r" b="b"/>
            <a:pathLst>
              <a:path w="2494915" h="869314">
                <a:moveTo>
                  <a:pt x="2494788" y="83947"/>
                </a:moveTo>
                <a:lnTo>
                  <a:pt x="0" y="83947"/>
                </a:lnTo>
                <a:lnTo>
                  <a:pt x="0" y="868807"/>
                </a:lnTo>
                <a:lnTo>
                  <a:pt x="2494788" y="868807"/>
                </a:lnTo>
                <a:lnTo>
                  <a:pt x="2494788" y="83947"/>
                </a:lnTo>
                <a:close/>
              </a:path>
              <a:path w="2494915" h="869314">
                <a:moveTo>
                  <a:pt x="1752600" y="0"/>
                </a:moveTo>
                <a:lnTo>
                  <a:pt x="1455292" y="83947"/>
                </a:lnTo>
                <a:lnTo>
                  <a:pt x="2078989" y="83947"/>
                </a:lnTo>
                <a:lnTo>
                  <a:pt x="175260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41363" y="3317621"/>
            <a:ext cx="16433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8986" y="5913297"/>
            <a:ext cx="225679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31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8</a:t>
            </a:r>
            <a:r>
              <a:rPr sz="2400" b="1" dirty="0">
                <a:latin typeface="Arial"/>
                <a:cs typeface="Arial"/>
              </a:rPr>
              <a:t>,130,0</a:t>
            </a:r>
            <a:r>
              <a:rPr sz="2400" b="1" spc="-10" dirty="0">
                <a:latin typeface="Arial"/>
                <a:cs typeface="Arial"/>
              </a:rPr>
              <a:t>8</a:t>
            </a:r>
            <a:r>
              <a:rPr sz="2400" b="1" dirty="0">
                <a:latin typeface="Arial"/>
                <a:cs typeface="Arial"/>
              </a:rPr>
              <a:t>8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1051" y="6134773"/>
            <a:ext cx="195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5522" y="5913297"/>
            <a:ext cx="228473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tal 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horas de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2058" y="5913297"/>
            <a:ext cx="225679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ormación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520" y="4077855"/>
            <a:ext cx="2256790" cy="1193165"/>
          </a:xfrm>
          <a:custGeom>
            <a:avLst/>
            <a:gdLst/>
            <a:ahLst/>
            <a:cxnLst/>
            <a:rect l="l" t="t" r="r" b="b"/>
            <a:pathLst>
              <a:path w="2256790" h="1193164">
                <a:moveTo>
                  <a:pt x="0" y="1193025"/>
                </a:moveTo>
                <a:lnTo>
                  <a:pt x="2256536" y="1193025"/>
                </a:lnTo>
                <a:lnTo>
                  <a:pt x="2256536" y="0"/>
                </a:lnTo>
                <a:lnTo>
                  <a:pt x="0" y="0"/>
                </a:lnTo>
                <a:lnTo>
                  <a:pt x="0" y="11930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8986" y="4077855"/>
            <a:ext cx="2256790" cy="1193165"/>
          </a:xfrm>
          <a:custGeom>
            <a:avLst/>
            <a:gdLst/>
            <a:ahLst/>
            <a:cxnLst/>
            <a:rect l="l" t="t" r="r" b="b"/>
            <a:pathLst>
              <a:path w="2256790" h="1193164">
                <a:moveTo>
                  <a:pt x="0" y="1193025"/>
                </a:moveTo>
                <a:lnTo>
                  <a:pt x="2256536" y="1193025"/>
                </a:lnTo>
                <a:lnTo>
                  <a:pt x="2256536" y="0"/>
                </a:lnTo>
                <a:lnTo>
                  <a:pt x="0" y="0"/>
                </a:lnTo>
                <a:lnTo>
                  <a:pt x="0" y="11930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5522" y="4077855"/>
            <a:ext cx="2256790" cy="1193165"/>
          </a:xfrm>
          <a:custGeom>
            <a:avLst/>
            <a:gdLst/>
            <a:ahLst/>
            <a:cxnLst/>
            <a:rect l="l" t="t" r="r" b="b"/>
            <a:pathLst>
              <a:path w="2256790" h="1193164">
                <a:moveTo>
                  <a:pt x="0" y="1193025"/>
                </a:moveTo>
                <a:lnTo>
                  <a:pt x="2256536" y="1193025"/>
                </a:lnTo>
                <a:lnTo>
                  <a:pt x="2256536" y="0"/>
                </a:lnTo>
                <a:lnTo>
                  <a:pt x="0" y="0"/>
                </a:lnTo>
                <a:lnTo>
                  <a:pt x="0" y="11930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2058" y="4077855"/>
            <a:ext cx="2256790" cy="1193165"/>
          </a:xfrm>
          <a:custGeom>
            <a:avLst/>
            <a:gdLst/>
            <a:ahLst/>
            <a:cxnLst/>
            <a:rect l="l" t="t" r="r" b="b"/>
            <a:pathLst>
              <a:path w="2256790" h="1193164">
                <a:moveTo>
                  <a:pt x="0" y="1193025"/>
                </a:moveTo>
                <a:lnTo>
                  <a:pt x="2256535" y="1193025"/>
                </a:lnTo>
                <a:lnTo>
                  <a:pt x="2256535" y="0"/>
                </a:lnTo>
                <a:lnTo>
                  <a:pt x="0" y="0"/>
                </a:lnTo>
                <a:lnTo>
                  <a:pt x="0" y="11930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20" y="5270893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8986" y="5270893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5522" y="5270893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2058" y="5270893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5" y="642404"/>
                </a:lnTo>
                <a:lnTo>
                  <a:pt x="2256535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520" y="5913297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8986" y="5913297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5522" y="5913297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6" y="642404"/>
                </a:lnTo>
                <a:lnTo>
                  <a:pt x="2256536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22058" y="5913297"/>
            <a:ext cx="2256790" cy="642620"/>
          </a:xfrm>
          <a:custGeom>
            <a:avLst/>
            <a:gdLst/>
            <a:ahLst/>
            <a:cxnLst/>
            <a:rect l="l" t="t" r="r" b="b"/>
            <a:pathLst>
              <a:path w="2256790" h="642620">
                <a:moveTo>
                  <a:pt x="0" y="642404"/>
                </a:moveTo>
                <a:lnTo>
                  <a:pt x="2256535" y="642404"/>
                </a:lnTo>
                <a:lnTo>
                  <a:pt x="2256535" y="0"/>
                </a:lnTo>
                <a:lnTo>
                  <a:pt x="0" y="0"/>
                </a:lnTo>
                <a:lnTo>
                  <a:pt x="0" y="64240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8986" y="4071492"/>
            <a:ext cx="0" cy="2491105"/>
          </a:xfrm>
          <a:custGeom>
            <a:avLst/>
            <a:gdLst/>
            <a:ahLst/>
            <a:cxnLst/>
            <a:rect l="l" t="t" r="r" b="b"/>
            <a:pathLst>
              <a:path h="2491104">
                <a:moveTo>
                  <a:pt x="0" y="0"/>
                </a:moveTo>
                <a:lnTo>
                  <a:pt x="0" y="24905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5522" y="4071492"/>
            <a:ext cx="0" cy="2491105"/>
          </a:xfrm>
          <a:custGeom>
            <a:avLst/>
            <a:gdLst/>
            <a:ahLst/>
            <a:cxnLst/>
            <a:rect l="l" t="t" r="r" b="b"/>
            <a:pathLst>
              <a:path h="2491104">
                <a:moveTo>
                  <a:pt x="0" y="0"/>
                </a:moveTo>
                <a:lnTo>
                  <a:pt x="0" y="24905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2058" y="4071492"/>
            <a:ext cx="0" cy="2491105"/>
          </a:xfrm>
          <a:custGeom>
            <a:avLst/>
            <a:gdLst/>
            <a:ahLst/>
            <a:cxnLst/>
            <a:rect l="l" t="t" r="r" b="b"/>
            <a:pathLst>
              <a:path h="2491104">
                <a:moveTo>
                  <a:pt x="0" y="0"/>
                </a:moveTo>
                <a:lnTo>
                  <a:pt x="0" y="24905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170" y="5270880"/>
            <a:ext cx="9039225" cy="0"/>
          </a:xfrm>
          <a:custGeom>
            <a:avLst/>
            <a:gdLst/>
            <a:ahLst/>
            <a:cxnLst/>
            <a:rect l="l" t="t" r="r" b="b"/>
            <a:pathLst>
              <a:path w="9039225">
                <a:moveTo>
                  <a:pt x="0" y="0"/>
                </a:moveTo>
                <a:lnTo>
                  <a:pt x="90387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70" y="5913297"/>
            <a:ext cx="9039225" cy="0"/>
          </a:xfrm>
          <a:custGeom>
            <a:avLst/>
            <a:gdLst/>
            <a:ahLst/>
            <a:cxnLst/>
            <a:rect l="l" t="t" r="r" b="b"/>
            <a:pathLst>
              <a:path w="9039225">
                <a:moveTo>
                  <a:pt x="0" y="0"/>
                </a:moveTo>
                <a:lnTo>
                  <a:pt x="9038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20" y="4071492"/>
            <a:ext cx="0" cy="2491105"/>
          </a:xfrm>
          <a:custGeom>
            <a:avLst/>
            <a:gdLst/>
            <a:ahLst/>
            <a:cxnLst/>
            <a:rect l="l" t="t" r="r" b="b"/>
            <a:pathLst>
              <a:path h="2491104">
                <a:moveTo>
                  <a:pt x="0" y="0"/>
                </a:moveTo>
                <a:lnTo>
                  <a:pt x="0" y="24905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78594" y="4071492"/>
            <a:ext cx="0" cy="2491105"/>
          </a:xfrm>
          <a:custGeom>
            <a:avLst/>
            <a:gdLst/>
            <a:ahLst/>
            <a:cxnLst/>
            <a:rect l="l" t="t" r="r" b="b"/>
            <a:pathLst>
              <a:path h="2491104">
                <a:moveTo>
                  <a:pt x="0" y="0"/>
                </a:moveTo>
                <a:lnTo>
                  <a:pt x="0" y="24905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170" y="4077842"/>
            <a:ext cx="9039225" cy="0"/>
          </a:xfrm>
          <a:custGeom>
            <a:avLst/>
            <a:gdLst/>
            <a:ahLst/>
            <a:cxnLst/>
            <a:rect l="l" t="t" r="r" b="b"/>
            <a:pathLst>
              <a:path w="9039225">
                <a:moveTo>
                  <a:pt x="0" y="0"/>
                </a:moveTo>
                <a:lnTo>
                  <a:pt x="9038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70" y="6555702"/>
            <a:ext cx="9039225" cy="0"/>
          </a:xfrm>
          <a:custGeom>
            <a:avLst/>
            <a:gdLst/>
            <a:ahLst/>
            <a:cxnLst/>
            <a:rect l="l" t="t" r="r" b="b"/>
            <a:pathLst>
              <a:path w="9039225">
                <a:moveTo>
                  <a:pt x="0" y="0"/>
                </a:moveTo>
                <a:lnTo>
                  <a:pt x="90387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23494" y="4567682"/>
            <a:ext cx="17138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Tip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04897" y="4430521"/>
            <a:ext cx="16637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</a:pPr>
            <a:r>
              <a:rPr sz="1800" b="1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s/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60519" y="4567682"/>
            <a:ext cx="20669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sonas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Capa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63510" y="4155719"/>
            <a:ext cx="137604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participa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(P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5770" y="5348223"/>
            <a:ext cx="1869439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J</a:t>
            </a:r>
            <a:r>
              <a:rPr sz="1800" spc="-15" dirty="0">
                <a:latin typeface="Calibri"/>
                <a:cs typeface="Calibri"/>
              </a:rPr>
              <a:t>óv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oblación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ulne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54832" y="5474448"/>
            <a:ext cx="11664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15</a:t>
            </a:r>
            <a:r>
              <a:rPr sz="1800" b="1" dirty="0">
                <a:latin typeface="Arial"/>
                <a:cs typeface="Arial"/>
              </a:rPr>
              <a:t>,0</a:t>
            </a:r>
            <a:r>
              <a:rPr sz="1800" b="1" spc="-10" dirty="0">
                <a:latin typeface="Arial"/>
                <a:cs typeface="Arial"/>
              </a:rPr>
              <a:t>62</a:t>
            </a:r>
            <a:r>
              <a:rPr sz="1800" b="1" dirty="0">
                <a:latin typeface="Arial"/>
                <a:cs typeface="Arial"/>
              </a:rPr>
              <a:t>,7</a:t>
            </a:r>
            <a:r>
              <a:rPr sz="1800" b="1" spc="-10" dirty="0">
                <a:latin typeface="Arial"/>
                <a:cs typeface="Arial"/>
              </a:rPr>
              <a:t>6</a:t>
            </a:r>
            <a:r>
              <a:rPr sz="1800" b="1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0119" y="5474448"/>
            <a:ext cx="8496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146</a:t>
            </a:r>
            <a:r>
              <a:rPr sz="1800" b="1" dirty="0">
                <a:latin typeface="Arial"/>
                <a:cs typeface="Arial"/>
              </a:rPr>
              <a:t>,5</a:t>
            </a:r>
            <a:r>
              <a:rPr sz="1800" b="1" spc="-10" dirty="0">
                <a:latin typeface="Arial"/>
                <a:cs typeface="Arial"/>
              </a:rPr>
              <a:t>9</a:t>
            </a:r>
            <a:r>
              <a:rPr sz="1800" b="1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48143" y="5480543"/>
            <a:ext cx="405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103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3202" y="5990564"/>
            <a:ext cx="181292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14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abajad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 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Emp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17317" y="6117518"/>
            <a:ext cx="1040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3,</a:t>
            </a:r>
            <a:r>
              <a:rPr sz="1800" b="1" spc="-10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10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,3</a:t>
            </a:r>
            <a:r>
              <a:rPr sz="1800" b="1" spc="-10" dirty="0">
                <a:latin typeface="Arial"/>
                <a:cs typeface="Arial"/>
              </a:rPr>
              <a:t>2</a:t>
            </a:r>
            <a:r>
              <a:rPr sz="1800" b="1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0119" y="5985902"/>
            <a:ext cx="8496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191</a:t>
            </a:r>
            <a:r>
              <a:rPr sz="1800" b="1" dirty="0">
                <a:latin typeface="Arial"/>
                <a:cs typeface="Arial"/>
              </a:rPr>
              <a:t>,7</a:t>
            </a:r>
            <a:r>
              <a:rPr sz="1800" b="1" spc="-10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44155" y="6123614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160" dirty="0"/>
              <a:t>T</a:t>
            </a:r>
            <a:r>
              <a:rPr spc="-20" dirty="0"/>
              <a:t>o</a:t>
            </a:r>
            <a:r>
              <a:rPr spc="-10" dirty="0"/>
              <a:t>ta</a:t>
            </a:r>
            <a:r>
              <a:rPr spc="-5" dirty="0"/>
              <a:t>l</a:t>
            </a:r>
            <a:r>
              <a:rPr dirty="0"/>
              <a:t> </a:t>
            </a:r>
            <a:r>
              <a:rPr spc="-15" dirty="0"/>
              <a:t>d</a:t>
            </a:r>
            <a:r>
              <a:rPr spc="-5" dirty="0"/>
              <a:t>e </a:t>
            </a:r>
            <a:r>
              <a:rPr spc="-10" dirty="0"/>
              <a:t>Hora</a:t>
            </a:r>
            <a:r>
              <a:rPr spc="-5" dirty="0"/>
              <a:t>s</a:t>
            </a:r>
            <a:r>
              <a:rPr spc="20" dirty="0"/>
              <a:t> </a:t>
            </a:r>
            <a:r>
              <a:rPr spc="-5" dirty="0"/>
              <a:t>de </a:t>
            </a:r>
            <a:r>
              <a:rPr spc="-70" dirty="0"/>
              <a:t>F</a:t>
            </a:r>
            <a:r>
              <a:rPr spc="-5" dirty="0"/>
              <a:t>ormación Impa</a:t>
            </a:r>
            <a:r>
              <a:rPr spc="35" dirty="0"/>
              <a:t>r</a:t>
            </a:r>
            <a:r>
              <a:rPr spc="-10" dirty="0"/>
              <a:t>tida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2"/>
            <a:ext cx="9144000" cy="685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68" y="138290"/>
            <a:ext cx="2536190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L</a:t>
            </a:r>
            <a:r>
              <a:rPr spc="-15" dirty="0">
                <a:solidFill>
                  <a:srgbClr val="FFFFFF"/>
                </a:solidFill>
              </a:rPr>
              <a:t>o</a:t>
            </a:r>
            <a:r>
              <a:rPr spc="-10" dirty="0">
                <a:solidFill>
                  <a:srgbClr val="FFFFFF"/>
                </a:solidFill>
              </a:rPr>
              <a:t>g</a:t>
            </a:r>
            <a:r>
              <a:rPr spc="-20" dirty="0">
                <a:solidFill>
                  <a:srgbClr val="FFFFFF"/>
                </a:solidFill>
              </a:rPr>
              <a:t>r</a:t>
            </a:r>
            <a:r>
              <a:rPr spc="-5" dirty="0">
                <a:solidFill>
                  <a:srgbClr val="FFFFFF"/>
                </a:solidFill>
              </a:rPr>
              <a:t>os Institucionales Más Des</a:t>
            </a:r>
            <a:r>
              <a:rPr spc="-10" dirty="0">
                <a:solidFill>
                  <a:srgbClr val="FFFFFF"/>
                </a:solidFill>
              </a:rPr>
              <a:t>tacados</a:t>
            </a:r>
          </a:p>
        </p:txBody>
      </p:sp>
      <p:sp>
        <p:nvSpPr>
          <p:cNvPr id="4" name="object 4"/>
          <p:cNvSpPr/>
          <p:nvPr/>
        </p:nvSpPr>
        <p:spPr>
          <a:xfrm>
            <a:off x="4835652" y="0"/>
            <a:ext cx="43083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8323" y="0"/>
            <a:ext cx="4265930" cy="6858000"/>
          </a:xfrm>
          <a:custGeom>
            <a:avLst/>
            <a:gdLst/>
            <a:ahLst/>
            <a:cxnLst/>
            <a:rect l="l" t="t" r="r" b="b"/>
            <a:pathLst>
              <a:path w="4265930" h="6858000">
                <a:moveTo>
                  <a:pt x="4265675" y="0"/>
                </a:moveTo>
                <a:lnTo>
                  <a:pt x="0" y="0"/>
                </a:lnTo>
                <a:lnTo>
                  <a:pt x="0" y="6857998"/>
                </a:lnTo>
                <a:lnTo>
                  <a:pt x="4265675" y="6857998"/>
                </a:lnTo>
                <a:lnTo>
                  <a:pt x="4265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0190" y="582057"/>
            <a:ext cx="338518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imos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 4%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ni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 nacional (233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muni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ipio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0190" y="1801638"/>
            <a:ext cx="3483610" cy="454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04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-Log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 92%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tisfac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ios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nue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ntro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atención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1529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-Iniciamos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pla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aforma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itación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rtual IN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FORP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NLINE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-Aumentamos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mos la 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erta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prog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8859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-Iniciamos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con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trucción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edificio 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tacion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miento (140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parqueos)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icinas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62955" y="0"/>
            <a:ext cx="378104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5628" y="0"/>
            <a:ext cx="3738879" cy="6858000"/>
          </a:xfrm>
          <a:custGeom>
            <a:avLst/>
            <a:gdLst/>
            <a:ahLst/>
            <a:cxnLst/>
            <a:rect l="l" t="t" r="r" b="b"/>
            <a:pathLst>
              <a:path w="3738879" h="6858000">
                <a:moveTo>
                  <a:pt x="3738372" y="6857998"/>
                </a:moveTo>
                <a:lnTo>
                  <a:pt x="3738372" y="0"/>
                </a:lnTo>
                <a:lnTo>
                  <a:pt x="0" y="0"/>
                </a:lnTo>
                <a:lnTo>
                  <a:pt x="0" y="6857998"/>
                </a:lnTo>
                <a:lnTo>
                  <a:pt x="3738372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6221" y="512588"/>
            <a:ext cx="3409950" cy="576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imos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 30%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 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 pro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rama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Inglés pa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rabajo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(15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mil beneficiados)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-Rec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imien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rograma Empre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 referente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ormación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dual 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región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’S)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72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imos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 la pa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ticipa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mujeres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 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eras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tradi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ionales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(en las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eras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ndu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tria del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lástico)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9817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-Aumento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erta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forma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formatos tradi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ionales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rtuales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2"/>
            <a:ext cx="9144000" cy="684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" y="0"/>
            <a:ext cx="443788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" y="0"/>
            <a:ext cx="4352925" cy="6858000"/>
          </a:xfrm>
          <a:custGeom>
            <a:avLst/>
            <a:gdLst/>
            <a:ahLst/>
            <a:cxnLst/>
            <a:rect l="l" t="t" r="r" b="b"/>
            <a:pathLst>
              <a:path w="4352925" h="6858000">
                <a:moveTo>
                  <a:pt x="0" y="6858000"/>
                </a:moveTo>
                <a:lnTo>
                  <a:pt x="4352544" y="6858000"/>
                </a:lnTo>
                <a:lnTo>
                  <a:pt x="4352544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806" y="458570"/>
            <a:ext cx="3996054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INSAF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tiene la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Presidenc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la Mesa de Edu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ación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Inclu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ente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ISDEM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MINED (2016)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806" y="1434558"/>
            <a:ext cx="4083050" cy="291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912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Capa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itamos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iculistas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para actua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izar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los prog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amas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fo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mac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ón profes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onal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 enfoque de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género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zó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 In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estiga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“Medidas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política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Profe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iona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la pe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spect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géne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omover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 parti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ipa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eres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eras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 tradi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iona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Programa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Empres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Centro del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INSAF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RP”.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Lanzam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ento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Campaña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ecídete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06" y="4361527"/>
            <a:ext cx="243268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Crece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combat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endo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los género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orma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ión emp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eo”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coordinación ISDEMU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INSAF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0142" y="4361527"/>
            <a:ext cx="157861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eot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pr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fesion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 con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OI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MTPS-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806" y="5824872"/>
            <a:ext cx="408622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Imp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ementación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Cursos</a:t>
            </a:r>
            <a:r>
              <a:rPr sz="16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énero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 área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ación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inua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diri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ido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personal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empresa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27394" y="90157"/>
            <a:ext cx="239331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403052"/>
                </a:solidFill>
              </a:rPr>
              <a:t>L</a:t>
            </a:r>
            <a:r>
              <a:rPr spc="-15" dirty="0">
                <a:solidFill>
                  <a:srgbClr val="403052"/>
                </a:solidFill>
              </a:rPr>
              <a:t>o</a:t>
            </a:r>
            <a:r>
              <a:rPr spc="-10" dirty="0">
                <a:solidFill>
                  <a:srgbClr val="403052"/>
                </a:solidFill>
              </a:rPr>
              <a:t>g</a:t>
            </a:r>
            <a:r>
              <a:rPr spc="-20" dirty="0">
                <a:solidFill>
                  <a:srgbClr val="403052"/>
                </a:solidFill>
              </a:rPr>
              <a:t>r</a:t>
            </a:r>
            <a:r>
              <a:rPr spc="-5" dirty="0">
                <a:solidFill>
                  <a:srgbClr val="403052"/>
                </a:solidFill>
              </a:rPr>
              <a:t>os</a:t>
            </a:r>
            <a:r>
              <a:rPr dirty="0">
                <a:solidFill>
                  <a:srgbClr val="403052"/>
                </a:solidFill>
              </a:rPr>
              <a:t> </a:t>
            </a:r>
            <a:r>
              <a:rPr spc="-5" dirty="0">
                <a:solidFill>
                  <a:srgbClr val="403052"/>
                </a:solidFill>
              </a:rPr>
              <a:t>del </a:t>
            </a:r>
            <a:r>
              <a:rPr spc="-10" dirty="0">
                <a:solidFill>
                  <a:srgbClr val="403052"/>
                </a:solidFill>
              </a:rPr>
              <a:t>Área </a:t>
            </a:r>
            <a:r>
              <a:rPr spc="-5" dirty="0">
                <a:solidFill>
                  <a:srgbClr val="403052"/>
                </a:solidFill>
              </a:rPr>
              <a:t>de </a:t>
            </a:r>
            <a:r>
              <a:rPr spc="-10" dirty="0">
                <a:solidFill>
                  <a:srgbClr val="403052"/>
                </a:solidFill>
              </a:rPr>
              <a:t>Géne</a:t>
            </a:r>
            <a:r>
              <a:rPr spc="-25" dirty="0">
                <a:solidFill>
                  <a:srgbClr val="403052"/>
                </a:solidFill>
              </a:rPr>
              <a:t>r</a:t>
            </a:r>
            <a:r>
              <a:rPr spc="-5" dirty="0">
                <a:solidFill>
                  <a:srgbClr val="403052"/>
                </a:solidFill>
              </a:rPr>
              <a:t>o </a:t>
            </a:r>
            <a:r>
              <a:rPr spc="-20" dirty="0">
                <a:solidFill>
                  <a:srgbClr val="403052"/>
                </a:solidFill>
              </a:rPr>
              <a:t>d</a:t>
            </a:r>
            <a:r>
              <a:rPr spc="-10" dirty="0">
                <a:solidFill>
                  <a:srgbClr val="403052"/>
                </a:solidFill>
              </a:rPr>
              <a:t>el </a:t>
            </a:r>
            <a:r>
              <a:rPr spc="-5" dirty="0">
                <a:solidFill>
                  <a:srgbClr val="403052"/>
                </a:solidFill>
              </a:rPr>
              <a:t>IN</a:t>
            </a:r>
            <a:r>
              <a:rPr spc="-30" dirty="0">
                <a:solidFill>
                  <a:srgbClr val="403052"/>
                </a:solidFill>
              </a:rPr>
              <a:t>S</a:t>
            </a:r>
            <a:r>
              <a:rPr spc="-5" dirty="0">
                <a:solidFill>
                  <a:srgbClr val="403052"/>
                </a:solidFill>
              </a:rPr>
              <a:t>A</a:t>
            </a:r>
            <a:r>
              <a:rPr spc="-55" dirty="0">
                <a:solidFill>
                  <a:srgbClr val="403052"/>
                </a:solidFill>
              </a:rPr>
              <a:t>F</a:t>
            </a:r>
            <a:r>
              <a:rPr spc="-5" dirty="0">
                <a:solidFill>
                  <a:srgbClr val="403052"/>
                </a:solidFill>
              </a:rPr>
              <a:t>ORP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0"/>
            <a:ext cx="9134856" cy="685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r>
              <a:rPr spc="-10" dirty="0">
                <a:solidFill>
                  <a:srgbClr val="FFFFFF"/>
                </a:solidFill>
              </a:rPr>
              <a:t>Princi</a:t>
            </a:r>
            <a:r>
              <a:rPr spc="-15" dirty="0">
                <a:solidFill>
                  <a:srgbClr val="FFFFFF"/>
                </a:solidFill>
              </a:rPr>
              <a:t>p</a:t>
            </a:r>
            <a:r>
              <a:rPr spc="-5" dirty="0">
                <a:solidFill>
                  <a:srgbClr val="FFFFFF"/>
                </a:solidFill>
              </a:rPr>
              <a:t>ales</a:t>
            </a:r>
          </a:p>
          <a:p>
            <a:pPr marL="111125">
              <a:lnSpc>
                <a:spcPct val="100000"/>
              </a:lnSpc>
            </a:pPr>
            <a:r>
              <a:rPr spc="-40" dirty="0">
                <a:solidFill>
                  <a:srgbClr val="FFFFFF"/>
                </a:solidFill>
              </a:rPr>
              <a:t>R</a:t>
            </a:r>
            <a:r>
              <a:rPr spc="-25" dirty="0">
                <a:solidFill>
                  <a:srgbClr val="FFFFFF"/>
                </a:solidFill>
              </a:rPr>
              <a:t>e</a:t>
            </a:r>
            <a:r>
              <a:rPr spc="-55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os </a:t>
            </a:r>
            <a:r>
              <a:rPr spc="-10" dirty="0">
                <a:solidFill>
                  <a:srgbClr val="FFFFFF"/>
                </a:solidFill>
              </a:rPr>
              <a:t>Su</a:t>
            </a:r>
            <a:r>
              <a:rPr spc="-15" dirty="0">
                <a:solidFill>
                  <a:srgbClr val="FFFFFF"/>
                </a:solidFill>
              </a:rPr>
              <a:t>p</a:t>
            </a:r>
            <a:r>
              <a:rPr spc="-10" dirty="0">
                <a:solidFill>
                  <a:srgbClr val="FFFFFF"/>
                </a:solidFill>
              </a:rPr>
              <a:t>era</a:t>
            </a:r>
            <a:r>
              <a:rPr spc="-15" dirty="0">
                <a:solidFill>
                  <a:srgbClr val="FFFFFF"/>
                </a:solidFill>
              </a:rPr>
              <a:t>d</a:t>
            </a:r>
            <a:r>
              <a:rPr spc="-5" dirty="0">
                <a:solidFill>
                  <a:srgbClr val="FFFFFF"/>
                </a:solidFill>
              </a:rPr>
              <a:t>os</a:t>
            </a:r>
          </a:p>
        </p:txBody>
      </p:sp>
      <p:sp>
        <p:nvSpPr>
          <p:cNvPr id="4" name="object 4"/>
          <p:cNvSpPr/>
          <p:nvPr/>
        </p:nvSpPr>
        <p:spPr>
          <a:xfrm>
            <a:off x="5315711" y="0"/>
            <a:ext cx="382828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8384" y="0"/>
            <a:ext cx="3785870" cy="6858000"/>
          </a:xfrm>
          <a:custGeom>
            <a:avLst/>
            <a:gdLst/>
            <a:ahLst/>
            <a:cxnLst/>
            <a:rect l="l" t="t" r="r" b="b"/>
            <a:pathLst>
              <a:path w="3785870" h="6858000">
                <a:moveTo>
                  <a:pt x="3785616" y="6857998"/>
                </a:moveTo>
                <a:lnTo>
                  <a:pt x="3785616" y="0"/>
                </a:lnTo>
                <a:lnTo>
                  <a:pt x="0" y="0"/>
                </a:lnTo>
                <a:lnTo>
                  <a:pt x="0" y="6857998"/>
                </a:lnTo>
                <a:lnTo>
                  <a:pt x="3785616" y="685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9389" y="360823"/>
            <a:ext cx="251079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-Poner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plataforma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rtual de formación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FORP Online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9389" y="1885077"/>
            <a:ext cx="3174365" cy="454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129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-Ampliación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red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proveedores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formación 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ializada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-Iniciar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con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truc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nuevo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icio (esta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iona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iento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7653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-Ampliar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 cob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rtura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mpresa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 9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13 dep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rtamen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2893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-Ampliar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alian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 nuevos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cto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 produ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70" dirty="0"/>
              <a:t>F</a:t>
            </a:r>
            <a:r>
              <a:rPr spc="-5" dirty="0"/>
              <a:t>ormación On</a:t>
            </a:r>
            <a:r>
              <a:rPr spc="-10" dirty="0"/>
              <a:t>-</a:t>
            </a:r>
            <a:r>
              <a:rPr spc="-5" dirty="0"/>
              <a:t>Line</a:t>
            </a:r>
            <a:r>
              <a:rPr spc="5" dirty="0"/>
              <a:t> 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 </a:t>
            </a:r>
            <a:r>
              <a:rPr spc="-10" dirty="0"/>
              <a:t>Plata</a:t>
            </a:r>
            <a:r>
              <a:rPr spc="-30" dirty="0"/>
              <a:t>f</a:t>
            </a:r>
            <a:r>
              <a:rPr spc="-5" dirty="0"/>
              <a:t>orma V</a:t>
            </a:r>
            <a:r>
              <a:rPr spc="-15" dirty="0"/>
              <a:t>i</a:t>
            </a:r>
            <a:r>
              <a:rPr spc="45" dirty="0"/>
              <a:t>r</a:t>
            </a:r>
            <a:r>
              <a:rPr spc="-10" dirty="0"/>
              <a:t>tual</a:t>
            </a:r>
          </a:p>
        </p:txBody>
      </p:sp>
      <p:sp>
        <p:nvSpPr>
          <p:cNvPr id="4" name="object 4"/>
          <p:cNvSpPr/>
          <p:nvPr/>
        </p:nvSpPr>
        <p:spPr>
          <a:xfrm>
            <a:off x="510540" y="949452"/>
            <a:ext cx="3936491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8911" y="949452"/>
            <a:ext cx="3936491" cy="2624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979" y="4038885"/>
            <a:ext cx="205803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9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Proveedo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Formación</a:t>
            </a:r>
            <a:r>
              <a:rPr sz="2000" spc="-40" dirty="0">
                <a:latin typeface="Arial"/>
                <a:cs typeface="Arial"/>
              </a:rPr>
              <a:t> V</a:t>
            </a:r>
            <a:r>
              <a:rPr sz="2000" dirty="0">
                <a:latin typeface="Arial"/>
                <a:cs typeface="Arial"/>
              </a:rPr>
              <a:t>irtual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979" y="5004458"/>
            <a:ext cx="2000250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10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cursos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8234" y="3847107"/>
            <a:ext cx="3357879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mpresas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beneficiarias: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129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1580515" algn="l"/>
              </a:tabLst>
            </a:pPr>
            <a:r>
              <a:rPr sz="2000" dirty="0">
                <a:latin typeface="Arial"/>
                <a:cs typeface="Arial"/>
              </a:rPr>
              <a:t>Mic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	/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Pequeña: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38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Mediana: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23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nde: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66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8234" y="5076228"/>
            <a:ext cx="42437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cipa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Inscritos: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2,500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9126" y="1906847"/>
            <a:ext cx="327279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15,967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partic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pa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iones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 13 muni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ip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os,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través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 14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ntr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forma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ión.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9126" y="3583755"/>
            <a:ext cx="3399790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Programa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fortale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er el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ioma inglés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apl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do al tra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ajo.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rograma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nuo 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odu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eñado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 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op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ra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ión 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USAID.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587" y="1863851"/>
            <a:ext cx="4643628" cy="309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4971288"/>
            <a:ext cx="3322320" cy="368935"/>
          </a:xfrm>
          <a:prstGeom prst="rect">
            <a:avLst/>
          </a:prstGeom>
          <a:solidFill>
            <a:srgbClr val="1C216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Escue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167" y="128757"/>
            <a:ext cx="535241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r</a:t>
            </a:r>
            <a:r>
              <a:rPr spc="-5" dirty="0"/>
              <a:t>ograma </a:t>
            </a:r>
            <a:r>
              <a:rPr spc="-15" dirty="0"/>
              <a:t>d</a:t>
            </a:r>
            <a:r>
              <a:rPr spc="-5" dirty="0"/>
              <a:t>e Inglés</a:t>
            </a:r>
            <a:r>
              <a:rPr dirty="0"/>
              <a:t> </a:t>
            </a:r>
            <a:r>
              <a:rPr spc="-5" dirty="0"/>
              <a:t>pa</a:t>
            </a:r>
            <a:r>
              <a:rPr spc="-15" dirty="0"/>
              <a:t>r</a:t>
            </a:r>
            <a:r>
              <a:rPr spc="-5" dirty="0"/>
              <a:t>a</a:t>
            </a:r>
            <a:r>
              <a:rPr spc="15" dirty="0"/>
              <a:t> 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 </a:t>
            </a:r>
            <a:r>
              <a:rPr spc="-150" dirty="0"/>
              <a:t>T</a:t>
            </a:r>
            <a:r>
              <a:rPr spc="-5" dirty="0"/>
              <a:t>ra</a:t>
            </a:r>
            <a:r>
              <a:rPr spc="-15" dirty="0"/>
              <a:t>b</a:t>
            </a:r>
            <a:r>
              <a:rPr spc="-5" dirty="0"/>
              <a:t>ajo </a:t>
            </a:r>
            <a:r>
              <a:rPr spc="-10" dirty="0"/>
              <a:t>Crecimien</a:t>
            </a:r>
            <a:r>
              <a:rPr spc="-55" dirty="0"/>
              <a:t>t</a:t>
            </a:r>
            <a:r>
              <a:rPr spc="-5" dirty="0"/>
              <a:t>o del</a:t>
            </a:r>
            <a:r>
              <a:rPr spc="5" dirty="0"/>
              <a:t> </a:t>
            </a:r>
            <a:r>
              <a:rPr spc="-10" dirty="0"/>
              <a:t>3</a:t>
            </a:r>
            <a:r>
              <a:rPr dirty="0"/>
              <a:t>0</a:t>
            </a:r>
            <a:r>
              <a:rPr spc="-5" dirty="0"/>
              <a:t>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Inse</a:t>
            </a:r>
            <a:r>
              <a:rPr spc="-30" dirty="0"/>
              <a:t>r</a:t>
            </a:r>
            <a:r>
              <a:rPr spc="-5" dirty="0"/>
              <a:t>ción Labo</a:t>
            </a:r>
            <a:r>
              <a:rPr spc="-20" dirty="0"/>
              <a:t>r</a:t>
            </a:r>
            <a:r>
              <a:rPr spc="-5" dirty="0"/>
              <a:t>al</a:t>
            </a:r>
            <a:r>
              <a:rPr spc="15" dirty="0"/>
              <a:t> </a:t>
            </a:r>
            <a:r>
              <a:rPr spc="-5" dirty="0"/>
              <a:t>de </a:t>
            </a:r>
            <a:r>
              <a:rPr spc="5" dirty="0"/>
              <a:t>8</a:t>
            </a:r>
            <a:r>
              <a:rPr spc="-10" dirty="0"/>
              <a:t>4</a:t>
            </a:r>
            <a:r>
              <a:rPr spc="-5" dirty="0"/>
              <a:t>%</a:t>
            </a:r>
            <a:r>
              <a:rPr spc="5" dirty="0"/>
              <a:t> </a:t>
            </a:r>
            <a:r>
              <a:rPr spc="-10" dirty="0"/>
              <a:t>e</a:t>
            </a:r>
            <a:r>
              <a:rPr spc="-5" dirty="0"/>
              <a:t>n</a:t>
            </a:r>
            <a:r>
              <a:rPr spc="-10" dirty="0"/>
              <a:t> </a:t>
            </a:r>
            <a:r>
              <a:rPr spc="-5" dirty="0"/>
              <a:t>Emp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10" dirty="0"/>
              <a:t>Cent</a:t>
            </a:r>
            <a:r>
              <a:rPr spc="-25" dirty="0"/>
              <a:t>r</a:t>
            </a:r>
            <a:r>
              <a:rPr spc="-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8614" y="4267724"/>
            <a:ext cx="2369820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FORM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CION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222885" marR="21907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2,200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presas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ticipan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mo 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20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pre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as For</a:t>
            </a:r>
            <a:r>
              <a:rPr sz="2000" i="1" spc="-10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ado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72" y="4419600"/>
            <a:ext cx="3375660" cy="1540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967" y="4707571"/>
            <a:ext cx="241427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3</a:t>
            </a:r>
            <a:r>
              <a:rPr sz="1800" b="1" dirty="0">
                <a:latin typeface="Arial"/>
                <a:cs typeface="Arial"/>
              </a:rPr>
              <a:t>,9</a:t>
            </a:r>
            <a:r>
              <a:rPr sz="1800" b="1" spc="-10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ticipant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14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depart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967" y="5531082"/>
            <a:ext cx="18307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1,</a:t>
            </a:r>
            <a:r>
              <a:rPr sz="1800" b="1" spc="-10" dirty="0">
                <a:latin typeface="Arial"/>
                <a:cs typeface="Arial"/>
              </a:rPr>
              <a:t>2</a:t>
            </a:r>
            <a:r>
              <a:rPr sz="1800" b="1" dirty="0">
                <a:latin typeface="Arial"/>
                <a:cs typeface="Arial"/>
              </a:rPr>
              <a:t>35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graduad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68340" y="4419600"/>
            <a:ext cx="3375659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4259" y="4868092"/>
            <a:ext cx="24434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Centros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 y 23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44880"/>
            <a:ext cx="9144000" cy="3232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9847"/>
            <a:ext cx="9144000" cy="1978660"/>
          </a:xfrm>
          <a:custGeom>
            <a:avLst/>
            <a:gdLst/>
            <a:ahLst/>
            <a:cxnLst/>
            <a:rect l="l" t="t" r="r" b="b"/>
            <a:pathLst>
              <a:path w="9144000" h="1978659">
                <a:moveTo>
                  <a:pt x="0" y="1978152"/>
                </a:moveTo>
                <a:lnTo>
                  <a:pt x="9144000" y="1978152"/>
                </a:lnTo>
                <a:lnTo>
                  <a:pt x="9144000" y="0"/>
                </a:lnTo>
                <a:lnTo>
                  <a:pt x="0" y="0"/>
                </a:lnTo>
                <a:lnTo>
                  <a:pt x="0" y="1978152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759" y="5234738"/>
            <a:ext cx="8185150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>
              <a:lnSpc>
                <a:spcPct val="100000"/>
              </a:lnSpc>
            </a:pP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A</a:t>
            </a:r>
            <a:r>
              <a:rPr sz="2800" spc="-210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R</a:t>
            </a:r>
            <a:r>
              <a:rPr sz="2800" spc="-215" dirty="0">
                <a:solidFill>
                  <a:srgbClr val="E6B8B8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S DE</a:t>
            </a:r>
            <a:r>
              <a:rPr sz="2800" spc="5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LA</a:t>
            </a:r>
            <a:r>
              <a:rPr sz="2800" spc="-155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CION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 marR="5080" indent="1391285">
              <a:lnSpc>
                <a:spcPct val="100000"/>
              </a:lnSpc>
            </a:pP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DE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AR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OLLAMOS</a:t>
            </a:r>
            <a:r>
              <a:rPr sz="2800" spc="50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EL</a:t>
            </a:r>
            <a:r>
              <a:rPr sz="2800" spc="-100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EN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RME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IAL</a:t>
            </a:r>
            <a:r>
              <a:rPr sz="2800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DUC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IVO</a:t>
            </a:r>
            <a:r>
              <a:rPr sz="2800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E6B8B8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E NU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E6B8B8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RA</a:t>
            </a:r>
            <a:r>
              <a:rPr sz="2800" spc="-130" dirty="0">
                <a:solidFill>
                  <a:srgbClr val="E6B8B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GE</a:t>
            </a:r>
            <a:r>
              <a:rPr sz="2800" spc="-20" dirty="0">
                <a:solidFill>
                  <a:srgbClr val="E6B8B8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E6B8B8"/>
                </a:solidFill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2236" y="1028247"/>
            <a:ext cx="4455795" cy="321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 2</a:t>
            </a:r>
            <a:r>
              <a:rPr sz="1800" b="1" spc="-10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 marR="476884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Operado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ni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áquin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ru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ió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Película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Op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ra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écnico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áq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ina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old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ección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 </a:t>
            </a:r>
            <a:r>
              <a:rPr sz="1800" b="1" spc="-5" dirty="0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  <a:p>
            <a:pPr marL="299085" marR="57594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Operado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ni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áquin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olde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por Soplado</a:t>
            </a:r>
            <a:endParaRPr sz="1400">
              <a:latin typeface="Arial"/>
              <a:cs typeface="Arial"/>
            </a:endParaRPr>
          </a:p>
          <a:p>
            <a:pPr marL="299085" marR="68135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Operado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ni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áquin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pre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ión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ográfica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Equipa</a:t>
            </a:r>
            <a:r>
              <a:rPr sz="1600" i="1" spc="-15" dirty="0">
                <a:latin typeface="Arial"/>
                <a:cs typeface="Arial"/>
              </a:rPr>
              <a:t>m</a:t>
            </a:r>
            <a:r>
              <a:rPr sz="1600" i="1" spc="-5" dirty="0">
                <a:latin typeface="Arial"/>
                <a:cs typeface="Arial"/>
              </a:rPr>
              <a:t>iento de talleres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</a:t>
            </a:r>
            <a:r>
              <a:rPr sz="1600" i="1" spc="-5" dirty="0">
                <a:latin typeface="Arial"/>
                <a:cs typeface="Arial"/>
              </a:rPr>
              <a:t>on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5" dirty="0">
                <a:latin typeface="Arial"/>
                <a:cs typeface="Arial"/>
              </a:rPr>
              <a:t>er</a:t>
            </a:r>
            <a:r>
              <a:rPr sz="1600" i="1" dirty="0">
                <a:latin typeface="Arial"/>
                <a:cs typeface="Arial"/>
              </a:rPr>
              <a:t>s</a:t>
            </a:r>
            <a:r>
              <a:rPr sz="1600" i="1" spc="-5" dirty="0">
                <a:latin typeface="Arial"/>
                <a:cs typeface="Arial"/>
              </a:rPr>
              <a:t>ión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del</a:t>
            </a:r>
            <a:r>
              <a:rPr sz="1600" i="1" dirty="0">
                <a:latin typeface="Arial"/>
                <a:cs typeface="Arial"/>
              </a:rPr>
              <a:t> s</a:t>
            </a:r>
            <a:r>
              <a:rPr sz="1600" i="1" spc="-5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c</a:t>
            </a:r>
            <a:r>
              <a:rPr sz="1600" i="1" spc="-5" dirty="0">
                <a:latin typeface="Arial"/>
                <a:cs typeface="Arial"/>
              </a:rPr>
              <a:t>tor pr</a:t>
            </a:r>
            <a:r>
              <a:rPr sz="1600" i="1" dirty="0">
                <a:latin typeface="Arial"/>
                <a:cs typeface="Arial"/>
              </a:rPr>
              <a:t>iv</a:t>
            </a:r>
            <a:r>
              <a:rPr sz="1600" i="1" spc="-5" dirty="0">
                <a:latin typeface="Arial"/>
                <a:cs typeface="Arial"/>
              </a:rPr>
              <a:t>ado. Maquinaria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ú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5" dirty="0">
                <a:latin typeface="Arial"/>
                <a:cs typeface="Arial"/>
              </a:rPr>
              <a:t>ti</a:t>
            </a:r>
            <a:r>
              <a:rPr sz="1600" i="1" spc="-15" dirty="0">
                <a:latin typeface="Arial"/>
                <a:cs typeface="Arial"/>
              </a:rPr>
              <a:t>m</a:t>
            </a:r>
            <a:r>
              <a:rPr sz="1600" i="1" spc="-5" dirty="0">
                <a:latin typeface="Arial"/>
                <a:cs typeface="Arial"/>
              </a:rPr>
              <a:t>a te</a:t>
            </a:r>
            <a:r>
              <a:rPr sz="1600" i="1" dirty="0">
                <a:latin typeface="Arial"/>
                <a:cs typeface="Arial"/>
              </a:rPr>
              <a:t>c</a:t>
            </a:r>
            <a:r>
              <a:rPr sz="1600" i="1" spc="-5" dirty="0">
                <a:latin typeface="Arial"/>
                <a:cs typeface="Arial"/>
              </a:rPr>
              <a:t>nología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515" y="3464052"/>
            <a:ext cx="3482340" cy="232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795" y="1022603"/>
            <a:ext cx="3563112" cy="2375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2608" y="4422647"/>
            <a:ext cx="4806950" cy="11385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72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jó</a:t>
            </a:r>
            <a:r>
              <a:rPr sz="2000" b="1" spc="-3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enes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gradu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dos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90"/>
              </a:lnSpc>
            </a:pPr>
            <a:r>
              <a:rPr sz="2000" dirty="0">
                <a:latin typeface="Arial"/>
                <a:cs typeface="Arial"/>
              </a:rPr>
              <a:t>(47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homb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25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mujer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s)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ts val="3350"/>
              </a:lnSpc>
            </a:pPr>
            <a:r>
              <a:rPr sz="2800" b="1" spc="-5" dirty="0">
                <a:latin typeface="Arial"/>
                <a:cs typeface="Arial"/>
              </a:rPr>
              <a:t>10</a:t>
            </a:r>
            <a:r>
              <a:rPr sz="2800" b="1" spc="5" dirty="0">
                <a:latin typeface="Arial"/>
                <a:cs typeface="Arial"/>
              </a:rPr>
              <a:t>0</a:t>
            </a:r>
            <a:r>
              <a:rPr sz="2800" b="1" spc="-5" dirty="0">
                <a:latin typeface="Arial"/>
                <a:cs typeface="Arial"/>
              </a:rPr>
              <a:t>%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ins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ión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boral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Nu</a:t>
            </a:r>
            <a:r>
              <a:rPr spc="-45" dirty="0"/>
              <a:t>e</a:t>
            </a:r>
            <a:r>
              <a:rPr spc="-40" dirty="0"/>
              <a:t>v</a:t>
            </a:r>
            <a:r>
              <a:rPr spc="-5" dirty="0"/>
              <a:t>as</a:t>
            </a:r>
            <a:r>
              <a:rPr spc="15" dirty="0"/>
              <a:t> </a:t>
            </a:r>
            <a:r>
              <a:rPr spc="-10" dirty="0"/>
              <a:t>Carre</a:t>
            </a:r>
            <a:r>
              <a:rPr spc="-5" dirty="0"/>
              <a:t>ras para</a:t>
            </a:r>
            <a:r>
              <a:rPr spc="5" dirty="0"/>
              <a:t> </a:t>
            </a:r>
            <a:r>
              <a:rPr spc="-5" dirty="0"/>
              <a:t>la Industria</a:t>
            </a:r>
            <a:r>
              <a:rPr dirty="0"/>
              <a:t> </a:t>
            </a:r>
            <a:r>
              <a:rPr spc="-5" dirty="0"/>
              <a:t>del</a:t>
            </a:r>
            <a:r>
              <a:rPr spc="5" dirty="0"/>
              <a:t> </a:t>
            </a:r>
            <a:r>
              <a:rPr spc="-10" dirty="0"/>
              <a:t>Plásti</a:t>
            </a:r>
            <a:r>
              <a:rPr spc="0" dirty="0"/>
              <a:t>c</a:t>
            </a:r>
            <a:r>
              <a:rPr spc="-5" dirty="0"/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719" y="5730240"/>
            <a:ext cx="3324225" cy="646430"/>
          </a:xfrm>
          <a:prstGeom prst="rect">
            <a:avLst/>
          </a:prstGeom>
          <a:solidFill>
            <a:srgbClr val="1C216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2827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Cent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ormació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nal 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olo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165" marR="508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1</a:t>
            </a:r>
            <a:r>
              <a:rPr b="1" spc="-10" dirty="0">
                <a:latin typeface="Arial"/>
                <a:cs typeface="Arial"/>
              </a:rPr>
              <a:t>7</a:t>
            </a:r>
            <a:r>
              <a:rPr b="1" dirty="0">
                <a:latin typeface="Arial"/>
                <a:cs typeface="Arial"/>
              </a:rPr>
              <a:t>0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trabaja</a:t>
            </a:r>
            <a:r>
              <a:rPr b="1" spc="-10" dirty="0">
                <a:latin typeface="Arial"/>
                <a:cs typeface="Arial"/>
              </a:rPr>
              <a:t>d</a:t>
            </a:r>
            <a:r>
              <a:rPr b="1" dirty="0">
                <a:latin typeface="Arial"/>
                <a:cs typeface="Arial"/>
              </a:rPr>
              <a:t>ores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 10 Instructores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dirty="0"/>
              <a:t>be</a:t>
            </a:r>
            <a:r>
              <a:rPr spc="-10" dirty="0"/>
              <a:t>n</a:t>
            </a:r>
            <a:r>
              <a:rPr dirty="0"/>
              <a:t>efici</a:t>
            </a:r>
            <a:r>
              <a:rPr spc="-10" dirty="0"/>
              <a:t>a</a:t>
            </a:r>
            <a:r>
              <a:rPr dirty="0"/>
              <a:t>dos</a:t>
            </a:r>
            <a:r>
              <a:rPr spc="45" dirty="0"/>
              <a:t> </a:t>
            </a:r>
            <a:r>
              <a:rPr dirty="0"/>
              <a:t>con la</a:t>
            </a:r>
            <a:r>
              <a:rPr spc="-10" dirty="0"/>
              <a:t> </a:t>
            </a:r>
            <a:r>
              <a:rPr dirty="0"/>
              <a:t>certificaci</a:t>
            </a:r>
            <a:r>
              <a:rPr spc="-10" dirty="0"/>
              <a:t>ó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en</a:t>
            </a:r>
            <a:r>
              <a:rPr spc="-135" dirty="0"/>
              <a:t> </a:t>
            </a:r>
            <a:r>
              <a:rPr dirty="0"/>
              <a:t>A</a:t>
            </a:r>
            <a:r>
              <a:rPr spc="-10" dirty="0"/>
              <a:t>i</a:t>
            </a:r>
            <a:r>
              <a:rPr dirty="0"/>
              <a:t>rbus</a:t>
            </a:r>
            <a:r>
              <a:rPr spc="-120" dirty="0"/>
              <a:t> </a:t>
            </a:r>
            <a:r>
              <a:rPr dirty="0"/>
              <a:t>A</a:t>
            </a:r>
            <a:r>
              <a:rPr spc="-10" dirty="0"/>
              <a:t>3</a:t>
            </a:r>
            <a:r>
              <a:rPr dirty="0"/>
              <a:t>30</a:t>
            </a:r>
          </a:p>
          <a:p>
            <a:pPr marL="3974465">
              <a:lnSpc>
                <a:spcPct val="100000"/>
              </a:lnSpc>
              <a:spcBef>
                <a:spcPts val="46"/>
              </a:spcBef>
            </a:pPr>
            <a:endParaRPr sz="2050">
              <a:latin typeface="Times New Roman"/>
              <a:cs typeface="Times New Roman"/>
            </a:endParaRPr>
          </a:p>
          <a:p>
            <a:pPr marL="3987165" marR="315595">
              <a:lnSpc>
                <a:spcPct val="100000"/>
              </a:lnSpc>
              <a:tabLst>
                <a:tab pos="5920105" algn="l"/>
              </a:tabLst>
            </a:pPr>
            <a:r>
              <a:rPr sz="2000" dirty="0"/>
              <a:t>La</a:t>
            </a:r>
            <a:r>
              <a:rPr sz="2000" spc="-15" dirty="0"/>
              <a:t> </a:t>
            </a:r>
            <a:r>
              <a:rPr sz="2000" dirty="0"/>
              <a:t>capacitación</a:t>
            </a:r>
            <a:r>
              <a:rPr sz="2000" spc="-40" dirty="0"/>
              <a:t> </a:t>
            </a:r>
            <a:r>
              <a:rPr sz="2000" dirty="0"/>
              <a:t>formó</a:t>
            </a:r>
            <a:r>
              <a:rPr sz="2000" spc="-35" dirty="0"/>
              <a:t> </a:t>
            </a:r>
            <a:r>
              <a:rPr sz="2000" dirty="0"/>
              <a:t>a los pa</a:t>
            </a:r>
            <a:r>
              <a:rPr sz="2000" spc="5" dirty="0"/>
              <a:t>r</a:t>
            </a:r>
            <a:r>
              <a:rPr sz="2000" dirty="0"/>
              <a:t>ticipantes</a:t>
            </a:r>
            <a:r>
              <a:rPr sz="2000" spc="-30" dirty="0"/>
              <a:t> </a:t>
            </a:r>
            <a:r>
              <a:rPr sz="2000" dirty="0"/>
              <a:t>en</a:t>
            </a:r>
            <a:r>
              <a:rPr sz="2000" spc="-15" dirty="0"/>
              <a:t> </a:t>
            </a:r>
            <a:r>
              <a:rPr sz="2000" dirty="0"/>
              <a:t>c</a:t>
            </a:r>
            <a:r>
              <a:rPr sz="2000" spc="5" dirty="0"/>
              <a:t>o</a:t>
            </a:r>
            <a:r>
              <a:rPr sz="2000" dirty="0"/>
              <a:t>mpetenc</a:t>
            </a:r>
            <a:r>
              <a:rPr sz="2000" spc="-10" dirty="0"/>
              <a:t>i</a:t>
            </a:r>
            <a:r>
              <a:rPr sz="2000" dirty="0"/>
              <a:t>as</a:t>
            </a:r>
            <a:r>
              <a:rPr sz="2000" spc="-35" dirty="0"/>
              <a:t> </a:t>
            </a:r>
            <a:r>
              <a:rPr sz="2000" dirty="0"/>
              <a:t>en si</a:t>
            </a:r>
            <a:r>
              <a:rPr sz="2000" spc="10" dirty="0"/>
              <a:t>s</a:t>
            </a:r>
            <a:r>
              <a:rPr sz="2000" dirty="0"/>
              <a:t>temas</a:t>
            </a:r>
            <a:r>
              <a:rPr sz="2000" spc="-40" dirty="0"/>
              <a:t> </a:t>
            </a:r>
            <a:r>
              <a:rPr sz="2000" dirty="0"/>
              <a:t>de</a:t>
            </a:r>
            <a:r>
              <a:rPr sz="2000" spc="-15" dirty="0"/>
              <a:t> </a:t>
            </a:r>
            <a:r>
              <a:rPr sz="2000" dirty="0"/>
              <a:t>aviónica, estru</a:t>
            </a:r>
            <a:r>
              <a:rPr sz="2000" spc="5" dirty="0"/>
              <a:t>c</a:t>
            </a:r>
            <a:r>
              <a:rPr sz="2000" dirty="0"/>
              <a:t>t</a:t>
            </a:r>
            <a:r>
              <a:rPr sz="2000" spc="-20" dirty="0"/>
              <a:t>u</a:t>
            </a:r>
            <a:r>
              <a:rPr sz="2000" spc="-10" dirty="0"/>
              <a:t>r</a:t>
            </a:r>
            <a:r>
              <a:rPr sz="2000" dirty="0"/>
              <a:t>as, c</a:t>
            </a:r>
            <a:r>
              <a:rPr sz="2000" spc="5" dirty="0"/>
              <a:t>o</a:t>
            </a:r>
            <a:r>
              <a:rPr sz="2000" dirty="0"/>
              <a:t>mpue</a:t>
            </a:r>
            <a:r>
              <a:rPr sz="2000" spc="5" dirty="0"/>
              <a:t>s</a:t>
            </a:r>
            <a:r>
              <a:rPr sz="2000" dirty="0"/>
              <a:t>tos</a:t>
            </a:r>
            <a:r>
              <a:rPr sz="2000" spc="-45" dirty="0"/>
              <a:t> </a:t>
            </a:r>
            <a:r>
              <a:rPr sz="2000" dirty="0"/>
              <a:t>e</a:t>
            </a:r>
            <a:r>
              <a:rPr sz="2000" spc="-15" dirty="0"/>
              <a:t> </a:t>
            </a:r>
            <a:r>
              <a:rPr sz="2000" dirty="0"/>
              <a:t>interio</a:t>
            </a:r>
            <a:r>
              <a:rPr sz="2000" spc="5" dirty="0"/>
              <a:t>r</a:t>
            </a:r>
            <a:r>
              <a:rPr sz="2000" dirty="0"/>
              <a:t>es</a:t>
            </a:r>
            <a:r>
              <a:rPr sz="2000" spc="-25" dirty="0"/>
              <a:t> </a:t>
            </a:r>
            <a:r>
              <a:rPr sz="2000" dirty="0"/>
              <a:t>de</a:t>
            </a:r>
            <a:r>
              <a:rPr sz="2000" spc="-15" dirty="0"/>
              <a:t> </a:t>
            </a:r>
            <a:r>
              <a:rPr sz="2000" dirty="0"/>
              <a:t>las </a:t>
            </a:r>
            <a:r>
              <a:rPr sz="2000" u="heavy" dirty="0"/>
              <a:t>aerona</a:t>
            </a:r>
            <a:r>
              <a:rPr sz="2000" u="heavy" spc="-10" dirty="0"/>
              <a:t>v</a:t>
            </a:r>
            <a:r>
              <a:rPr sz="2000" u="heavy" dirty="0"/>
              <a:t>es</a:t>
            </a:r>
            <a:r>
              <a:rPr sz="2000" u="heavy" spc="-40" dirty="0"/>
              <a:t> </a:t>
            </a:r>
            <a:r>
              <a:rPr sz="2000" u="heavy" dirty="0"/>
              <a:t>de</a:t>
            </a:r>
            <a:r>
              <a:rPr sz="2000" u="heavy" spc="-20" dirty="0"/>
              <a:t> </a:t>
            </a:r>
            <a:r>
              <a:rPr sz="2000" u="heavy" dirty="0"/>
              <a:t>t</a:t>
            </a:r>
            <a:r>
              <a:rPr sz="2000" u="heavy" spc="-10" dirty="0"/>
              <a:t>i</a:t>
            </a:r>
            <a:r>
              <a:rPr sz="2000" u="heavy" dirty="0"/>
              <a:t>po</a:t>
            </a:r>
            <a:r>
              <a:rPr sz="2000" u="heavy" spc="-114" dirty="0"/>
              <a:t> </a:t>
            </a:r>
            <a:r>
              <a:rPr sz="2000" u="heavy" spc="-10" dirty="0"/>
              <a:t>A</a:t>
            </a:r>
            <a:r>
              <a:rPr sz="2000" u="heavy" dirty="0"/>
              <a:t>IR</a:t>
            </a:r>
            <a:r>
              <a:rPr sz="2000" u="heavy" spc="-10" dirty="0"/>
              <a:t>B</a:t>
            </a:r>
            <a:r>
              <a:rPr sz="2000" u="heavy" dirty="0"/>
              <a:t>US</a:t>
            </a:r>
            <a:r>
              <a:rPr sz="2000" u="heavy" spc="-114" dirty="0"/>
              <a:t> </a:t>
            </a:r>
            <a:r>
              <a:rPr sz="2000" u="heavy" spc="-10" dirty="0"/>
              <a:t>A</a:t>
            </a:r>
            <a:r>
              <a:rPr sz="2000" u="heavy" dirty="0"/>
              <a:t>330</a:t>
            </a:r>
            <a:r>
              <a:rPr sz="2000" dirty="0"/>
              <a:t>, que</a:t>
            </a:r>
            <a:r>
              <a:rPr sz="2000" spc="-15" dirty="0"/>
              <a:t> </a:t>
            </a:r>
            <a:r>
              <a:rPr sz="2000" dirty="0"/>
              <a:t>les</a:t>
            </a:r>
            <a:r>
              <a:rPr sz="2000" spc="-10" dirty="0"/>
              <a:t> </a:t>
            </a:r>
            <a:r>
              <a:rPr sz="2000" dirty="0"/>
              <a:t>pe</a:t>
            </a:r>
            <a:r>
              <a:rPr sz="2000" spc="5" dirty="0"/>
              <a:t>r</a:t>
            </a:r>
            <a:r>
              <a:rPr sz="2000" dirty="0"/>
              <a:t>mi</a:t>
            </a:r>
            <a:r>
              <a:rPr sz="2000" spc="-10" dirty="0"/>
              <a:t>t</a:t>
            </a:r>
            <a:r>
              <a:rPr sz="2000" dirty="0"/>
              <a:t>ió	ampliar</a:t>
            </a:r>
            <a:r>
              <a:rPr sz="2000" spc="-25" dirty="0"/>
              <a:t> </a:t>
            </a:r>
            <a:r>
              <a:rPr sz="2000" dirty="0"/>
              <a:t>la </a:t>
            </a:r>
            <a:r>
              <a:rPr sz="2000" b="1" dirty="0">
                <a:latin typeface="Arial"/>
                <a:cs typeface="Arial"/>
              </a:rPr>
              <a:t>cer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ific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ción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internacional.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19" y="1004316"/>
            <a:ext cx="3549396" cy="2365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19" y="3592067"/>
            <a:ext cx="3625596" cy="2415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10" dirty="0"/>
              <a:t>Ce</a:t>
            </a:r>
            <a:r>
              <a:rPr spc="45" dirty="0"/>
              <a:t>r</a:t>
            </a:r>
            <a:r>
              <a:rPr spc="-10" dirty="0"/>
              <a:t>ti</a:t>
            </a:r>
            <a:r>
              <a:rPr spc="-15" dirty="0"/>
              <a:t>f</a:t>
            </a:r>
            <a:r>
              <a:rPr spc="-5" dirty="0"/>
              <a:t>ica</a:t>
            </a:r>
            <a:r>
              <a:rPr dirty="0"/>
              <a:t>c</a:t>
            </a:r>
            <a:r>
              <a:rPr spc="-5" dirty="0"/>
              <a:t>ión</a:t>
            </a:r>
            <a:r>
              <a:rPr spc="-15" dirty="0"/>
              <a:t> </a:t>
            </a:r>
            <a:r>
              <a:rPr spc="-5" dirty="0"/>
              <a:t>In</a:t>
            </a:r>
            <a:r>
              <a:rPr spc="-50" dirty="0"/>
              <a:t>t</a:t>
            </a:r>
            <a:r>
              <a:rPr spc="-10" dirty="0"/>
              <a:t>ern</a:t>
            </a:r>
            <a:r>
              <a:rPr spc="-5" dirty="0"/>
              <a:t>acional</a:t>
            </a:r>
            <a:r>
              <a:rPr spc="-10" dirty="0"/>
              <a:t> </a:t>
            </a:r>
            <a:r>
              <a:rPr spc="-5" dirty="0"/>
              <a:t>Man</a:t>
            </a:r>
            <a:r>
              <a:rPr spc="-50" dirty="0"/>
              <a:t>t</a:t>
            </a:r>
            <a:r>
              <a:rPr spc="-10" dirty="0"/>
              <a:t>enimien</a:t>
            </a:r>
            <a:r>
              <a:rPr spc="-55" dirty="0"/>
              <a:t>t</a:t>
            </a:r>
            <a:r>
              <a:rPr spc="-5" dirty="0"/>
              <a:t>o </a:t>
            </a:r>
            <a:r>
              <a:rPr spc="-35" dirty="0"/>
              <a:t>A</a:t>
            </a:r>
            <a:r>
              <a:rPr spc="-10" dirty="0"/>
              <a:t>e</a:t>
            </a:r>
            <a:r>
              <a:rPr spc="-25" dirty="0"/>
              <a:t>r</a:t>
            </a:r>
            <a:r>
              <a:rPr spc="-5" dirty="0"/>
              <a:t>onáutico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15240"/>
            <a:ext cx="9142475" cy="523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0771" y="16764"/>
            <a:ext cx="5244465" cy="861060"/>
          </a:xfrm>
          <a:custGeom>
            <a:avLst/>
            <a:gdLst/>
            <a:ahLst/>
            <a:cxnLst/>
            <a:rect l="l" t="t" r="r" b="b"/>
            <a:pathLst>
              <a:path w="5244465" h="861060">
                <a:moveTo>
                  <a:pt x="0" y="861059"/>
                </a:moveTo>
                <a:lnTo>
                  <a:pt x="5244083" y="861059"/>
                </a:lnTo>
                <a:lnTo>
                  <a:pt x="5244083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1C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6346" y="88036"/>
            <a:ext cx="501015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79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cue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 la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ormación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“Ce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ormac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cti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a”</a:t>
            </a:r>
            <a:endParaRPr sz="1600">
              <a:latin typeface="Calibri"/>
              <a:cs typeface="Calibri"/>
            </a:endParaRPr>
          </a:p>
          <a:p>
            <a:pPr marL="194945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sz="1600" b="1" spc="-1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1115" y="4180332"/>
            <a:ext cx="3253740" cy="1038225"/>
          </a:xfrm>
          <a:custGeom>
            <a:avLst/>
            <a:gdLst/>
            <a:ahLst/>
            <a:cxnLst/>
            <a:rect l="l" t="t" r="r" b="b"/>
            <a:pathLst>
              <a:path w="3253740" h="1038225">
                <a:moveTo>
                  <a:pt x="0" y="1037843"/>
                </a:moveTo>
                <a:lnTo>
                  <a:pt x="3253740" y="1037843"/>
                </a:lnTo>
                <a:lnTo>
                  <a:pt x="3253740" y="0"/>
                </a:lnTo>
                <a:lnTo>
                  <a:pt x="0" y="0"/>
                </a:lnTo>
                <a:lnTo>
                  <a:pt x="0" y="1037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" y="5218175"/>
            <a:ext cx="9139555" cy="1630680"/>
          </a:xfrm>
          <a:custGeom>
            <a:avLst/>
            <a:gdLst/>
            <a:ahLst/>
            <a:cxnLst/>
            <a:rect l="l" t="t" r="r" b="b"/>
            <a:pathLst>
              <a:path w="9139555" h="1630679">
                <a:moveTo>
                  <a:pt x="0" y="1630680"/>
                </a:moveTo>
                <a:lnTo>
                  <a:pt x="9139428" y="1630680"/>
                </a:lnTo>
                <a:lnTo>
                  <a:pt x="9139428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11" y="4279868"/>
            <a:ext cx="8909685" cy="2268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8990" marR="5080">
              <a:lnSpc>
                <a:spcPct val="100000"/>
              </a:lnSpc>
            </a:pPr>
            <a:r>
              <a:rPr sz="3200" b="1" i="1" spc="-125" dirty="0">
                <a:latin typeface="Arial"/>
                <a:cs typeface="Arial"/>
              </a:rPr>
              <a:t>T</a:t>
            </a:r>
            <a:r>
              <a:rPr sz="3200" b="1" i="1" dirty="0">
                <a:latin typeface="Arial"/>
                <a:cs typeface="Arial"/>
              </a:rPr>
              <a:t>otal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In</a:t>
            </a:r>
            <a:r>
              <a:rPr sz="3200" b="1" i="1" spc="-10" dirty="0">
                <a:latin typeface="Arial"/>
                <a:cs typeface="Arial"/>
              </a:rPr>
              <a:t>v</a:t>
            </a:r>
            <a:r>
              <a:rPr sz="3200" b="1" i="1" dirty="0">
                <a:latin typeface="Arial"/>
                <a:cs typeface="Arial"/>
              </a:rPr>
              <a:t>ers</a:t>
            </a:r>
            <a:r>
              <a:rPr sz="3200" b="1" i="1" spc="-15" dirty="0">
                <a:latin typeface="Arial"/>
                <a:cs typeface="Arial"/>
              </a:rPr>
              <a:t>i</a:t>
            </a:r>
            <a:r>
              <a:rPr sz="3200" b="1" i="1" dirty="0">
                <a:latin typeface="Arial"/>
                <a:cs typeface="Arial"/>
              </a:rPr>
              <a:t>ón: US$2</a:t>
            </a:r>
            <a:r>
              <a:rPr sz="3200" b="1" i="1" spc="-20" dirty="0">
                <a:latin typeface="Arial"/>
                <a:cs typeface="Arial"/>
              </a:rPr>
              <a:t>9</a:t>
            </a:r>
            <a:r>
              <a:rPr sz="3200" b="1" i="1" dirty="0">
                <a:latin typeface="Arial"/>
                <a:cs typeface="Arial"/>
              </a:rPr>
              <a:t>,8</a:t>
            </a:r>
            <a:r>
              <a:rPr sz="3200" b="1" i="1" spc="-15" dirty="0">
                <a:latin typeface="Arial"/>
                <a:cs typeface="Arial"/>
              </a:rPr>
              <a:t>4</a:t>
            </a:r>
            <a:r>
              <a:rPr sz="3200" b="1" i="1" dirty="0">
                <a:latin typeface="Arial"/>
                <a:cs typeface="Arial"/>
              </a:rPr>
              <a:t>0,</a:t>
            </a:r>
            <a:r>
              <a:rPr sz="3200" b="1" i="1" spc="-15" dirty="0">
                <a:latin typeface="Arial"/>
                <a:cs typeface="Arial"/>
              </a:rPr>
              <a:t>5</a:t>
            </a:r>
            <a:r>
              <a:rPr sz="3200" b="1" i="1" dirty="0"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  <a:p>
            <a:pPr marL="12700" marR="601980">
              <a:lnSpc>
                <a:spcPct val="100000"/>
              </a:lnSpc>
              <a:spcBef>
                <a:spcPts val="196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ercios de 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fuerza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empresas cotiz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ntes de El 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taci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programas de INS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FORP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115822"/>
            <a:ext cx="9128759" cy="673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5</a:t>
            </a:r>
            <a:r>
              <a:rPr sz="3200" spc="5" dirty="0"/>
              <a:t>0</a:t>
            </a:r>
            <a:r>
              <a:rPr sz="3200" dirty="0"/>
              <a:t>2</a:t>
            </a:r>
            <a:r>
              <a:rPr sz="3200" spc="-30" dirty="0"/>
              <a:t> </a:t>
            </a:r>
            <a:r>
              <a:rPr sz="3200" spc="-5" dirty="0"/>
              <a:t>Cu</a:t>
            </a:r>
            <a:r>
              <a:rPr sz="3200" spc="40" dirty="0"/>
              <a:t>r</a:t>
            </a:r>
            <a:r>
              <a:rPr sz="3200" spc="-5" dirty="0"/>
              <a:t>so</a:t>
            </a:r>
            <a:r>
              <a:rPr sz="3200" dirty="0"/>
              <a:t>s</a:t>
            </a:r>
            <a:r>
              <a:rPr sz="3200" spc="-30" dirty="0"/>
              <a:t> </a:t>
            </a:r>
            <a:r>
              <a:rPr sz="3200" dirty="0"/>
              <a:t>nu</a:t>
            </a:r>
            <a:r>
              <a:rPr sz="3200" spc="-35" dirty="0"/>
              <a:t>ev</a:t>
            </a:r>
            <a:r>
              <a:rPr sz="3200" dirty="0"/>
              <a:t>os</a:t>
            </a:r>
            <a:r>
              <a:rPr sz="3200" spc="-30" dirty="0"/>
              <a:t> </a:t>
            </a:r>
            <a:r>
              <a:rPr sz="3200" dirty="0"/>
              <a:t>e</a:t>
            </a:r>
            <a:r>
              <a:rPr sz="3200" spc="-5" dirty="0"/>
              <a:t> </a:t>
            </a:r>
            <a:r>
              <a:rPr sz="3200" spc="-20" dirty="0"/>
              <a:t>i</a:t>
            </a:r>
            <a:r>
              <a:rPr sz="3200" dirty="0"/>
              <a:t>nn</a:t>
            </a:r>
            <a:r>
              <a:rPr sz="3200" spc="-35" dirty="0"/>
              <a:t>ov</a:t>
            </a:r>
            <a:r>
              <a:rPr sz="3200" dirty="0"/>
              <a:t>adores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30" dirty="0"/>
              <a:t>1</a:t>
            </a:r>
            <a:r>
              <a:rPr sz="3200" dirty="0"/>
              <a:t>0</a:t>
            </a:r>
            <a:r>
              <a:rPr sz="3200" spc="5" dirty="0"/>
              <a:t>%</a:t>
            </a:r>
            <a:r>
              <a:rPr sz="3200" dirty="0"/>
              <a:t> de</a:t>
            </a:r>
            <a:r>
              <a:rPr sz="3200" spc="-20" dirty="0"/>
              <a:t> </a:t>
            </a:r>
            <a:r>
              <a:rPr sz="3200" dirty="0"/>
              <a:t>I</a:t>
            </a:r>
            <a:r>
              <a:rPr sz="3200" spc="-40" dirty="0"/>
              <a:t>n</a:t>
            </a:r>
            <a:r>
              <a:rPr sz="3200" spc="-25" dirty="0"/>
              <a:t>v</a:t>
            </a:r>
            <a:r>
              <a:rPr sz="3200" spc="-5" dirty="0"/>
              <a:t>e</a:t>
            </a:r>
            <a:r>
              <a:rPr sz="3200" spc="35" dirty="0"/>
              <a:t>r</a:t>
            </a:r>
            <a:r>
              <a:rPr sz="3200" spc="-5" dirty="0"/>
              <a:t>si</a:t>
            </a:r>
            <a:r>
              <a:rPr sz="3200" spc="-15" dirty="0"/>
              <a:t>ó</a:t>
            </a:r>
            <a:r>
              <a:rPr sz="3200" dirty="0"/>
              <a:t>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21081" y="988726"/>
            <a:ext cx="8550275" cy="5103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8285" marR="522605" indent="-74422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Inversión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el 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eríodo: 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$2,824,071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Alg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dirty="0">
                <a:latin typeface="Arial"/>
                <a:cs typeface="Arial"/>
              </a:rPr>
              <a:t>o</a:t>
            </a:r>
            <a:r>
              <a:rPr sz="1900" b="1" spc="-5" dirty="0">
                <a:latin typeface="Arial"/>
                <a:cs typeface="Arial"/>
              </a:rPr>
              <a:t>s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temas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rsos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inn</a:t>
            </a:r>
            <a:r>
              <a:rPr sz="1900" b="1" dirty="0">
                <a:latin typeface="Arial"/>
                <a:cs typeface="Arial"/>
              </a:rPr>
              <a:t>o</a:t>
            </a:r>
            <a:r>
              <a:rPr sz="1900" b="1" spc="-55" dirty="0">
                <a:latin typeface="Arial"/>
                <a:cs typeface="Arial"/>
              </a:rPr>
              <a:t>v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dirty="0">
                <a:latin typeface="Arial"/>
                <a:cs typeface="Arial"/>
              </a:rPr>
              <a:t>d</a:t>
            </a:r>
            <a:r>
              <a:rPr sz="1900" b="1" spc="-5" dirty="0">
                <a:latin typeface="Arial"/>
                <a:cs typeface="Arial"/>
              </a:rPr>
              <a:t>or</a:t>
            </a:r>
            <a:r>
              <a:rPr sz="1900" b="1" spc="0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55600" marR="14147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Aplic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cion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s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óviles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ol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5" dirty="0">
                <a:latin typeface="Arial"/>
                <a:cs typeface="Arial"/>
              </a:rPr>
              <a:t>caliza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-5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ó</a:t>
            </a:r>
            <a:r>
              <a:rPr sz="1900" spc="-5" dirty="0">
                <a:latin typeface="Arial"/>
                <a:cs typeface="Arial"/>
              </a:rPr>
              <a:t>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Neg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5" dirty="0">
                <a:latin typeface="Arial"/>
                <a:cs typeface="Arial"/>
              </a:rPr>
              <a:t>cios,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</a:t>
            </a:r>
            <a:r>
              <a:rPr sz="1900" dirty="0">
                <a:latin typeface="Arial"/>
                <a:cs typeface="Arial"/>
              </a:rPr>
              <a:t>om</a:t>
            </a:r>
            <a:r>
              <a:rPr sz="1900" spc="-5" dirty="0">
                <a:latin typeface="Arial"/>
                <a:cs typeface="Arial"/>
              </a:rPr>
              <a:t>oción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 Co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u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icación</a:t>
            </a:r>
            <a:endParaRPr sz="1900">
              <a:latin typeface="Arial"/>
              <a:cs typeface="Arial"/>
            </a:endParaRPr>
          </a:p>
          <a:p>
            <a:pPr marL="355600" marR="38798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Elab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-5" dirty="0">
                <a:latin typeface="Arial"/>
                <a:cs typeface="Arial"/>
              </a:rPr>
              <a:t>ación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Enc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-5" dirty="0">
                <a:latin typeface="Arial"/>
                <a:cs typeface="Arial"/>
              </a:rPr>
              <a:t>est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</a:t>
            </a:r>
            <a:r>
              <a:rPr sz="1900" dirty="0">
                <a:latin typeface="Arial"/>
                <a:cs typeface="Arial"/>
              </a:rPr>
              <a:t>ar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Dis</a:t>
            </a:r>
            <a:r>
              <a:rPr sz="1900" dirty="0">
                <a:latin typeface="Arial"/>
                <a:cs typeface="Arial"/>
              </a:rPr>
              <a:t>p</a:t>
            </a:r>
            <a:r>
              <a:rPr sz="1900" spc="-5" dirty="0">
                <a:latin typeface="Arial"/>
                <a:cs typeface="Arial"/>
              </a:rPr>
              <a:t>ositiv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5" dirty="0">
                <a:latin typeface="Arial"/>
                <a:cs typeface="Arial"/>
              </a:rPr>
              <a:t>s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óviles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avés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Rotator Su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vey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Rep</a:t>
            </a:r>
            <a:r>
              <a:rPr sz="1900" dirty="0">
                <a:latin typeface="Arial"/>
                <a:cs typeface="Arial"/>
              </a:rPr>
              <a:t>ar</a:t>
            </a:r>
            <a:r>
              <a:rPr sz="1900" spc="-5" dirty="0">
                <a:latin typeface="Arial"/>
                <a:cs typeface="Arial"/>
              </a:rPr>
              <a:t>ación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Act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-5" dirty="0">
                <a:latin typeface="Arial"/>
                <a:cs typeface="Arial"/>
              </a:rPr>
              <a:t>aliz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ción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lula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In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-5" dirty="0">
                <a:latin typeface="Arial"/>
                <a:cs typeface="Arial"/>
              </a:rPr>
              <a:t>tal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ción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ante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imie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Pan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les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Sola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écnicas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Dis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ño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Est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uct</a:t>
            </a:r>
            <a:r>
              <a:rPr sz="1900" dirty="0">
                <a:latin typeface="Arial"/>
                <a:cs typeface="Arial"/>
              </a:rPr>
              <a:t>ur</a:t>
            </a:r>
            <a:r>
              <a:rPr sz="1900" spc="-5" dirty="0">
                <a:latin typeface="Arial"/>
                <a:cs typeface="Arial"/>
              </a:rPr>
              <a:t>ación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l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Sist</a:t>
            </a:r>
            <a:r>
              <a:rPr sz="1900" dirty="0">
                <a:latin typeface="Arial"/>
                <a:cs typeface="Arial"/>
              </a:rPr>
              <a:t>em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Sam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A330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</a:t>
            </a:r>
            <a:r>
              <a:rPr sz="1900" spc="-5" dirty="0">
                <a:latin typeface="Arial"/>
                <a:cs typeface="Arial"/>
              </a:rPr>
              <a:t>Rr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b</a:t>
            </a:r>
            <a:r>
              <a:rPr sz="1900" spc="-5" dirty="0">
                <a:latin typeface="Arial"/>
                <a:cs typeface="Arial"/>
              </a:rPr>
              <a:t>2</a:t>
            </a:r>
            <a:r>
              <a:rPr sz="1900" spc="-140" dirty="0">
                <a:latin typeface="Arial"/>
                <a:cs typeface="Arial"/>
              </a:rPr>
              <a:t>1</a:t>
            </a:r>
            <a:r>
              <a:rPr sz="1900" spc="-5" dirty="0">
                <a:latin typeface="Arial"/>
                <a:cs typeface="Arial"/>
              </a:rPr>
              <a:t>1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t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7</a:t>
            </a:r>
            <a:r>
              <a:rPr sz="1900" dirty="0">
                <a:latin typeface="Arial"/>
                <a:cs typeface="Arial"/>
              </a:rPr>
              <a:t>0</a:t>
            </a:r>
            <a:r>
              <a:rPr sz="1900" spc="-5" dirty="0">
                <a:latin typeface="Arial"/>
                <a:cs typeface="Arial"/>
              </a:rPr>
              <a:t>0)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er</a:t>
            </a:r>
            <a:r>
              <a:rPr sz="1900" spc="-5" dirty="0">
                <a:latin typeface="Arial"/>
                <a:cs typeface="Arial"/>
              </a:rPr>
              <a:t>al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ilia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ization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&amp;</a:t>
            </a:r>
            <a:r>
              <a:rPr sz="1900" spc="-1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Ata´S Of Cabin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Inte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ior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Aplic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cion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s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óviles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And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oid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Con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ut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ción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m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dia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Re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-5" dirty="0">
                <a:latin typeface="Arial"/>
                <a:cs typeface="Arial"/>
              </a:rPr>
              <a:t>es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lámb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icas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911600" algn="l"/>
              </a:tabLst>
            </a:pP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ni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ie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Rep</a:t>
            </a:r>
            <a:r>
              <a:rPr sz="1900" dirty="0">
                <a:latin typeface="Arial"/>
                <a:cs typeface="Arial"/>
              </a:rPr>
              <a:t>ar</a:t>
            </a:r>
            <a:r>
              <a:rPr sz="1900" spc="-5" dirty="0">
                <a:latin typeface="Arial"/>
                <a:cs typeface="Arial"/>
              </a:rPr>
              <a:t>ación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dirty="0">
                <a:latin typeface="Arial"/>
                <a:cs typeface="Arial"/>
              </a:rPr>
              <a:t>	M</a:t>
            </a:r>
            <a:r>
              <a:rPr sz="1900" spc="-5" dirty="0">
                <a:latin typeface="Arial"/>
                <a:cs typeface="Arial"/>
              </a:rPr>
              <a:t>o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ocicle</a:t>
            </a:r>
            <a:r>
              <a:rPr sz="190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as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Dis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-5" dirty="0">
                <a:latin typeface="Arial"/>
                <a:cs typeface="Arial"/>
              </a:rPr>
              <a:t>ño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Siste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as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Sola</a:t>
            </a:r>
            <a:r>
              <a:rPr sz="1900" spc="0" dirty="0">
                <a:latin typeface="Arial"/>
                <a:cs typeface="Arial"/>
              </a:rPr>
              <a:t>r</a:t>
            </a:r>
            <a:r>
              <a:rPr sz="1900" spc="-5" dirty="0">
                <a:latin typeface="Arial"/>
                <a:cs typeface="Arial"/>
              </a:rPr>
              <a:t>es</a:t>
            </a:r>
            <a:r>
              <a:rPr sz="1900" dirty="0">
                <a:latin typeface="Arial"/>
                <a:cs typeface="Arial"/>
              </a:rPr>
              <a:t> T</a:t>
            </a:r>
            <a:r>
              <a:rPr sz="1900" spc="-5" dirty="0">
                <a:latin typeface="Arial"/>
                <a:cs typeface="Arial"/>
              </a:rPr>
              <a:t>é</a:t>
            </a:r>
            <a:r>
              <a:rPr sz="1900" dirty="0">
                <a:latin typeface="Arial"/>
                <a:cs typeface="Arial"/>
              </a:rPr>
              <a:t>rm</a:t>
            </a:r>
            <a:r>
              <a:rPr sz="1900" spc="-5" dirty="0">
                <a:latin typeface="Arial"/>
                <a:cs typeface="Arial"/>
              </a:rPr>
              <a:t>icos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Cobit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5 I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ple</a:t>
            </a:r>
            <a:r>
              <a:rPr sz="1900" dirty="0">
                <a:latin typeface="Arial"/>
                <a:cs typeface="Arial"/>
              </a:rPr>
              <a:t>m</a:t>
            </a:r>
            <a:r>
              <a:rPr sz="1900" spc="-5" dirty="0">
                <a:latin typeface="Arial"/>
                <a:cs typeface="Arial"/>
              </a:rPr>
              <a:t>entación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 los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Procesos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Catalizad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5" dirty="0">
                <a:latin typeface="Arial"/>
                <a:cs typeface="Arial"/>
              </a:rPr>
              <a:t>res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8297" y="2017804"/>
            <a:ext cx="181927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800"/>
              </a:lnSpc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RES DE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EMP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 C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TIZ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49%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3017" y="3308792"/>
            <a:ext cx="1579880" cy="11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985" algn="just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OVE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 POBL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CION VULNE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BLE</a:t>
            </a:r>
            <a:endParaRPr sz="1800">
              <a:latin typeface="Arial"/>
              <a:cs typeface="Arial"/>
            </a:endParaRPr>
          </a:p>
          <a:p>
            <a:pPr marL="487680">
              <a:lnSpc>
                <a:spcPts val="287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45%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286" y="3440491"/>
            <a:ext cx="981075" cy="136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874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 MU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80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955"/>
              </a:spcBef>
            </a:pPr>
            <a:r>
              <a:rPr sz="1400" spc="-10" dirty="0">
                <a:latin typeface="Calibri"/>
                <a:cs typeface="Calibri"/>
              </a:rPr>
              <a:t>$1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815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50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DÓLA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4322" y="4795265"/>
            <a:ext cx="92329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$13,510,404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DÓLA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7823" y="2261235"/>
            <a:ext cx="92329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$14,514,597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DÓLA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067" y="5350764"/>
            <a:ext cx="1894839" cy="64643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150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AL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INVE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SIÓN</a:t>
            </a:r>
            <a:endParaRPr sz="1800">
              <a:latin typeface="Calibri"/>
              <a:cs typeface="Calibri"/>
            </a:endParaRPr>
          </a:p>
          <a:p>
            <a:pPr marR="4254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US$2</a:t>
            </a:r>
            <a:r>
              <a:rPr sz="1800" b="1" spc="-10" dirty="0">
                <a:latin typeface="Calibri"/>
                <a:cs typeface="Calibri"/>
              </a:rPr>
              <a:t>9</a:t>
            </a:r>
            <a:r>
              <a:rPr sz="1800" b="1" dirty="0">
                <a:latin typeface="Calibri"/>
                <a:cs typeface="Calibri"/>
              </a:rPr>
              <a:t>,840,501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8313" y="464058"/>
            <a:ext cx="1849120" cy="523240"/>
          </a:xfrm>
          <a:prstGeom prst="rect">
            <a:avLst/>
          </a:prstGeom>
          <a:solidFill>
            <a:srgbClr val="E36C09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SIÓN</a:t>
            </a:r>
          </a:p>
        </p:txBody>
      </p:sp>
      <p:sp>
        <p:nvSpPr>
          <p:cNvPr id="9" name="object 9"/>
          <p:cNvSpPr/>
          <p:nvPr/>
        </p:nvSpPr>
        <p:spPr>
          <a:xfrm>
            <a:off x="6090665" y="881633"/>
            <a:ext cx="2399030" cy="523240"/>
          </a:xfrm>
          <a:custGeom>
            <a:avLst/>
            <a:gdLst/>
            <a:ahLst/>
            <a:cxnLst/>
            <a:rect l="l" t="t" r="r" b="b"/>
            <a:pathLst>
              <a:path w="2399029" h="523240">
                <a:moveTo>
                  <a:pt x="0" y="522732"/>
                </a:moveTo>
                <a:lnTo>
                  <a:pt x="2398776" y="522732"/>
                </a:lnTo>
                <a:lnTo>
                  <a:pt x="239877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665" y="881633"/>
            <a:ext cx="2399030" cy="523240"/>
          </a:xfrm>
          <a:custGeom>
            <a:avLst/>
            <a:gdLst/>
            <a:ahLst/>
            <a:cxnLst/>
            <a:rect l="l" t="t" r="r" b="b"/>
            <a:pathLst>
              <a:path w="2399029" h="523240">
                <a:moveTo>
                  <a:pt x="0" y="522732"/>
                </a:moveTo>
                <a:lnTo>
                  <a:pt x="2398776" y="522732"/>
                </a:lnTo>
                <a:lnTo>
                  <a:pt x="239877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0665" y="881633"/>
            <a:ext cx="2399030" cy="523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8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15840" y="2173223"/>
            <a:ext cx="4328160" cy="382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1952" y="1069200"/>
            <a:ext cx="4320374" cy="366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51550" y="2093460"/>
            <a:ext cx="2219325" cy="310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03935" algn="ctr">
              <a:lnSpc>
                <a:spcPct val="100000"/>
              </a:lnSpc>
            </a:pP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471</a:t>
            </a:r>
            <a:endParaRPr sz="2600">
              <a:latin typeface="Arial"/>
              <a:cs typeface="Arial"/>
            </a:endParaRPr>
          </a:p>
          <a:p>
            <a:pPr marL="12700" marR="1014730" indent="-3810" algn="ctr">
              <a:lnSpc>
                <a:spcPct val="100000"/>
              </a:lnSpc>
              <a:spcBef>
                <a:spcPts val="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EMPR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 MICRO, P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UEÑA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Y MEDI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(90</a:t>
            </a:r>
            <a:r>
              <a:rPr sz="1600" b="1" spc="-50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150">
              <a:latin typeface="Times New Roman"/>
              <a:cs typeface="Times New Roman"/>
            </a:endParaRPr>
          </a:p>
          <a:p>
            <a:pPr marL="982980" algn="ctr">
              <a:lnSpc>
                <a:spcPct val="100000"/>
              </a:lnSpc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51</a:t>
            </a:r>
            <a:endParaRPr sz="2800">
              <a:latin typeface="Arial"/>
              <a:cs typeface="Arial"/>
            </a:endParaRPr>
          </a:p>
          <a:p>
            <a:pPr marL="993775" marR="5080" algn="ctr">
              <a:lnSpc>
                <a:spcPct val="100000"/>
              </a:lnSpc>
              <a:spcBef>
                <a:spcPts val="3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EMP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1700" b="1" dirty="0">
                <a:solidFill>
                  <a:srgbClr val="FFFF00"/>
                </a:solidFill>
                <a:latin typeface="Arial"/>
                <a:cs typeface="Arial"/>
              </a:rPr>
              <a:t>(10</a:t>
            </a:r>
            <a:r>
              <a:rPr sz="1700" b="1" spc="-45" dirty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1700" b="1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6642" y="2910438"/>
            <a:ext cx="2447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Mu</a:t>
            </a:r>
            <a:r>
              <a:rPr spc="10" dirty="0"/>
              <a:t>c</a:t>
            </a:r>
            <a:r>
              <a:rPr spc="-5" dirty="0"/>
              <a:t>has</a:t>
            </a:r>
            <a:r>
              <a:rPr dirty="0"/>
              <a:t> </a:t>
            </a:r>
            <a:r>
              <a:rPr spc="-10" dirty="0"/>
              <a:t>Gracias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801" y="2910438"/>
            <a:ext cx="33540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</a:t>
            </a:r>
            <a:r>
              <a:rPr spc="-30" dirty="0"/>
              <a:t>f</a:t>
            </a:r>
            <a:r>
              <a:rPr spc="-5" dirty="0"/>
              <a:t>ormación Adicional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10" dirty="0"/>
              <a:t>Principal</a:t>
            </a:r>
            <a:r>
              <a:rPr spc="-5" dirty="0"/>
              <a:t>es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-20" dirty="0"/>
              <a:t>d</a:t>
            </a:r>
            <a:r>
              <a:rPr spc="-5" dirty="0"/>
              <a:t>icado</a:t>
            </a:r>
            <a:r>
              <a:rPr spc="-20" dirty="0"/>
              <a:t>r</a:t>
            </a:r>
            <a:r>
              <a:rPr spc="-10" dirty="0"/>
              <a:t>e</a:t>
            </a:r>
            <a:r>
              <a:rPr spc="-5" dirty="0"/>
              <a:t>s</a:t>
            </a:r>
            <a:r>
              <a:rPr spc="30" dirty="0"/>
              <a:t> </a:t>
            </a:r>
            <a:r>
              <a:rPr spc="-5" dirty="0"/>
              <a:t>de </a:t>
            </a:r>
            <a:r>
              <a:rPr spc="-10" dirty="0"/>
              <a:t>Gestión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164" y="1505711"/>
          <a:ext cx="8804275" cy="462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6996"/>
                <a:gridCol w="1828038"/>
              </a:tblGrid>
              <a:tr h="6684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9452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9452A"/>
                    </a:solidFill>
                  </a:tcPr>
                </a:tc>
              </a:tr>
              <a:tr h="55816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je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 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upue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85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4443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tos Fi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jo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s,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istr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río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4734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ón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4734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Inv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51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4734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Emp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tiza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54307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Empl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tiza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4877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Gé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40" dirty="0"/>
              <a:t>R</a:t>
            </a:r>
            <a:r>
              <a:rPr spc="-10" dirty="0"/>
              <a:t>esume</a:t>
            </a:r>
            <a:r>
              <a:rPr spc="-5" dirty="0"/>
              <a:t>n</a:t>
            </a:r>
            <a:r>
              <a:rPr spc="15" dirty="0"/>
              <a:t> </a:t>
            </a:r>
            <a:r>
              <a:rPr spc="-5" dirty="0"/>
              <a:t>de Ejecución</a:t>
            </a:r>
            <a:r>
              <a:rPr spc="-25" dirty="0"/>
              <a:t> </a:t>
            </a:r>
            <a:r>
              <a:rPr spc="-10" dirty="0"/>
              <a:t>Presupuestaria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6385" y="1154557"/>
          <a:ext cx="8685530" cy="519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8644"/>
                <a:gridCol w="1746758"/>
                <a:gridCol w="1201038"/>
              </a:tblGrid>
              <a:tr h="3661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6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US$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66268">
                <a:tc>
                  <a:txBody>
                    <a:bodyPr/>
                    <a:lstStyle/>
                    <a:p>
                      <a:pPr marL="317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INGRESOS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66140">
                <a:tc>
                  <a:txBody>
                    <a:bodyPr/>
                    <a:lstStyle/>
                    <a:p>
                      <a:pPr marL="25717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tizac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sas Priv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,9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214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366140">
                <a:tc>
                  <a:txBody>
                    <a:bodyPr/>
                    <a:lstStyle/>
                    <a:p>
                      <a:pPr marL="25717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tizac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Inst.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tó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(7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66140">
                <a:tc>
                  <a:txBody>
                    <a:bodyPr/>
                    <a:lstStyle/>
                    <a:p>
                      <a:pPr marL="25717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366141">
                <a:tc>
                  <a:txBody>
                    <a:bodyPr/>
                    <a:lstStyle/>
                    <a:p>
                      <a:pPr marL="507365">
                        <a:lnSpc>
                          <a:spcPts val="2140"/>
                        </a:lnSpc>
                      </a:pPr>
                      <a:r>
                        <a:rPr sz="1800" spc="-1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s…………………………..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,6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214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93%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66141">
                <a:tc>
                  <a:txBody>
                    <a:bodyPr/>
                    <a:lstStyle/>
                    <a:p>
                      <a:pPr marL="3175">
                        <a:lnSpc>
                          <a:spcPts val="21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FIN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IAMIEN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,4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366140">
                <a:tc>
                  <a:txBody>
                    <a:bodyPr/>
                    <a:lstStyle/>
                    <a:p>
                      <a:pPr marL="510540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s……………………………………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213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,1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13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66141">
                <a:tc>
                  <a:txBody>
                    <a:bodyPr/>
                    <a:lstStyle/>
                    <a:p>
                      <a:pPr marL="3175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EGRESOS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366141">
                <a:tc>
                  <a:txBody>
                    <a:bodyPr/>
                    <a:lstStyle/>
                    <a:p>
                      <a:pPr marL="193675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Formac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ón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Prof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,8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213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66140">
                <a:tc>
                  <a:txBody>
                    <a:bodyPr/>
                    <a:lstStyle/>
                    <a:p>
                      <a:pPr marL="193675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Estu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rmativ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éc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marL="193675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,7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421614">
                <a:tc>
                  <a:txBody>
                    <a:bodyPr/>
                    <a:lstStyle/>
                    <a:p>
                      <a:pPr marL="3175">
                        <a:lnSpc>
                          <a:spcPts val="2135"/>
                        </a:lnSpc>
                      </a:pPr>
                      <a:r>
                        <a:rPr sz="1800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…………………………………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,1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3250">
                        <a:lnSpc>
                          <a:spcPts val="213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19"/>
            <a:ext cx="9144000" cy="335280"/>
          </a:xfrm>
          <a:custGeom>
            <a:avLst/>
            <a:gdLst/>
            <a:ahLst/>
            <a:cxnLst/>
            <a:rect l="l" t="t" r="r" b="b"/>
            <a:pathLst>
              <a:path w="9144000" h="335279">
                <a:moveTo>
                  <a:pt x="0" y="335279"/>
                </a:moveTo>
                <a:lnTo>
                  <a:pt x="9144000" y="335279"/>
                </a:lnTo>
                <a:lnTo>
                  <a:pt x="914400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1E1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0847" y="2359151"/>
            <a:ext cx="2715895" cy="4013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Uni</a:t>
            </a:r>
            <a:r>
              <a:rPr sz="2000" spc="-35" dirty="0">
                <a:solidFill>
                  <a:srgbClr val="1C2169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da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spc="2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edagóg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ic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0847" y="1833372"/>
            <a:ext cx="345821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scuel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 Nacional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ltu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0847" y="2874264"/>
            <a:ext cx="149225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mo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0847" y="3415284"/>
            <a:ext cx="990600" cy="401320"/>
          </a:xfrm>
          <a:prstGeom prst="rect">
            <a:avLst/>
          </a:prstGeom>
          <a:ln w="9143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F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150" dirty="0">
                <a:solidFill>
                  <a:srgbClr val="1C2169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847" y="3957828"/>
            <a:ext cx="107188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TEX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0847" y="4482084"/>
            <a:ext cx="1556385" cy="4013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FUNDEPLAS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0847" y="5024628"/>
            <a:ext cx="1315720" cy="399415"/>
          </a:xfrm>
          <a:prstGeom prst="rect">
            <a:avLst/>
          </a:prstGeom>
          <a:ln w="9143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XPO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0847" y="1319783"/>
            <a:ext cx="3843654" cy="4013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titu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o Na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ional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al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enango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347" y="1842516"/>
            <a:ext cx="4876800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67400"/>
            <a:ext cx="4079875" cy="646430"/>
          </a:xfrm>
          <a:custGeom>
            <a:avLst/>
            <a:gdLst/>
            <a:ahLst/>
            <a:cxnLst/>
            <a:rect l="l" t="t" r="r" b="b"/>
            <a:pathLst>
              <a:path w="4079875" h="646429">
                <a:moveTo>
                  <a:pt x="0" y="646176"/>
                </a:moveTo>
                <a:lnTo>
                  <a:pt x="4079748" y="646176"/>
                </a:lnTo>
                <a:lnTo>
                  <a:pt x="40797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1C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4644" y="5943853"/>
            <a:ext cx="31692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Labo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endParaRPr sz="1800">
              <a:latin typeface="Calibri"/>
              <a:cs typeface="Calibri"/>
            </a:endParaRPr>
          </a:p>
          <a:p>
            <a:pPr marL="19342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San Sal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Al</a:t>
            </a:r>
            <a:r>
              <a:rPr dirty="0"/>
              <a:t>g</a:t>
            </a:r>
            <a:r>
              <a:rPr spc="-5" dirty="0"/>
              <a:t>unos</a:t>
            </a:r>
            <a:r>
              <a:rPr spc="-10" dirty="0"/>
              <a:t> </a:t>
            </a:r>
            <a:r>
              <a:rPr spc="-30" dirty="0"/>
              <a:t>A</a:t>
            </a:r>
            <a:r>
              <a:rPr spc="-5" dirty="0"/>
              <a:t>c</a:t>
            </a:r>
            <a:r>
              <a:rPr spc="-50" dirty="0"/>
              <a:t>t</a:t>
            </a:r>
            <a:r>
              <a:rPr spc="-5" dirty="0"/>
              <a:t>or</a:t>
            </a:r>
            <a:r>
              <a:rPr spc="-15" dirty="0"/>
              <a:t>e</a:t>
            </a:r>
            <a:r>
              <a:rPr spc="-5" dirty="0"/>
              <a:t>s de la </a:t>
            </a:r>
            <a:r>
              <a:rPr spc="-30" dirty="0"/>
              <a:t>R</a:t>
            </a:r>
            <a:r>
              <a:rPr spc="-10" dirty="0"/>
              <a:t>e</a:t>
            </a:r>
            <a:r>
              <a:rPr spc="-5" dirty="0"/>
              <a:t>d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Socio</a:t>
            </a:r>
            <a:r>
              <a:rPr spc="-5" dirty="0"/>
              <a:t>s</a:t>
            </a:r>
            <a:r>
              <a:rPr spc="5" dirty="0"/>
              <a:t> </a:t>
            </a:r>
            <a:r>
              <a:rPr spc="-5" dirty="0"/>
              <a:t>Estrat</a:t>
            </a:r>
            <a:r>
              <a:rPr spc="-20" dirty="0"/>
              <a:t>é</a:t>
            </a:r>
            <a:r>
              <a:rPr spc="-10" dirty="0"/>
              <a:t>gicos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4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19"/>
            <a:ext cx="9144000" cy="335280"/>
          </a:xfrm>
          <a:custGeom>
            <a:avLst/>
            <a:gdLst/>
            <a:ahLst/>
            <a:cxnLst/>
            <a:rect l="l" t="t" r="r" b="b"/>
            <a:pathLst>
              <a:path w="9144000" h="335279">
                <a:moveTo>
                  <a:pt x="0" y="335279"/>
                </a:moveTo>
                <a:lnTo>
                  <a:pt x="9144000" y="335279"/>
                </a:lnTo>
                <a:lnTo>
                  <a:pt x="914400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1E1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3540" y="2241804"/>
            <a:ext cx="634365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UCA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540" y="1714500"/>
            <a:ext cx="901065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GAPE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540" y="2755392"/>
            <a:ext cx="2893060" cy="401320"/>
          </a:xfrm>
          <a:prstGeom prst="rect">
            <a:avLst/>
          </a:prstGeom>
          <a:ln w="9143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Un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da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spc="1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So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son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540" y="3279647"/>
            <a:ext cx="1390015" cy="4013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F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NAS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540" y="3805428"/>
            <a:ext cx="2715895" cy="70739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27813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Ce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o de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ación I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ernacional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OIT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540" y="4617720"/>
            <a:ext cx="3528060" cy="4013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Cáma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Com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cio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 Ind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tr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540" y="1202436"/>
            <a:ext cx="2138680" cy="399415"/>
          </a:xfrm>
          <a:prstGeom prst="rect">
            <a:avLst/>
          </a:prstGeom>
          <a:ln w="9143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Acade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ia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 E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u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opea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3540" y="5117591"/>
            <a:ext cx="2472055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Emp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esa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ios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Ju</a:t>
            </a:r>
            <a:r>
              <a:rPr sz="2000" spc="-35" dirty="0">
                <a:solidFill>
                  <a:srgbClr val="1C2169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eni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867400"/>
            <a:ext cx="4525010" cy="646430"/>
          </a:xfrm>
          <a:custGeom>
            <a:avLst/>
            <a:gdLst/>
            <a:ahLst/>
            <a:cxnLst/>
            <a:rect l="l" t="t" r="r" b="b"/>
            <a:pathLst>
              <a:path w="4525010" h="646429">
                <a:moveTo>
                  <a:pt x="0" y="646176"/>
                </a:moveTo>
                <a:lnTo>
                  <a:pt x="4524756" y="646176"/>
                </a:lnTo>
                <a:lnTo>
                  <a:pt x="4524756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1C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304" y="5944158"/>
            <a:ext cx="404495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Cent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ormació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 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sarial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395" y="1141475"/>
            <a:ext cx="4986528" cy="472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068" y="1161288"/>
            <a:ext cx="4901184" cy="464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Al</a:t>
            </a:r>
            <a:r>
              <a:rPr dirty="0"/>
              <a:t>g</a:t>
            </a:r>
            <a:r>
              <a:rPr spc="-5" dirty="0"/>
              <a:t>unos</a:t>
            </a:r>
            <a:r>
              <a:rPr spc="-10" dirty="0"/>
              <a:t> </a:t>
            </a:r>
            <a:r>
              <a:rPr spc="-30" dirty="0"/>
              <a:t>A</a:t>
            </a:r>
            <a:r>
              <a:rPr spc="-5" dirty="0"/>
              <a:t>c</a:t>
            </a:r>
            <a:r>
              <a:rPr spc="-50" dirty="0"/>
              <a:t>t</a:t>
            </a:r>
            <a:r>
              <a:rPr spc="-5" dirty="0"/>
              <a:t>or</a:t>
            </a:r>
            <a:r>
              <a:rPr spc="-15" dirty="0"/>
              <a:t>e</a:t>
            </a:r>
            <a:r>
              <a:rPr spc="-5" dirty="0"/>
              <a:t>s de la </a:t>
            </a:r>
            <a:r>
              <a:rPr spc="-30" dirty="0"/>
              <a:t>R</a:t>
            </a:r>
            <a:r>
              <a:rPr spc="-10" dirty="0"/>
              <a:t>e</a:t>
            </a:r>
            <a:r>
              <a:rPr spc="-5" dirty="0"/>
              <a:t>d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Socio</a:t>
            </a:r>
            <a:r>
              <a:rPr spc="-5" dirty="0"/>
              <a:t>s</a:t>
            </a:r>
            <a:r>
              <a:rPr spc="5" dirty="0"/>
              <a:t> </a:t>
            </a:r>
            <a:r>
              <a:rPr spc="-5" dirty="0"/>
              <a:t>Estrat</a:t>
            </a:r>
            <a:r>
              <a:rPr spc="-20" dirty="0"/>
              <a:t>é</a:t>
            </a:r>
            <a:r>
              <a:rPr spc="-10" dirty="0"/>
              <a:t>gicos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346"/>
            <a:ext cx="9144000" cy="673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972" rIns="0" bIns="0" rtlCol="0">
            <a:spAutoFit/>
          </a:bodyPr>
          <a:lstStyle/>
          <a:p>
            <a:pPr marL="153670">
              <a:lnSpc>
                <a:spcPct val="100000"/>
              </a:lnSpc>
            </a:pP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Con</a:t>
            </a:r>
            <a:r>
              <a:rPr spc="0" dirty="0">
                <a:solidFill>
                  <a:srgbClr val="004984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j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o</a:t>
            </a:r>
            <a:r>
              <a:rPr spc="15" dirty="0">
                <a:solidFill>
                  <a:srgbClr val="004984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Dir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v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o</a:t>
            </a:r>
            <a:r>
              <a:rPr spc="-45" dirty="0">
                <a:solidFill>
                  <a:srgbClr val="004984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srgbClr val="004984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ri</a:t>
            </a:r>
            <a:r>
              <a:rPr spc="0" dirty="0">
                <a:solidFill>
                  <a:srgbClr val="004984"/>
                </a:solidFill>
                <a:latin typeface="Arial"/>
                <a:cs typeface="Arial"/>
              </a:rPr>
              <a:t>p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r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ti</a:t>
            </a:r>
            <a:r>
              <a:rPr dirty="0">
                <a:solidFill>
                  <a:srgbClr val="004984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004984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4" name="object 4"/>
          <p:cNvSpPr/>
          <p:nvPr/>
        </p:nvSpPr>
        <p:spPr>
          <a:xfrm>
            <a:off x="108204" y="684276"/>
            <a:ext cx="8793480" cy="393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156" y="4747259"/>
            <a:ext cx="8638540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erí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ting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P 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 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el </a:t>
            </a:r>
            <a:r>
              <a:rPr sz="2000" dirty="0">
                <a:latin typeface="Calibri"/>
                <a:cs typeface="Calibri"/>
              </a:rPr>
              <a:t>mode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diálo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tructi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par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o.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5" dirty="0">
                <a:latin typeface="Calibri"/>
                <a:cs typeface="Calibri"/>
              </a:rPr>
              <a:t>ú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: l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 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desa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dirty="0">
                <a:latin typeface="Calibri"/>
                <a:cs typeface="Calibri"/>
              </a:rPr>
              <a:t>lo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bie</a:t>
            </a:r>
            <a:r>
              <a:rPr sz="2000" dirty="0">
                <a:latin typeface="Calibri"/>
                <a:cs typeface="Calibri"/>
              </a:rPr>
              <a:t>rn</a:t>
            </a:r>
            <a:r>
              <a:rPr sz="2000" spc="-4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 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 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pleado</a:t>
            </a:r>
            <a:r>
              <a:rPr sz="2000" dirty="0">
                <a:latin typeface="Calibri"/>
                <a:cs typeface="Calibri"/>
              </a:rPr>
              <a:t>r  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 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  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 </a:t>
            </a:r>
            <a:r>
              <a:rPr sz="2000" spc="-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l  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 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0763"/>
            <a:ext cx="9144000" cy="285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60575"/>
            <a:ext cx="9144000" cy="2766060"/>
          </a:xfrm>
          <a:custGeom>
            <a:avLst/>
            <a:gdLst/>
            <a:ahLst/>
            <a:cxnLst/>
            <a:rect l="l" t="t" r="r" b="b"/>
            <a:pathLst>
              <a:path w="9144000" h="2766060">
                <a:moveTo>
                  <a:pt x="0" y="2766060"/>
                </a:moveTo>
                <a:lnTo>
                  <a:pt x="9144000" y="2766060"/>
                </a:lnTo>
                <a:lnTo>
                  <a:pt x="9144000" y="0"/>
                </a:lnTo>
                <a:lnTo>
                  <a:pt x="0" y="0"/>
                </a:lnTo>
                <a:lnTo>
                  <a:pt x="0" y="276606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2"/>
            <a:ext cx="4184904" cy="3826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9096" y="516636"/>
            <a:ext cx="4184904" cy="382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2779" y="1274063"/>
            <a:ext cx="2779776" cy="3531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336" y="2612953"/>
            <a:ext cx="14808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COT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3823" y="3168395"/>
            <a:ext cx="28514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6495" y="3188207"/>
            <a:ext cx="2766060" cy="1737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2318" y="2678485"/>
            <a:ext cx="180657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64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SOCI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ESTR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6741" y="5033160"/>
            <a:ext cx="2519045" cy="144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algn="ctr">
              <a:lnSpc>
                <a:spcPct val="100000"/>
              </a:lnSpc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AFORP</a:t>
            </a:r>
            <a:endParaRPr sz="2000">
              <a:latin typeface="Arial"/>
              <a:cs typeface="Arial"/>
            </a:endParaRPr>
          </a:p>
          <a:p>
            <a:pPr marL="26034" algn="ctr">
              <a:lnSpc>
                <a:spcPts val="1889"/>
              </a:lnSpc>
              <a:spcBef>
                <a:spcPts val="15"/>
              </a:spcBef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1600" b="1" spc="-6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RES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ipo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132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nale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especia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399" y="4429125"/>
            <a:ext cx="1870075" cy="167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$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1,6</a:t>
            </a:r>
            <a:r>
              <a:rPr sz="2400" b="1" spc="-15" dirty="0">
                <a:latin typeface="Calibri"/>
                <a:cs typeface="Calibri"/>
              </a:rPr>
              <a:t>8</a:t>
            </a:r>
            <a:r>
              <a:rPr sz="2400" b="1" spc="-5" dirty="0">
                <a:latin typeface="Calibri"/>
                <a:cs typeface="Calibri"/>
              </a:rPr>
              <a:t>0,0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5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libri"/>
                <a:cs typeface="Calibri"/>
              </a:rPr>
              <a:t>ap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6,119</a:t>
            </a:r>
            <a:endParaRPr sz="22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esas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252 </a:t>
            </a:r>
            <a:r>
              <a:rPr sz="2200" spc="-5" dirty="0">
                <a:latin typeface="Calibri"/>
                <a:cs typeface="Calibri"/>
              </a:rPr>
              <a:t>au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ó</a:t>
            </a:r>
            <a:r>
              <a:rPr sz="2200" spc="-10" dirty="0">
                <a:latin typeface="Calibri"/>
                <a:cs typeface="Calibri"/>
              </a:rPr>
              <a:t>nom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s y muni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ipalidades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7745" y="4391812"/>
            <a:ext cx="1999614" cy="138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699"/>
              </a:lnSpc>
            </a:pPr>
            <a:r>
              <a:rPr sz="2800" b="1" spc="-10" dirty="0">
                <a:latin typeface="Calibri"/>
                <a:cs typeface="Calibri"/>
              </a:rPr>
              <a:t>28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os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égi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Más 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25,5</a:t>
            </a:r>
            <a:r>
              <a:rPr sz="2200" b="1" dirty="0">
                <a:latin typeface="Calibri"/>
                <a:cs typeface="Calibri"/>
              </a:rPr>
              <a:t>0</a:t>
            </a:r>
            <a:r>
              <a:rPr sz="2200" b="1" spc="-5" dirty="0">
                <a:latin typeface="Calibri"/>
                <a:cs typeface="Calibri"/>
              </a:rPr>
              <a:t>0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empl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os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ec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17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z="3600" b="1" dirty="0">
                <a:latin typeface="Franklin Gothic Medium"/>
                <a:cs typeface="Franklin Gothic Medium"/>
              </a:rPr>
              <a:t>E</a:t>
            </a:r>
            <a:r>
              <a:rPr sz="3600" b="1" spc="-5" dirty="0">
                <a:latin typeface="Franklin Gothic Medium"/>
                <a:cs typeface="Franklin Gothic Medium"/>
              </a:rPr>
              <a:t>L</a:t>
            </a:r>
            <a:r>
              <a:rPr sz="3600" b="1" spc="-15" dirty="0">
                <a:latin typeface="Franklin Gothic Medium"/>
                <a:cs typeface="Franklin Gothic Medium"/>
              </a:rPr>
              <a:t> </a:t>
            </a:r>
            <a:r>
              <a:rPr sz="3600" b="1" spc="-10" dirty="0">
                <a:latin typeface="Franklin Gothic Medium"/>
                <a:cs typeface="Franklin Gothic Medium"/>
              </a:rPr>
              <a:t>S</a:t>
            </a:r>
            <a:r>
              <a:rPr sz="3600" b="1" spc="5" dirty="0">
                <a:latin typeface="Franklin Gothic Medium"/>
                <a:cs typeface="Franklin Gothic Medium"/>
              </a:rPr>
              <a:t>I</a:t>
            </a:r>
            <a:r>
              <a:rPr sz="3600" b="1" spc="-10" dirty="0">
                <a:latin typeface="Franklin Gothic Medium"/>
                <a:cs typeface="Franklin Gothic Medium"/>
              </a:rPr>
              <a:t>S</a:t>
            </a:r>
            <a:r>
              <a:rPr sz="3600" b="1" spc="5" dirty="0">
                <a:latin typeface="Franklin Gothic Medium"/>
                <a:cs typeface="Franklin Gothic Medium"/>
              </a:rPr>
              <a:t>T</a:t>
            </a:r>
            <a:r>
              <a:rPr sz="3600" b="1" dirty="0">
                <a:latin typeface="Franklin Gothic Medium"/>
                <a:cs typeface="Franklin Gothic Medium"/>
              </a:rPr>
              <a:t>E</a:t>
            </a:r>
            <a:r>
              <a:rPr sz="3600" b="1" spc="-5" dirty="0">
                <a:latin typeface="Franklin Gothic Medium"/>
                <a:cs typeface="Franklin Gothic Medium"/>
              </a:rPr>
              <a:t>MA</a:t>
            </a:r>
            <a:r>
              <a:rPr sz="3600" b="1" spc="-20" dirty="0">
                <a:latin typeface="Franklin Gothic Medium"/>
                <a:cs typeface="Franklin Gothic Medium"/>
              </a:rPr>
              <a:t> </a:t>
            </a:r>
            <a:r>
              <a:rPr sz="3600" b="1" spc="-5" dirty="0">
                <a:latin typeface="Franklin Gothic Medium"/>
                <a:cs typeface="Franklin Gothic Medium"/>
              </a:rPr>
              <a:t>DE</a:t>
            </a:r>
            <a:r>
              <a:rPr sz="3600" b="1" spc="5" dirty="0">
                <a:latin typeface="Franklin Gothic Medium"/>
                <a:cs typeface="Franklin Gothic Medium"/>
              </a:rPr>
              <a:t> </a:t>
            </a:r>
            <a:r>
              <a:rPr sz="3600" b="1" spc="-70" dirty="0">
                <a:latin typeface="Franklin Gothic Medium"/>
                <a:cs typeface="Franklin Gothic Medium"/>
              </a:rPr>
              <a:t>F</a:t>
            </a:r>
            <a:r>
              <a:rPr sz="3600" b="1" spc="-5" dirty="0">
                <a:latin typeface="Franklin Gothic Medium"/>
                <a:cs typeface="Franklin Gothic Medium"/>
              </a:rPr>
              <a:t>O</a:t>
            </a:r>
            <a:r>
              <a:rPr sz="3600" b="1" spc="5" dirty="0">
                <a:latin typeface="Franklin Gothic Medium"/>
                <a:cs typeface="Franklin Gothic Medium"/>
              </a:rPr>
              <a:t>R</a:t>
            </a:r>
            <a:r>
              <a:rPr sz="3600" b="1" spc="-5" dirty="0">
                <a:latin typeface="Franklin Gothic Medium"/>
                <a:cs typeface="Franklin Gothic Medium"/>
              </a:rPr>
              <a:t>M</a:t>
            </a:r>
            <a:r>
              <a:rPr sz="3600" b="1" spc="-85" dirty="0">
                <a:latin typeface="Franklin Gothic Medium"/>
                <a:cs typeface="Franklin Gothic Medium"/>
              </a:rPr>
              <a:t>A</a:t>
            </a:r>
            <a:r>
              <a:rPr sz="3600" b="1" spc="-10" dirty="0">
                <a:latin typeface="Franklin Gothic Medium"/>
                <a:cs typeface="Franklin Gothic Medium"/>
              </a:rPr>
              <a:t>CIO</a:t>
            </a:r>
            <a:r>
              <a:rPr sz="3600" b="1" spc="-5" dirty="0">
                <a:latin typeface="Franklin Gothic Medium"/>
                <a:cs typeface="Franklin Gothic Medium"/>
              </a:rPr>
              <a:t>N</a:t>
            </a:r>
            <a:r>
              <a:rPr sz="3600" b="1" spc="-35" dirty="0">
                <a:latin typeface="Franklin Gothic Medium"/>
                <a:cs typeface="Franklin Gothic Medium"/>
              </a:rPr>
              <a:t> </a:t>
            </a:r>
            <a:r>
              <a:rPr sz="3600" b="1" spc="0" dirty="0">
                <a:latin typeface="Franklin Gothic Medium"/>
                <a:cs typeface="Franklin Gothic Medium"/>
              </a:rPr>
              <a:t>P</a:t>
            </a:r>
            <a:r>
              <a:rPr sz="3600" b="1" spc="-25" dirty="0">
                <a:latin typeface="Franklin Gothic Medium"/>
                <a:cs typeface="Franklin Gothic Medium"/>
              </a:rPr>
              <a:t>R</a:t>
            </a:r>
            <a:r>
              <a:rPr sz="3600" b="1" spc="-5" dirty="0">
                <a:latin typeface="Franklin Gothic Medium"/>
                <a:cs typeface="Franklin Gothic Medium"/>
              </a:rPr>
              <a:t>OFE</a:t>
            </a:r>
            <a:r>
              <a:rPr sz="3600" b="1" dirty="0">
                <a:latin typeface="Franklin Gothic Medium"/>
                <a:cs typeface="Franklin Gothic Medium"/>
              </a:rPr>
              <a:t>S</a:t>
            </a:r>
            <a:r>
              <a:rPr sz="3600" b="1" spc="-5" dirty="0">
                <a:latin typeface="Franklin Gothic Medium"/>
                <a:cs typeface="Franklin Gothic Medium"/>
              </a:rPr>
              <a:t>IONAL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7594" y="2401752"/>
            <a:ext cx="98551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ENTE RE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40" dirty="0"/>
              <a:t>R</a:t>
            </a:r>
            <a:r>
              <a:rPr spc="-10" dirty="0"/>
              <a:t>e</a:t>
            </a:r>
            <a:r>
              <a:rPr spc="-5" dirty="0"/>
              <a:t>d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2</a:t>
            </a:r>
            <a:r>
              <a:rPr dirty="0"/>
              <a:t>8</a:t>
            </a:r>
            <a:r>
              <a:rPr spc="-5" dirty="0"/>
              <a:t>6</a:t>
            </a:r>
            <a:r>
              <a:rPr spc="-25" dirty="0"/>
              <a:t> </a:t>
            </a:r>
            <a:r>
              <a:rPr spc="-10" dirty="0"/>
              <a:t>Aliado</a:t>
            </a:r>
            <a:r>
              <a:rPr spc="-5" dirty="0"/>
              <a:t>s</a:t>
            </a:r>
            <a:r>
              <a:rPr spc="15" dirty="0"/>
              <a:t> </a:t>
            </a:r>
            <a:r>
              <a:rPr spc="-5" dirty="0"/>
              <a:t>Estratégicos</a:t>
            </a:r>
          </a:p>
        </p:txBody>
      </p:sp>
      <p:sp>
        <p:nvSpPr>
          <p:cNvPr id="4" name="object 4"/>
          <p:cNvSpPr/>
          <p:nvPr/>
        </p:nvSpPr>
        <p:spPr>
          <a:xfrm>
            <a:off x="6054852" y="1932432"/>
            <a:ext cx="1248155" cy="124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7523" y="1952244"/>
            <a:ext cx="1163320" cy="1161415"/>
          </a:xfrm>
          <a:custGeom>
            <a:avLst/>
            <a:gdLst/>
            <a:ahLst/>
            <a:cxnLst/>
            <a:rect l="l" t="t" r="r" b="b"/>
            <a:pathLst>
              <a:path w="1163320" h="1161414">
                <a:moveTo>
                  <a:pt x="581405" y="0"/>
                </a:moveTo>
                <a:lnTo>
                  <a:pt x="533727" y="1924"/>
                </a:lnTo>
                <a:lnTo>
                  <a:pt x="487110" y="7599"/>
                </a:lnTo>
                <a:lnTo>
                  <a:pt x="441702" y="16875"/>
                </a:lnTo>
                <a:lnTo>
                  <a:pt x="397654" y="29602"/>
                </a:lnTo>
                <a:lnTo>
                  <a:pt x="355115" y="45630"/>
                </a:lnTo>
                <a:lnTo>
                  <a:pt x="314236" y="64811"/>
                </a:lnTo>
                <a:lnTo>
                  <a:pt x="275166" y="86995"/>
                </a:lnTo>
                <a:lnTo>
                  <a:pt x="238054" y="112032"/>
                </a:lnTo>
                <a:lnTo>
                  <a:pt x="203051" y="139773"/>
                </a:lnTo>
                <a:lnTo>
                  <a:pt x="170307" y="170068"/>
                </a:lnTo>
                <a:lnTo>
                  <a:pt x="139970" y="202769"/>
                </a:lnTo>
                <a:lnTo>
                  <a:pt x="112190" y="237725"/>
                </a:lnTo>
                <a:lnTo>
                  <a:pt x="87118" y="274788"/>
                </a:lnTo>
                <a:lnTo>
                  <a:pt x="64904" y="313807"/>
                </a:lnTo>
                <a:lnTo>
                  <a:pt x="45696" y="354633"/>
                </a:lnTo>
                <a:lnTo>
                  <a:pt x="29644" y="397117"/>
                </a:lnTo>
                <a:lnTo>
                  <a:pt x="16899" y="441110"/>
                </a:lnTo>
                <a:lnTo>
                  <a:pt x="7610" y="486461"/>
                </a:lnTo>
                <a:lnTo>
                  <a:pt x="1927" y="533022"/>
                </a:lnTo>
                <a:lnTo>
                  <a:pt x="0" y="580643"/>
                </a:lnTo>
                <a:lnTo>
                  <a:pt x="1927" y="628265"/>
                </a:lnTo>
                <a:lnTo>
                  <a:pt x="7610" y="674826"/>
                </a:lnTo>
                <a:lnTo>
                  <a:pt x="16899" y="720177"/>
                </a:lnTo>
                <a:lnTo>
                  <a:pt x="29644" y="764170"/>
                </a:lnTo>
                <a:lnTo>
                  <a:pt x="45696" y="806654"/>
                </a:lnTo>
                <a:lnTo>
                  <a:pt x="64904" y="847480"/>
                </a:lnTo>
                <a:lnTo>
                  <a:pt x="87118" y="886499"/>
                </a:lnTo>
                <a:lnTo>
                  <a:pt x="112190" y="923562"/>
                </a:lnTo>
                <a:lnTo>
                  <a:pt x="139970" y="958518"/>
                </a:lnTo>
                <a:lnTo>
                  <a:pt x="170307" y="991219"/>
                </a:lnTo>
                <a:lnTo>
                  <a:pt x="203051" y="1021514"/>
                </a:lnTo>
                <a:lnTo>
                  <a:pt x="238054" y="1049255"/>
                </a:lnTo>
                <a:lnTo>
                  <a:pt x="275166" y="1074292"/>
                </a:lnTo>
                <a:lnTo>
                  <a:pt x="314236" y="1096476"/>
                </a:lnTo>
                <a:lnTo>
                  <a:pt x="355115" y="1115657"/>
                </a:lnTo>
                <a:lnTo>
                  <a:pt x="397654" y="1131685"/>
                </a:lnTo>
                <a:lnTo>
                  <a:pt x="441702" y="1144412"/>
                </a:lnTo>
                <a:lnTo>
                  <a:pt x="487110" y="1153688"/>
                </a:lnTo>
                <a:lnTo>
                  <a:pt x="533727" y="1159363"/>
                </a:lnTo>
                <a:lnTo>
                  <a:pt x="581405" y="1161288"/>
                </a:lnTo>
                <a:lnTo>
                  <a:pt x="629084" y="1159363"/>
                </a:lnTo>
                <a:lnTo>
                  <a:pt x="675701" y="1153688"/>
                </a:lnTo>
                <a:lnTo>
                  <a:pt x="721109" y="1144412"/>
                </a:lnTo>
                <a:lnTo>
                  <a:pt x="765157" y="1131685"/>
                </a:lnTo>
                <a:lnTo>
                  <a:pt x="807696" y="1115657"/>
                </a:lnTo>
                <a:lnTo>
                  <a:pt x="848575" y="1096476"/>
                </a:lnTo>
                <a:lnTo>
                  <a:pt x="887645" y="1074292"/>
                </a:lnTo>
                <a:lnTo>
                  <a:pt x="924757" y="1049255"/>
                </a:lnTo>
                <a:lnTo>
                  <a:pt x="959760" y="1021514"/>
                </a:lnTo>
                <a:lnTo>
                  <a:pt x="992504" y="991219"/>
                </a:lnTo>
                <a:lnTo>
                  <a:pt x="1022841" y="958518"/>
                </a:lnTo>
                <a:lnTo>
                  <a:pt x="1050621" y="923562"/>
                </a:lnTo>
                <a:lnTo>
                  <a:pt x="1075693" y="886499"/>
                </a:lnTo>
                <a:lnTo>
                  <a:pt x="1097907" y="847480"/>
                </a:lnTo>
                <a:lnTo>
                  <a:pt x="1117115" y="806654"/>
                </a:lnTo>
                <a:lnTo>
                  <a:pt x="1133167" y="764170"/>
                </a:lnTo>
                <a:lnTo>
                  <a:pt x="1145912" y="720177"/>
                </a:lnTo>
                <a:lnTo>
                  <a:pt x="1155201" y="674826"/>
                </a:lnTo>
                <a:lnTo>
                  <a:pt x="1160884" y="628265"/>
                </a:lnTo>
                <a:lnTo>
                  <a:pt x="1162811" y="580643"/>
                </a:lnTo>
                <a:lnTo>
                  <a:pt x="1160884" y="533022"/>
                </a:lnTo>
                <a:lnTo>
                  <a:pt x="1155201" y="486461"/>
                </a:lnTo>
                <a:lnTo>
                  <a:pt x="1145912" y="441110"/>
                </a:lnTo>
                <a:lnTo>
                  <a:pt x="1133167" y="397117"/>
                </a:lnTo>
                <a:lnTo>
                  <a:pt x="1117115" y="354633"/>
                </a:lnTo>
                <a:lnTo>
                  <a:pt x="1097907" y="313807"/>
                </a:lnTo>
                <a:lnTo>
                  <a:pt x="1075693" y="274788"/>
                </a:lnTo>
                <a:lnTo>
                  <a:pt x="1050621" y="237725"/>
                </a:lnTo>
                <a:lnTo>
                  <a:pt x="1022841" y="202769"/>
                </a:lnTo>
                <a:lnTo>
                  <a:pt x="992504" y="170068"/>
                </a:lnTo>
                <a:lnTo>
                  <a:pt x="959760" y="139773"/>
                </a:lnTo>
                <a:lnTo>
                  <a:pt x="924757" y="112032"/>
                </a:lnTo>
                <a:lnTo>
                  <a:pt x="887645" y="86995"/>
                </a:lnTo>
                <a:lnTo>
                  <a:pt x="848575" y="64811"/>
                </a:lnTo>
                <a:lnTo>
                  <a:pt x="807696" y="45630"/>
                </a:lnTo>
                <a:lnTo>
                  <a:pt x="765157" y="29602"/>
                </a:lnTo>
                <a:lnTo>
                  <a:pt x="721109" y="16875"/>
                </a:lnTo>
                <a:lnTo>
                  <a:pt x="675701" y="7599"/>
                </a:lnTo>
                <a:lnTo>
                  <a:pt x="629084" y="1924"/>
                </a:lnTo>
                <a:lnTo>
                  <a:pt x="581405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5251" y="2990088"/>
            <a:ext cx="1246632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7923" y="3009900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4" h="1161414">
                <a:moveTo>
                  <a:pt x="580644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4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4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8" y="580644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4307" y="1932432"/>
            <a:ext cx="1246632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979" y="1952244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4" h="1161414">
                <a:moveTo>
                  <a:pt x="580644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3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4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7" y="580643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4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5488" y="1257300"/>
            <a:ext cx="1246632" cy="1248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8159" y="1277111"/>
            <a:ext cx="1161415" cy="1163320"/>
          </a:xfrm>
          <a:custGeom>
            <a:avLst/>
            <a:gdLst/>
            <a:ahLst/>
            <a:cxnLst/>
            <a:rect l="l" t="t" r="r" b="b"/>
            <a:pathLst>
              <a:path w="1161414" h="1163320">
                <a:moveTo>
                  <a:pt x="580643" y="0"/>
                </a:moveTo>
                <a:lnTo>
                  <a:pt x="533022" y="1927"/>
                </a:lnTo>
                <a:lnTo>
                  <a:pt x="486461" y="7610"/>
                </a:lnTo>
                <a:lnTo>
                  <a:pt x="441110" y="16899"/>
                </a:lnTo>
                <a:lnTo>
                  <a:pt x="397117" y="29644"/>
                </a:lnTo>
                <a:lnTo>
                  <a:pt x="354633" y="45696"/>
                </a:lnTo>
                <a:lnTo>
                  <a:pt x="313807" y="64904"/>
                </a:lnTo>
                <a:lnTo>
                  <a:pt x="274788" y="87118"/>
                </a:lnTo>
                <a:lnTo>
                  <a:pt x="237725" y="112190"/>
                </a:lnTo>
                <a:lnTo>
                  <a:pt x="202769" y="139970"/>
                </a:lnTo>
                <a:lnTo>
                  <a:pt x="170068" y="170306"/>
                </a:lnTo>
                <a:lnTo>
                  <a:pt x="139773" y="203051"/>
                </a:lnTo>
                <a:lnTo>
                  <a:pt x="112032" y="238054"/>
                </a:lnTo>
                <a:lnTo>
                  <a:pt x="86995" y="275166"/>
                </a:lnTo>
                <a:lnTo>
                  <a:pt x="64811" y="314236"/>
                </a:lnTo>
                <a:lnTo>
                  <a:pt x="45630" y="355115"/>
                </a:lnTo>
                <a:lnTo>
                  <a:pt x="29602" y="397654"/>
                </a:lnTo>
                <a:lnTo>
                  <a:pt x="16875" y="441702"/>
                </a:lnTo>
                <a:lnTo>
                  <a:pt x="7599" y="487110"/>
                </a:lnTo>
                <a:lnTo>
                  <a:pt x="1924" y="533727"/>
                </a:lnTo>
                <a:lnTo>
                  <a:pt x="0" y="581405"/>
                </a:lnTo>
                <a:lnTo>
                  <a:pt x="1924" y="629084"/>
                </a:lnTo>
                <a:lnTo>
                  <a:pt x="7599" y="675701"/>
                </a:lnTo>
                <a:lnTo>
                  <a:pt x="16875" y="721109"/>
                </a:lnTo>
                <a:lnTo>
                  <a:pt x="29602" y="765157"/>
                </a:lnTo>
                <a:lnTo>
                  <a:pt x="45630" y="807696"/>
                </a:lnTo>
                <a:lnTo>
                  <a:pt x="64811" y="848575"/>
                </a:lnTo>
                <a:lnTo>
                  <a:pt x="86995" y="887645"/>
                </a:lnTo>
                <a:lnTo>
                  <a:pt x="112032" y="924757"/>
                </a:lnTo>
                <a:lnTo>
                  <a:pt x="139773" y="959760"/>
                </a:lnTo>
                <a:lnTo>
                  <a:pt x="170068" y="992505"/>
                </a:lnTo>
                <a:lnTo>
                  <a:pt x="202769" y="1022841"/>
                </a:lnTo>
                <a:lnTo>
                  <a:pt x="237725" y="1050621"/>
                </a:lnTo>
                <a:lnTo>
                  <a:pt x="274788" y="1075693"/>
                </a:lnTo>
                <a:lnTo>
                  <a:pt x="313807" y="1097907"/>
                </a:lnTo>
                <a:lnTo>
                  <a:pt x="354633" y="1117115"/>
                </a:lnTo>
                <a:lnTo>
                  <a:pt x="397117" y="1133167"/>
                </a:lnTo>
                <a:lnTo>
                  <a:pt x="441110" y="1145912"/>
                </a:lnTo>
                <a:lnTo>
                  <a:pt x="486461" y="1155201"/>
                </a:lnTo>
                <a:lnTo>
                  <a:pt x="533022" y="1160884"/>
                </a:lnTo>
                <a:lnTo>
                  <a:pt x="580643" y="1162812"/>
                </a:lnTo>
                <a:lnTo>
                  <a:pt x="628265" y="1160884"/>
                </a:lnTo>
                <a:lnTo>
                  <a:pt x="674826" y="1155201"/>
                </a:lnTo>
                <a:lnTo>
                  <a:pt x="720177" y="1145912"/>
                </a:lnTo>
                <a:lnTo>
                  <a:pt x="764170" y="1133167"/>
                </a:lnTo>
                <a:lnTo>
                  <a:pt x="806654" y="1117115"/>
                </a:lnTo>
                <a:lnTo>
                  <a:pt x="847480" y="1097907"/>
                </a:lnTo>
                <a:lnTo>
                  <a:pt x="886499" y="1075693"/>
                </a:lnTo>
                <a:lnTo>
                  <a:pt x="923562" y="1050621"/>
                </a:lnTo>
                <a:lnTo>
                  <a:pt x="958518" y="1022841"/>
                </a:lnTo>
                <a:lnTo>
                  <a:pt x="991219" y="992505"/>
                </a:lnTo>
                <a:lnTo>
                  <a:pt x="1021514" y="959760"/>
                </a:lnTo>
                <a:lnTo>
                  <a:pt x="1049255" y="924757"/>
                </a:lnTo>
                <a:lnTo>
                  <a:pt x="1074292" y="887645"/>
                </a:lnTo>
                <a:lnTo>
                  <a:pt x="1096476" y="848575"/>
                </a:lnTo>
                <a:lnTo>
                  <a:pt x="1115657" y="807696"/>
                </a:lnTo>
                <a:lnTo>
                  <a:pt x="1131685" y="765157"/>
                </a:lnTo>
                <a:lnTo>
                  <a:pt x="1144412" y="721109"/>
                </a:lnTo>
                <a:lnTo>
                  <a:pt x="1153688" y="675701"/>
                </a:lnTo>
                <a:lnTo>
                  <a:pt x="1159363" y="629084"/>
                </a:lnTo>
                <a:lnTo>
                  <a:pt x="1161288" y="581405"/>
                </a:lnTo>
                <a:lnTo>
                  <a:pt x="1159363" y="533727"/>
                </a:lnTo>
                <a:lnTo>
                  <a:pt x="1153688" y="487110"/>
                </a:lnTo>
                <a:lnTo>
                  <a:pt x="1144412" y="441702"/>
                </a:lnTo>
                <a:lnTo>
                  <a:pt x="1131685" y="397654"/>
                </a:lnTo>
                <a:lnTo>
                  <a:pt x="1115657" y="355115"/>
                </a:lnTo>
                <a:lnTo>
                  <a:pt x="1096476" y="314236"/>
                </a:lnTo>
                <a:lnTo>
                  <a:pt x="1074292" y="275166"/>
                </a:lnTo>
                <a:lnTo>
                  <a:pt x="1049255" y="238054"/>
                </a:lnTo>
                <a:lnTo>
                  <a:pt x="1021514" y="203051"/>
                </a:lnTo>
                <a:lnTo>
                  <a:pt x="991219" y="170307"/>
                </a:lnTo>
                <a:lnTo>
                  <a:pt x="958518" y="139970"/>
                </a:lnTo>
                <a:lnTo>
                  <a:pt x="923562" y="112190"/>
                </a:lnTo>
                <a:lnTo>
                  <a:pt x="886499" y="87118"/>
                </a:lnTo>
                <a:lnTo>
                  <a:pt x="847480" y="64904"/>
                </a:lnTo>
                <a:lnTo>
                  <a:pt x="806654" y="45696"/>
                </a:lnTo>
                <a:lnTo>
                  <a:pt x="764170" y="29644"/>
                </a:lnTo>
                <a:lnTo>
                  <a:pt x="720177" y="16899"/>
                </a:lnTo>
                <a:lnTo>
                  <a:pt x="674826" y="7610"/>
                </a:lnTo>
                <a:lnTo>
                  <a:pt x="628265" y="1927"/>
                </a:lnTo>
                <a:lnTo>
                  <a:pt x="580643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852" y="3904488"/>
            <a:ext cx="1246631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5523" y="3924300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4" h="1161414">
                <a:moveTo>
                  <a:pt x="580643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4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3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8" y="580644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3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1464" y="3904488"/>
            <a:ext cx="1246632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4135" y="3924300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4" h="1161414">
                <a:moveTo>
                  <a:pt x="580643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4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3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8" y="580644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3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4576" y="2990088"/>
            <a:ext cx="1246631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7247" y="3009900"/>
            <a:ext cx="1161415" cy="1161415"/>
          </a:xfrm>
          <a:custGeom>
            <a:avLst/>
            <a:gdLst/>
            <a:ahLst/>
            <a:cxnLst/>
            <a:rect l="l" t="t" r="r" b="b"/>
            <a:pathLst>
              <a:path w="1161415" h="1161414">
                <a:moveTo>
                  <a:pt x="580644" y="0"/>
                </a:moveTo>
                <a:lnTo>
                  <a:pt x="533022" y="1924"/>
                </a:lnTo>
                <a:lnTo>
                  <a:pt x="486461" y="7599"/>
                </a:lnTo>
                <a:lnTo>
                  <a:pt x="441110" y="16875"/>
                </a:lnTo>
                <a:lnTo>
                  <a:pt x="397117" y="29602"/>
                </a:lnTo>
                <a:lnTo>
                  <a:pt x="354633" y="45630"/>
                </a:lnTo>
                <a:lnTo>
                  <a:pt x="313807" y="64811"/>
                </a:lnTo>
                <a:lnTo>
                  <a:pt x="274788" y="86995"/>
                </a:lnTo>
                <a:lnTo>
                  <a:pt x="237725" y="112032"/>
                </a:lnTo>
                <a:lnTo>
                  <a:pt x="202769" y="139773"/>
                </a:lnTo>
                <a:lnTo>
                  <a:pt x="170068" y="170068"/>
                </a:lnTo>
                <a:lnTo>
                  <a:pt x="139773" y="202769"/>
                </a:lnTo>
                <a:lnTo>
                  <a:pt x="112032" y="237725"/>
                </a:lnTo>
                <a:lnTo>
                  <a:pt x="86995" y="274788"/>
                </a:lnTo>
                <a:lnTo>
                  <a:pt x="64811" y="313807"/>
                </a:lnTo>
                <a:lnTo>
                  <a:pt x="45630" y="354633"/>
                </a:lnTo>
                <a:lnTo>
                  <a:pt x="29602" y="397117"/>
                </a:lnTo>
                <a:lnTo>
                  <a:pt x="16875" y="441110"/>
                </a:lnTo>
                <a:lnTo>
                  <a:pt x="7599" y="486461"/>
                </a:lnTo>
                <a:lnTo>
                  <a:pt x="1924" y="533022"/>
                </a:lnTo>
                <a:lnTo>
                  <a:pt x="0" y="580644"/>
                </a:lnTo>
                <a:lnTo>
                  <a:pt x="1924" y="628265"/>
                </a:lnTo>
                <a:lnTo>
                  <a:pt x="7599" y="674826"/>
                </a:lnTo>
                <a:lnTo>
                  <a:pt x="16875" y="720177"/>
                </a:lnTo>
                <a:lnTo>
                  <a:pt x="29602" y="764170"/>
                </a:lnTo>
                <a:lnTo>
                  <a:pt x="45630" y="806654"/>
                </a:lnTo>
                <a:lnTo>
                  <a:pt x="64811" y="847480"/>
                </a:lnTo>
                <a:lnTo>
                  <a:pt x="86995" y="886499"/>
                </a:lnTo>
                <a:lnTo>
                  <a:pt x="112032" y="923562"/>
                </a:lnTo>
                <a:lnTo>
                  <a:pt x="139773" y="958518"/>
                </a:lnTo>
                <a:lnTo>
                  <a:pt x="170068" y="991219"/>
                </a:lnTo>
                <a:lnTo>
                  <a:pt x="202769" y="1021514"/>
                </a:lnTo>
                <a:lnTo>
                  <a:pt x="237725" y="1049255"/>
                </a:lnTo>
                <a:lnTo>
                  <a:pt x="274788" y="1074292"/>
                </a:lnTo>
                <a:lnTo>
                  <a:pt x="313807" y="1096476"/>
                </a:lnTo>
                <a:lnTo>
                  <a:pt x="354633" y="1115657"/>
                </a:lnTo>
                <a:lnTo>
                  <a:pt x="397117" y="1131685"/>
                </a:lnTo>
                <a:lnTo>
                  <a:pt x="441110" y="1144412"/>
                </a:lnTo>
                <a:lnTo>
                  <a:pt x="486461" y="1153688"/>
                </a:lnTo>
                <a:lnTo>
                  <a:pt x="533022" y="1159363"/>
                </a:lnTo>
                <a:lnTo>
                  <a:pt x="580644" y="1161288"/>
                </a:lnTo>
                <a:lnTo>
                  <a:pt x="628265" y="1159363"/>
                </a:lnTo>
                <a:lnTo>
                  <a:pt x="674826" y="1153688"/>
                </a:lnTo>
                <a:lnTo>
                  <a:pt x="720177" y="1144412"/>
                </a:lnTo>
                <a:lnTo>
                  <a:pt x="764170" y="1131685"/>
                </a:lnTo>
                <a:lnTo>
                  <a:pt x="806654" y="1115657"/>
                </a:lnTo>
                <a:lnTo>
                  <a:pt x="847480" y="1096476"/>
                </a:lnTo>
                <a:lnTo>
                  <a:pt x="886499" y="1074292"/>
                </a:lnTo>
                <a:lnTo>
                  <a:pt x="923562" y="1049255"/>
                </a:lnTo>
                <a:lnTo>
                  <a:pt x="958518" y="1021514"/>
                </a:lnTo>
                <a:lnTo>
                  <a:pt x="991219" y="991219"/>
                </a:lnTo>
                <a:lnTo>
                  <a:pt x="1021514" y="958518"/>
                </a:lnTo>
                <a:lnTo>
                  <a:pt x="1049255" y="923562"/>
                </a:lnTo>
                <a:lnTo>
                  <a:pt x="1074292" y="886499"/>
                </a:lnTo>
                <a:lnTo>
                  <a:pt x="1096476" y="847480"/>
                </a:lnTo>
                <a:lnTo>
                  <a:pt x="1115657" y="806654"/>
                </a:lnTo>
                <a:lnTo>
                  <a:pt x="1131685" y="764170"/>
                </a:lnTo>
                <a:lnTo>
                  <a:pt x="1144412" y="720177"/>
                </a:lnTo>
                <a:lnTo>
                  <a:pt x="1153688" y="674826"/>
                </a:lnTo>
                <a:lnTo>
                  <a:pt x="1159363" y="628265"/>
                </a:lnTo>
                <a:lnTo>
                  <a:pt x="1161287" y="580644"/>
                </a:lnTo>
                <a:lnTo>
                  <a:pt x="1159363" y="533022"/>
                </a:lnTo>
                <a:lnTo>
                  <a:pt x="1153688" y="486461"/>
                </a:lnTo>
                <a:lnTo>
                  <a:pt x="1144412" y="441110"/>
                </a:lnTo>
                <a:lnTo>
                  <a:pt x="1131685" y="397117"/>
                </a:lnTo>
                <a:lnTo>
                  <a:pt x="1115657" y="354633"/>
                </a:lnTo>
                <a:lnTo>
                  <a:pt x="1096476" y="313807"/>
                </a:lnTo>
                <a:lnTo>
                  <a:pt x="1074292" y="274788"/>
                </a:lnTo>
                <a:lnTo>
                  <a:pt x="1049255" y="237725"/>
                </a:lnTo>
                <a:lnTo>
                  <a:pt x="1021514" y="202769"/>
                </a:lnTo>
                <a:lnTo>
                  <a:pt x="991219" y="170068"/>
                </a:lnTo>
                <a:lnTo>
                  <a:pt x="958518" y="139773"/>
                </a:lnTo>
                <a:lnTo>
                  <a:pt x="923562" y="112032"/>
                </a:lnTo>
                <a:lnTo>
                  <a:pt x="886499" y="86995"/>
                </a:lnTo>
                <a:lnTo>
                  <a:pt x="847480" y="64811"/>
                </a:lnTo>
                <a:lnTo>
                  <a:pt x="806654" y="45630"/>
                </a:lnTo>
                <a:lnTo>
                  <a:pt x="764170" y="29602"/>
                </a:lnTo>
                <a:lnTo>
                  <a:pt x="720177" y="16875"/>
                </a:lnTo>
                <a:lnTo>
                  <a:pt x="674826" y="7599"/>
                </a:lnTo>
                <a:lnTo>
                  <a:pt x="628265" y="1924"/>
                </a:lnTo>
                <a:lnTo>
                  <a:pt x="58064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10810" y="1657402"/>
            <a:ext cx="421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4604" y="2329098"/>
            <a:ext cx="6210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57829" y="2309286"/>
            <a:ext cx="222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2269" y="3390437"/>
            <a:ext cx="222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8595" y="3405931"/>
            <a:ext cx="370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1326" y="4337984"/>
            <a:ext cx="421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16853" y="4289350"/>
            <a:ext cx="223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4163" y="1482471"/>
            <a:ext cx="13950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EEDO</a:t>
            </a:r>
            <a:r>
              <a:rPr sz="1600" spc="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SP</a:t>
            </a:r>
            <a:r>
              <a:rPr sz="1600" spc="-3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IALI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Z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ADOS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75784" y="2459354"/>
            <a:ext cx="117602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340" algn="just">
              <a:lnSpc>
                <a:spcPct val="100000"/>
              </a:lnSpc>
            </a:pP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CEN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600" spc="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DE 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ON 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0661" y="4198239"/>
            <a:ext cx="13576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UNIVE</a:t>
            </a:r>
            <a:r>
              <a:rPr sz="1600" spc="-4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AD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9411" y="5157978"/>
            <a:ext cx="13747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GREM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AL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 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EM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ES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ARIAL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33701" y="1480311"/>
            <a:ext cx="14636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</a:pP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GAN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SMO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600" spc="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DE 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OOPER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5592" y="4213478"/>
            <a:ext cx="15214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GAN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ZA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ON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558165">
              <a:lnSpc>
                <a:spcPct val="100000"/>
              </a:lnSpc>
            </a:pP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LABOR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AL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1711" y="4911725"/>
            <a:ext cx="107505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CEN</a:t>
            </a:r>
            <a:r>
              <a:rPr sz="1600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600" spc="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DE 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ORM</a:t>
            </a:r>
            <a:r>
              <a:rPr sz="1600" spc="-20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ON C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600" spc="-55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/</a:t>
            </a:r>
            <a:r>
              <a:rPr sz="1600" spc="-10" dirty="0">
                <a:solidFill>
                  <a:srgbClr val="800000"/>
                </a:solidFill>
                <a:latin typeface="Calibri"/>
                <a:cs typeface="Calibri"/>
              </a:rPr>
              <a:t>OIT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8"/>
            <a:ext cx="9144000" cy="6713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10" dirty="0"/>
              <a:t>Co</a:t>
            </a:r>
            <a:r>
              <a:rPr spc="-15" dirty="0"/>
              <a:t>b</a:t>
            </a:r>
            <a:r>
              <a:rPr spc="-10" dirty="0"/>
              <a:t>e</a:t>
            </a:r>
            <a:r>
              <a:rPr spc="45" dirty="0"/>
              <a:t>r</a:t>
            </a:r>
            <a:r>
              <a:rPr spc="-10" dirty="0"/>
              <a:t>tur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5" dirty="0"/>
              <a:t>de </a:t>
            </a:r>
            <a:r>
              <a:rPr spc="-70" dirty="0"/>
              <a:t>F</a:t>
            </a:r>
            <a:r>
              <a:rPr spc="-5" dirty="0"/>
              <a:t>ormación 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 </a:t>
            </a:r>
            <a:r>
              <a:rPr spc="-165" dirty="0"/>
              <a:t>T</a:t>
            </a:r>
            <a:r>
              <a:rPr spc="-5" dirty="0"/>
              <a:t>o</a:t>
            </a:r>
            <a:r>
              <a:rPr spc="-15" dirty="0"/>
              <a:t>d</a:t>
            </a:r>
            <a:r>
              <a:rPr spc="-5" dirty="0"/>
              <a:t>o </a:t>
            </a:r>
            <a:r>
              <a:rPr spc="-10" dirty="0"/>
              <a:t>e</a:t>
            </a:r>
            <a:r>
              <a:rPr spc="-5" dirty="0"/>
              <a:t>l</a:t>
            </a:r>
            <a:r>
              <a:rPr dirty="0"/>
              <a:t> </a:t>
            </a:r>
            <a:r>
              <a:rPr spc="-25" dirty="0"/>
              <a:t>P</a:t>
            </a:r>
            <a:r>
              <a:rPr spc="-5" dirty="0"/>
              <a:t>aís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744979"/>
            <a:ext cx="7620000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8776" y="0"/>
            <a:ext cx="4205224" cy="5045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1959" y="1289145"/>
            <a:ext cx="1814195" cy="156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233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ICIP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120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R</a:t>
            </a:r>
            <a:r>
              <a:rPr sz="1600" spc="-13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AMEN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3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16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pc="-5" dirty="0"/>
              <a:t>La </a:t>
            </a:r>
            <a:r>
              <a:rPr dirty="0"/>
              <a:t>M</a:t>
            </a:r>
            <a:r>
              <a:rPr spc="-5" dirty="0"/>
              <a:t>ás A</a:t>
            </a:r>
            <a:r>
              <a:rPr dirty="0"/>
              <a:t>m</a:t>
            </a:r>
            <a:r>
              <a:rPr spc="-5" dirty="0"/>
              <a:t>pl</a:t>
            </a:r>
            <a:r>
              <a:rPr spc="-15" dirty="0"/>
              <a:t>i</a:t>
            </a:r>
            <a:r>
              <a:rPr spc="-5" dirty="0"/>
              <a:t>a</a:t>
            </a:r>
            <a:r>
              <a:rPr spc="15" dirty="0"/>
              <a:t> </a:t>
            </a:r>
            <a:r>
              <a:rPr spc="-5" dirty="0"/>
              <a:t>O</a:t>
            </a:r>
            <a:r>
              <a:rPr spc="-25" dirty="0"/>
              <a:t>f</a:t>
            </a:r>
            <a:r>
              <a:rPr spc="-10" dirty="0"/>
              <a:t>e</a:t>
            </a:r>
            <a:r>
              <a:rPr spc="45" dirty="0"/>
              <a:t>r</a:t>
            </a:r>
            <a:r>
              <a:rPr spc="-10" dirty="0"/>
              <a:t>t</a:t>
            </a:r>
            <a:r>
              <a:rPr spc="-5" dirty="0"/>
              <a:t>a</a:t>
            </a:r>
            <a:r>
              <a:rPr dirty="0"/>
              <a:t> </a:t>
            </a:r>
            <a:r>
              <a:rPr spc="-15" dirty="0"/>
              <a:t>d</a:t>
            </a:r>
            <a:r>
              <a:rPr spc="-5" dirty="0"/>
              <a:t>e </a:t>
            </a:r>
            <a:r>
              <a:rPr spc="-65" dirty="0"/>
              <a:t>F</a:t>
            </a:r>
            <a:r>
              <a:rPr spc="-5" dirty="0"/>
              <a:t>ormación </a:t>
            </a:r>
            <a:r>
              <a:rPr spc="-10" dirty="0"/>
              <a:t>P</a:t>
            </a:r>
            <a:r>
              <a:rPr spc="-15" dirty="0"/>
              <a:t>r</a:t>
            </a:r>
            <a:r>
              <a:rPr spc="-5" dirty="0"/>
              <a:t>o</a:t>
            </a:r>
            <a:r>
              <a:rPr spc="-30" dirty="0"/>
              <a:t>f</a:t>
            </a:r>
            <a:r>
              <a:rPr spc="-10" dirty="0"/>
              <a:t>esional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821179" y="4219955"/>
            <a:ext cx="2089404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6439" y="4655820"/>
            <a:ext cx="1738884" cy="987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8423" y="4244340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1566672" y="0"/>
                </a:moveTo>
                <a:lnTo>
                  <a:pt x="428244" y="0"/>
                </a:lnTo>
                <a:lnTo>
                  <a:pt x="0" y="856488"/>
                </a:lnTo>
                <a:lnTo>
                  <a:pt x="428244" y="1712976"/>
                </a:lnTo>
                <a:lnTo>
                  <a:pt x="1566672" y="1712976"/>
                </a:lnTo>
                <a:lnTo>
                  <a:pt x="1994915" y="856488"/>
                </a:lnTo>
                <a:lnTo>
                  <a:pt x="156667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8423" y="4244340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0" y="856488"/>
                </a:moveTo>
                <a:lnTo>
                  <a:pt x="428244" y="0"/>
                </a:lnTo>
                <a:lnTo>
                  <a:pt x="1566672" y="0"/>
                </a:lnTo>
                <a:lnTo>
                  <a:pt x="1994915" y="856488"/>
                </a:lnTo>
                <a:lnTo>
                  <a:pt x="1566672" y="1712976"/>
                </a:lnTo>
                <a:lnTo>
                  <a:pt x="428244" y="1712976"/>
                </a:lnTo>
                <a:lnTo>
                  <a:pt x="0" y="856488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0907" y="5001767"/>
            <a:ext cx="231775" cy="200025"/>
          </a:xfrm>
          <a:custGeom>
            <a:avLst/>
            <a:gdLst/>
            <a:ahLst/>
            <a:cxnLst/>
            <a:rect l="l" t="t" r="r" b="b"/>
            <a:pathLst>
              <a:path w="231775" h="200025">
                <a:moveTo>
                  <a:pt x="181737" y="0"/>
                </a:moveTo>
                <a:lnTo>
                  <a:pt x="49911" y="0"/>
                </a:lnTo>
                <a:lnTo>
                  <a:pt x="0" y="99821"/>
                </a:lnTo>
                <a:lnTo>
                  <a:pt x="49911" y="199643"/>
                </a:lnTo>
                <a:lnTo>
                  <a:pt x="181737" y="199643"/>
                </a:lnTo>
                <a:lnTo>
                  <a:pt x="231648" y="99821"/>
                </a:lnTo>
                <a:lnTo>
                  <a:pt x="181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0907" y="5001767"/>
            <a:ext cx="231775" cy="200025"/>
          </a:xfrm>
          <a:custGeom>
            <a:avLst/>
            <a:gdLst/>
            <a:ahLst/>
            <a:cxnLst/>
            <a:rect l="l" t="t" r="r" b="b"/>
            <a:pathLst>
              <a:path w="231775" h="200025">
                <a:moveTo>
                  <a:pt x="0" y="99821"/>
                </a:moveTo>
                <a:lnTo>
                  <a:pt x="49911" y="0"/>
                </a:lnTo>
                <a:lnTo>
                  <a:pt x="181737" y="0"/>
                </a:lnTo>
                <a:lnTo>
                  <a:pt x="231648" y="99821"/>
                </a:lnTo>
                <a:lnTo>
                  <a:pt x="181737" y="199643"/>
                </a:lnTo>
                <a:lnTo>
                  <a:pt x="49911" y="199643"/>
                </a:lnTo>
                <a:lnTo>
                  <a:pt x="0" y="99821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" y="3284220"/>
            <a:ext cx="2326005" cy="1771014"/>
          </a:xfrm>
          <a:custGeom>
            <a:avLst/>
            <a:gdLst/>
            <a:ahLst/>
            <a:cxnLst/>
            <a:rect l="l" t="t" r="r" b="b"/>
            <a:pathLst>
              <a:path w="2326005" h="1771014">
                <a:moveTo>
                  <a:pt x="1882902" y="0"/>
                </a:moveTo>
                <a:lnTo>
                  <a:pt x="442722" y="0"/>
                </a:lnTo>
                <a:lnTo>
                  <a:pt x="0" y="885443"/>
                </a:lnTo>
                <a:lnTo>
                  <a:pt x="442722" y="1770887"/>
                </a:lnTo>
                <a:lnTo>
                  <a:pt x="1882902" y="1770887"/>
                </a:lnTo>
                <a:lnTo>
                  <a:pt x="2325624" y="885443"/>
                </a:lnTo>
                <a:lnTo>
                  <a:pt x="1882902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" y="3284220"/>
            <a:ext cx="2326005" cy="1771014"/>
          </a:xfrm>
          <a:custGeom>
            <a:avLst/>
            <a:gdLst/>
            <a:ahLst/>
            <a:cxnLst/>
            <a:rect l="l" t="t" r="r" b="b"/>
            <a:pathLst>
              <a:path w="2326005" h="1771014">
                <a:moveTo>
                  <a:pt x="0" y="885443"/>
                </a:moveTo>
                <a:lnTo>
                  <a:pt x="442722" y="0"/>
                </a:lnTo>
                <a:lnTo>
                  <a:pt x="1882902" y="0"/>
                </a:lnTo>
                <a:lnTo>
                  <a:pt x="2325624" y="885443"/>
                </a:lnTo>
                <a:lnTo>
                  <a:pt x="1882902" y="1770887"/>
                </a:lnTo>
                <a:lnTo>
                  <a:pt x="442722" y="1770887"/>
                </a:lnTo>
                <a:lnTo>
                  <a:pt x="0" y="88544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5524" y="4788408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182880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2880" y="201168"/>
                </a:lnTo>
                <a:lnTo>
                  <a:pt x="233171" y="100584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5524" y="4788408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0" y="100584"/>
                </a:moveTo>
                <a:lnTo>
                  <a:pt x="50291" y="0"/>
                </a:lnTo>
                <a:lnTo>
                  <a:pt x="182880" y="0"/>
                </a:lnTo>
                <a:lnTo>
                  <a:pt x="233171" y="100584"/>
                </a:lnTo>
                <a:lnTo>
                  <a:pt x="182880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2820" y="3276600"/>
            <a:ext cx="2089403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2944" y="3712464"/>
            <a:ext cx="1691639" cy="987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0064" y="3300984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2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2" y="1711452"/>
                </a:lnTo>
                <a:lnTo>
                  <a:pt x="1994915" y="855726"/>
                </a:lnTo>
                <a:lnTo>
                  <a:pt x="156705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0064" y="3300984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2" y="0"/>
                </a:lnTo>
                <a:lnTo>
                  <a:pt x="1994915" y="855726"/>
                </a:lnTo>
                <a:lnTo>
                  <a:pt x="1567052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96464" y="3860672"/>
            <a:ext cx="2974975" cy="155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9585">
              <a:lnSpc>
                <a:spcPts val="2530"/>
              </a:lnSpc>
            </a:pPr>
            <a:r>
              <a:rPr sz="2200" spc="-20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ec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ología</a:t>
            </a:r>
            <a:endParaRPr sz="2200">
              <a:latin typeface="Calibri"/>
              <a:cs typeface="Calibri"/>
            </a:endParaRPr>
          </a:p>
          <a:p>
            <a:pPr marL="109855" indent="1684020">
              <a:lnSpc>
                <a:spcPts val="2530"/>
              </a:lnSpc>
            </a:pP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200" spc="-5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642110" indent="97155">
              <a:lnSpc>
                <a:spcPts val="2420"/>
              </a:lnSpc>
            </a:pP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Inocuidad Alime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aria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25567" y="4773167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80" y="0"/>
                </a:moveTo>
                <a:lnTo>
                  <a:pt x="50292" y="0"/>
                </a:lnTo>
                <a:lnTo>
                  <a:pt x="0" y="100583"/>
                </a:lnTo>
                <a:lnTo>
                  <a:pt x="50292" y="201167"/>
                </a:lnTo>
                <a:lnTo>
                  <a:pt x="182880" y="201167"/>
                </a:lnTo>
                <a:lnTo>
                  <a:pt x="233172" y="100583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5567" y="4773167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3"/>
                </a:moveTo>
                <a:lnTo>
                  <a:pt x="50292" y="0"/>
                </a:lnTo>
                <a:lnTo>
                  <a:pt x="182880" y="0"/>
                </a:lnTo>
                <a:lnTo>
                  <a:pt x="233172" y="100583"/>
                </a:lnTo>
                <a:lnTo>
                  <a:pt x="182880" y="201167"/>
                </a:lnTo>
                <a:lnTo>
                  <a:pt x="50292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5128" y="4131564"/>
            <a:ext cx="2085339" cy="1934210"/>
          </a:xfrm>
          <a:custGeom>
            <a:avLst/>
            <a:gdLst/>
            <a:ahLst/>
            <a:cxnLst/>
            <a:rect l="l" t="t" r="r" b="b"/>
            <a:pathLst>
              <a:path w="2085340" h="1934210">
                <a:moveTo>
                  <a:pt x="1601343" y="0"/>
                </a:moveTo>
                <a:lnTo>
                  <a:pt x="483488" y="0"/>
                </a:lnTo>
                <a:lnTo>
                  <a:pt x="0" y="966978"/>
                </a:lnTo>
                <a:lnTo>
                  <a:pt x="483488" y="1933956"/>
                </a:lnTo>
                <a:lnTo>
                  <a:pt x="1601343" y="1933956"/>
                </a:lnTo>
                <a:lnTo>
                  <a:pt x="2084831" y="966978"/>
                </a:lnTo>
                <a:lnTo>
                  <a:pt x="1601343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5128" y="4131564"/>
            <a:ext cx="2085339" cy="1934210"/>
          </a:xfrm>
          <a:custGeom>
            <a:avLst/>
            <a:gdLst/>
            <a:ahLst/>
            <a:cxnLst/>
            <a:rect l="l" t="t" r="r" b="b"/>
            <a:pathLst>
              <a:path w="2085340" h="1934210">
                <a:moveTo>
                  <a:pt x="0" y="966978"/>
                </a:moveTo>
                <a:lnTo>
                  <a:pt x="483488" y="0"/>
                </a:lnTo>
                <a:lnTo>
                  <a:pt x="1601343" y="0"/>
                </a:lnTo>
                <a:lnTo>
                  <a:pt x="2084831" y="966978"/>
                </a:lnTo>
                <a:lnTo>
                  <a:pt x="1601343" y="1933956"/>
                </a:lnTo>
                <a:lnTo>
                  <a:pt x="483488" y="1933956"/>
                </a:lnTo>
                <a:lnTo>
                  <a:pt x="0" y="966978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6567" y="5009388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181356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8"/>
                </a:lnTo>
                <a:lnTo>
                  <a:pt x="181356" y="201168"/>
                </a:lnTo>
                <a:lnTo>
                  <a:pt x="231648" y="100584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6567" y="5009388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5">
                <a:moveTo>
                  <a:pt x="0" y="100584"/>
                </a:moveTo>
                <a:lnTo>
                  <a:pt x="50292" y="0"/>
                </a:lnTo>
                <a:lnTo>
                  <a:pt x="181356" y="0"/>
                </a:lnTo>
                <a:lnTo>
                  <a:pt x="231648" y="100584"/>
                </a:lnTo>
                <a:lnTo>
                  <a:pt x="181356" y="201168"/>
                </a:lnTo>
                <a:lnTo>
                  <a:pt x="50292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1179" y="2353055"/>
            <a:ext cx="2089404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6439" y="2634995"/>
            <a:ext cx="1801367" cy="1295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8423" y="2377439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1566672" y="0"/>
                </a:moveTo>
                <a:lnTo>
                  <a:pt x="428244" y="0"/>
                </a:lnTo>
                <a:lnTo>
                  <a:pt x="0" y="856488"/>
                </a:lnTo>
                <a:lnTo>
                  <a:pt x="428244" y="1712976"/>
                </a:lnTo>
                <a:lnTo>
                  <a:pt x="1566672" y="1712976"/>
                </a:lnTo>
                <a:lnTo>
                  <a:pt x="1994915" y="856488"/>
                </a:lnTo>
                <a:lnTo>
                  <a:pt x="156667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8423" y="2377439"/>
            <a:ext cx="1995170" cy="1713230"/>
          </a:xfrm>
          <a:custGeom>
            <a:avLst/>
            <a:gdLst/>
            <a:ahLst/>
            <a:cxnLst/>
            <a:rect l="l" t="t" r="r" b="b"/>
            <a:pathLst>
              <a:path w="1995170" h="1713229">
                <a:moveTo>
                  <a:pt x="0" y="856488"/>
                </a:moveTo>
                <a:lnTo>
                  <a:pt x="428244" y="0"/>
                </a:lnTo>
                <a:lnTo>
                  <a:pt x="1566672" y="0"/>
                </a:lnTo>
                <a:lnTo>
                  <a:pt x="1994915" y="856488"/>
                </a:lnTo>
                <a:lnTo>
                  <a:pt x="1566672" y="1712976"/>
                </a:lnTo>
                <a:lnTo>
                  <a:pt x="428244" y="1712976"/>
                </a:lnTo>
                <a:lnTo>
                  <a:pt x="0" y="856488"/>
                </a:lnTo>
                <a:close/>
              </a:path>
            </a:pathLst>
          </a:custGeom>
          <a:ln w="9144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96464" y="2783865"/>
            <a:ext cx="133731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</a:pPr>
            <a:r>
              <a:rPr sz="2200" spc="-5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epa</a:t>
            </a:r>
            <a:r>
              <a:rPr sz="2200" spc="-6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ación </a:t>
            </a:r>
            <a:r>
              <a:rPr sz="2200" spc="-14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urbina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vi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nes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26307" y="2412492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4">
                <a:moveTo>
                  <a:pt x="181356" y="0"/>
                </a:moveTo>
                <a:lnTo>
                  <a:pt x="50292" y="0"/>
                </a:lnTo>
                <a:lnTo>
                  <a:pt x="0" y="100584"/>
                </a:lnTo>
                <a:lnTo>
                  <a:pt x="50292" y="201168"/>
                </a:lnTo>
                <a:lnTo>
                  <a:pt x="181356" y="201168"/>
                </a:lnTo>
                <a:lnTo>
                  <a:pt x="231647" y="100584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6307" y="2412492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4">
                <a:moveTo>
                  <a:pt x="0" y="100584"/>
                </a:moveTo>
                <a:lnTo>
                  <a:pt x="50292" y="0"/>
                </a:lnTo>
                <a:lnTo>
                  <a:pt x="181356" y="0"/>
                </a:lnTo>
                <a:lnTo>
                  <a:pt x="231647" y="100584"/>
                </a:lnTo>
                <a:lnTo>
                  <a:pt x="181356" y="201168"/>
                </a:lnTo>
                <a:lnTo>
                  <a:pt x="50292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8144" y="1309116"/>
            <a:ext cx="2239010" cy="1961514"/>
          </a:xfrm>
          <a:custGeom>
            <a:avLst/>
            <a:gdLst/>
            <a:ahLst/>
            <a:cxnLst/>
            <a:rect l="l" t="t" r="r" b="b"/>
            <a:pathLst>
              <a:path w="2239010" h="1961514">
                <a:moveTo>
                  <a:pt x="1748408" y="0"/>
                </a:moveTo>
                <a:lnTo>
                  <a:pt x="490346" y="0"/>
                </a:lnTo>
                <a:lnTo>
                  <a:pt x="0" y="980694"/>
                </a:lnTo>
                <a:lnTo>
                  <a:pt x="490346" y="1961388"/>
                </a:lnTo>
                <a:lnTo>
                  <a:pt x="1748408" y="1961388"/>
                </a:lnTo>
                <a:lnTo>
                  <a:pt x="2238755" y="980694"/>
                </a:lnTo>
                <a:lnTo>
                  <a:pt x="1748408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8144" y="1309116"/>
            <a:ext cx="2239010" cy="1961514"/>
          </a:xfrm>
          <a:custGeom>
            <a:avLst/>
            <a:gdLst/>
            <a:ahLst/>
            <a:cxnLst/>
            <a:rect l="l" t="t" r="r" b="b"/>
            <a:pathLst>
              <a:path w="2239010" h="1961514">
                <a:moveTo>
                  <a:pt x="0" y="980694"/>
                </a:moveTo>
                <a:lnTo>
                  <a:pt x="490346" y="0"/>
                </a:lnTo>
                <a:lnTo>
                  <a:pt x="1748408" y="0"/>
                </a:lnTo>
                <a:lnTo>
                  <a:pt x="2238755" y="980694"/>
                </a:lnTo>
                <a:lnTo>
                  <a:pt x="1748408" y="1961388"/>
                </a:lnTo>
                <a:lnTo>
                  <a:pt x="490346" y="1961388"/>
                </a:lnTo>
                <a:lnTo>
                  <a:pt x="0" y="98069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5784" y="2193035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182879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7"/>
                </a:lnTo>
                <a:lnTo>
                  <a:pt x="182879" y="201167"/>
                </a:lnTo>
                <a:lnTo>
                  <a:pt x="233171" y="1005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5784" y="2193035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4">
                <a:moveTo>
                  <a:pt x="0" y="100584"/>
                </a:moveTo>
                <a:lnTo>
                  <a:pt x="50291" y="0"/>
                </a:lnTo>
                <a:lnTo>
                  <a:pt x="182879" y="0"/>
                </a:lnTo>
                <a:lnTo>
                  <a:pt x="233171" y="100584"/>
                </a:lnTo>
                <a:lnTo>
                  <a:pt x="182879" y="201167"/>
                </a:lnTo>
                <a:lnTo>
                  <a:pt x="50291" y="201167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3603" y="2351532"/>
            <a:ext cx="2089403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6484" y="2785872"/>
            <a:ext cx="1723643" cy="989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0847" y="2375916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1567052" y="0"/>
                </a:moveTo>
                <a:lnTo>
                  <a:pt x="427863" y="0"/>
                </a:lnTo>
                <a:lnTo>
                  <a:pt x="0" y="855726"/>
                </a:lnTo>
                <a:lnTo>
                  <a:pt x="427863" y="1711452"/>
                </a:lnTo>
                <a:lnTo>
                  <a:pt x="1567052" y="1711452"/>
                </a:lnTo>
                <a:lnTo>
                  <a:pt x="1994916" y="855726"/>
                </a:lnTo>
                <a:lnTo>
                  <a:pt x="156705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0847" y="2375916"/>
            <a:ext cx="1995170" cy="1711960"/>
          </a:xfrm>
          <a:custGeom>
            <a:avLst/>
            <a:gdLst/>
            <a:ahLst/>
            <a:cxnLst/>
            <a:rect l="l" t="t" r="r" b="b"/>
            <a:pathLst>
              <a:path w="1995170" h="1711960">
                <a:moveTo>
                  <a:pt x="0" y="855726"/>
                </a:moveTo>
                <a:lnTo>
                  <a:pt x="427863" y="0"/>
                </a:lnTo>
                <a:lnTo>
                  <a:pt x="1567052" y="0"/>
                </a:lnTo>
                <a:lnTo>
                  <a:pt x="1994916" y="855726"/>
                </a:lnTo>
                <a:lnTo>
                  <a:pt x="1567052" y="1711452"/>
                </a:lnTo>
                <a:lnTo>
                  <a:pt x="427863" y="1711452"/>
                </a:lnTo>
                <a:lnTo>
                  <a:pt x="0" y="855726"/>
                </a:lnTo>
                <a:close/>
              </a:path>
            </a:pathLst>
          </a:custGeom>
          <a:ln w="9143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96890" y="2934970"/>
            <a:ext cx="132397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Segu</a:t>
            </a:r>
            <a:r>
              <a:rPr sz="2200" spc="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idad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orm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á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75347" y="3130295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79" y="0"/>
                </a:moveTo>
                <a:lnTo>
                  <a:pt x="50292" y="0"/>
                </a:lnTo>
                <a:lnTo>
                  <a:pt x="0" y="100583"/>
                </a:lnTo>
                <a:lnTo>
                  <a:pt x="50292" y="201167"/>
                </a:lnTo>
                <a:lnTo>
                  <a:pt x="182879" y="201167"/>
                </a:lnTo>
                <a:lnTo>
                  <a:pt x="233172" y="100583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5347" y="3130295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3"/>
                </a:moveTo>
                <a:lnTo>
                  <a:pt x="50292" y="0"/>
                </a:lnTo>
                <a:lnTo>
                  <a:pt x="182879" y="0"/>
                </a:lnTo>
                <a:lnTo>
                  <a:pt x="233172" y="100583"/>
                </a:lnTo>
                <a:lnTo>
                  <a:pt x="182879" y="201167"/>
                </a:lnTo>
                <a:lnTo>
                  <a:pt x="50292" y="201167"/>
                </a:lnTo>
                <a:lnTo>
                  <a:pt x="0" y="100583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45807" y="3267455"/>
            <a:ext cx="2239010" cy="1811020"/>
          </a:xfrm>
          <a:custGeom>
            <a:avLst/>
            <a:gdLst/>
            <a:ahLst/>
            <a:cxnLst/>
            <a:rect l="l" t="t" r="r" b="b"/>
            <a:pathLst>
              <a:path w="2239009" h="1811020">
                <a:moveTo>
                  <a:pt x="1786127" y="0"/>
                </a:moveTo>
                <a:lnTo>
                  <a:pt x="452627" y="0"/>
                </a:lnTo>
                <a:lnTo>
                  <a:pt x="0" y="905256"/>
                </a:lnTo>
                <a:lnTo>
                  <a:pt x="452627" y="1810512"/>
                </a:lnTo>
                <a:lnTo>
                  <a:pt x="1786127" y="1810512"/>
                </a:lnTo>
                <a:lnTo>
                  <a:pt x="2238756" y="905256"/>
                </a:lnTo>
                <a:lnTo>
                  <a:pt x="1786127" y="0"/>
                </a:lnTo>
                <a:close/>
              </a:path>
            </a:pathLst>
          </a:custGeom>
          <a:solidFill>
            <a:srgbClr val="CCC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5807" y="3267455"/>
            <a:ext cx="2239010" cy="1811020"/>
          </a:xfrm>
          <a:custGeom>
            <a:avLst/>
            <a:gdLst/>
            <a:ahLst/>
            <a:cxnLst/>
            <a:rect l="l" t="t" r="r" b="b"/>
            <a:pathLst>
              <a:path w="2239009" h="1811020">
                <a:moveTo>
                  <a:pt x="0" y="905256"/>
                </a:moveTo>
                <a:lnTo>
                  <a:pt x="452627" y="0"/>
                </a:lnTo>
                <a:lnTo>
                  <a:pt x="1786127" y="0"/>
                </a:lnTo>
                <a:lnTo>
                  <a:pt x="2238756" y="905256"/>
                </a:lnTo>
                <a:lnTo>
                  <a:pt x="1786127" y="1810512"/>
                </a:lnTo>
                <a:lnTo>
                  <a:pt x="452627" y="1810512"/>
                </a:lnTo>
                <a:lnTo>
                  <a:pt x="0" y="905256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0064" y="3346703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79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2879" y="201168"/>
                </a:lnTo>
                <a:lnTo>
                  <a:pt x="233171" y="1005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0064" y="3346703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4"/>
                </a:moveTo>
                <a:lnTo>
                  <a:pt x="50291" y="0"/>
                </a:lnTo>
                <a:lnTo>
                  <a:pt x="182879" y="0"/>
                </a:lnTo>
                <a:lnTo>
                  <a:pt x="233171" y="100584"/>
                </a:lnTo>
                <a:lnTo>
                  <a:pt x="182879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22847" y="1580388"/>
            <a:ext cx="249047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z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pa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C2169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YM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3504" y="5957315"/>
            <a:ext cx="349631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ección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 de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l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Medio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Ambie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8036" y="1780032"/>
            <a:ext cx="1498600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Me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óni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8891" y="1275588"/>
            <a:ext cx="2508885" cy="39941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Ingl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pa</a:t>
            </a:r>
            <a:r>
              <a:rPr sz="2000" spc="-35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Cal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 Ce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288" y="3217164"/>
            <a:ext cx="2316480" cy="1793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288" y="3217164"/>
            <a:ext cx="2316480" cy="1793875"/>
          </a:xfrm>
          <a:custGeom>
            <a:avLst/>
            <a:gdLst/>
            <a:ahLst/>
            <a:cxnLst/>
            <a:rect l="l" t="t" r="r" b="b"/>
            <a:pathLst>
              <a:path w="2316480" h="1793875">
                <a:moveTo>
                  <a:pt x="0" y="896874"/>
                </a:moveTo>
                <a:lnTo>
                  <a:pt x="448437" y="0"/>
                </a:lnTo>
                <a:lnTo>
                  <a:pt x="1868043" y="0"/>
                </a:lnTo>
                <a:lnTo>
                  <a:pt x="2316480" y="896874"/>
                </a:lnTo>
                <a:lnTo>
                  <a:pt x="1868043" y="1793748"/>
                </a:lnTo>
                <a:lnTo>
                  <a:pt x="448437" y="1793748"/>
                </a:lnTo>
                <a:lnTo>
                  <a:pt x="0" y="89687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5503" y="4064508"/>
            <a:ext cx="2101596" cy="1933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75503" y="4064508"/>
            <a:ext cx="2101850" cy="1934210"/>
          </a:xfrm>
          <a:custGeom>
            <a:avLst/>
            <a:gdLst/>
            <a:ahLst/>
            <a:cxnLst/>
            <a:rect l="l" t="t" r="r" b="b"/>
            <a:pathLst>
              <a:path w="2101850" h="1934210">
                <a:moveTo>
                  <a:pt x="0" y="966978"/>
                </a:moveTo>
                <a:lnTo>
                  <a:pt x="483488" y="0"/>
                </a:lnTo>
                <a:lnTo>
                  <a:pt x="1618106" y="0"/>
                </a:lnTo>
                <a:lnTo>
                  <a:pt x="2101596" y="966978"/>
                </a:lnTo>
                <a:lnTo>
                  <a:pt x="1618106" y="1933956"/>
                </a:lnTo>
                <a:lnTo>
                  <a:pt x="483488" y="1933956"/>
                </a:lnTo>
                <a:lnTo>
                  <a:pt x="0" y="966978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47288" y="1303019"/>
            <a:ext cx="2238756" cy="1961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47288" y="1303019"/>
            <a:ext cx="2239010" cy="1961514"/>
          </a:xfrm>
          <a:custGeom>
            <a:avLst/>
            <a:gdLst/>
            <a:ahLst/>
            <a:cxnLst/>
            <a:rect l="l" t="t" r="r" b="b"/>
            <a:pathLst>
              <a:path w="2239010" h="1961514">
                <a:moveTo>
                  <a:pt x="0" y="980693"/>
                </a:moveTo>
                <a:lnTo>
                  <a:pt x="490347" y="0"/>
                </a:lnTo>
                <a:lnTo>
                  <a:pt x="1748409" y="0"/>
                </a:lnTo>
                <a:lnTo>
                  <a:pt x="2238756" y="980693"/>
                </a:lnTo>
                <a:lnTo>
                  <a:pt x="1748409" y="1961388"/>
                </a:lnTo>
                <a:lnTo>
                  <a:pt x="490347" y="1961388"/>
                </a:lnTo>
                <a:lnTo>
                  <a:pt x="0" y="980693"/>
                </a:lnTo>
                <a:close/>
              </a:path>
            </a:pathLst>
          </a:custGeom>
          <a:ln w="9143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5140" y="3182111"/>
            <a:ext cx="2238755" cy="1810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5140" y="3182111"/>
            <a:ext cx="2239010" cy="1811020"/>
          </a:xfrm>
          <a:custGeom>
            <a:avLst/>
            <a:gdLst/>
            <a:ahLst/>
            <a:cxnLst/>
            <a:rect l="l" t="t" r="r" b="b"/>
            <a:pathLst>
              <a:path w="2239009" h="1811020">
                <a:moveTo>
                  <a:pt x="0" y="905256"/>
                </a:moveTo>
                <a:lnTo>
                  <a:pt x="452627" y="0"/>
                </a:lnTo>
                <a:lnTo>
                  <a:pt x="1786127" y="0"/>
                </a:lnTo>
                <a:lnTo>
                  <a:pt x="2238755" y="905256"/>
                </a:lnTo>
                <a:lnTo>
                  <a:pt x="1786127" y="1810512"/>
                </a:lnTo>
                <a:lnTo>
                  <a:pt x="452627" y="1810512"/>
                </a:lnTo>
                <a:lnTo>
                  <a:pt x="0" y="905256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54480" y="4637532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182880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2880" y="201168"/>
                </a:lnTo>
                <a:lnTo>
                  <a:pt x="233171" y="100584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54480" y="4637532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80" h="201295">
                <a:moveTo>
                  <a:pt x="0" y="100584"/>
                </a:moveTo>
                <a:lnTo>
                  <a:pt x="50291" y="0"/>
                </a:lnTo>
                <a:lnTo>
                  <a:pt x="182880" y="0"/>
                </a:lnTo>
                <a:lnTo>
                  <a:pt x="233171" y="100584"/>
                </a:lnTo>
                <a:lnTo>
                  <a:pt x="182880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24271" y="4892040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182879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2879" y="201168"/>
                </a:lnTo>
                <a:lnTo>
                  <a:pt x="233172" y="100584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24271" y="4892040"/>
            <a:ext cx="233679" cy="201295"/>
          </a:xfrm>
          <a:custGeom>
            <a:avLst/>
            <a:gdLst/>
            <a:ahLst/>
            <a:cxnLst/>
            <a:rect l="l" t="t" r="r" b="b"/>
            <a:pathLst>
              <a:path w="233679" h="201295">
                <a:moveTo>
                  <a:pt x="0" y="100584"/>
                </a:moveTo>
                <a:lnTo>
                  <a:pt x="50291" y="0"/>
                </a:lnTo>
                <a:lnTo>
                  <a:pt x="182879" y="0"/>
                </a:lnTo>
                <a:lnTo>
                  <a:pt x="233172" y="100584"/>
                </a:lnTo>
                <a:lnTo>
                  <a:pt x="182879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23488" y="2185416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4">
                <a:moveTo>
                  <a:pt x="181356" y="0"/>
                </a:moveTo>
                <a:lnTo>
                  <a:pt x="50291" y="0"/>
                </a:lnTo>
                <a:lnTo>
                  <a:pt x="0" y="100584"/>
                </a:lnTo>
                <a:lnTo>
                  <a:pt x="50291" y="201168"/>
                </a:lnTo>
                <a:lnTo>
                  <a:pt x="181356" y="201168"/>
                </a:lnTo>
                <a:lnTo>
                  <a:pt x="231648" y="100584"/>
                </a:lnTo>
                <a:lnTo>
                  <a:pt x="181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3488" y="2185416"/>
            <a:ext cx="231775" cy="201295"/>
          </a:xfrm>
          <a:custGeom>
            <a:avLst/>
            <a:gdLst/>
            <a:ahLst/>
            <a:cxnLst/>
            <a:rect l="l" t="t" r="r" b="b"/>
            <a:pathLst>
              <a:path w="231775" h="201294">
                <a:moveTo>
                  <a:pt x="0" y="100584"/>
                </a:moveTo>
                <a:lnTo>
                  <a:pt x="50291" y="0"/>
                </a:lnTo>
                <a:lnTo>
                  <a:pt x="181356" y="0"/>
                </a:lnTo>
                <a:lnTo>
                  <a:pt x="231648" y="100584"/>
                </a:lnTo>
                <a:lnTo>
                  <a:pt x="181356" y="201168"/>
                </a:lnTo>
                <a:lnTo>
                  <a:pt x="50291" y="201168"/>
                </a:lnTo>
                <a:lnTo>
                  <a:pt x="0" y="100584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67956" y="3227832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79" h="200025">
                <a:moveTo>
                  <a:pt x="183261" y="0"/>
                </a:moveTo>
                <a:lnTo>
                  <a:pt x="49911" y="0"/>
                </a:lnTo>
                <a:lnTo>
                  <a:pt x="0" y="99821"/>
                </a:lnTo>
                <a:lnTo>
                  <a:pt x="49911" y="199643"/>
                </a:lnTo>
                <a:lnTo>
                  <a:pt x="183261" y="199643"/>
                </a:lnTo>
                <a:lnTo>
                  <a:pt x="233172" y="99821"/>
                </a:lnTo>
                <a:lnTo>
                  <a:pt x="183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7956" y="3227832"/>
            <a:ext cx="233679" cy="200025"/>
          </a:xfrm>
          <a:custGeom>
            <a:avLst/>
            <a:gdLst/>
            <a:ahLst/>
            <a:cxnLst/>
            <a:rect l="l" t="t" r="r" b="b"/>
            <a:pathLst>
              <a:path w="233679" h="200025">
                <a:moveTo>
                  <a:pt x="0" y="99821"/>
                </a:moveTo>
                <a:lnTo>
                  <a:pt x="49911" y="0"/>
                </a:lnTo>
                <a:lnTo>
                  <a:pt x="183261" y="0"/>
                </a:lnTo>
                <a:lnTo>
                  <a:pt x="233172" y="99821"/>
                </a:lnTo>
                <a:lnTo>
                  <a:pt x="183261" y="199643"/>
                </a:lnTo>
                <a:lnTo>
                  <a:pt x="49911" y="199643"/>
                </a:lnTo>
                <a:lnTo>
                  <a:pt x="0" y="99821"/>
                </a:lnTo>
                <a:close/>
              </a:path>
            </a:pathLst>
          </a:custGeom>
          <a:ln w="9144">
            <a:solidFill>
              <a:srgbClr val="1C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02352" y="5846064"/>
            <a:ext cx="2612390" cy="401320"/>
          </a:xfrm>
          <a:custGeom>
            <a:avLst/>
            <a:gdLst/>
            <a:ahLst/>
            <a:cxnLst/>
            <a:rect l="l" t="t" r="r" b="b"/>
            <a:pathLst>
              <a:path w="2612390" h="401320">
                <a:moveTo>
                  <a:pt x="0" y="400812"/>
                </a:moveTo>
                <a:lnTo>
                  <a:pt x="2612136" y="400812"/>
                </a:lnTo>
                <a:lnTo>
                  <a:pt x="2612136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102352" y="5846064"/>
            <a:ext cx="2612390" cy="401320"/>
          </a:xfrm>
          <a:prstGeom prst="rect">
            <a:avLst/>
          </a:prstGeom>
          <a:ln w="9143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2000" spc="-5" dirty="0">
                <a:solidFill>
                  <a:srgbClr val="1C2169"/>
                </a:solidFill>
                <a:latin typeface="Calibri"/>
                <a:cs typeface="Calibri"/>
              </a:rPr>
              <a:t>Com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1C2169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cio</a:t>
            </a:r>
            <a:r>
              <a:rPr sz="2000" spc="-10" dirty="0">
                <a:solidFill>
                  <a:srgbClr val="1C216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1C2169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C2169"/>
                </a:solidFill>
                <a:latin typeface="Calibri"/>
                <a:cs typeface="Calibri"/>
              </a:rPr>
              <a:t>ernacional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Office PowerPoint</Application>
  <PresentationFormat>Presentación en pantalla (4:3)</PresentationFormat>
  <Paragraphs>296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Medium</vt:lpstr>
      <vt:lpstr>Times New Roman</vt:lpstr>
      <vt:lpstr>Office Theme</vt:lpstr>
      <vt:lpstr>RENDICION</vt:lpstr>
      <vt:lpstr>Presentación de PowerPoint</vt:lpstr>
      <vt:lpstr>Presentación de PowerPoint</vt:lpstr>
      <vt:lpstr>Consejo Directivo Tripartito</vt:lpstr>
      <vt:lpstr>EL SISTEMA DE FORMACION PROFESIONAL</vt:lpstr>
      <vt:lpstr>Red de 286 Aliados Estratégicos</vt:lpstr>
      <vt:lpstr>Cobertura de Formación en Todo el País</vt:lpstr>
      <vt:lpstr>Presentación de PowerPoint</vt:lpstr>
      <vt:lpstr>La Más Amplia Oferta de Formación Profesional</vt:lpstr>
      <vt:lpstr>La Más Amplia Oferta de Formación Profesional</vt:lpstr>
      <vt:lpstr>Formación en Todo Tipo de Empresas Cotizantes</vt:lpstr>
      <vt:lpstr>Total de Horas de Formación Impartidas</vt:lpstr>
      <vt:lpstr>Logros Institucionales Más Destacados</vt:lpstr>
      <vt:lpstr>Presentación de PowerPoint</vt:lpstr>
      <vt:lpstr>Logros del Área de Género del INSAFORP</vt:lpstr>
      <vt:lpstr>Principales Retos Superados</vt:lpstr>
      <vt:lpstr>Formación On-Line en Plataforma Virtual</vt:lpstr>
      <vt:lpstr>Programa de Inglés para el Trabajo Crecimiento del 30%</vt:lpstr>
      <vt:lpstr>Inserción Laboral de 84% en Empresa Centro</vt:lpstr>
      <vt:lpstr>Nuevas Carreras para la Industria del Plástico</vt:lpstr>
      <vt:lpstr>Certificación Internacional Mantenimiento Aeronáutico</vt:lpstr>
      <vt:lpstr>Presentación de PowerPoint</vt:lpstr>
      <vt:lpstr>502 Cursos nuevos e innovadores 10% de Inversión</vt:lpstr>
      <vt:lpstr>INVERSIÓN</vt:lpstr>
      <vt:lpstr>Muchas Gracias</vt:lpstr>
      <vt:lpstr>Información Adicional</vt:lpstr>
      <vt:lpstr>Principales Indicadores de Gestión</vt:lpstr>
      <vt:lpstr>Resumen de Ejecución Presupuestaria</vt:lpstr>
      <vt:lpstr>Algunos Actores de la Red de Socios Estratégicos</vt:lpstr>
      <vt:lpstr>Algunos Actores de la Red de Socios Estratégicos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López-Portillo</dc:creator>
  <cp:lastModifiedBy>gl_morena</cp:lastModifiedBy>
  <cp:revision>1</cp:revision>
  <dcterms:created xsi:type="dcterms:W3CDTF">2016-09-27T10:45:27Z</dcterms:created>
  <dcterms:modified xsi:type="dcterms:W3CDTF">2016-09-27T16:45:45Z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2016-09-27T00:00:00Z</vt:filetime>
  </property>
</Properties>
</file>