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tags/tag3.xml" ContentType="application/vnd.openxmlformats-officedocument.presentationml.tags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</p:sldIdLst>
  <p:sldSz cx="12192000" cy="6858000"/>
  <p:notesSz cx="6858000" cy="9144000"/>
  <p:custDataLst>
    <p:tags r:id="rId11"/>
  </p:custDataLst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-96" y="-4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145D-B78D-4BDF-8A4C-14290E617CA8}" type="datetimeFigureOut">
              <a:rPr lang="es-SV" smtClean="0"/>
              <a:pPr/>
              <a:t>10/06/2015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8E99E-E9AC-44AF-A595-8B5F7EB311AE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xmlns="" val="974217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145D-B78D-4BDF-8A4C-14290E617CA8}" type="datetimeFigureOut">
              <a:rPr lang="es-SV" smtClean="0"/>
              <a:pPr/>
              <a:t>10/06/2015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8E99E-E9AC-44AF-A595-8B5F7EB311AE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xmlns="" val="884989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145D-B78D-4BDF-8A4C-14290E617CA8}" type="datetimeFigureOut">
              <a:rPr lang="es-SV" smtClean="0"/>
              <a:pPr/>
              <a:t>10/06/2015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8E99E-E9AC-44AF-A595-8B5F7EB311AE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xmlns="" val="19330207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145D-B78D-4BDF-8A4C-14290E617CA8}" type="datetimeFigureOut">
              <a:rPr lang="es-SV" smtClean="0"/>
              <a:pPr/>
              <a:t>10/06/2015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8E99E-E9AC-44AF-A595-8B5F7EB311AE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xmlns="" val="1721268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145D-B78D-4BDF-8A4C-14290E617CA8}" type="datetimeFigureOut">
              <a:rPr lang="es-SV" smtClean="0"/>
              <a:pPr/>
              <a:t>10/06/2015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8E99E-E9AC-44AF-A595-8B5F7EB311AE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xmlns="" val="3564099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145D-B78D-4BDF-8A4C-14290E617CA8}" type="datetimeFigureOut">
              <a:rPr lang="es-SV" smtClean="0"/>
              <a:pPr/>
              <a:t>10/06/2015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8E99E-E9AC-44AF-A595-8B5F7EB311AE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xmlns="" val="2027605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145D-B78D-4BDF-8A4C-14290E617CA8}" type="datetimeFigureOut">
              <a:rPr lang="es-SV" smtClean="0"/>
              <a:pPr/>
              <a:t>10/06/2015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8E99E-E9AC-44AF-A595-8B5F7EB311AE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xmlns="" val="2977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145D-B78D-4BDF-8A4C-14290E617CA8}" type="datetimeFigureOut">
              <a:rPr lang="es-SV" smtClean="0"/>
              <a:pPr/>
              <a:t>10/06/2015</a:t>
            </a:fld>
            <a:endParaRPr lang="es-SV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8E99E-E9AC-44AF-A595-8B5F7EB311AE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xmlns="" val="1483799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145D-B78D-4BDF-8A4C-14290E617CA8}" type="datetimeFigureOut">
              <a:rPr lang="es-SV" smtClean="0"/>
              <a:pPr/>
              <a:t>10/06/2015</a:t>
            </a:fld>
            <a:endParaRPr lang="es-SV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8E99E-E9AC-44AF-A595-8B5F7EB311AE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xmlns="" val="1282663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145D-B78D-4BDF-8A4C-14290E617CA8}" type="datetimeFigureOut">
              <a:rPr lang="es-SV" smtClean="0"/>
              <a:pPr/>
              <a:t>10/06/2015</a:t>
            </a:fld>
            <a:endParaRPr lang="es-SV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8E99E-E9AC-44AF-A595-8B5F7EB311AE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xmlns="" val="2928147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145D-B78D-4BDF-8A4C-14290E617CA8}" type="datetimeFigureOut">
              <a:rPr lang="es-SV" smtClean="0"/>
              <a:pPr/>
              <a:t>10/06/2015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8E99E-E9AC-44AF-A595-8B5F7EB311AE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xmlns="" val="2789487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145D-B78D-4BDF-8A4C-14290E617CA8}" type="datetimeFigureOut">
              <a:rPr lang="es-SV" smtClean="0"/>
              <a:pPr/>
              <a:t>10/06/2015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8E99E-E9AC-44AF-A595-8B5F7EB311AE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xmlns="" val="3286969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0145D-B78D-4BDF-8A4C-14290E617CA8}" type="datetimeFigureOut">
              <a:rPr lang="es-SV" smtClean="0"/>
              <a:pPr/>
              <a:t>10/06/2015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8E99E-E9AC-44AF-A595-8B5F7EB311AE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xmlns="" val="352234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7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2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8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770849"/>
            <a:ext cx="10515600" cy="1325563"/>
          </a:xfrm>
        </p:spPr>
        <p:txBody>
          <a:bodyPr/>
          <a:lstStyle/>
          <a:p>
            <a:pPr algn="ctr"/>
            <a:r>
              <a:rPr lang="es-SV" dirty="0" smtClean="0"/>
              <a:t>Evaluación ciudadana </a:t>
            </a:r>
            <a:endParaRPr lang="es-SV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838200" y="365651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SV" sz="4000" dirty="0" smtClean="0"/>
              <a:t>Rendición de Cuentas MOP </a:t>
            </a:r>
          </a:p>
          <a:p>
            <a:pPr algn="ctr"/>
            <a:r>
              <a:rPr lang="es-SV" sz="4000" dirty="0" smtClean="0"/>
              <a:t>09 Junio 2015 </a:t>
            </a:r>
            <a:endParaRPr lang="es-SV" sz="4000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14862" y="282695"/>
            <a:ext cx="2962275" cy="156210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02956" y="4907058"/>
            <a:ext cx="2031746" cy="1206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10489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/>
          <a:lstStyle/>
          <a:p>
            <a:r>
              <a:rPr lang="es-SV" smtClean="0"/>
              <a:t>¿Cual es su sexo?</a:t>
            </a:r>
            <a:endParaRPr lang="es-SV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5638800" cy="4351338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rabicPeriod"/>
            </a:pPr>
            <a:r>
              <a:rPr lang="es-SV" sz="3200" smtClean="0"/>
              <a:t>Femenino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rabicPeriod"/>
            </a:pPr>
            <a:r>
              <a:rPr lang="es-SV" sz="3200" smtClean="0"/>
              <a:t>Masculino</a:t>
            </a:r>
            <a:endParaRPr lang="es-SV" sz="320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xmlns="" val="1743645437"/>
              </p:ext>
            </p:extLst>
          </p:nvPr>
        </p:nvGraphicFramePr>
        <p:xfrm>
          <a:off x="6032500" y="1600200"/>
          <a:ext cx="6096000" cy="5143500"/>
        </p:xfrm>
        <a:graphic>
          <a:graphicData uri="http://schemas.openxmlformats.org/presentationml/2006/ole">
            <p:oleObj spid="_x0000_s1032" name="Gráfico" r:id="rId6" imgW="6096075" imgH="5143584" progId="MSGraph.Chart.8">
              <p:embed followColorScheme="full"/>
            </p:oleObj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xmlns="" val="1502407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/>
          <a:lstStyle/>
          <a:p>
            <a:r>
              <a:rPr lang="es-SV" smtClean="0"/>
              <a:t>¿Recibió el informe de rendición de cuentas oportunamente?</a:t>
            </a:r>
            <a:endParaRPr lang="es-SV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5638800" cy="4351338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rabicPeriod"/>
            </a:pPr>
            <a:r>
              <a:rPr lang="es-SV" sz="3200" smtClean="0"/>
              <a:t>Si 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rabicPeriod"/>
            </a:pPr>
            <a:r>
              <a:rPr lang="es-SV" sz="3200" smtClean="0"/>
              <a:t>No </a:t>
            </a:r>
            <a:endParaRPr lang="es-SV" sz="320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xmlns="" val="279468148"/>
              </p:ext>
            </p:extLst>
          </p:nvPr>
        </p:nvGraphicFramePr>
        <p:xfrm>
          <a:off x="6032500" y="1600200"/>
          <a:ext cx="6096000" cy="5143500"/>
        </p:xfrm>
        <a:graphic>
          <a:graphicData uri="http://schemas.openxmlformats.org/presentationml/2006/ole">
            <p:oleObj spid="_x0000_s2056" name="Gráfico" r:id="rId6" imgW="6096075" imgH="5143584" progId="MSGraph.Chart.8">
              <p:embed followColorScheme="full"/>
            </p:oleObj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xmlns="" val="3813143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s-SV" smtClean="0"/>
              <a:t>¿El contenido del informe está escrito de la manera clara y resalta los aspectos importantes de la gestión?</a:t>
            </a:r>
            <a:endParaRPr lang="es-SV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5638800" cy="4351338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rabicPeriod"/>
            </a:pPr>
            <a:r>
              <a:rPr lang="es-SV" sz="3200" smtClean="0"/>
              <a:t>Si 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rabicPeriod"/>
            </a:pPr>
            <a:r>
              <a:rPr lang="es-SV" sz="3200" smtClean="0"/>
              <a:t>No</a:t>
            </a:r>
            <a:endParaRPr lang="es-SV" sz="320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xmlns="" val="3507303675"/>
              </p:ext>
            </p:extLst>
          </p:nvPr>
        </p:nvGraphicFramePr>
        <p:xfrm>
          <a:off x="6032500" y="1600200"/>
          <a:ext cx="6096000" cy="5143500"/>
        </p:xfrm>
        <a:graphic>
          <a:graphicData uri="http://schemas.openxmlformats.org/presentationml/2006/ole">
            <p:oleObj spid="_x0000_s3080" name="Gráfico" r:id="rId6" imgW="6096075" imgH="5143584" progId="MSGraph.Chart.8">
              <p:embed followColorScheme="full"/>
            </p:oleObj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xmlns="" val="1337964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s-SV" smtClean="0"/>
              <a:t>Durante la presentación del informe: ¿Las autoridades explicaron y justificaron las principales decisiones de su gestión?</a:t>
            </a:r>
            <a:endParaRPr lang="es-SV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5638800" cy="4351338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rabicPeriod"/>
            </a:pPr>
            <a:r>
              <a:rPr lang="es-SV" sz="3200" smtClean="0"/>
              <a:t>Si 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rabicPeriod"/>
            </a:pPr>
            <a:r>
              <a:rPr lang="es-SV" sz="3200" smtClean="0"/>
              <a:t>No</a:t>
            </a:r>
            <a:endParaRPr lang="es-SV" sz="320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xmlns="" val="1672676159"/>
              </p:ext>
            </p:extLst>
          </p:nvPr>
        </p:nvGraphicFramePr>
        <p:xfrm>
          <a:off x="6032500" y="1600200"/>
          <a:ext cx="6096000" cy="5143500"/>
        </p:xfrm>
        <a:graphic>
          <a:graphicData uri="http://schemas.openxmlformats.org/presentationml/2006/ole">
            <p:oleObj spid="_x0000_s4104" name="Gráfico" r:id="rId6" imgW="6096075" imgH="5143584" progId="MSGraph.Chart.8">
              <p:embed followColorScheme="full"/>
            </p:oleObj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xmlns="" val="843256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/>
          <a:lstStyle/>
          <a:p>
            <a:r>
              <a:rPr lang="es-SV" smtClean="0"/>
              <a:t>¿Las autoridades informaron sobre los obstáculos o dificultades enfrentadas?</a:t>
            </a:r>
            <a:endParaRPr lang="es-SV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5638800" cy="4351338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rabicPeriod"/>
            </a:pPr>
            <a:r>
              <a:rPr lang="es-SV" sz="3200" smtClean="0"/>
              <a:t>Si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rabicPeriod"/>
            </a:pPr>
            <a:r>
              <a:rPr lang="es-SV" sz="3200" smtClean="0"/>
              <a:t>No</a:t>
            </a:r>
            <a:endParaRPr lang="es-SV" sz="320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xmlns="" val="2451720722"/>
              </p:ext>
            </p:extLst>
          </p:nvPr>
        </p:nvGraphicFramePr>
        <p:xfrm>
          <a:off x="6032500" y="1600200"/>
          <a:ext cx="6096000" cy="5143500"/>
        </p:xfrm>
        <a:graphic>
          <a:graphicData uri="http://schemas.openxmlformats.org/presentationml/2006/ole">
            <p:oleObj spid="_x0000_s5128" name="Gráfico" r:id="rId6" imgW="6096075" imgH="5143584" progId="MSGraph.Chart.8">
              <p:embed followColorScheme="full"/>
            </p:oleObj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xmlns="" val="2971264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/>
          <a:lstStyle/>
          <a:p>
            <a:r>
              <a:rPr lang="es-SV" smtClean="0"/>
              <a:t>¿Las autoridades han explicado con claridad el origen y uso de los recursos asignados?</a:t>
            </a:r>
            <a:endParaRPr lang="es-SV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5638800" cy="4351338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rabicPeriod"/>
            </a:pPr>
            <a:r>
              <a:rPr lang="es-SV" sz="3200" smtClean="0"/>
              <a:t>Si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rabicPeriod"/>
            </a:pPr>
            <a:r>
              <a:rPr lang="es-SV" sz="3200" smtClean="0"/>
              <a:t>No</a:t>
            </a:r>
            <a:endParaRPr lang="es-SV" sz="320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xmlns="" val="3184484834"/>
              </p:ext>
            </p:extLst>
          </p:nvPr>
        </p:nvGraphicFramePr>
        <p:xfrm>
          <a:off x="6032500" y="1600200"/>
          <a:ext cx="6096000" cy="5143500"/>
        </p:xfrm>
        <a:graphic>
          <a:graphicData uri="http://schemas.openxmlformats.org/presentationml/2006/ole">
            <p:oleObj spid="_x0000_s6152" name="Gráfico" r:id="rId6" imgW="6096075" imgH="5143584" progId="MSGraph.Chart.8">
              <p:embed followColorScheme="full"/>
            </p:oleObj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xmlns="" val="980145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s-SV" smtClean="0"/>
              <a:t>¿Las autoridades dieron respuestas satisfactorias a la mayoría de las preguntas de la población?</a:t>
            </a:r>
            <a:endParaRPr lang="es-SV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5638800" cy="4351338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rabicPeriod"/>
            </a:pPr>
            <a:r>
              <a:rPr lang="es-SV" sz="3200" smtClean="0"/>
              <a:t>Si 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rabicPeriod"/>
            </a:pPr>
            <a:r>
              <a:rPr lang="es-SV" sz="3200" smtClean="0"/>
              <a:t>No </a:t>
            </a:r>
            <a:endParaRPr lang="es-SV" sz="320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xmlns="" val="344186936"/>
              </p:ext>
            </p:extLst>
          </p:nvPr>
        </p:nvGraphicFramePr>
        <p:xfrm>
          <a:off x="6032500" y="1600200"/>
          <a:ext cx="6096000" cy="5143500"/>
        </p:xfrm>
        <a:graphic>
          <a:graphicData uri="http://schemas.openxmlformats.org/presentationml/2006/ole">
            <p:oleObj spid="_x0000_s7176" name="Gráfico" r:id="rId6" imgW="6096075" imgH="5143584" progId="MSGraph.Chart.8">
              <p:embed followColorScheme="full"/>
            </p:oleObj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xmlns="" val="1919177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s-SV" smtClean="0"/>
              <a:t>Del 1 al 10 evalúe el evento de rendición de esta institución (1 valor minimo / 10 valor maximo)</a:t>
            </a:r>
            <a:endParaRPr lang="es-SV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5638800" cy="4351338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lphaUcPeriod"/>
            </a:pPr>
            <a:r>
              <a:rPr lang="es-SV" sz="2700" smtClean="0"/>
              <a:t>1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lphaUcPeriod"/>
            </a:pPr>
            <a:r>
              <a:rPr lang="es-SV" sz="2700" smtClean="0"/>
              <a:t>2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lphaUcPeriod"/>
            </a:pPr>
            <a:r>
              <a:rPr lang="es-SV" sz="2700" smtClean="0"/>
              <a:t>3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lphaUcPeriod"/>
            </a:pPr>
            <a:r>
              <a:rPr lang="es-SV" sz="2700" smtClean="0"/>
              <a:t>4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lphaUcPeriod"/>
            </a:pPr>
            <a:r>
              <a:rPr lang="es-SV" sz="2700" smtClean="0"/>
              <a:t>5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lphaUcPeriod"/>
            </a:pPr>
            <a:r>
              <a:rPr lang="es-SV" sz="2700" smtClean="0"/>
              <a:t>6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lphaUcPeriod"/>
            </a:pPr>
            <a:r>
              <a:rPr lang="es-SV" sz="2700" smtClean="0"/>
              <a:t>7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lphaUcPeriod"/>
            </a:pPr>
            <a:r>
              <a:rPr lang="es-SV" sz="2700" smtClean="0"/>
              <a:t>8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lphaUcPeriod"/>
            </a:pPr>
            <a:r>
              <a:rPr lang="es-SV" sz="2700" smtClean="0"/>
              <a:t>9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lphaUcPeriod"/>
            </a:pPr>
            <a:r>
              <a:rPr lang="es-SV" sz="2700" smtClean="0"/>
              <a:t>10</a:t>
            </a:r>
            <a:endParaRPr lang="es-SV" sz="270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xmlns="" val="4080760398"/>
              </p:ext>
            </p:extLst>
          </p:nvPr>
        </p:nvGraphicFramePr>
        <p:xfrm>
          <a:off x="6032500" y="1600200"/>
          <a:ext cx="6096000" cy="5143500"/>
        </p:xfrm>
        <a:graphic>
          <a:graphicData uri="http://schemas.openxmlformats.org/presentationml/2006/ole">
            <p:oleObj spid="_x0000_s9224" name="Gráfico" r:id="rId6" imgW="6096075" imgH="5143584" progId="MSGraph.Chart.8">
              <p:embed followColorScheme="full"/>
            </p:oleObj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xmlns="" val="1911665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ASPOLLED" val="B2E5560AEE4848978E4594EC79B08C41"/>
  <p:tag name="TPVERSION" val="5"/>
  <p:tag name="TPFULLVERSION" val="5.3.1.3337"/>
  <p:tag name="PPTVERSION" val="15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6872925A8BF2430C832A1CBE8A4D15FC&lt;/guid&gt;&#10;        &lt;description /&gt;&#10;        &lt;date&gt;6/9/2015 9:50:39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66E83BD3CCD246CDBA6102250E7EF2AF&lt;/guid&gt;&#10;            &lt;repollguid&gt;8A666D51FCB3495E8564A11632EF7B23&lt;/repollguid&gt;&#10;            &lt;sourceid /&gt;&#10;            &lt;questiontext&gt;Durante la presentación del informe: ¿Las autoridades explicaron y justificaron las principales decisiones de su gestión?&lt;/questiontext&gt;&#10;            &lt;showresults&gt;True&lt;/showresults&gt;&#10;            &lt;firstresponseonly&gt;True&lt;/firstresponseonly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0&lt;/bulletstyle&gt;&#10;            &lt;demographic&gt;True&lt;/demographic&gt;&#10;            &lt;groupname /&gt;&#10;            &lt;answers&gt;&#10;                &lt;answer&gt;&#10;                    &lt;guid&gt;7D2F1566C9D24C5AB6AA2FEA52E23B66&lt;/guid&gt;&#10;                    &lt;answertext&gt;Si &lt;/answertext&gt;&#10;                    &lt;valuetype&gt;0&lt;/valuetype&gt;&#10;                &lt;/answer&gt;&#10;                &lt;answer&gt;&#10;                    &lt;guid&gt;23A0D2E959F149EDAB08A746FE457794&lt;/guid&gt;&#10;                    &lt;answertext&gt;No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Durante la presentación del informe: ¿Las autoridades explicaron y justificaron las principales decisiones de su gestión?[;crlf;]90[;]200[;]90[;]False[;]0[;][;crlf;]112222222222222[;]1[;]327542288288526[;]107283950617284[;crlf;]79[;]0[;]Si 1[;]Si [;][;crlf;]11[;]0[;]No2[;]No[;]"/>
  <p:tag name="HASRESULTS" val="Tru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C8BCED42FEE14928AED3C48A98C910FE&lt;/guid&gt;&#10;        &lt;description /&gt;&#10;        &lt;date&gt;6/9/2015 9:50:43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164987B3EEE0425D87D11615038E9B1A&lt;/guid&gt;&#10;            &lt;repollguid&gt;E9954F14FB1449CA8E3F5C9D4F740CCD&lt;/repollguid&gt;&#10;            &lt;sourceid /&gt;&#10;            &lt;questiontext&gt;¿Las autoridades informaron sobre los obstáculos o dificultades enfrentadas?&lt;/questiontext&gt;&#10;            &lt;showresults&gt;True&lt;/showresults&gt;&#10;            &lt;firstresponseonly&gt;True&lt;/firstresponseonly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0&lt;/bulletstyle&gt;&#10;            &lt;demographic&gt;True&lt;/demographic&gt;&#10;            &lt;groupname /&gt;&#10;            &lt;answers&gt;&#10;                &lt;answer&gt;&#10;                    &lt;guid&gt;B55730C6ABF74F6FBDB6CB9EA1E6402C&lt;/guid&gt;&#10;                    &lt;answertext&gt;Si&lt;/answertext&gt;&#10;                    &lt;valuetype&gt;0&lt;/valuetype&gt;&#10;                &lt;/answer&gt;&#10;                &lt;answer&gt;&#10;                    &lt;guid&gt;A8B3190E0B57408B9106E413FB2C7AA5&lt;/guid&gt;&#10;                    &lt;answertext&gt;No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¿Las autoridades informaron sobre los obstáculos o dificultades enfrentadas?[;crlf;]92[;]200[;]92[;]False[;]0[;][;crlf;]117391304347826[;]1[;]379034690742667[;]143667296786389[;crlf;]76[;]0[;]Si1[;]Si[;][;crlf;]16[;]0[;]No2[;]No[;]"/>
  <p:tag name="HASRESULTS" val="Tru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9701AD9074344C0AB1181BCAFFF3FFF1&lt;/guid&gt;&#10;        &lt;description /&gt;&#10;        &lt;date&gt;6/9/2015 9:50:48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421987AB9EE945039CE2A33069E37E10&lt;/guid&gt;&#10;            &lt;repollguid&gt;0CC995CC97534A3591427287540F615C&lt;/repollguid&gt;&#10;            &lt;sourceid /&gt;&#10;            &lt;questiontext&gt;¿Las autoridades han explicado con claridad el origen y uso de los recursos asignados?&lt;/questiontext&gt;&#10;            &lt;showresults&gt;True&lt;/showresults&gt;&#10;            &lt;firstresponseonly&gt;True&lt;/firstresponseonly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0&lt;/bulletstyle&gt;&#10;            &lt;demographic&gt;True&lt;/demographic&gt;&#10;            &lt;groupname /&gt;&#10;            &lt;answers&gt;&#10;                &lt;answer&gt;&#10;                    &lt;guid&gt;8F83B0FC8A53480AA31CAE8A4FA45CF7&lt;/guid&gt;&#10;                    &lt;answertext&gt;Si&lt;/answertext&gt;&#10;                    &lt;valuetype&gt;0&lt;/valuetype&gt;&#10;                &lt;/answer&gt;&#10;                &lt;answer&gt;&#10;                    &lt;guid&gt;28111621E05F4F1087C55C4D69B00EC8&lt;/guid&gt;&#10;                    &lt;answertext&gt;No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¿Las autoridades han explicado con claridad el origen y uso de los recursos asignados?[;crlf;]88[;]200[;]88[;]False[;]0[;][;crlf;]114772727272727[;]1[;]354829431727182[;]125903925619835[;crlf;]75[;]0[;]Si1[;]Si[;][;crlf;]13[;]0[;]No2[;]No[;]"/>
  <p:tag name="HASRESULTS" val="Tru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CF88FF3A84FE495CA163E54E2EB84EB6&lt;/guid&gt;&#10;        &lt;description /&gt;&#10;        &lt;date&gt;6/9/2015 9:50:26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9E23965AC05E49079BF59237A360C4CF&lt;/guid&gt;&#10;            &lt;repollguid&gt;FA1687A5F9A24E4EA7BEF065D70AAD28&lt;/repollguid&gt;&#10;            &lt;sourceid /&gt;&#10;            &lt;questiontext&gt;¿Cual es su sexo?&lt;/questiontext&gt;&#10;            &lt;showresults&gt;True&lt;/showresults&gt;&#10;            &lt;firstresponseonly&gt;True&lt;/firstresponseonly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0&lt;/bulletstyle&gt;&#10;            &lt;demographic&gt;True&lt;/demographic&gt;&#10;            &lt;groupname /&gt;&#10;            &lt;answers&gt;&#10;                &lt;answer&gt;&#10;                    &lt;guid&gt;279A0BCDFF3B498997CAFD5FA19440BD&lt;/guid&gt;&#10;                    &lt;answertext&gt;Femenino&lt;/answertext&gt;&#10;                    &lt;valuetype&gt;0&lt;/valuetype&gt;&#10;                &lt;/answer&gt;&#10;                &lt;answer&gt;&#10;                    &lt;guid&gt;06DB9133A05C495DA1ED63450FB18A4A&lt;/guid&gt;&#10;                    &lt;answertext&gt;Masculino&lt;/answertext&gt;&#10;                    &lt;valuetype&gt;0&lt;/valuetype&gt;&#10;                &lt;/answer&gt;&#10;            &lt;/answers&gt;&#10;        &lt;/multichoice&gt;&#10;    &lt;/questions&gt;&#10;&lt;/questionlist&gt;"/>
  <p:tag name="RESULTS" val="¿Cual es su sexo?[;crlf;]84[;]200[;]84[;]False[;]0[;][;crlf;]1.42857142857143[;]1[;]0.494871659305394[;]0.244897959183673[;crlf;]48[;]0[;]Femenino1[;]Femenino[;][;crlf;]36[;]0[;]Masculino2[;]Masculino[;]"/>
  <p:tag name="HASRESULTS" val="True"/>
  <p:tag name="LIVECHARTING" val="False"/>
  <p:tag name="AUTOOPENPOLL" val="True"/>
  <p:tag name="AUTOFORMATCHART" val="Tru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F0169AB5F25344D0A114928B21439E2C&lt;/guid&gt;&#10;        &lt;description /&gt;&#10;        &lt;date&gt;6/9/2015 9:50:53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79994888600C46BCA55F15A1DC27333E&lt;/guid&gt;&#10;            &lt;repollguid&gt;054F48B95DF34F5E93DE77DC9E9D1E4C&lt;/repollguid&gt;&#10;            &lt;sourceid /&gt;&#10;            &lt;questiontext&gt;¿Las autoridades dieron respuestas satisfactorias a la mayoría de las preguntas de la población?&lt;/questiontext&gt;&#10;            &lt;showresults&gt;True&lt;/showresults&gt;&#10;            &lt;firstresponseonly&gt;True&lt;/firstresponseonly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0&lt;/bulletstyle&gt;&#10;            &lt;demographic&gt;True&lt;/demographic&gt;&#10;            &lt;groupname /&gt;&#10;            &lt;answers&gt;&#10;                &lt;answer&gt;&#10;                    &lt;guid&gt;1460E8C30FCB4CF18629658B4F2A35C9&lt;/guid&gt;&#10;                    &lt;answertext&gt;Si &lt;/answertext&gt;&#10;                    &lt;valuetype&gt;0&lt;/valuetype&gt;&#10;                &lt;/answer&gt;&#10;                &lt;answer&gt;&#10;                    &lt;guid&gt;EC36A3242EEC42A9AFBD9CA4E1013480&lt;/guid&gt;&#10;                    &lt;answertext&gt;No 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¿Las autoridades dieron respuestas satisfactorias a la mayoría de las preguntas de la población?[;crlf;]72[;]200[;]72[;]False[;]0[;][;crlf;]1.30555555555556[;]1[;]0.460642331993806[;]0.212191358024691[;crlf;]50[;]0[;]Si 1[;]Si [;][;crlf;]22[;]0[;]No 2[;]No [;]"/>
  <p:tag name="HASRESULTS" val="Tru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27A886ECAD034BCEA36DEC0D8C6CA5DD&lt;/guid&gt;&#10;        &lt;description /&gt;&#10;        &lt;date&gt;6/9/2015 9:51:05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9D065E72496849648C74B885850C4373&lt;/guid&gt;&#10;            &lt;repollguid&gt;27C9773635184861A5B01DEE04E8000A&lt;/repollguid&gt;&#10;            &lt;sourceid /&gt;&#10;            &lt;questiontext&gt;Del 1 al 10 evalúe el evento de rendición de esta institución (1 valor minimo / 10 valor maximo)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demographic&gt;True&lt;/demographic&gt;&#10;            &lt;groupname /&gt;&#10;            &lt;answers&gt;&#10;                &lt;answer&gt;&#10;                    &lt;guid&gt;396E4495F10442509C67257459E86D46&lt;/guid&gt;&#10;                    &lt;answertext&gt;1&lt;/answertext&gt;&#10;                    &lt;valuetype&gt;0&lt;/valuetype&gt;&#10;                &lt;/answer&gt;&#10;                &lt;answer&gt;&#10;                    &lt;guid&gt;3824CF243A7742F88E88A329BB0E2FBF&lt;/guid&gt;&#10;                    &lt;answertext&gt;2&lt;/answertext&gt;&#10;                    &lt;valuetype&gt;0&lt;/valuetype&gt;&#10;                &lt;/answer&gt;&#10;                &lt;answer&gt;&#10;                    &lt;guid&gt;25EF81E3664842C3918B8C2581505375&lt;/guid&gt;&#10;                    &lt;answertext&gt;3&lt;/answertext&gt;&#10;                    &lt;valuetype&gt;0&lt;/valuetype&gt;&#10;                &lt;/answer&gt;&#10;                &lt;answer&gt;&#10;                    &lt;guid&gt;4BBAB250B9E84477B682F2D61069B637&lt;/guid&gt;&#10;                    &lt;answertext&gt;4&lt;/answertext&gt;&#10;                    &lt;valuetype&gt;0&lt;/valuetype&gt;&#10;                &lt;/answer&gt;&#10;                &lt;answer&gt;&#10;                    &lt;guid&gt;6648994081554B1CA47D5298769D1B2F&lt;/guid&gt;&#10;                    &lt;answertext&gt;5&lt;/answertext&gt;&#10;                    &lt;valuetype&gt;0&lt;/valuetype&gt;&#10;                &lt;/answer&gt;&#10;                &lt;answer&gt;&#10;                    &lt;guid&gt;2997B145ABC3451B80D9FAFE661310B1&lt;/guid&gt;&#10;                    &lt;answertext&gt;6&lt;/answertext&gt;&#10;                    &lt;valuetype&gt;0&lt;/valuetype&gt;&#10;                &lt;/answer&gt;&#10;                &lt;answer&gt;&#10;                    &lt;guid&gt;A90CC052A91D439B9E2155A11B99545E&lt;/guid&gt;&#10;                    &lt;answertext&gt;7&lt;/answertext&gt;&#10;                    &lt;valuetype&gt;0&lt;/valuetype&gt;&#10;                &lt;/answer&gt;&#10;                &lt;answer&gt;&#10;                    &lt;guid&gt;0C498AB269914540831A10B063B0FBE8&lt;/guid&gt;&#10;                    &lt;answertext&gt;8&lt;/answertext&gt;&#10;                    &lt;valuetype&gt;0&lt;/valuetype&gt;&#10;                &lt;/answer&gt;&#10;                &lt;answer&gt;&#10;                    &lt;guid&gt;193FECDEBB6847469DBD94B36782A312&lt;/guid&gt;&#10;                    &lt;answertext&gt;9&lt;/answertext&gt;&#10;                    &lt;valuetype&gt;0&lt;/valuetype&gt;&#10;                &lt;/answer&gt;&#10;                &lt;answer&gt;&#10;                    &lt;guid&gt;A1D5F55EB798457ABE72A6C1410B843D&lt;/guid&gt;&#10;                    &lt;answertext&gt;10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Del 1 al 10 evalúe el evento de rendición de esta institución (1 valor minimo / 10 valor maximo)[;crlf;]71[;]200[;]71[;]False[;]0[;][;crlf;]707042253521127[;]9[;]35378195865671[;]125161674270978[;crlf;]13[;]0[;]11[;]1[;][;crlf;]3[;]0[;]22[;]2[;][;crlf;]1[;]0[;]33[;]3[;][;crlf;]2[;]0[;]44[;]4[;][;crlf;]2[;]0[;]55[;]5[;][;crlf;]1[;]0[;]66[;]6[;][;crlf;]2[;]0[;]77[;]7[;][;crlf;]10[;]0[;]88[;]8[;][;crlf;]8[;]0[;]99[;]9[;][;crlf;]29[;]0[;]100[;]10[;]"/>
  <p:tag name="HASRESULTS" val="Tru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4D776AAC68DE4F66AC5BC06E9380924D&lt;/guid&gt;&#10;        &lt;description /&gt;&#10;        &lt;date&gt;6/9/2015 9:50:30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EE8E7E7A2603424CB72D5EF497696498&lt;/guid&gt;&#10;            &lt;repollguid&gt;6EF8E9A6A52145C0AF4E015FDFC40C3B&lt;/repollguid&gt;&#10;            &lt;sourceid /&gt;&#10;            &lt;questiontext&gt;¿Recibió el informe de rendición de cuentas oportunamente?&lt;/questiontext&gt;&#10;            &lt;showresults&gt;True&lt;/showresults&gt;&#10;            &lt;firstresponseonly&gt;True&lt;/firstresponseonly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0&lt;/bulletstyle&gt;&#10;            &lt;demographic&gt;True&lt;/demographic&gt;&#10;            &lt;groupname /&gt;&#10;            &lt;answers&gt;&#10;                &lt;answer&gt;&#10;                    &lt;guid&gt;1DF1ABDE53D745FD9112CC904890E5FC&lt;/guid&gt;&#10;                    &lt;answertext&gt;Si &lt;/answertext&gt;&#10;                    &lt;valuetype&gt;0&lt;/valuetype&gt;&#10;                &lt;/answer&gt;&#10;                &lt;answer&gt;&#10;                    &lt;guid&gt;123D523B4FAC4FD2A16EC2418E20BFD4&lt;/guid&gt;&#10;                    &lt;answertext&gt;No 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¿Recibió el informe de rendición de cuentas oportunamente?[;crlf;]81[;]200[;]81[;]False[;]0[;][;crlf;]109876543209877[;]1[;]298346814162829[;]890108215211096[;crlf;]73[;]0[;]Si 1[;]Si [;][;crlf;]8[;]0[;]No 2[;]No [;]"/>
  <p:tag name="HASRESULTS" val="Tru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2A46EC8166374094970442AD16CAB4F6&lt;/guid&gt;&#10;        &lt;description /&gt;&#10;        &lt;date&gt;6/9/2015 9:50:34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73DB843441DD4C3585B782D80C9498E4&lt;/guid&gt;&#10;            &lt;repollguid&gt;DDCD1D68491A432BA5A0364B4ECC9F2A&lt;/repollguid&gt;&#10;            &lt;sourceid /&gt;&#10;            &lt;questiontext&gt;¿El contenido del informe está escrito de la manera clara y resalta los aspectos importantes de la gestión?&lt;/questiontext&gt;&#10;            &lt;showresults&gt;True&lt;/showresults&gt;&#10;            &lt;firstresponseonly&gt;True&lt;/firstresponseonly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0&lt;/bulletstyle&gt;&#10;            &lt;demographic&gt;True&lt;/demographic&gt;&#10;            &lt;groupname /&gt;&#10;            &lt;answers&gt;&#10;                &lt;answer&gt;&#10;                    &lt;guid&gt;96E2E577ADB44267AFE51DF5BC942F51&lt;/guid&gt;&#10;                    &lt;answertext&gt;Si &lt;/answertext&gt;&#10;                    &lt;valuetype&gt;0&lt;/valuetype&gt;&#10;                &lt;/answer&gt;&#10;                &lt;answer&gt;&#10;                    &lt;guid&gt;8F3C70EAB9DD4EA0A74E93B0D9997BD3&lt;/guid&gt;&#10;                    &lt;answertext&gt;No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¿El contenido del informe está escrito de la manera clara y resalta los aspectos importantes de la gestión?[;crlf;]90[;]200[;]90[;]False[;]0[;][;crlf;]1.07777777777778[;]1[;]0.267821573182088[;]0.0717283950617284[;crlf;]83[;]0[;]Si 1[;]Si [;][;crlf;]7[;]0[;]No2[;]No[;]"/>
  <p:tag name="HASRESULTS" val="Tru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</TotalTime>
  <Words>126</Words>
  <Application>Microsoft Office PowerPoint</Application>
  <PresentationFormat>Personalizado</PresentationFormat>
  <Paragraphs>35</Paragraphs>
  <Slides>9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1" baseType="lpstr">
      <vt:lpstr>Tema de Office</vt:lpstr>
      <vt:lpstr>Gráfico</vt:lpstr>
      <vt:lpstr>Evaluación ciudadana </vt:lpstr>
      <vt:lpstr>¿Cual es su sexo?</vt:lpstr>
      <vt:lpstr>¿Recibió el informe de rendición de cuentas oportunamente?</vt:lpstr>
      <vt:lpstr>¿El contenido del informe está escrito de la manera clara y resalta los aspectos importantes de la gestión?</vt:lpstr>
      <vt:lpstr>Durante la presentación del informe: ¿Las autoridades explicaron y justificaron las principales decisiones de su gestión?</vt:lpstr>
      <vt:lpstr>¿Las autoridades informaron sobre los obstáculos o dificultades enfrentadas?</vt:lpstr>
      <vt:lpstr>¿Las autoridades han explicado con claridad el origen y uso de los recursos asignados?</vt:lpstr>
      <vt:lpstr>¿Las autoridades dieron respuestas satisfactorias a la mayoría de las preguntas de la población?</vt:lpstr>
      <vt:lpstr>Del 1 al 10 evalúe el evento de rendición de esta institución (1 valor minimo / 10 valor maximo)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¿Cual es su sexo?</dc:title>
  <dc:creator>PC</dc:creator>
  <cp:lastModifiedBy>sflores</cp:lastModifiedBy>
  <cp:revision>7</cp:revision>
  <dcterms:created xsi:type="dcterms:W3CDTF">2015-06-09T16:38:52Z</dcterms:created>
  <dcterms:modified xsi:type="dcterms:W3CDTF">2015-06-10T21:11:21Z</dcterms:modified>
</cp:coreProperties>
</file>