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ags/tag5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custDataLst>
    <p:tags r:id="rId11"/>
  </p:custDataLst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96" y="-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43DA3-6D0D-41B9-86D2-AFB72811C453}" type="datetimeFigureOut">
              <a:rPr lang="es-SV" smtClean="0"/>
              <a:pPr/>
              <a:t>21/07/2015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78C69-DD59-4D4D-B134-6465DBF1EBC7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3006501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43DA3-6D0D-41B9-86D2-AFB72811C453}" type="datetimeFigureOut">
              <a:rPr lang="es-SV" smtClean="0"/>
              <a:pPr/>
              <a:t>21/07/2015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78C69-DD59-4D4D-B134-6465DBF1EBC7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17787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43DA3-6D0D-41B9-86D2-AFB72811C453}" type="datetimeFigureOut">
              <a:rPr lang="es-SV" smtClean="0"/>
              <a:pPr/>
              <a:t>21/07/2015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78C69-DD59-4D4D-B134-6465DBF1EBC7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21575271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ítulo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43DA3-6D0D-41B9-86D2-AFB72811C453}" type="datetimeFigureOut">
              <a:rPr lang="es-SV" smtClean="0"/>
              <a:pPr/>
              <a:t>21/07/2015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78C69-DD59-4D4D-B134-6465DBF1EBC7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44059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43DA3-6D0D-41B9-86D2-AFB72811C453}" type="datetimeFigureOut">
              <a:rPr lang="es-SV" smtClean="0"/>
              <a:pPr/>
              <a:t>21/07/2015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78C69-DD59-4D4D-B134-6465DBF1EBC7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3049608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43DA3-6D0D-41B9-86D2-AFB72811C453}" type="datetimeFigureOut">
              <a:rPr lang="es-SV" smtClean="0"/>
              <a:pPr/>
              <a:t>21/07/2015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78C69-DD59-4D4D-B134-6465DBF1EBC7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331888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43DA3-6D0D-41B9-86D2-AFB72811C453}" type="datetimeFigureOut">
              <a:rPr lang="es-SV" smtClean="0"/>
              <a:pPr/>
              <a:t>21/07/2015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78C69-DD59-4D4D-B134-6465DBF1EBC7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3441975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43DA3-6D0D-41B9-86D2-AFB72811C453}" type="datetimeFigureOut">
              <a:rPr lang="es-SV" smtClean="0"/>
              <a:pPr/>
              <a:t>21/07/2015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78C69-DD59-4D4D-B134-6465DBF1EBC7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3387697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43DA3-6D0D-41B9-86D2-AFB72811C453}" type="datetimeFigureOut">
              <a:rPr lang="es-SV" smtClean="0"/>
              <a:pPr/>
              <a:t>21/07/2015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78C69-DD59-4D4D-B134-6465DBF1EBC7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998158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43DA3-6D0D-41B9-86D2-AFB72811C453}" type="datetimeFigureOut">
              <a:rPr lang="es-SV" smtClean="0"/>
              <a:pPr/>
              <a:t>21/07/2015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78C69-DD59-4D4D-B134-6465DBF1EBC7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2497905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43DA3-6D0D-41B9-86D2-AFB72811C453}" type="datetimeFigureOut">
              <a:rPr lang="es-SV" smtClean="0"/>
              <a:pPr/>
              <a:t>21/07/2015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78C69-DD59-4D4D-B134-6465DBF1EBC7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278181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43DA3-6D0D-41B9-86D2-AFB72811C453}" type="datetimeFigureOut">
              <a:rPr lang="es-SV" smtClean="0"/>
              <a:pPr/>
              <a:t>21/07/2015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78C69-DD59-4D4D-B134-6465DBF1EBC7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3141580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43DA3-6D0D-41B9-86D2-AFB72811C453}" type="datetimeFigureOut">
              <a:rPr lang="es-SV" smtClean="0"/>
              <a:pPr/>
              <a:t>21/07/2015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78C69-DD59-4D4D-B134-6465DBF1EBC7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3736538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7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2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8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807522"/>
            <a:ext cx="10515600" cy="5284520"/>
          </a:xfrm>
        </p:spPr>
        <p:txBody>
          <a:bodyPr>
            <a:normAutofit/>
          </a:bodyPr>
          <a:lstStyle/>
          <a:p>
            <a:pPr algn="ctr"/>
            <a:r>
              <a:rPr lang="es-SV" b="1" dirty="0" smtClean="0"/>
              <a:t>Secretaria de participación ciudadana, transparencia y anticorrupción.</a:t>
            </a:r>
            <a:br>
              <a:rPr lang="es-SV" b="1" dirty="0" smtClean="0"/>
            </a:br>
            <a:r>
              <a:rPr lang="es-SV" b="1" dirty="0"/>
              <a:t/>
            </a:r>
            <a:br>
              <a:rPr lang="es-SV" b="1" dirty="0"/>
            </a:br>
            <a:r>
              <a:rPr lang="es-SV" b="1" dirty="0" smtClean="0"/>
              <a:t>Viceministerio de Vivienda y Desarrollo </a:t>
            </a:r>
            <a:r>
              <a:rPr lang="es-SV" b="1" dirty="0" smtClean="0"/>
              <a:t>Urbano</a:t>
            </a:r>
            <a:br>
              <a:rPr lang="es-SV" b="1" dirty="0" smtClean="0"/>
            </a:br>
            <a:r>
              <a:rPr lang="es-SV" b="1" dirty="0" smtClean="0"/>
              <a:t/>
            </a:r>
            <a:br>
              <a:rPr lang="es-SV" b="1" dirty="0" smtClean="0"/>
            </a:br>
            <a:r>
              <a:rPr lang="es-SV" sz="3000" b="1" dirty="0" smtClean="0"/>
              <a:t>21 de julio de 2015</a:t>
            </a:r>
            <a:r>
              <a:rPr lang="es-SV" b="1" dirty="0" smtClean="0"/>
              <a:t/>
            </a:r>
            <a:br>
              <a:rPr lang="es-SV" b="1" dirty="0" smtClean="0"/>
            </a:br>
            <a:endParaRPr lang="es-SV" b="1" dirty="0"/>
          </a:p>
        </p:txBody>
      </p:sp>
    </p:spTree>
    <p:extLst>
      <p:ext uri="{BB962C8B-B14F-4D97-AF65-F5344CB8AC3E}">
        <p14:creationId xmlns:p14="http://schemas.microsoft.com/office/powerpoint/2010/main" xmlns="" val="368050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r>
              <a:rPr lang="es-SV" smtClean="0"/>
              <a:t>¿Cual es su sexo?</a:t>
            </a:r>
            <a:endParaRPr lang="es-SV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3200" smtClean="0"/>
              <a:t>Masculino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3200" smtClean="0"/>
              <a:t>Femenino </a:t>
            </a:r>
            <a:endParaRPr lang="es-SV" sz="320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xmlns="" val="681006735"/>
              </p:ext>
            </p:extLst>
          </p:nvPr>
        </p:nvGraphicFramePr>
        <p:xfrm>
          <a:off x="6032500" y="1600200"/>
          <a:ext cx="6096000" cy="5143500"/>
        </p:xfrm>
        <a:graphic>
          <a:graphicData uri="http://schemas.openxmlformats.org/presentationml/2006/ole">
            <p:oleObj spid="_x0000_s1028" name="Gráfico" r:id="rId6" imgW="6096075" imgH="5143584" progId="MSGraph.Chart.8">
              <p:embed followColorScheme="full"/>
            </p:oleObj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xmlns="" val="1697578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r>
              <a:rPr lang="es-SV" smtClean="0"/>
              <a:t>¿Recibió el informe de rendición de cuentas oportunamente?</a:t>
            </a:r>
            <a:endParaRPr lang="es-SV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3200" smtClean="0"/>
              <a:t>Si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3200" smtClean="0"/>
              <a:t>No</a:t>
            </a:r>
            <a:endParaRPr lang="es-SV" sz="320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xmlns="" val="712310321"/>
              </p:ext>
            </p:extLst>
          </p:nvPr>
        </p:nvGraphicFramePr>
        <p:xfrm>
          <a:off x="6032500" y="1600200"/>
          <a:ext cx="6096000" cy="5143500"/>
        </p:xfrm>
        <a:graphic>
          <a:graphicData uri="http://schemas.openxmlformats.org/presentationml/2006/ole">
            <p:oleObj spid="_x0000_s2052" name="Gráfico" r:id="rId6" imgW="6096075" imgH="5143584" progId="MSGraph.Chart.8">
              <p:embed followColorScheme="full"/>
            </p:oleObj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xmlns="" val="3383168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s-SV" smtClean="0"/>
              <a:t>¿El contenido del informe está escrito de manera clara y resalta los aspectos impotantes de la gestión?</a:t>
            </a:r>
            <a:endParaRPr lang="es-SV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3200" smtClean="0"/>
              <a:t>Si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3200" smtClean="0"/>
              <a:t>No</a:t>
            </a:r>
            <a:endParaRPr lang="es-SV" sz="320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xmlns="" val="4152896308"/>
              </p:ext>
            </p:extLst>
          </p:nvPr>
        </p:nvGraphicFramePr>
        <p:xfrm>
          <a:off x="6032500" y="1600200"/>
          <a:ext cx="6096000" cy="5143500"/>
        </p:xfrm>
        <a:graphic>
          <a:graphicData uri="http://schemas.openxmlformats.org/presentationml/2006/ole">
            <p:oleObj spid="_x0000_s3076" name="Gráfico" r:id="rId6" imgW="6096075" imgH="5143584" progId="MSGraph.Chart.8">
              <p:embed followColorScheme="full"/>
            </p:oleObj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xmlns="" val="830744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s-SV" smtClean="0"/>
              <a:t>Durante la presentación del informe: ¿Las autoridades explicaron y justificaron las principales decisiones de su gestion?</a:t>
            </a:r>
            <a:endParaRPr lang="es-SV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3200" smtClean="0"/>
              <a:t>Si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3200" smtClean="0"/>
              <a:t>No</a:t>
            </a:r>
            <a:endParaRPr lang="es-SV" sz="320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xmlns="" val="2007321716"/>
              </p:ext>
            </p:extLst>
          </p:nvPr>
        </p:nvGraphicFramePr>
        <p:xfrm>
          <a:off x="6032500" y="1600200"/>
          <a:ext cx="6096000" cy="5143500"/>
        </p:xfrm>
        <a:graphic>
          <a:graphicData uri="http://schemas.openxmlformats.org/presentationml/2006/ole">
            <p:oleObj spid="_x0000_s4100" name="Gráfico" r:id="rId6" imgW="6096075" imgH="5143584" progId="MSGraph.Chart.8">
              <p:embed followColorScheme="full"/>
            </p:oleObj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xmlns="" val="917267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r>
              <a:rPr lang="es-SV" smtClean="0"/>
              <a:t>¿Las autoridades informaron sobre los obstáculos o dificultades enfrentadas?</a:t>
            </a:r>
            <a:endParaRPr lang="es-SV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3200" smtClean="0"/>
              <a:t>Si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3200" smtClean="0"/>
              <a:t>No</a:t>
            </a:r>
            <a:endParaRPr lang="es-SV" sz="320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xmlns="" val="2998356155"/>
              </p:ext>
            </p:extLst>
          </p:nvPr>
        </p:nvGraphicFramePr>
        <p:xfrm>
          <a:off x="6032500" y="1600200"/>
          <a:ext cx="6096000" cy="5143500"/>
        </p:xfrm>
        <a:graphic>
          <a:graphicData uri="http://schemas.openxmlformats.org/presentationml/2006/ole">
            <p:oleObj spid="_x0000_s5124" name="Gráfico" r:id="rId6" imgW="6096075" imgH="5143584" progId="MSGraph.Chart.8">
              <p:embed followColorScheme="full"/>
            </p:oleObj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xmlns="" val="1769360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r>
              <a:rPr lang="es-SV" smtClean="0"/>
              <a:t>¿Las autoridades han explicado con claridad el origen y uso de los recursos asignados?</a:t>
            </a:r>
            <a:endParaRPr lang="es-SV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3200" smtClean="0"/>
              <a:t>Si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3200" smtClean="0"/>
              <a:t>No</a:t>
            </a:r>
            <a:endParaRPr lang="es-SV" sz="320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xmlns="" val="668243528"/>
              </p:ext>
            </p:extLst>
          </p:nvPr>
        </p:nvGraphicFramePr>
        <p:xfrm>
          <a:off x="6032500" y="1600200"/>
          <a:ext cx="6096000" cy="5143500"/>
        </p:xfrm>
        <a:graphic>
          <a:graphicData uri="http://schemas.openxmlformats.org/presentationml/2006/ole">
            <p:oleObj spid="_x0000_s6148" name="Gráfico" r:id="rId6" imgW="6096075" imgH="5143584" progId="MSGraph.Chart.8">
              <p:embed followColorScheme="full"/>
            </p:oleObj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xmlns="" val="3519497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s-SV" smtClean="0"/>
              <a:t>¿Las autoridades dieron respuestas satisfactorias a la mayoría de las preguntas de la población?</a:t>
            </a:r>
            <a:endParaRPr lang="es-SV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3200" smtClean="0"/>
              <a:t>Si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3200" smtClean="0"/>
              <a:t>No</a:t>
            </a:r>
            <a:endParaRPr lang="es-SV" sz="320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xmlns="" val="884582437"/>
              </p:ext>
            </p:extLst>
          </p:nvPr>
        </p:nvGraphicFramePr>
        <p:xfrm>
          <a:off x="6032500" y="1600200"/>
          <a:ext cx="6096000" cy="5143500"/>
        </p:xfrm>
        <a:graphic>
          <a:graphicData uri="http://schemas.openxmlformats.org/presentationml/2006/ole">
            <p:oleObj spid="_x0000_s7172" name="Gráfico" r:id="rId6" imgW="6096075" imgH="5143584" progId="MSGraph.Chart.8">
              <p:embed followColorScheme="full"/>
            </p:oleObj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xmlns="" val="3818216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r>
              <a:rPr lang="es-SV" smtClean="0"/>
              <a:t>Del 1 al 10 evalúe el evento de rendición de esta institución</a:t>
            </a:r>
            <a:endParaRPr lang="es-SV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2700" smtClean="0"/>
              <a:t>1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2700" smtClean="0"/>
              <a:t>2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2700" smtClean="0"/>
              <a:t>3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2700" smtClean="0"/>
              <a:t>4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2700" smtClean="0"/>
              <a:t>5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2700" smtClean="0"/>
              <a:t>6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2700" smtClean="0"/>
              <a:t>7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2700" smtClean="0"/>
              <a:t>8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2700" smtClean="0"/>
              <a:t>9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2700" smtClean="0"/>
              <a:t>10</a:t>
            </a:r>
            <a:endParaRPr lang="es-SV" sz="270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xmlns="" val="2809703288"/>
              </p:ext>
            </p:extLst>
          </p:nvPr>
        </p:nvGraphicFramePr>
        <p:xfrm>
          <a:off x="6032500" y="1600200"/>
          <a:ext cx="6096000" cy="5143500"/>
        </p:xfrm>
        <a:graphic>
          <a:graphicData uri="http://schemas.openxmlformats.org/presentationml/2006/ole">
            <p:oleObj spid="_x0000_s8196" name="Gráfico" r:id="rId6" imgW="6096075" imgH="5143584" progId="MSGraph.Chart.8">
              <p:embed followColorScheme="full"/>
            </p:oleObj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xmlns="" val="1512350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DECC26B8206048BF884D563B171AEC60"/>
  <p:tag name="TPVERSION" val="5"/>
  <p:tag name="TPFULLVERSION" val="5.3.2.24"/>
  <p:tag name="PPTVERSION" val="15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33DD191B8A2B4A3FB8FBA04A38BF6672&lt;/guid&gt;&#10;        &lt;description /&gt;&#10;        &lt;date&gt;7/21/2015 11:22:14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0CEEC87EFD34AE7BC74C478F844FE3A&lt;/guid&gt;&#10;            &lt;repollguid&gt;8FE75E75EA724DBE81134C9F1A8D6D29&lt;/repollguid&gt;&#10;            &lt;sourceid&gt;CE8A26F6A39E4D7F9FC9290CFFE297CB&lt;/sourceid&gt;&#10;            &lt;questiontext&gt;Durante la presentación del informe: ¿Las autoridades explicaron y justificaron las principales decisiones de su gestion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answers&gt;&#10;                &lt;answer&gt;&#10;                    &lt;guid&gt;703FF06B00134DBB8011A65F57721A98&lt;/guid&gt;&#10;                    &lt;answertext&gt;Si&lt;/answertext&gt;&#10;                    &lt;valuetype&gt;0&lt;/valuetype&gt;&#10;                &lt;/answer&gt;&#10;                &lt;answer&gt;&#10;                    &lt;guid&gt;9840D864A1614398A5105516B3293D3E&lt;/guid&gt;&#10;                    &lt;answertext&gt;No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Durante la presentación del informe: ¿Las autoridades explicaron y justificaron las principales decisiones de su gestion?[;crlf;]54[;]200[;]54[;]False[;]0[;][;crlf;]116666666666667[;]1[;]372677996249965[;]138888888888889[;crlf;]45[;]0[;]Si1[;]Si[;][;crlf;]9[;]0[;]No2[;]No[;]"/>
  <p:tag name="HASRESULTS" val="Tru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4DC8F85C121A44FEB3D2E3313D53D21D&lt;/guid&gt;&#10;        &lt;description /&gt;&#10;        &lt;date&gt;7/21/2015 11:22:20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B60383D95ED4EAE82AEC419078F8971&lt;/guid&gt;&#10;            &lt;repollguid&gt;8FE75E75EA724DBE81134C9F1A8D6D29&lt;/repollguid&gt;&#10;            &lt;sourceid&gt;CE8A26F6A39E4D7F9FC9290CFFE297CB&lt;/sourceid&gt;&#10;            &lt;questiontext&gt;¿Las autoridades informaron sobre los obstáculos o dificultades enfrentadas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answers&gt;&#10;                &lt;answer&gt;&#10;                    &lt;guid&gt;703FF06B00134DBB8011A65F57721A98&lt;/guid&gt;&#10;                    &lt;answertext&gt;Si&lt;/answertext&gt;&#10;                    &lt;valuetype&gt;0&lt;/valuetype&gt;&#10;                &lt;/answer&gt;&#10;                &lt;answer&gt;&#10;                    &lt;guid&gt;9840D864A1614398A5105516B3293D3E&lt;/guid&gt;&#10;                    &lt;answertext&gt;No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¿Las autoridades informaron sobre los obstáculos o dificultades enfrentadas?[;crlf;]56[;]200[;]56[;]False[;]0[;][;crlf;]119642857142857[;]1[;]397296347522982[;]157844387755102[;crlf;]45[;]0[;]Si1[;]Si[;][;crlf;]11[;]0[;]No2[;]No[;]"/>
  <p:tag name="HASRESULTS" val="Tru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0F67DE3A5F8240DA89509CE4CAF247E2&lt;/guid&gt;&#10;        &lt;description /&gt;&#10;        &lt;date&gt;7/21/2015 11:22:29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3F65F53170D04465A10AE916C12CC580&lt;/guid&gt;&#10;            &lt;repollguid&gt;8FE75E75EA724DBE81134C9F1A8D6D29&lt;/repollguid&gt;&#10;            &lt;sourceid&gt;CE8A26F6A39E4D7F9FC9290CFFE297CB&lt;/sourceid&gt;&#10;            &lt;questiontext&gt;¿Las autoridades han explicado con claridad el origen y uso de los recursos asignados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answers&gt;&#10;                &lt;answer&gt;&#10;                    &lt;guid&gt;703FF06B00134DBB8011A65F57721A98&lt;/guid&gt;&#10;                    &lt;answertext&gt;Si&lt;/answertext&gt;&#10;                    &lt;valuetype&gt;0&lt;/valuetype&gt;&#10;                &lt;/answer&gt;&#10;                &lt;answer&gt;&#10;                    &lt;guid&gt;9840D864A1614398A5105516B3293D3E&lt;/guid&gt;&#10;                    &lt;answertext&gt;No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¿Las autoridades han explicado con claridad el origen y uso de los recursos asignados?[;crlf;]56[;]200[;]56[;]False[;]0[;][;crlf;]1.26785714285714[;]1[;]0.44284274170133[;]0.196109693877551[;crlf;]41[;]0[;]Si1[;]Si[;][;crlf;]15[;]0[;]No2[;]No[;]"/>
  <p:tag name="HASRESULTS" val="Tru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9B1DCD28D432439F954524F9040E27BB&lt;/guid&gt;&#10;        &lt;description /&gt;&#10;        &lt;date&gt;7/21/2015 11:21:52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70C548B7352B49CC83205013691D0A0F&lt;/guid&gt;&#10;            &lt;repollguid&gt;43D89DD825964F4BB75E7B8FA9AC82BE&lt;/repollguid&gt;&#10;            &lt;sourceid&gt;4E0B502BE6D9458CAFC373644524DFDA&lt;/sourceid&gt;&#10;            &lt;questiontext&gt;¿Cual es su sexo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answers&gt;&#10;                &lt;answer&gt;&#10;                    &lt;guid&gt;30AEE184A14D45ACB4A72CA2E88F0149&lt;/guid&gt;&#10;                    &lt;answertext&gt;Masculino&lt;/answertext&gt;&#10;                    &lt;valuetype&gt;0&lt;/valuetype&gt;&#10;                &lt;/answer&gt;&#10;                &lt;answer&gt;&#10;                    &lt;guid&gt;2437DF62A82844AEBF45FA0A7312510C&lt;/guid&gt;&#10;                    &lt;answertext&gt;Femenino 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¿Cual es su sexo?[;crlf;]52[;]200[;]52[;]False[;]0[;][;crlf;]1.55769230769231[;]2[;]0.496660445005575[;]0.246671597633136[;crlf;]23[;]0[;]Masculino1[;]Masculino[;][;crlf;]29[;]0[;]Femenino 2[;]Femenino [;]"/>
  <p:tag name="HASRESULTS" val="Tru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5FF1E8C483A14C1CB03C7BF82CDB6F4F&lt;/guid&gt;&#10;        &lt;description /&gt;&#10;        &lt;date&gt;7/21/2015 11:22:41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D84D312BF8245C38BD50862E8DBE15F&lt;/guid&gt;&#10;            &lt;repollguid&gt;13E8EB0031574EF4AC55CDFD9F6F46AC&lt;/repollguid&gt;&#10;            &lt;sourceid&gt;DFD0B9C21CBC4F429AD23B7A62C18C85&lt;/sourceid&gt;&#10;            &lt;questiontext&gt;¿Las autoridades dieron respuestas satisfactorias a la mayoría de las preguntas de la población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answers&gt;&#10;                &lt;answer&gt;&#10;                    &lt;guid&gt;4ECED7DBA577478F87DBE6FDD679270A&lt;/guid&gt;&#10;                    &lt;answertext&gt;Si&lt;/answertext&gt;&#10;                    &lt;valuetype&gt;0&lt;/valuetype&gt;&#10;                &lt;/answer&gt;&#10;                &lt;answer&gt;&#10;                    &lt;guid&gt;4DC6038A10AB4D05B62480C7171449EB&lt;/guid&gt;&#10;                    &lt;answertext&gt;No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¿Las autoridades dieron respuestas satisfactorias a la mayoría de las preguntas de la población?[;crlf;]54[;]200[;]54[;]False[;]0[;][;crlf;]1.07407407407407[;]1[;]0.261891400439462[;]0.0685871056241427[;crlf;]50[;]0[;]Si1[;]Si[;][;crlf;]4[;]0[;]No2[;]No[;]"/>
  <p:tag name="HASRESULTS" val="Tru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725FFB183CF34008946D784C243B4C21&lt;/guid&gt;&#10;        &lt;description /&gt;&#10;        &lt;date&gt;7/21/2015 11:22:50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C422A03F5264101B4A649BBFFED13B8&lt;/guid&gt;&#10;            &lt;repollguid&gt;8FE75E75EA724DBE81134C9F1A8D6D29&lt;/repollguid&gt;&#10;            &lt;sourceid&gt;CE8A26F6A39E4D7F9FC9290CFFE297CB&lt;/sourceid&gt;&#10;            &lt;questiontext&gt;Del 1 al 10 evalúe el evento de rendición de esta institución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answers&gt;&#10;                &lt;answer&gt;&#10;                    &lt;guid&gt;703FF06B00134DBB8011A65F57721A98&lt;/guid&gt;&#10;                    &lt;answertext&gt;1&lt;/answertext&gt;&#10;                    &lt;valuetype&gt;0&lt;/valuetype&gt;&#10;                &lt;/answer&gt;&#10;                &lt;answer&gt;&#10;                    &lt;guid&gt;9840D864A1614398A5105516B3293D3E&lt;/guid&gt;&#10;                    &lt;answertext&gt;2&lt;/answertext&gt;&#10;                    &lt;valuetype&gt;0&lt;/valuetype&gt;&#10;                &lt;/answer&gt;&#10;                &lt;answer&gt;&#10;                    &lt;guid&gt;2FC90E19A5574234999D9CA28E5720D5&lt;/guid&gt;&#10;                    &lt;answertext&gt;3&lt;/answertext&gt;&#10;                    &lt;valuetype&gt;0&lt;/valuetype&gt;&#10;                &lt;/answer&gt;&#10;                &lt;answer&gt;&#10;                    &lt;guid&gt;04EC84A9DAE24E80A25B3FEFF9FED4AA&lt;/guid&gt;&#10;                    &lt;answertext&gt;4&lt;/answertext&gt;&#10;                    &lt;valuetype&gt;0&lt;/valuetype&gt;&#10;                &lt;/answer&gt;&#10;                &lt;answer&gt;&#10;                    &lt;guid&gt;7BD12E50366E42DB84F3C87C5BD1C82E&lt;/guid&gt;&#10;                    &lt;answertext&gt;5&lt;/answertext&gt;&#10;                    &lt;valuetype&gt;0&lt;/valuetype&gt;&#10;                &lt;/answer&gt;&#10;                &lt;answer&gt;&#10;                    &lt;guid&gt;A0287752C85E4FC4A44154FBF10679E3&lt;/guid&gt;&#10;                    &lt;answertext&gt;6&lt;/answertext&gt;&#10;                    &lt;valuetype&gt;0&lt;/valuetype&gt;&#10;                &lt;/answer&gt;&#10;                &lt;answer&gt;&#10;                    &lt;guid&gt;1BB0EE786E1747E3A90C7E8EC47E29F6&lt;/guid&gt;&#10;                    &lt;answertext&gt;7&lt;/answertext&gt;&#10;                    &lt;valuetype&gt;0&lt;/valuetype&gt;&#10;                &lt;/answer&gt;&#10;                &lt;answer&gt;&#10;                    &lt;guid&gt;1D38959016E546D1849FC45507DC005B&lt;/guid&gt;&#10;                    &lt;answertext&gt;8&lt;/answertext&gt;&#10;                    &lt;valuetype&gt;0&lt;/valuetype&gt;&#10;                &lt;/answer&gt;&#10;                &lt;answer&gt;&#10;                    &lt;guid&gt;D5912C55DC044385B71AF780191EC6B6&lt;/guid&gt;&#10;                    &lt;answertext&gt;9&lt;/answertext&gt;&#10;                    &lt;valuetype&gt;0&lt;/valuetype&gt;&#10;                &lt;/answer&gt;&#10;                &lt;answer&gt;&#10;                    &lt;guid&gt;CD17E08810084BB397189354BA690A7A&lt;/guid&gt;&#10;                    &lt;answertext&gt;10&lt;/answertext&gt;&#10;                    &lt;valuetype&gt;0&lt;/valuetype&gt;&#10;                &lt;/answer&gt;&#10;            &lt;/answers&gt;&#10;        &lt;/multichoice&gt;&#10;    &lt;/questions&gt;&#10;&lt;/questionlist&gt;"/>
  <p:tag name="RESULTS" val="Del 1 al 10 evalúe el evento de rendición de esta institución[;crlf;]57[;]200[;]57[;]False[;]0[;][;crlf;]805263157894737[;]10[;]279988127963587[;]78393351800554[;crlf;]3[;]0[;]11[;]1[;][;crlf;]2[;]0[;]22[;]2[;][;crlf;]3[;]0[;]33[;]3[;][;crlf;]0[;]0[;]44[;]4[;][;crlf;]2[;]0[;]55[;]5[;][;crlf;]2[;]0[;]66[;]6[;][;crlf;]3[;]0[;]77[;]7[;][;crlf;]8[;]0[;]88[;]8[;][;crlf;]4[;]0[;]99[;]9[;][;crlf;]30[;]0[;]100[;]10[;]"/>
  <p:tag name="HASRESULTS" val="True"/>
  <p:tag name="LIVECHARTING" val="False"/>
  <p:tag name="AUTOOPENPOLL" val="True"/>
  <p:tag name="AUTOFORMATCHART" val="Tru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AA4F7C5958C8497498D18D07871768A6&lt;/guid&gt;&#10;        &lt;description /&gt;&#10;        &lt;date&gt;7/21/2015 11:21:57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95BECB52ECE4038A5EE4AC3AD606DAF&lt;/guid&gt;&#10;            &lt;repollguid&gt;8FE75E75EA724DBE81134C9F1A8D6D29&lt;/repollguid&gt;&#10;            &lt;sourceid&gt;CE8A26F6A39E4D7F9FC9290CFFE297CB&lt;/sourceid&gt;&#10;            &lt;questiontext&gt;¿Recibió el informe de rendición de cuentas oportunamente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answers&gt;&#10;                &lt;answer&gt;&#10;                    &lt;guid&gt;703FF06B00134DBB8011A65F57721A98&lt;/guid&gt;&#10;                    &lt;answertext&gt;Si&lt;/answertext&gt;&#10;                    &lt;valuetype&gt;0&lt;/valuetype&gt;&#10;                &lt;/answer&gt;&#10;                &lt;answer&gt;&#10;                    &lt;guid&gt;9840D864A1614398A5105516B3293D3E&lt;/guid&gt;&#10;                    &lt;answertext&gt;No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¿Recibió el informe de rendición de cuentas oportunamente?[;crlf;]55[;]200[;]55[;]False[;]0[;][;crlf;]143636363636364[;]1[;]495933879890395[;]24595041322314[;crlf;]31[;]0[;]Si1[;]Si[;][;crlf;]24[;]0[;]No2[;]No[;]"/>
  <p:tag name="HASRESULTS" val="Tru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2C85FB8E86A14624B78E6E6F9479DE49&lt;/guid&gt;&#10;        &lt;description /&gt;&#10;        &lt;date&gt;7/21/2015 11:22:05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B5AFCF85FC94BAA8182A2D5F7993AD1&lt;/guid&gt;&#10;            &lt;repollguid&gt;8FE75E75EA724DBE81134C9F1A8D6D29&lt;/repollguid&gt;&#10;            &lt;sourceid&gt;CE8A26F6A39E4D7F9FC9290CFFE297CB&lt;/sourceid&gt;&#10;            &lt;questiontext&gt;¿El contenido del informe está escrito de manera clara y resalta los aspectos impotantes de la gestión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answers&gt;&#10;                &lt;answer&gt;&#10;                    &lt;guid&gt;703FF06B00134DBB8011A65F57721A98&lt;/guid&gt;&#10;                    &lt;answertext&gt;Si&lt;/answertext&gt;&#10;                    &lt;valuetype&gt;0&lt;/valuetype&gt;&#10;                &lt;/answer&gt;&#10;                &lt;answer&gt;&#10;                    &lt;guid&gt;9840D864A1614398A5105516B3293D3E&lt;/guid&gt;&#10;                    &lt;answertext&gt;No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¿El contenido del informe está escrito de manera clara y resalta los aspectos impotantes de la gestión?[;crlf;]54[;]200[;]54[;]False[;]0[;][;crlf;]12037037037037[;]1[;]402751169832066[;]162208504801097[;crlf;]43[;]0[;]Si1[;]Si[;][;crlf;]11[;]0[;]No2[;]No[;]"/>
  <p:tag name="HASRESULTS" val="Tru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142</Words>
  <Application>Microsoft Office PowerPoint</Application>
  <PresentationFormat>Personalizado</PresentationFormat>
  <Paragraphs>33</Paragraphs>
  <Slides>9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1" baseType="lpstr">
      <vt:lpstr>Tema de Office</vt:lpstr>
      <vt:lpstr>Gráfico</vt:lpstr>
      <vt:lpstr>Secretaria de participación ciudadana, transparencia y anticorrupción.  Viceministerio de Vivienda y Desarrollo Urbano  21 de julio de 2015 </vt:lpstr>
      <vt:lpstr>¿Cual es su sexo?</vt:lpstr>
      <vt:lpstr>¿Recibió el informe de rendición de cuentas oportunamente?</vt:lpstr>
      <vt:lpstr>¿El contenido del informe está escrito de manera clara y resalta los aspectos impotantes de la gestión?</vt:lpstr>
      <vt:lpstr>Durante la presentación del informe: ¿Las autoridades explicaron y justificaron las principales decisiones de su gestion?</vt:lpstr>
      <vt:lpstr>¿Las autoridades informaron sobre los obstáculos o dificultades enfrentadas?</vt:lpstr>
      <vt:lpstr>¿Las autoridades han explicado con claridad el origen y uso de los recursos asignados?</vt:lpstr>
      <vt:lpstr>¿Las autoridades dieron respuestas satisfactorias a la mayoría de las preguntas de la población?</vt:lpstr>
      <vt:lpstr>Del 1 al 10 evalúe el evento de rendición de esta institución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¿Cual es su sexo?</dc:title>
  <dc:creator>PC</dc:creator>
  <cp:lastModifiedBy>sflores</cp:lastModifiedBy>
  <cp:revision>4</cp:revision>
  <dcterms:created xsi:type="dcterms:W3CDTF">2015-07-21T17:30:30Z</dcterms:created>
  <dcterms:modified xsi:type="dcterms:W3CDTF">2015-07-21T21:38:50Z</dcterms:modified>
</cp:coreProperties>
</file>