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theme/themeOverride5.xml" ContentType="application/vnd.openxmlformats-officedocument.themeOverr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0" r:id="rId4"/>
    <p:sldId id="258" r:id="rId5"/>
    <p:sldId id="263" r:id="rId6"/>
    <p:sldId id="262" r:id="rId7"/>
    <p:sldId id="265" r:id="rId8"/>
    <p:sldId id="264" r:id="rId9"/>
    <p:sldId id="261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40" d="100"/>
          <a:sy n="40" d="100"/>
        </p:scale>
        <p:origin x="-372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7.xml"/><Relationship Id="rId4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8.xml"/><Relationship Id="rId4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maria.parada\Desktop\Inf.%20Trimestre%20II\Inf%20MPC%20II%20trimestre%202017%20para%20OIR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maria.parada\Desktop\Inf.%20Trimestre%20II\Inf%20MPC%20II%20trimestre%202017%20para%20OIR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ria.parada\Desktop\Inf.%20Trimestre%20II\Inf%20MPC%20II%20trimestre%202017%20para%20OIR.xlsx" TargetMode="Externa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2.xml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3.xml"/><Relationship Id="rId4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oleObject" Target="file:///C:\Users\maria.parada\Desktop\Inf.%20Trimestre%20II\Inf%20MPC%20II%20trimestre%202017%20para%20OIR.xlsx" TargetMode="External"/><Relationship Id="rId1" Type="http://schemas.openxmlformats.org/officeDocument/2006/relationships/themeOverride" Target="../theme/themeOverride6.xm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SV" sz="1600" b="1"/>
              <a:t>Participación aproximada</a:t>
            </a:r>
            <a:r>
              <a:rPr lang="es-SV" sz="1600" b="1" baseline="0"/>
              <a:t> </a:t>
            </a:r>
            <a:r>
              <a:rPr lang="es-SV" sz="1600" b="1"/>
              <a:t>e</a:t>
            </a:r>
            <a:r>
              <a:rPr lang="es-SV" sz="1600" b="1" baseline="0"/>
              <a:t>n Foro de </a:t>
            </a:r>
            <a:r>
              <a:rPr lang="es-SV" sz="1600" b="1"/>
              <a:t>Rendición</a:t>
            </a:r>
            <a:r>
              <a:rPr lang="es-SV" sz="1600" b="1" baseline="0"/>
              <a:t> de Cuentas del 22 de junio 2017</a:t>
            </a:r>
            <a:endParaRPr lang="es-SV" sz="16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17'!$P$97:$T$97</c:f>
              <c:strCache>
                <c:ptCount val="5"/>
                <c:pt idx="0">
                  <c:v># Rendición de Cuentas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17'!$P$98:$T$98</c:f>
              <c:numCache>
                <c:formatCode>General</c:formatCode>
                <c:ptCount val="5"/>
                <c:pt idx="0">
                  <c:v>1</c:v>
                </c:pt>
                <c:pt idx="1">
                  <c:v>500</c:v>
                </c:pt>
                <c:pt idx="2">
                  <c:v>750</c:v>
                </c:pt>
                <c:pt idx="3" formatCode="0">
                  <c:v>250</c:v>
                </c:pt>
                <c:pt idx="4">
                  <c:v>1500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4869760"/>
        <c:axId val="535293312"/>
      </c:barChart>
      <c:catAx>
        <c:axId val="3486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SV"/>
          </a:p>
        </c:txPr>
        <c:crossAx val="535293312"/>
        <c:crosses val="autoZero"/>
        <c:auto val="1"/>
        <c:lblAlgn val="ctr"/>
        <c:lblOffset val="100"/>
        <c:noMultiLvlLbl val="0"/>
      </c:catAx>
      <c:valAx>
        <c:axId val="5352933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869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Atención</a:t>
            </a:r>
            <a:r>
              <a:rPr lang="es-SV" baseline="0" dirty="0"/>
              <a:t> Ciudadana en Gabinetes Móviles</a:t>
            </a:r>
            <a:endParaRPr lang="es-SV" dirty="0"/>
          </a:p>
        </c:rich>
      </c:tx>
      <c:layout>
        <c:manualLayout>
          <c:xMode val="edge"/>
          <c:yMode val="edge"/>
          <c:x val="0.31828455818022749"/>
          <c:y val="2.96296296296296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17'!$P$119:$T$119</c:f>
              <c:strCache>
                <c:ptCount val="5"/>
                <c:pt idx="0">
                  <c:v># Gabinetes Móviles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17'!$P$120:$T$120</c:f>
              <c:numCache>
                <c:formatCode>General</c:formatCode>
                <c:ptCount val="5"/>
                <c:pt idx="0">
                  <c:v>3</c:v>
                </c:pt>
                <c:pt idx="1">
                  <c:v>25</c:v>
                </c:pt>
                <c:pt idx="2">
                  <c:v>31</c:v>
                </c:pt>
                <c:pt idx="3">
                  <c:v>4</c:v>
                </c:pt>
                <c:pt idx="4">
                  <c:v>60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0148992"/>
        <c:axId val="36568384"/>
      </c:barChart>
      <c:catAx>
        <c:axId val="40148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68384"/>
        <c:crosses val="autoZero"/>
        <c:auto val="1"/>
        <c:lblAlgn val="ctr"/>
        <c:lblOffset val="100"/>
        <c:noMultiLvlLbl val="0"/>
      </c:catAx>
      <c:valAx>
        <c:axId val="365683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014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ACOMPAÑAMIENTO</a:t>
            </a:r>
            <a:r>
              <a:rPr lang="es-SV" baseline="0"/>
              <a:t> EN plan el salvador seguro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17'!$P$133:$T$133</c:f>
              <c:strCache>
                <c:ptCount val="5"/>
                <c:pt idx="0">
                  <c:v># eventos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17'!$P$134:$T$134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12</c:v>
                </c:pt>
                <c:pt idx="3">
                  <c:v>0</c:v>
                </c:pt>
                <c:pt idx="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40151040"/>
        <c:axId val="40306368"/>
      </c:barChart>
      <c:catAx>
        <c:axId val="4015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0306368"/>
        <c:crosses val="autoZero"/>
        <c:auto val="1"/>
        <c:lblAlgn val="ctr"/>
        <c:lblOffset val="100"/>
        <c:noMultiLvlLbl val="0"/>
      </c:catAx>
      <c:valAx>
        <c:axId val="4030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015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Atención en la Oficina (instalaciones de UGS)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17'!$P$42:$T$42</c:f>
              <c:strCache>
                <c:ptCount val="5"/>
                <c:pt idx="0">
                  <c:v># Atenciones Oficina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17'!$P$43:$T$43</c:f>
              <c:numCache>
                <c:formatCode>General</c:formatCode>
                <c:ptCount val="5"/>
                <c:pt idx="0">
                  <c:v>40</c:v>
                </c:pt>
                <c:pt idx="1">
                  <c:v>43</c:v>
                </c:pt>
                <c:pt idx="2">
                  <c:v>106</c:v>
                </c:pt>
                <c:pt idx="3">
                  <c:v>12</c:v>
                </c:pt>
                <c:pt idx="4">
                  <c:v>161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870784"/>
        <c:axId val="535294464"/>
      </c:barChart>
      <c:catAx>
        <c:axId val="3487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SV"/>
          </a:p>
        </c:txPr>
        <c:crossAx val="535294464"/>
        <c:crosses val="autoZero"/>
        <c:auto val="1"/>
        <c:lblAlgn val="ctr"/>
        <c:lblOffset val="100"/>
        <c:noMultiLvlLbl val="0"/>
      </c:catAx>
      <c:valAx>
        <c:axId val="535294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4870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Atención</a:t>
            </a:r>
            <a:r>
              <a:rPr lang="es-SV" baseline="0"/>
              <a:t> en el territorio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17'!$P$19:$T$19</c:f>
              <c:strCache>
                <c:ptCount val="5"/>
                <c:pt idx="0">
                  <c:v># Atenciones Territorio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17'!$P$20:$T$20</c:f>
              <c:numCache>
                <c:formatCode>General</c:formatCode>
                <c:ptCount val="5"/>
                <c:pt idx="0">
                  <c:v>16</c:v>
                </c:pt>
                <c:pt idx="1">
                  <c:v>32</c:v>
                </c:pt>
                <c:pt idx="2">
                  <c:v>56</c:v>
                </c:pt>
                <c:pt idx="3">
                  <c:v>10</c:v>
                </c:pt>
                <c:pt idx="4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872320"/>
        <c:axId val="535296768"/>
      </c:barChart>
      <c:catAx>
        <c:axId val="34872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35296768"/>
        <c:crosses val="autoZero"/>
        <c:auto val="1"/>
        <c:lblAlgn val="ctr"/>
        <c:lblOffset val="100"/>
        <c:noMultiLvlLbl val="0"/>
      </c:catAx>
      <c:valAx>
        <c:axId val="535296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487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INSPECCIONES</a:t>
            </a:r>
            <a:r>
              <a:rPr lang="es-SV" baseline="0" dirty="0"/>
              <a:t> </a:t>
            </a:r>
            <a:r>
              <a:rPr lang="es-SV" baseline="0" dirty="0" smtClean="0"/>
              <a:t>TÉCNICAS SOCIALES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SV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'Graficas II trimestre 17'!$P$53:$T$53</c:f>
              <c:strCache>
                <c:ptCount val="5"/>
                <c:pt idx="0">
                  <c:v># Inspecciones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17'!$P$54:$T$54</c:f>
              <c:numCache>
                <c:formatCode>General</c:formatCode>
                <c:ptCount val="5"/>
                <c:pt idx="0">
                  <c:v>12</c:v>
                </c:pt>
                <c:pt idx="1">
                  <c:v>7</c:v>
                </c:pt>
                <c:pt idx="2">
                  <c:v>44</c:v>
                </c:pt>
                <c:pt idx="3">
                  <c:v>3</c:v>
                </c:pt>
                <c:pt idx="4">
                  <c:v>54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AUDIENCIAS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17'!$P$72:$T$72</c:f>
              <c:strCache>
                <c:ptCount val="5"/>
                <c:pt idx="0">
                  <c:v># Audiencias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17'!$P$73:$T$73</c:f>
              <c:numCache>
                <c:formatCode>General</c:formatCode>
                <c:ptCount val="5"/>
                <c:pt idx="0">
                  <c:v>13</c:v>
                </c:pt>
                <c:pt idx="1">
                  <c:v>0</c:v>
                </c:pt>
                <c:pt idx="2">
                  <c:v>87</c:v>
                </c:pt>
                <c:pt idx="3">
                  <c:v>0</c:v>
                </c:pt>
                <c:pt idx="4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49952"/>
        <c:axId val="36589504"/>
      </c:barChart>
      <c:catAx>
        <c:axId val="3634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89504"/>
        <c:crosses val="autoZero"/>
        <c:auto val="1"/>
        <c:lblAlgn val="ctr"/>
        <c:lblOffset val="100"/>
        <c:noMultiLvlLbl val="0"/>
      </c:catAx>
      <c:valAx>
        <c:axId val="3658950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34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ASAMBLEAS COMUNITARIAS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17'!$P$82:$T$82</c:f>
              <c:strCache>
                <c:ptCount val="5"/>
                <c:pt idx="0">
                  <c:v># Asambleas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17'!$P$83:$T$83</c:f>
              <c:numCache>
                <c:formatCode>General</c:formatCode>
                <c:ptCount val="5"/>
                <c:pt idx="0">
                  <c:v>12</c:v>
                </c:pt>
                <c:pt idx="1">
                  <c:v>27</c:v>
                </c:pt>
                <c:pt idx="2">
                  <c:v>91</c:v>
                </c:pt>
                <c:pt idx="3">
                  <c:v>3</c:v>
                </c:pt>
                <c:pt idx="4">
                  <c:v>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646912"/>
        <c:axId val="36591808"/>
      </c:barChart>
      <c:catAx>
        <c:axId val="3664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91808"/>
        <c:crosses val="autoZero"/>
        <c:auto val="1"/>
        <c:lblAlgn val="ctr"/>
        <c:lblOffset val="100"/>
        <c:noMultiLvlLbl val="0"/>
      </c:catAx>
      <c:valAx>
        <c:axId val="3659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64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MESAS TÉCNICAS PARA SEGUIMIENTO DE CASOS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B9BD5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17'!$P$91:$T$91</c:f>
              <c:strCache>
                <c:ptCount val="5"/>
                <c:pt idx="0">
                  <c:v># mesas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17'!$P$92:$T$92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38</c:v>
                </c:pt>
                <c:pt idx="3">
                  <c:v>5</c:v>
                </c:pt>
                <c:pt idx="4">
                  <c:v>52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6648960"/>
        <c:axId val="36561472"/>
      </c:barChart>
      <c:catAx>
        <c:axId val="3664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61472"/>
        <c:crosses val="autoZero"/>
        <c:auto val="1"/>
        <c:lblAlgn val="ctr"/>
        <c:lblOffset val="100"/>
        <c:noMultiLvlLbl val="0"/>
      </c:catAx>
      <c:valAx>
        <c:axId val="3656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64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1800" b="1"/>
              <a:t>Reuniones</a:t>
            </a:r>
            <a:r>
              <a:rPr lang="es-SV" sz="1800" b="1" baseline="0"/>
              <a:t> de Gabinete Departamental</a:t>
            </a:r>
            <a:endParaRPr lang="es-SV" sz="18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17'!$P$111:$T$111</c:f>
              <c:strCache>
                <c:ptCount val="5"/>
                <c:pt idx="0">
                  <c:v># RGD 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17'!$P$112:$T$112</c:f>
              <c:numCache>
                <c:formatCode>General</c:formatCode>
                <c:ptCount val="5"/>
                <c:pt idx="0">
                  <c:v>3</c:v>
                </c:pt>
                <c:pt idx="1">
                  <c:v>0</c:v>
                </c:pt>
                <c:pt idx="2">
                  <c:v>35</c:v>
                </c:pt>
                <c:pt idx="3">
                  <c:v>0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7978112"/>
        <c:axId val="36563776"/>
      </c:barChart>
      <c:catAx>
        <c:axId val="37978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63776"/>
        <c:crosses val="autoZero"/>
        <c:auto val="1"/>
        <c:lblAlgn val="ctr"/>
        <c:lblOffset val="100"/>
        <c:noMultiLvlLbl val="0"/>
      </c:catAx>
      <c:valAx>
        <c:axId val="36563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78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SV" sz="2400"/>
              <a:t>Atención</a:t>
            </a:r>
            <a:r>
              <a:rPr lang="es-SV" sz="2400" baseline="0"/>
              <a:t> ciudadana en Festivales del Buen Vivir</a:t>
            </a:r>
            <a:endParaRPr lang="es-SV" sz="240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'Graficas II trimestre 17'!$P$125:$T$125</c:f>
              <c:strCache>
                <c:ptCount val="5"/>
                <c:pt idx="0">
                  <c:v># Festivales</c:v>
                </c:pt>
                <c:pt idx="1">
                  <c:v>Participantes mujeres</c:v>
                </c:pt>
                <c:pt idx="2">
                  <c:v>Participantes hombres</c:v>
                </c:pt>
                <c:pt idx="3">
                  <c:v>Juventud</c:v>
                </c:pt>
                <c:pt idx="4">
                  <c:v>Total participantes</c:v>
                </c:pt>
              </c:strCache>
            </c:strRef>
          </c:cat>
          <c:val>
            <c:numRef>
              <c:f>'Graficas II trimestre 17'!$P$126:$T$126</c:f>
              <c:numCache>
                <c:formatCode>General</c:formatCode>
                <c:ptCount val="5"/>
                <c:pt idx="0">
                  <c:v>3</c:v>
                </c:pt>
                <c:pt idx="1">
                  <c:v>97</c:v>
                </c:pt>
                <c:pt idx="2">
                  <c:v>88</c:v>
                </c:pt>
                <c:pt idx="3">
                  <c:v>49</c:v>
                </c:pt>
                <c:pt idx="4">
                  <c:v>234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7980160"/>
        <c:axId val="36566080"/>
      </c:barChart>
      <c:catAx>
        <c:axId val="3798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566080"/>
        <c:crosses val="autoZero"/>
        <c:auto val="1"/>
        <c:lblAlgn val="ctr"/>
        <c:lblOffset val="100"/>
        <c:noMultiLvlLbl val="0"/>
      </c:catAx>
      <c:valAx>
        <c:axId val="36566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980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0.07431</cdr:x>
      <cdr:y>0.06065</cdr:y>
    </cdr:from>
    <cdr:to>
      <cdr:x>0.93681</cdr:x>
      <cdr:y>0.25394</cdr:y>
    </cdr:to>
    <cdr:sp macro="" textlink="">
      <cdr:nvSpPr>
        <cdr:cNvPr id="2" name="Título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679450" y="415926"/>
          <a:ext cx="7886700" cy="13255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algn="l" defTabSz="914400" rtl="0" eaLnBrk="1" latinLnBrk="0" hangingPunct="1">
            <a:lnSpc>
              <a:spcPct val="90000"/>
            </a:lnSpc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endParaRPr lang="es-SV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5244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530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0786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728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1071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7172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0622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0540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247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6464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148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6D98-51A8-4175-BB54-CEABB7101F7C}" type="datetimeFigureOut">
              <a:rPr lang="es-SV" smtClean="0"/>
              <a:t>28/07/2017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46BD9-CE10-42E6-874A-A5749B4018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399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35899">
            <a:off x="583290" y="1144850"/>
            <a:ext cx="8111705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2557"/>
            <a:ext cx="4414271" cy="13166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SV" sz="3200" dirty="0" smtClean="0"/>
              <a:t>Informe de Participación ciudadana en el Ministerio de Obras Públicas</a:t>
            </a:r>
            <a:endParaRPr lang="es-SV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62600" y="6488450"/>
            <a:ext cx="3581400" cy="322385"/>
          </a:xfrm>
        </p:spPr>
        <p:txBody>
          <a:bodyPr>
            <a:normAutofit fontScale="85000" lnSpcReduction="20000"/>
          </a:bodyPr>
          <a:lstStyle/>
          <a:p>
            <a:r>
              <a:rPr lang="es-SV" dirty="0" smtClean="0"/>
              <a:t>Abril, mayo y junio 2017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375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95005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8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916222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84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9183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37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9483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83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4171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27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04130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2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26203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2080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534943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556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0604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938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4642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114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95</Words>
  <Application>Microsoft Office PowerPoint</Application>
  <PresentationFormat>Presentación en pantalla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Informe de Participación ciudadana en el Ministerio de Obras Públicas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Lourdes Parada Alfaro</dc:creator>
  <cp:lastModifiedBy>NACH</cp:lastModifiedBy>
  <cp:revision>16</cp:revision>
  <dcterms:created xsi:type="dcterms:W3CDTF">2017-07-17T20:02:31Z</dcterms:created>
  <dcterms:modified xsi:type="dcterms:W3CDTF">2017-07-28T20:23:47Z</dcterms:modified>
</cp:coreProperties>
</file>