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17" r:id="rId4"/>
    <p:sldId id="258" r:id="rId5"/>
    <p:sldId id="259" r:id="rId6"/>
    <p:sldId id="309" r:id="rId7"/>
    <p:sldId id="308" r:id="rId8"/>
    <p:sldId id="290" r:id="rId9"/>
    <p:sldId id="260" r:id="rId10"/>
    <p:sldId id="310" r:id="rId11"/>
    <p:sldId id="262" r:id="rId12"/>
    <p:sldId id="311" r:id="rId13"/>
    <p:sldId id="261" r:id="rId14"/>
    <p:sldId id="312" r:id="rId15"/>
    <p:sldId id="263" r:id="rId16"/>
    <p:sldId id="264" r:id="rId17"/>
    <p:sldId id="267" r:id="rId18"/>
    <p:sldId id="273" r:id="rId19"/>
    <p:sldId id="275" r:id="rId20"/>
    <p:sldId id="277" r:id="rId21"/>
    <p:sldId id="279" r:id="rId22"/>
    <p:sldId id="314" r:id="rId23"/>
    <p:sldId id="282" r:id="rId24"/>
    <p:sldId id="286" r:id="rId25"/>
    <p:sldId id="284" r:id="rId26"/>
    <p:sldId id="315" r:id="rId27"/>
    <p:sldId id="316" r:id="rId28"/>
    <p:sldId id="285" r:id="rId29"/>
    <p:sldId id="295" r:id="rId30"/>
    <p:sldId id="296" r:id="rId31"/>
    <p:sldId id="299" r:id="rId32"/>
    <p:sldId id="297" r:id="rId33"/>
    <p:sldId id="292" r:id="rId34"/>
    <p:sldId id="300" r:id="rId35"/>
    <p:sldId id="293" r:id="rId36"/>
    <p:sldId id="301" r:id="rId37"/>
    <p:sldId id="302" r:id="rId38"/>
    <p:sldId id="303" r:id="rId39"/>
    <p:sldId id="304" r:id="rId40"/>
    <p:sldId id="305" r:id="rId41"/>
    <p:sldId id="306" r:id="rId4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2E6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Rendici&#243;n%20de%20cuentas\docs%20finales\Copia%20de%20150721-%20cuadros%20y%20gr&#225;ficos%20excel%20de%20IR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SV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SV"/>
              <a:t>SALDOS DE DEPÓSITOS</a:t>
            </a:r>
          </a:p>
          <a:p>
            <a:pPr>
              <a:defRPr/>
            </a:pPr>
            <a:r>
              <a:rPr lang="es-SV"/>
              <a:t> (MILLONES DE US$)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228018372703412"/>
          <c:y val="0.26436351706036748"/>
          <c:w val="0.83716426071741035"/>
          <c:h val="0.619656605424321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S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50800"/>
            </c:spPr>
            <c:trendlineType val="linear"/>
            <c:dispRSqr val="0"/>
            <c:dispEq val="0"/>
          </c:trendline>
          <c:cat>
            <c:strRef>
              <c:f>('SALDOS DEPÓSITOS'!$B$9,'SALDOS DEPÓSITOS'!$N$9)</c:f>
              <c:strCache>
                <c:ptCount val="2"/>
                <c:pt idx="0">
                  <c:v>MAYO DE 2014</c:v>
                </c:pt>
                <c:pt idx="1">
                  <c:v>MAYO DE 2015</c:v>
                </c:pt>
              </c:strCache>
            </c:strRef>
          </c:cat>
          <c:val>
            <c:numRef>
              <c:f>('SALDOS DEPÓSITOS'!$B$13,'SALDOS DEPÓSITOS'!$N$13)</c:f>
              <c:numCache>
                <c:formatCode>_-* #,##0.0\ _€_-;\-* #,##0.0\ _€_-;_-* "-"??\ _€_-;_-@_-</c:formatCode>
                <c:ptCount val="2"/>
                <c:pt idx="0">
                  <c:v>209.37067300999996</c:v>
                </c:pt>
                <c:pt idx="1">
                  <c:v>222.17749757999999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955520"/>
        <c:axId val="64962560"/>
      </c:barChart>
      <c:catAx>
        <c:axId val="6495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SV"/>
          </a:p>
        </c:txPr>
        <c:crossAx val="64962560"/>
        <c:crosses val="autoZero"/>
        <c:auto val="1"/>
        <c:lblAlgn val="ctr"/>
        <c:lblOffset val="100"/>
        <c:noMultiLvlLbl val="0"/>
      </c:catAx>
      <c:valAx>
        <c:axId val="64962560"/>
        <c:scaling>
          <c:orientation val="minMax"/>
          <c:min val="0"/>
        </c:scaling>
        <c:delete val="0"/>
        <c:axPos val="l"/>
        <c:numFmt formatCode="_-* #,##0.0\ _€_-;\-* #,##0.0\ _€_-;_-* &quot;-&quot;??\ _€_-;_-@_-" sourceLinked="1"/>
        <c:majorTickMark val="out"/>
        <c:minorTickMark val="none"/>
        <c:tickLblPos val="nextTo"/>
        <c:crossAx val="6495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690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29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991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1711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7168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659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2806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978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7626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119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754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62E87-9BF0-43A9-852F-96E47B8B8D28}" type="datetimeFigureOut">
              <a:rPr lang="es-SV" smtClean="0"/>
              <a:t>16/10/2015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BB1E9-AADE-4294-8777-318B4E435F4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54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ckup\2015\15-RENDICI&#211;N%20DE%20CUENTAS%202014-2015\NFORME%20RENDICI&#211;N%20CUENTAS%202014-2015\INFO%20RC%202014--2015-DATOS.xlsx!2009-2014!%5bINFO%20RC%202014--2015-DATOS.xlsx%5d2009-2014%2011%20Gr&#225;fico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ckup\2015\15-RENDICI&#211;N%20DE%20CUENTAS%202014-2015\NFORME%20RENDICI&#211;N%20CUENTAS%202014-2015\INFO%20RC%202014--2015-DATOS.xlsx!2009-2014!%5bINFO%20RC%202014--2015-DATOS.xlsx%5d2009-2014%2012%20Gr&#225;fico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ckup\2015\15-%20INFORME%20RENDICI&#211;N%20DE%20CUENTAS%202014-2015\NFORME%20RENDICI&#211;N%20CUENTAS%202014-2015\150713-AJUSTES%20ICR%20POR%20OBSERVACIONES%20PRESIDENCIA.xlsx!RECUPERACIONES%20!F1C2:F10C3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14.xml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2" y="562429"/>
            <a:ext cx="5616626" cy="1714443"/>
          </a:xfrm>
        </p:spPr>
        <p:txBody>
          <a:bodyPr>
            <a:normAutofit fontScale="85000" lnSpcReduction="20000"/>
          </a:bodyPr>
          <a:lstStyle/>
          <a:p>
            <a:r>
              <a:rPr lang="es-SV" b="1" dirty="0" smtClean="0">
                <a:solidFill>
                  <a:schemeClr val="tx2">
                    <a:lumMod val="75000"/>
                  </a:schemeClr>
                </a:solidFill>
              </a:rPr>
              <a:t>INFORME DE </a:t>
            </a:r>
            <a:br>
              <a:rPr lang="es-SV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SV" b="1" dirty="0" smtClean="0">
                <a:solidFill>
                  <a:schemeClr val="tx2">
                    <a:lumMod val="75000"/>
                  </a:schemeClr>
                </a:solidFill>
              </a:rPr>
              <a:t>RENDICIÓN DE CUENTAS</a:t>
            </a:r>
          </a:p>
          <a:p>
            <a:r>
              <a:rPr lang="es-SV" b="1" dirty="0" smtClean="0">
                <a:solidFill>
                  <a:schemeClr val="tx2">
                    <a:lumMod val="75000"/>
                  </a:schemeClr>
                </a:solidFill>
              </a:rPr>
              <a:t>JUNIO 2014 - MAYO 2015</a:t>
            </a:r>
            <a:endParaRPr lang="es-ES_tradnl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SV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SV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7" y="548469"/>
            <a:ext cx="1073937" cy="85788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3"/>
          <a:stretch/>
        </p:blipFill>
        <p:spPr>
          <a:xfrm>
            <a:off x="-5202" y="3551684"/>
            <a:ext cx="9144000" cy="3259676"/>
          </a:xfrm>
          <a:prstGeom prst="rect">
            <a:avLst/>
          </a:prstGeom>
        </p:spPr>
      </p:pic>
      <p:pic>
        <p:nvPicPr>
          <p:cNvPr id="7170" name="Picture 2" descr="C:\Users\Edith Escamilla\Desktop\PARA PRESENTACIÓN\Rendicion de cuentas 2014-2015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548469"/>
            <a:ext cx="1196157" cy="8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323529" y="1664481"/>
            <a:ext cx="1800200" cy="188720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Elipse"/>
          <p:cNvSpPr/>
          <p:nvPr/>
        </p:nvSpPr>
        <p:spPr>
          <a:xfrm>
            <a:off x="1835696" y="2060848"/>
            <a:ext cx="2232248" cy="232791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Elipse"/>
          <p:cNvSpPr/>
          <p:nvPr/>
        </p:nvSpPr>
        <p:spPr>
          <a:xfrm>
            <a:off x="3937410" y="1750294"/>
            <a:ext cx="2506798" cy="244827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74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764704"/>
            <a:ext cx="3762672" cy="374441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financió a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295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microempresarios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y los</a:t>
            </a:r>
            <a:r>
              <a:rPr lang="es-SV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proveedores de paquetes escolares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 monto de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US$1.07 millones.</a:t>
            </a:r>
            <a:endParaRPr lang="es-ES_trad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5 Elipse"/>
          <p:cNvSpPr/>
          <p:nvPr/>
        </p:nvSpPr>
        <p:spPr>
          <a:xfrm>
            <a:off x="5076056" y="481744"/>
            <a:ext cx="3995936" cy="460344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Elipse"/>
          <p:cNvSpPr/>
          <p:nvPr/>
        </p:nvSpPr>
        <p:spPr>
          <a:xfrm>
            <a:off x="3131840" y="3204592"/>
            <a:ext cx="3240360" cy="360878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8932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764705"/>
            <a:ext cx="3240360" cy="5688631"/>
          </a:xfrm>
          <a:solidFill>
            <a:srgbClr val="2E6E39"/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Banco tiene una participación del  </a:t>
            </a:r>
            <a:r>
              <a:rPr lang="es-SV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 </a:t>
            </a:r>
            <a:r>
              <a:rPr lang="es-SV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cartera total de préstamos del Sistema Bancario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34.0%</a:t>
            </a:r>
            <a:r>
              <a:rPr lang="es-SV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cartera de préstamos agropecuarios del sistema bancario nacional.  </a:t>
            </a:r>
            <a:endParaRPr lang="es-SV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SV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98.8% </a:t>
            </a:r>
            <a:r>
              <a:rPr lang="es-SV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cartera de créditos para maíz,</a:t>
            </a:r>
            <a:r>
              <a:rPr lang="es-SV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95.7%</a:t>
            </a:r>
            <a:r>
              <a:rPr lang="es-SV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de frijol y </a:t>
            </a:r>
            <a:r>
              <a:rPr lang="es-SV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60.9%</a:t>
            </a:r>
            <a:r>
              <a:rPr lang="es-SV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de ganadería.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s-SV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s-SV" dirty="0">
              <a:solidFill>
                <a:srgbClr val="FF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8193"/>
            <a:ext cx="5328965" cy="330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>
            <a:hlinkClick r:id="rId3" action="ppaction://hlinksldjump"/>
          </p:cNvPr>
          <p:cNvSpPr/>
          <p:nvPr/>
        </p:nvSpPr>
        <p:spPr>
          <a:xfrm>
            <a:off x="2843808" y="5733256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22501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51521" y="764704"/>
            <a:ext cx="3600400" cy="5904656"/>
          </a:xfrm>
          <a:prstGeom prst="rect">
            <a:avLst/>
          </a:prstGeom>
          <a:solidFill>
            <a:srgbClr val="2E6E3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participación del BFA en la cartera agropecuaria, contrasta con su participación en los activos y el patrimonio total de la banca: </a:t>
            </a:r>
            <a:r>
              <a:rPr lang="es-S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2.05</a:t>
            </a:r>
            <a:r>
              <a:rPr lang="es-SV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S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caso de los activos y </a:t>
            </a:r>
            <a:r>
              <a:rPr lang="es-S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1.82</a:t>
            </a:r>
            <a:r>
              <a:rPr lang="es-SV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caso del patrimonio. </a:t>
            </a: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5 Elipse"/>
          <p:cNvSpPr/>
          <p:nvPr/>
        </p:nvSpPr>
        <p:spPr>
          <a:xfrm>
            <a:off x="4139952" y="152637"/>
            <a:ext cx="4176464" cy="460344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Elipse"/>
          <p:cNvSpPr/>
          <p:nvPr/>
        </p:nvSpPr>
        <p:spPr>
          <a:xfrm>
            <a:off x="5508104" y="2924944"/>
            <a:ext cx="3312368" cy="358099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67546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5 Rectángulo"/>
          <p:cNvSpPr/>
          <p:nvPr/>
        </p:nvSpPr>
        <p:spPr>
          <a:xfrm>
            <a:off x="107504" y="1268760"/>
            <a:ext cx="3888432" cy="4752528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cartera total de préstamos del Banco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 incrementó de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US$190.8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US$202.6 millones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de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6.2%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 a lo obtenido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el total de los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 de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s-ES_trad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39952" y="620688"/>
            <a:ext cx="4680520" cy="18805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88.3%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cartera está clasificada en categorías A y B, de menor riesgo</a:t>
            </a:r>
            <a:endParaRPr lang="es-SV" sz="2400" dirty="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3851920" y="2276872"/>
            <a:ext cx="4320480" cy="432048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1 Flecha derecha">
            <a:hlinkClick r:id="rId3" action="ppaction://hlinksldjump"/>
          </p:cNvPr>
          <p:cNvSpPr/>
          <p:nvPr/>
        </p:nvSpPr>
        <p:spPr>
          <a:xfrm>
            <a:off x="2483768" y="5661248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5596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052736"/>
            <a:ext cx="3312368" cy="5688632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recuperación de préstamos fue de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US$153.42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millones; monto que supera en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28.0%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promedio de recuperación anual del quinquenio anterior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4.2% en relación al año anterior correspondiente a </a:t>
            </a: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US$158.4 millones</a:t>
            </a:r>
            <a:endParaRPr lang="es-SV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SV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5 Elipse"/>
          <p:cNvSpPr/>
          <p:nvPr/>
        </p:nvSpPr>
        <p:spPr>
          <a:xfrm>
            <a:off x="3347864" y="522793"/>
            <a:ext cx="3888432" cy="437225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Elipse"/>
          <p:cNvSpPr/>
          <p:nvPr/>
        </p:nvSpPr>
        <p:spPr>
          <a:xfrm>
            <a:off x="5724128" y="3488262"/>
            <a:ext cx="3275855" cy="354113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1 Flecha derecha">
            <a:hlinkClick r:id="rId4" action="ppaction://hlinksldjump"/>
          </p:cNvPr>
          <p:cNvSpPr/>
          <p:nvPr/>
        </p:nvSpPr>
        <p:spPr>
          <a:xfrm>
            <a:off x="3023828" y="6093295"/>
            <a:ext cx="648072" cy="550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90177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153" y="404666"/>
            <a:ext cx="5776982" cy="792086"/>
          </a:xfrm>
        </p:spPr>
        <p:txBody>
          <a:bodyPr/>
          <a:lstStyle/>
          <a:p>
            <a:pPr marL="0" indent="0" algn="ctr">
              <a:buNone/>
            </a:pPr>
            <a:r>
              <a:rPr lang="es-SV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CAPTACIÓN DE DEPÓSITOS</a:t>
            </a:r>
          </a:p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4 Rectángulo"/>
          <p:cNvSpPr/>
          <p:nvPr/>
        </p:nvSpPr>
        <p:spPr>
          <a:xfrm>
            <a:off x="5738098" y="548680"/>
            <a:ext cx="3345313" cy="280831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depósitos  del Banco crecieron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6.1%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saldos a mayo 2015 fueron de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US$222.2 millones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SV" sz="2800" dirty="0"/>
          </a:p>
        </p:txBody>
      </p:sp>
      <p:sp>
        <p:nvSpPr>
          <p:cNvPr id="6" name="5 Rectángulo"/>
          <p:cNvSpPr/>
          <p:nvPr/>
        </p:nvSpPr>
        <p:spPr>
          <a:xfrm>
            <a:off x="5758068" y="3482302"/>
            <a:ext cx="3347864" cy="331236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clientes son especialmente pequeños ahorrantes.</a:t>
            </a:r>
          </a:p>
          <a:p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88.1%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cuentas registran saldos no mayores  de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US$1,000</a:t>
            </a:r>
            <a:endParaRPr lang="es-SV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629096"/>
              </p:ext>
            </p:extLst>
          </p:nvPr>
        </p:nvGraphicFramePr>
        <p:xfrm>
          <a:off x="271509" y="1556792"/>
          <a:ext cx="5472608" cy="418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Flecha derecha">
            <a:hlinkClick r:id="rId3" action="ppaction://hlinksldjump"/>
          </p:cNvPr>
          <p:cNvSpPr/>
          <p:nvPr/>
        </p:nvSpPr>
        <p:spPr>
          <a:xfrm>
            <a:off x="4932040" y="6021288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98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7" name="6 Elipse"/>
          <p:cNvSpPr/>
          <p:nvPr/>
        </p:nvSpPr>
        <p:spPr>
          <a:xfrm>
            <a:off x="5436097" y="188640"/>
            <a:ext cx="3600399" cy="362599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Elipse"/>
          <p:cNvSpPr/>
          <p:nvPr/>
        </p:nvSpPr>
        <p:spPr>
          <a:xfrm>
            <a:off x="3275856" y="2204864"/>
            <a:ext cx="4032448" cy="433101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CuadroTexto"/>
          <p:cNvSpPr txBox="1"/>
          <p:nvPr/>
        </p:nvSpPr>
        <p:spPr>
          <a:xfrm>
            <a:off x="251520" y="530677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SERVICIOS FINANCIEROS</a:t>
            </a:r>
            <a:endParaRPr lang="es-SV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1484784"/>
            <a:ext cx="3168352" cy="5112568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SV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mayo de 2015 se contabilizó un total de </a:t>
            </a:r>
            <a:r>
              <a:rPr lang="es-SV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18,611</a:t>
            </a:r>
            <a:r>
              <a:rPr lang="es-SV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tarjetas en circulación.</a:t>
            </a:r>
          </a:p>
          <a:p>
            <a:endParaRPr lang="es-SV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8,830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tarjetas.</a:t>
            </a:r>
          </a:p>
          <a:p>
            <a:endParaRPr lang="es-SV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tarjetas pueden ser utilizadas en todos los cajeros a nivel nacional.</a:t>
            </a:r>
          </a:p>
          <a:p>
            <a:endParaRPr lang="es-SV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53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76" y="3356992"/>
            <a:ext cx="5652120" cy="3425174"/>
          </a:xfrm>
        </p:spPr>
      </p:pic>
      <p:sp>
        <p:nvSpPr>
          <p:cNvPr id="4" name="3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4 Rectángulo"/>
          <p:cNvSpPr/>
          <p:nvPr/>
        </p:nvSpPr>
        <p:spPr>
          <a:xfrm>
            <a:off x="179512" y="620688"/>
            <a:ext cx="3456384" cy="554461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servicios:</a:t>
            </a:r>
          </a:p>
          <a:p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electrónica</a:t>
            </a:r>
          </a:p>
          <a:p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1,340 usuarios.</a:t>
            </a:r>
          </a:p>
          <a:p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 implementado mejoras de seguridad durante el año en curso</a:t>
            </a:r>
          </a:p>
          <a:p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 telefónica </a:t>
            </a:r>
          </a:p>
          <a:p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3,198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</a:p>
          <a:p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Lanzada el 7 de noviembre de 2014</a:t>
            </a:r>
            <a:endParaRPr lang="es-SV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868144" y="404664"/>
            <a:ext cx="2987824" cy="307940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3357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6886" y="908720"/>
            <a:ext cx="3581018" cy="5862559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Riesgos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S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una mejor  metodología para el seguimiento de pérdidas esperadas por riesgo de crédito.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 de la gestión del riesgo de seguridad informática.</a:t>
            </a:r>
            <a:r>
              <a:rPr lang="es-SV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SV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SV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s-SV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Bancario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avanza en el proceso de implementación del nuevo sistema informático del Banco (SYSDE Banca) </a:t>
            </a:r>
            <a:endParaRPr lang="es-S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 en proceso de aprobación de la Unidad de Género y Medio Ambiente del BFA</a:t>
            </a:r>
            <a:endParaRPr lang="es-SV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SV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s-S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9" name="8 CuadroTexto"/>
          <p:cNvSpPr txBox="1"/>
          <p:nvPr/>
        </p:nvSpPr>
        <p:spPr>
          <a:xfrm>
            <a:off x="1093015" y="332656"/>
            <a:ext cx="7151393" cy="398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s-SV" dirty="0" smtClean="0"/>
              <a:t>MODERNIZACIÓN INSTITUCIONAL</a:t>
            </a:r>
            <a:endParaRPr lang="es-ES_tradnl" dirty="0"/>
          </a:p>
        </p:txBody>
      </p:sp>
      <p:sp>
        <p:nvSpPr>
          <p:cNvPr id="10" name="9 Elipse"/>
          <p:cNvSpPr/>
          <p:nvPr/>
        </p:nvSpPr>
        <p:spPr>
          <a:xfrm>
            <a:off x="3829318" y="3999230"/>
            <a:ext cx="2974929" cy="281414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10 Elipse"/>
          <p:cNvSpPr/>
          <p:nvPr/>
        </p:nvSpPr>
        <p:spPr>
          <a:xfrm>
            <a:off x="5076056" y="1022825"/>
            <a:ext cx="3672408" cy="378514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2153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9" name="8 Rectángulo"/>
          <p:cNvSpPr/>
          <p:nvPr/>
        </p:nvSpPr>
        <p:spPr>
          <a:xfrm>
            <a:off x="179512" y="548680"/>
            <a:ext cx="4608512" cy="619268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puntos de servicio </a:t>
            </a:r>
          </a:p>
          <a:p>
            <a:endParaRPr lang="es-SV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2014 y mayo 2015 se abrieron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 puntos de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servicio:</a:t>
            </a:r>
            <a:endParaRPr lang="es-SV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Agencia Salvador del Mundo en San Salvador </a:t>
            </a:r>
          </a:p>
          <a:p>
            <a:endParaRPr lang="es-SV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Caja expresa en Ciudad Mujer de Morazán</a:t>
            </a:r>
          </a:p>
          <a:p>
            <a:endParaRPr lang="es-SV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Cajas expresas en dos instalaciones del Banco </a:t>
            </a:r>
          </a:p>
          <a:p>
            <a:r>
              <a:rPr lang="es-SV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Hipotecario: en San Salvador y  San Miguel</a:t>
            </a:r>
            <a:endParaRPr lang="es-SV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5508104" y="3076582"/>
            <a:ext cx="3268531" cy="359277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10 Elipse"/>
          <p:cNvSpPr/>
          <p:nvPr/>
        </p:nvSpPr>
        <p:spPr>
          <a:xfrm>
            <a:off x="4716016" y="188640"/>
            <a:ext cx="3456384" cy="359277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4 CuadroTexto"/>
          <p:cNvSpPr txBox="1"/>
          <p:nvPr/>
        </p:nvSpPr>
        <p:spPr>
          <a:xfrm>
            <a:off x="6195278" y="6361583"/>
            <a:ext cx="2603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Agencia Salvador del Mundo</a:t>
            </a:r>
            <a:endParaRPr lang="es-S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01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7931224" cy="926976"/>
          </a:xfrm>
        </p:spPr>
        <p:txBody>
          <a:bodyPr>
            <a:normAutofit fontScale="90000"/>
          </a:bodyPr>
          <a:lstStyle/>
          <a:p>
            <a:r>
              <a:rPr lang="es-SV" sz="3600" b="1" dirty="0" smtClean="0">
                <a:solidFill>
                  <a:schemeClr val="tx2">
                    <a:lumMod val="75000"/>
                  </a:schemeClr>
                </a:solidFill>
              </a:rPr>
              <a:t>PRINCIPALES LOGROS DEL PERÍODO </a:t>
            </a:r>
            <a:br>
              <a:rPr lang="es-SV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SV" sz="3600" b="1" dirty="0" smtClean="0">
                <a:solidFill>
                  <a:schemeClr val="tx2">
                    <a:lumMod val="75000"/>
                  </a:schemeClr>
                </a:solidFill>
              </a:rPr>
              <a:t>JUNIO 2014 - MAYO 2015</a:t>
            </a:r>
            <a:endParaRPr lang="es-SV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628800"/>
            <a:ext cx="838877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SV" sz="2000" b="1" dirty="0" smtClean="0">
                <a:solidFill>
                  <a:schemeClr val="tx2">
                    <a:lumMod val="75000"/>
                  </a:schemeClr>
                </a:solidFill>
              </a:rPr>
              <a:t>JUNTA DE DIRECTORES BFA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SV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SV" sz="2000" b="1" dirty="0" smtClean="0">
                <a:solidFill>
                  <a:schemeClr val="tx2">
                    <a:lumMod val="75000"/>
                  </a:schemeClr>
                </a:solidFill>
              </a:rPr>
              <a:t>COLOCACIÓN DE CRÉDITOS (APOYO SECTORES PRODUCTIVO-FINANCIERO)</a:t>
            </a:r>
          </a:p>
          <a:p>
            <a:endParaRPr lang="es-SV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SV" sz="2000" b="1" dirty="0" smtClean="0">
                <a:solidFill>
                  <a:schemeClr val="tx2">
                    <a:lumMod val="75000"/>
                  </a:schemeClr>
                </a:solidFill>
              </a:rPr>
              <a:t>CAPTACIÓN DE DEPÓSITOS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SV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SV" sz="2000" b="1" dirty="0" smtClean="0">
                <a:solidFill>
                  <a:schemeClr val="tx2">
                    <a:lumMod val="75000"/>
                  </a:schemeClr>
                </a:solidFill>
              </a:rPr>
              <a:t>OTROS SERVICIOS FINANCIEROS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SV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SV" sz="2000" b="1" dirty="0" smtClean="0">
                <a:solidFill>
                  <a:schemeClr val="tx2">
                    <a:lumMod val="75000"/>
                  </a:schemeClr>
                </a:solidFill>
              </a:rPr>
              <a:t>MODERNIZACIÓN INSTITUCIONAL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SV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SV" sz="2000" b="1" dirty="0" smtClean="0">
                <a:solidFill>
                  <a:schemeClr val="tx2">
                    <a:lumMod val="75000"/>
                  </a:schemeClr>
                </a:solidFill>
              </a:rPr>
              <a:t>EJECUCIÓN PRESUPUESTARIA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SV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SV" sz="2000" b="1" dirty="0" smtClean="0">
                <a:solidFill>
                  <a:schemeClr val="tx2">
                    <a:lumMod val="75000"/>
                  </a:schemeClr>
                </a:solidFill>
              </a:rPr>
              <a:t>RESULTADOS FINANCIEROS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SV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SV" sz="2000" b="1" dirty="0" smtClean="0">
                <a:solidFill>
                  <a:schemeClr val="tx2">
                    <a:lumMod val="75000"/>
                  </a:schemeClr>
                </a:solidFill>
              </a:rPr>
              <a:t>GESTIÓN DE TRANSPARENCIA</a:t>
            </a:r>
            <a:endParaRPr lang="es-SV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push dir="u"/>
      </p:transition>
    </mc:Choice>
    <mc:Fallback xmlns="">
      <p:transition spd="slow" advTm="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8098" y="404666"/>
            <a:ext cx="3888432" cy="5760640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Gestión de Calidad</a:t>
            </a:r>
          </a:p>
          <a:p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septiembre de 2014 se logró la recertificación del Sistema de Gestión de Calidad institucional bajo la norma internacional ISO 9001:2008,  con vigencia hasta agosto de 2017.</a:t>
            </a:r>
          </a:p>
          <a:p>
            <a:endParaRPr lang="es-S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gestión de calidad es un compromiso de la Alta Administración del Banco y es parte de la mejora continua en beneficio de  nuestros clientes </a:t>
            </a:r>
          </a:p>
          <a:p>
            <a:endParaRPr lang="es-S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9" name="8 Elipse"/>
          <p:cNvSpPr/>
          <p:nvPr/>
        </p:nvSpPr>
        <p:spPr>
          <a:xfrm>
            <a:off x="4384636" y="622901"/>
            <a:ext cx="4579852" cy="522266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9218" name="Picture 2" descr="C:\Users\Edith Escamilla\Desktop\I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" y="5845566"/>
            <a:ext cx="7729538" cy="9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31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7" name="6 Rectángulo"/>
          <p:cNvSpPr/>
          <p:nvPr/>
        </p:nvSpPr>
        <p:spPr>
          <a:xfrm>
            <a:off x="5469977" y="779512"/>
            <a:ext cx="3528392" cy="5821439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</a:t>
            </a:r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  </a:t>
            </a: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criterios de racionalidad y austeridad </a:t>
            </a:r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gastos, </a:t>
            </a: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congruencia con las políticas de austeridad y ahorro del Gobierno</a:t>
            </a:r>
            <a:r>
              <a:rPr lang="es-SV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SV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SV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 2014 a mayo 2015, los gastos de operación del Banco  fueron de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US$19.03 millones</a:t>
            </a:r>
            <a:r>
              <a:rPr lang="es-SV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equivalente al 88.0% del presupuesto aprobado para dicho período.</a:t>
            </a:r>
            <a:endParaRPr lang="es-ES_trad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SV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54868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PRESUPUESTARIA</a:t>
            </a:r>
          </a:p>
        </p:txBody>
      </p:sp>
      <p:sp>
        <p:nvSpPr>
          <p:cNvPr id="9" name="8 Elipse"/>
          <p:cNvSpPr/>
          <p:nvPr/>
        </p:nvSpPr>
        <p:spPr>
          <a:xfrm>
            <a:off x="2015726" y="3172674"/>
            <a:ext cx="3480280" cy="356869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Elipse"/>
          <p:cNvSpPr/>
          <p:nvPr/>
        </p:nvSpPr>
        <p:spPr>
          <a:xfrm>
            <a:off x="251520" y="1010346"/>
            <a:ext cx="3384376" cy="335475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653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4 Rectángulo"/>
          <p:cNvSpPr/>
          <p:nvPr/>
        </p:nvSpPr>
        <p:spPr>
          <a:xfrm>
            <a:off x="179512" y="620688"/>
            <a:ext cx="3744416" cy="6110257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inversiones en activo fijo ascendieron a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US$1.68 millones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principalmente en:</a:t>
            </a: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y programas de  cómputo para mejorar la calidad de atención a los clientes.</a:t>
            </a:r>
          </a:p>
          <a:p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Adecuación de instalaciones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físicas en oficinas centrales y en las agencias para mejorar las condiciones de trabajo del personal  y servicio al cliente.</a:t>
            </a:r>
          </a:p>
        </p:txBody>
      </p:sp>
      <p:sp>
        <p:nvSpPr>
          <p:cNvPr id="7" name="6 Elipse"/>
          <p:cNvSpPr/>
          <p:nvPr/>
        </p:nvSpPr>
        <p:spPr>
          <a:xfrm>
            <a:off x="3779912" y="3201602"/>
            <a:ext cx="3456384" cy="361177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Elipse"/>
          <p:cNvSpPr/>
          <p:nvPr/>
        </p:nvSpPr>
        <p:spPr>
          <a:xfrm>
            <a:off x="4572000" y="116632"/>
            <a:ext cx="4320480" cy="433185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074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7504" y="548680"/>
            <a:ext cx="3384376" cy="612068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SV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utilidad neta para el año 2014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US$1.76 millones</a:t>
            </a:r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utilidad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acumulada de enero a mayo de 2015: 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US$1.24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un excedente de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US$227.0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lo proyectado</a:t>
            </a:r>
          </a:p>
          <a:p>
            <a:endParaRPr lang="es-SV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36103"/>
              </p:ext>
            </p:extLst>
          </p:nvPr>
        </p:nvGraphicFramePr>
        <p:xfrm>
          <a:off x="3491880" y="2267970"/>
          <a:ext cx="5557963" cy="268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Hoja de cálculo" r:id="rId3" imgW="8991695" imgH="4743593" progId="Excel.Sheet.12">
                  <p:link updateAutomatic="1"/>
                </p:oleObj>
              </mc:Choice>
              <mc:Fallback>
                <p:oleObj name="Hoja de cálculo" r:id="rId3" imgW="8991695" imgH="4743593" progId="Excel.Sheet.12">
                  <p:link updateAutomatic="1"/>
                  <p:pic>
                    <p:nvPicPr>
                      <p:cNvPr id="0" name="5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267970"/>
                        <a:ext cx="5557963" cy="268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519663" y="536921"/>
            <a:ext cx="5464756" cy="53403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SV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FINANCIEROS</a:t>
            </a:r>
          </a:p>
          <a:p>
            <a:pPr marL="0" indent="0">
              <a:buNone/>
            </a:pPr>
            <a:endParaRPr lang="es-SV" sz="3000" dirty="0"/>
          </a:p>
        </p:txBody>
      </p:sp>
    </p:spTree>
    <p:extLst>
      <p:ext uri="{BB962C8B-B14F-4D97-AF65-F5344CB8AC3E}">
        <p14:creationId xmlns:p14="http://schemas.microsoft.com/office/powerpoint/2010/main" val="2852816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0" name="9 Rectángulo"/>
          <p:cNvSpPr/>
          <p:nvPr/>
        </p:nvSpPr>
        <p:spPr>
          <a:xfrm>
            <a:off x="395536" y="620688"/>
            <a:ext cx="5688632" cy="2232248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junio 2014 a mayo 2015, el patrimonio del Banco se incrementó de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US$32.6  a US$34.4 millones </a:t>
            </a:r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36519"/>
              </p:ext>
            </p:extLst>
          </p:nvPr>
        </p:nvGraphicFramePr>
        <p:xfrm>
          <a:off x="323528" y="2681400"/>
          <a:ext cx="7200800" cy="383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name="Hoja de cálculo" r:id="rId3" imgW="9925240" imgH="4353116" progId="Excel.Sheet.12">
                  <p:link updateAutomatic="1"/>
                </p:oleObj>
              </mc:Choice>
              <mc:Fallback>
                <p:oleObj name="Hoja de cálculo" r:id="rId3" imgW="9925240" imgH="4353116" progId="Excel.Sheet.12">
                  <p:link updateAutomatic="1"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681400"/>
                        <a:ext cx="7200800" cy="3835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524328" y="4100879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chemeClr val="tx2">
                    <a:lumMod val="75000"/>
                  </a:schemeClr>
                </a:solidFill>
              </a:rPr>
              <a:t>Cuadro de historia del</a:t>
            </a:r>
          </a:p>
          <a:p>
            <a:r>
              <a:rPr lang="es-SV" dirty="0" smtClean="0">
                <a:solidFill>
                  <a:schemeClr val="tx2">
                    <a:lumMod val="75000"/>
                  </a:schemeClr>
                </a:solidFill>
              </a:rPr>
              <a:t>Patrimonio del Banco a Dic.</a:t>
            </a:r>
          </a:p>
          <a:p>
            <a:r>
              <a:rPr lang="es-SV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endParaRPr lang="es-SV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73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4 Rectángulo"/>
          <p:cNvSpPr/>
          <p:nvPr/>
        </p:nvSpPr>
        <p:spPr>
          <a:xfrm>
            <a:off x="5004048" y="404666"/>
            <a:ext cx="4032448" cy="6289408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cceso </a:t>
            </a:r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a la información </a:t>
            </a:r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través de Gobierno Abierto, con </a:t>
            </a: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212 Documentos</a:t>
            </a:r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disponibles.</a:t>
            </a:r>
          </a:p>
          <a:p>
            <a:pPr lvl="0"/>
            <a:endParaRPr lang="es-S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S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BFA cumple al </a:t>
            </a: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 con los criterios de calificación de los </a:t>
            </a:r>
            <a:r>
              <a:rPr lang="es-SV" sz="3200" b="1" dirty="0">
                <a:latin typeface="Arial" panose="020B0604020202020204" pitchFamily="34" charset="0"/>
                <a:cs typeface="Arial" panose="020B0604020202020204" pitchFamily="34" charset="0"/>
              </a:rPr>
              <a:t>30 Estándares</a:t>
            </a:r>
            <a:r>
              <a:rPr lang="es-SV" sz="2400" dirty="0">
                <a:latin typeface="Arial" panose="020B0604020202020204" pitchFamily="34" charset="0"/>
                <a:cs typeface="Arial" panose="020B0604020202020204" pitchFamily="34" charset="0"/>
              </a:rPr>
              <a:t> de Transparencia de la Secretaría de Participación Ciudadana Transparencia y Anticorrupción.</a:t>
            </a: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0" y="404666"/>
            <a:ext cx="5004047" cy="7196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TRANSPARENCIA</a:t>
            </a:r>
            <a:endParaRPr lang="es-SV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1979712" y="3635681"/>
            <a:ext cx="3024336" cy="304930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Elipse"/>
          <p:cNvSpPr/>
          <p:nvPr/>
        </p:nvSpPr>
        <p:spPr>
          <a:xfrm>
            <a:off x="251520" y="1124744"/>
            <a:ext cx="3816424" cy="43318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3978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2987824" y="2681536"/>
            <a:ext cx="4176464" cy="417646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Rectángulo"/>
          <p:cNvSpPr/>
          <p:nvPr/>
        </p:nvSpPr>
        <p:spPr>
          <a:xfrm>
            <a:off x="107504" y="1556792"/>
            <a:ext cx="3096344" cy="3960440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Instituto de Acceso a la Información Pública (IAIP), por la buena administración del Archivo General del Banco.</a:t>
            </a:r>
          </a:p>
        </p:txBody>
      </p:sp>
      <p:sp>
        <p:nvSpPr>
          <p:cNvPr id="5" name="4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5 Elipse"/>
          <p:cNvSpPr/>
          <p:nvPr/>
        </p:nvSpPr>
        <p:spPr>
          <a:xfrm>
            <a:off x="4572000" y="152637"/>
            <a:ext cx="4176464" cy="397457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12315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4 Rectángulo"/>
          <p:cNvSpPr/>
          <p:nvPr/>
        </p:nvSpPr>
        <p:spPr>
          <a:xfrm>
            <a:off x="395536" y="592845"/>
            <a:ext cx="3744416" cy="59766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BFA contamos con mecanismos de consulta a disposición de la ciudadanía:</a:t>
            </a:r>
          </a:p>
          <a:p>
            <a:pPr lvl="0"/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al cliente: </a:t>
            </a:r>
          </a:p>
          <a:p>
            <a:pPr lvl="0"/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2241-0930</a:t>
            </a:r>
          </a:p>
          <a:p>
            <a:pPr lvl="0"/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</a:p>
          <a:p>
            <a:pPr lvl="0"/>
            <a:r>
              <a:rPr lang="es-SV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atencionalconsumidor@bfa.gob.sv</a:t>
            </a:r>
          </a:p>
          <a:p>
            <a:pPr lvl="0"/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Buzones de sugerencia en todas las agencias</a:t>
            </a:r>
          </a:p>
        </p:txBody>
      </p:sp>
      <p:sp>
        <p:nvSpPr>
          <p:cNvPr id="7" name="6 Elipse"/>
          <p:cNvSpPr/>
          <p:nvPr/>
        </p:nvSpPr>
        <p:spPr>
          <a:xfrm>
            <a:off x="3995936" y="637010"/>
            <a:ext cx="4968552" cy="567231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23088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5 CuadroTexto"/>
          <p:cNvSpPr txBox="1"/>
          <p:nvPr/>
        </p:nvSpPr>
        <p:spPr>
          <a:xfrm>
            <a:off x="2339752" y="2636912"/>
            <a:ext cx="432804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8800" b="1" dirty="0" smtClean="0">
                <a:solidFill>
                  <a:schemeClr val="tx2">
                    <a:lumMod val="75000"/>
                  </a:schemeClr>
                </a:solidFill>
              </a:rPr>
              <a:t>GRACIAS</a:t>
            </a:r>
          </a:p>
          <a:p>
            <a:pPr algn="ctr"/>
            <a:r>
              <a:rPr lang="es-SV" sz="4000" b="1" dirty="0" smtClean="0">
                <a:solidFill>
                  <a:schemeClr val="tx2">
                    <a:lumMod val="75000"/>
                  </a:schemeClr>
                </a:solidFill>
              </a:rPr>
              <a:t>www.bfa.gob.sv</a:t>
            </a:r>
          </a:p>
          <a:p>
            <a:endParaRPr lang="es-SV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3" y="548680"/>
            <a:ext cx="808012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427984" y="6021288"/>
            <a:ext cx="504056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43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16632"/>
            <a:ext cx="3888432" cy="1143000"/>
          </a:xfrm>
        </p:spPr>
        <p:txBody>
          <a:bodyPr>
            <a:normAutofit/>
          </a:bodyPr>
          <a:lstStyle/>
          <a:p>
            <a:pPr marL="342900" indent="-342900"/>
            <a:r>
              <a:rPr lang="es-SV" sz="2200" b="1" dirty="0" smtClean="0">
                <a:solidFill>
                  <a:schemeClr val="tx2">
                    <a:lumMod val="75000"/>
                  </a:schemeClr>
                </a:solidFill>
              </a:rPr>
              <a:t>JUNTA DE DIRECTORES BFA</a:t>
            </a:r>
            <a:endParaRPr lang="es-SV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" name="3 CuadroTexto"/>
          <p:cNvSpPr txBox="1"/>
          <p:nvPr/>
        </p:nvSpPr>
        <p:spPr>
          <a:xfrm>
            <a:off x="899592" y="3212976"/>
            <a:ext cx="42484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 smtClean="0"/>
              <a:t>De izquierda a derecha sentadas:</a:t>
            </a:r>
          </a:p>
          <a:p>
            <a:r>
              <a:rPr lang="es-SV" sz="1400" b="1" dirty="0" smtClean="0"/>
              <a:t>Regina María Díaz Guardado</a:t>
            </a:r>
          </a:p>
          <a:p>
            <a:r>
              <a:rPr lang="es-SV" sz="1400" dirty="0" smtClean="0"/>
              <a:t>Directora Suplente</a:t>
            </a:r>
          </a:p>
          <a:p>
            <a:r>
              <a:rPr lang="es-SV" sz="1400" dirty="0" smtClean="0"/>
              <a:t>Ministerio de Economía</a:t>
            </a:r>
          </a:p>
          <a:p>
            <a:r>
              <a:rPr lang="es-SV" sz="1400" b="1" dirty="0" smtClean="0"/>
              <a:t>Marta Carolina Águila de Hernández</a:t>
            </a:r>
          </a:p>
          <a:p>
            <a:r>
              <a:rPr lang="es-SV" sz="1400" dirty="0" smtClean="0"/>
              <a:t>Directora Suplente</a:t>
            </a:r>
          </a:p>
          <a:p>
            <a:r>
              <a:rPr lang="es-SV" sz="1400" dirty="0" smtClean="0"/>
              <a:t>Banco Central e Reserva</a:t>
            </a:r>
          </a:p>
          <a:p>
            <a:r>
              <a:rPr lang="es-SV" sz="1400" b="1" dirty="0" smtClean="0"/>
              <a:t>Ana Lilian Vega</a:t>
            </a:r>
          </a:p>
          <a:p>
            <a:r>
              <a:rPr lang="es-SV" sz="1400" dirty="0" smtClean="0"/>
              <a:t>Presidenta </a:t>
            </a:r>
          </a:p>
          <a:p>
            <a:r>
              <a:rPr lang="es-SV" sz="1400" dirty="0" smtClean="0"/>
              <a:t>Banco de Fomento Agropecuario</a:t>
            </a:r>
          </a:p>
          <a:p>
            <a:r>
              <a:rPr lang="es-SV" sz="1400" b="1" dirty="0" smtClean="0"/>
              <a:t>Silvia Margarita Rivas de Solórzano</a:t>
            </a:r>
          </a:p>
          <a:p>
            <a:r>
              <a:rPr lang="es-SV" sz="1400" dirty="0" smtClean="0"/>
              <a:t>Directora Suplente</a:t>
            </a:r>
          </a:p>
          <a:p>
            <a:r>
              <a:rPr lang="es-SV" sz="1400" dirty="0" smtClean="0"/>
              <a:t>Asociaciones Cooperativas del Sistema</a:t>
            </a:r>
          </a:p>
          <a:p>
            <a:r>
              <a:rPr lang="es-SV" sz="1400" b="1" dirty="0" smtClean="0"/>
              <a:t>Roxana Patricia Ábrego Granados</a:t>
            </a:r>
          </a:p>
          <a:p>
            <a:r>
              <a:rPr lang="es-SV" sz="1400" dirty="0" smtClean="0"/>
              <a:t>Directora Propietaria</a:t>
            </a:r>
          </a:p>
          <a:p>
            <a:r>
              <a:rPr lang="es-SV" sz="1400" dirty="0" smtClean="0"/>
              <a:t>Asociaciones Cooperativas del Sistema</a:t>
            </a:r>
          </a:p>
          <a:p>
            <a:endParaRPr lang="es-SV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 b="27617"/>
          <a:stretch/>
        </p:blipFill>
        <p:spPr>
          <a:xfrm>
            <a:off x="755576" y="908720"/>
            <a:ext cx="5774073" cy="219750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355976" y="3212976"/>
            <a:ext cx="308167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1400" dirty="0" smtClean="0"/>
              <a:t>De izquierda a derecha de pie:</a:t>
            </a:r>
          </a:p>
          <a:p>
            <a:r>
              <a:rPr lang="es-SV" sz="1400" b="1" dirty="0" smtClean="0"/>
              <a:t>José Joaquín </a:t>
            </a:r>
            <a:r>
              <a:rPr lang="es-SV" sz="1400" b="1" dirty="0" err="1" smtClean="0"/>
              <a:t>Salaverría</a:t>
            </a:r>
            <a:endParaRPr lang="es-SV" sz="1400" b="1" dirty="0" smtClean="0"/>
          </a:p>
          <a:p>
            <a:r>
              <a:rPr lang="es-SV" sz="1400" dirty="0" smtClean="0"/>
              <a:t>Director Propietario</a:t>
            </a:r>
          </a:p>
          <a:p>
            <a:r>
              <a:rPr lang="es-SV" sz="1400" dirty="0" smtClean="0"/>
              <a:t>Sociedades Cooperativas Agropecuarias</a:t>
            </a:r>
          </a:p>
          <a:p>
            <a:r>
              <a:rPr lang="es-SV" sz="1400" b="1" dirty="0" smtClean="0"/>
              <a:t>Teodoro Antonio Romero</a:t>
            </a:r>
          </a:p>
          <a:p>
            <a:r>
              <a:rPr lang="es-SV" sz="1400" dirty="0" smtClean="0"/>
              <a:t>Director Propietario</a:t>
            </a:r>
          </a:p>
          <a:p>
            <a:r>
              <a:rPr lang="es-SV" sz="1400" dirty="0" smtClean="0"/>
              <a:t>Ministerio de Economía</a:t>
            </a:r>
          </a:p>
          <a:p>
            <a:r>
              <a:rPr lang="es-SV" sz="1400" b="1" dirty="0" smtClean="0"/>
              <a:t>Erick Mauricio Guzmán</a:t>
            </a:r>
          </a:p>
          <a:p>
            <a:r>
              <a:rPr lang="es-SV" sz="1400" dirty="0" smtClean="0"/>
              <a:t>Director Propietario</a:t>
            </a:r>
          </a:p>
          <a:p>
            <a:r>
              <a:rPr lang="es-SV" sz="1400" dirty="0" smtClean="0"/>
              <a:t>Banco Central de Reserva</a:t>
            </a:r>
          </a:p>
          <a:p>
            <a:r>
              <a:rPr lang="es-SV" sz="1400" b="1" dirty="0" smtClean="0"/>
              <a:t>José María Portillo</a:t>
            </a:r>
          </a:p>
          <a:p>
            <a:r>
              <a:rPr lang="es-SV" sz="1400" dirty="0" smtClean="0"/>
              <a:t>Director Propietario</a:t>
            </a:r>
          </a:p>
          <a:p>
            <a:r>
              <a:rPr lang="es-SV" sz="1400" dirty="0" smtClean="0"/>
              <a:t>Ministerio de Agricultura y Ganadería</a:t>
            </a:r>
          </a:p>
          <a:p>
            <a:r>
              <a:rPr lang="es-SV" sz="1400" b="1" dirty="0" smtClean="0"/>
              <a:t>Carlos Antonio Boza</a:t>
            </a:r>
          </a:p>
          <a:p>
            <a:r>
              <a:rPr lang="es-SV" sz="1400" dirty="0" smtClean="0"/>
              <a:t>Director Suplente</a:t>
            </a:r>
          </a:p>
          <a:p>
            <a:r>
              <a:rPr lang="es-SV" sz="1400" dirty="0" smtClean="0"/>
              <a:t>Sociedades Cooperativas Agropecuarias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4942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0728"/>
            <a:ext cx="835183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211960" y="6165304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10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49388"/>
            <a:ext cx="835342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067944" y="5733256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79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908720"/>
            <a:ext cx="8212137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355976" y="6165304"/>
            <a:ext cx="43204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31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105610"/>
              </p:ext>
            </p:extLst>
          </p:nvPr>
        </p:nvGraphicFramePr>
        <p:xfrm>
          <a:off x="827584" y="764704"/>
          <a:ext cx="7561262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Hoja de cálculo" r:id="rId3" imgW="5257724" imgH="2781411" progId="Excel.Sheet.12">
                  <p:link updateAutomatic="1"/>
                </p:oleObj>
              </mc:Choice>
              <mc:Fallback>
                <p:oleObj name="Hoja de cálculo" r:id="rId3" imgW="5257724" imgH="2781411" progId="Excel.Sheet.12">
                  <p:link updateAutomatic="1"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764704"/>
                        <a:ext cx="7561262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Flecha izquierda">
            <a:hlinkClick r:id="rId5" action="ppaction://hlinksldjump"/>
          </p:cNvPr>
          <p:cNvSpPr/>
          <p:nvPr/>
        </p:nvSpPr>
        <p:spPr>
          <a:xfrm>
            <a:off x="4355976" y="6165304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06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54038"/>
            <a:ext cx="801846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3995936" y="5589240"/>
            <a:ext cx="100811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92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488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283968" y="6309320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52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2656"/>
            <a:ext cx="7921625" cy="488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283968" y="5445224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02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6875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355976" y="5517232"/>
            <a:ext cx="57606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62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262"/>
            <a:ext cx="8228013" cy="470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283968" y="5445224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35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83" y="1590039"/>
            <a:ext cx="5111165" cy="24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355976" y="4437112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48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" y="188640"/>
            <a:ext cx="8867328" cy="1143000"/>
          </a:xfrm>
        </p:spPr>
        <p:txBody>
          <a:bodyPr>
            <a:normAutofit/>
          </a:bodyPr>
          <a:lstStyle/>
          <a:p>
            <a:pPr marL="342900" indent="-342900"/>
            <a:r>
              <a:rPr lang="es-SV" sz="2200" b="1" dirty="0">
                <a:solidFill>
                  <a:schemeClr val="tx2">
                    <a:lumMod val="75000"/>
                  </a:schemeClr>
                </a:solidFill>
              </a:rPr>
              <a:t>COLOCACIÓN DE CRÉDITOS (APOYO SECTORES PRODUCTIVO-FINANCIERO</a:t>
            </a:r>
            <a:r>
              <a:rPr lang="es-SV" sz="20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8" name="7 Rectángulo"/>
          <p:cNvSpPr/>
          <p:nvPr/>
        </p:nvSpPr>
        <p:spPr>
          <a:xfrm>
            <a:off x="467545" y="1052736"/>
            <a:ext cx="5616623" cy="482453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3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US$148.5 millones</a:t>
            </a: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Desembolso superior en </a:t>
            </a:r>
            <a:r>
              <a:rPr lang="es-SV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promedio anual del quinquenio anterior. (27% en relación al año anterior)</a:t>
            </a: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SV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88.4% </a:t>
            </a:r>
            <a:r>
              <a:rPr lang="es-S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préstamos fueron por  montos </a:t>
            </a:r>
            <a:r>
              <a:rPr lang="es-SV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menores o iguales a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US$5,000</a:t>
            </a:r>
            <a:r>
              <a:rPr lang="es-SV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otorgados principalmente a pequeños productores.</a:t>
            </a:r>
            <a:endParaRPr lang="es-SV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6120134" y="1124744"/>
            <a:ext cx="2700338" cy="266429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10 Elipse"/>
          <p:cNvSpPr/>
          <p:nvPr/>
        </p:nvSpPr>
        <p:spPr>
          <a:xfrm>
            <a:off x="5292080" y="3372797"/>
            <a:ext cx="3096344" cy="307972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2 Flecha derecha">
            <a:hlinkClick r:id="rId4" action="ppaction://hlinksldjump"/>
          </p:cNvPr>
          <p:cNvSpPr/>
          <p:nvPr/>
        </p:nvSpPr>
        <p:spPr>
          <a:xfrm>
            <a:off x="3779912" y="4912661"/>
            <a:ext cx="576064" cy="38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7336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1" y="1801812"/>
            <a:ext cx="7416824" cy="34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izquierda">
            <a:hlinkClick r:id="rId3" action="ppaction://hlinksldjump"/>
          </p:cNvPr>
          <p:cNvSpPr/>
          <p:nvPr/>
        </p:nvSpPr>
        <p:spPr>
          <a:xfrm>
            <a:off x="4067944" y="5805264"/>
            <a:ext cx="64807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2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96938"/>
            <a:ext cx="7489825" cy="426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4427984" y="5517232"/>
            <a:ext cx="360040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44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5 Rectángulo"/>
          <p:cNvSpPr/>
          <p:nvPr/>
        </p:nvSpPr>
        <p:spPr>
          <a:xfrm>
            <a:off x="247215" y="836712"/>
            <a:ext cx="3964745" cy="5472608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apoyó con créditos para  la producción de semilla mejorada de frijol y maíz,  financiando una cantidad estimada de</a:t>
            </a:r>
            <a:r>
              <a:rPr lang="es-S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130,000 quintales</a:t>
            </a:r>
            <a:r>
              <a:rPr lang="es-SV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con un potencial de producción para consumo de  cerca de</a:t>
            </a:r>
            <a:r>
              <a:rPr lang="es-SV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millones de  quintales</a:t>
            </a:r>
            <a:r>
              <a:rPr lang="es-SV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8 Elipse"/>
          <p:cNvSpPr/>
          <p:nvPr/>
        </p:nvSpPr>
        <p:spPr>
          <a:xfrm>
            <a:off x="5724128" y="44624"/>
            <a:ext cx="3168352" cy="332755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Elipse"/>
          <p:cNvSpPr/>
          <p:nvPr/>
        </p:nvSpPr>
        <p:spPr>
          <a:xfrm>
            <a:off x="4247964" y="2420888"/>
            <a:ext cx="4428492" cy="432048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1 Flecha derecha">
            <a:hlinkClick r:id="rId4" action="ppaction://hlinksldjump"/>
          </p:cNvPr>
          <p:cNvSpPr/>
          <p:nvPr/>
        </p:nvSpPr>
        <p:spPr>
          <a:xfrm>
            <a:off x="3131840" y="5157192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859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6012160" y="116632"/>
            <a:ext cx="3131841" cy="328498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3 Rectángulo"/>
          <p:cNvSpPr/>
          <p:nvPr/>
        </p:nvSpPr>
        <p:spPr>
          <a:xfrm>
            <a:off x="104445" y="3651591"/>
            <a:ext cx="4417580" cy="2873753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SV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préstamos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granos básicos de hasta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US$6,000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formalizan con pagaré, evitando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costo de un contrato a nuestros clientes</a:t>
            </a: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4445" y="440669"/>
            <a:ext cx="4417580" cy="3132347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Mantuvimos nuestra tasa de interés del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créditos de granos básicos de hasta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US$3,000.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pagar el crédito de avío de la cosecha pasada, el nuevo préstamo es automático.</a:t>
            </a:r>
            <a:endParaRPr lang="es-SV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4499992" y="2357592"/>
            <a:ext cx="3528392" cy="373570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Rectángulo"/>
          <p:cNvSpPr/>
          <p:nvPr/>
        </p:nvSpPr>
        <p:spPr>
          <a:xfrm rot="16200000">
            <a:off x="4319972" y="-4419363"/>
            <a:ext cx="504056" cy="914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7798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984785"/>
            <a:ext cx="29523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algn="just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s-SV" sz="2400" dirty="0" smtClean="0">
                <a:solidFill>
                  <a:srgbClr val="002060"/>
                </a:solidFill>
              </a:rPr>
              <a:t>El </a:t>
            </a:r>
            <a:r>
              <a:rPr lang="es-SV" sz="3200" b="1" dirty="0" smtClean="0">
                <a:solidFill>
                  <a:srgbClr val="002060"/>
                </a:solidFill>
              </a:rPr>
              <a:t>98% </a:t>
            </a:r>
            <a:r>
              <a:rPr lang="es-SV" sz="2400" dirty="0" smtClean="0">
                <a:solidFill>
                  <a:srgbClr val="002060"/>
                </a:solidFill>
              </a:rPr>
              <a:t>de los créditos fueron a personas naturales y </a:t>
            </a:r>
            <a:r>
              <a:rPr lang="es-SV" sz="3200" b="1" dirty="0" smtClean="0">
                <a:solidFill>
                  <a:srgbClr val="002060"/>
                </a:solidFill>
              </a:rPr>
              <a:t>2.0% </a:t>
            </a:r>
            <a:r>
              <a:rPr lang="es-SV" sz="2400" dirty="0" smtClean="0">
                <a:solidFill>
                  <a:srgbClr val="002060"/>
                </a:solidFill>
              </a:rPr>
              <a:t>a personas jurídicas.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s-SV" sz="2400" dirty="0" smtClean="0">
              <a:solidFill>
                <a:srgbClr val="002060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s-SV" sz="2400" dirty="0" smtClean="0">
                <a:solidFill>
                  <a:srgbClr val="002060"/>
                </a:solidFill>
              </a:rPr>
              <a:t>De los créditos a personas naturales, el </a:t>
            </a:r>
            <a:r>
              <a:rPr lang="es-SV" sz="3200" b="1" dirty="0" smtClean="0">
                <a:solidFill>
                  <a:srgbClr val="002060"/>
                </a:solidFill>
              </a:rPr>
              <a:t>65.1%</a:t>
            </a:r>
            <a:r>
              <a:rPr lang="es-SV" sz="2400" b="1" dirty="0" smtClean="0">
                <a:solidFill>
                  <a:srgbClr val="002060"/>
                </a:solidFill>
              </a:rPr>
              <a:t> </a:t>
            </a:r>
            <a:r>
              <a:rPr lang="es-SV" sz="2400" dirty="0" smtClean="0">
                <a:solidFill>
                  <a:srgbClr val="002060"/>
                </a:solidFill>
              </a:rPr>
              <a:t>fueron  para hombres y </a:t>
            </a:r>
            <a:r>
              <a:rPr lang="es-SV" sz="3200" b="1" dirty="0" smtClean="0">
                <a:solidFill>
                  <a:srgbClr val="002060"/>
                </a:solidFill>
              </a:rPr>
              <a:t>34.9% </a:t>
            </a:r>
            <a:r>
              <a:rPr lang="es-SV" sz="2400" dirty="0" smtClean="0">
                <a:solidFill>
                  <a:srgbClr val="002060"/>
                </a:solidFill>
              </a:rPr>
              <a:t>para mujeres. </a:t>
            </a:r>
            <a:endParaRPr lang="es-ES_tradnl" sz="2400" dirty="0">
              <a:solidFill>
                <a:srgbClr val="00206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03" y="1628800"/>
            <a:ext cx="5638885" cy="346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431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-27384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6" name="5 Rectángulo"/>
          <p:cNvSpPr/>
          <p:nvPr/>
        </p:nvSpPr>
        <p:spPr>
          <a:xfrm>
            <a:off x="251520" y="1052736"/>
            <a:ext cx="3312368" cy="482453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crédito otorgado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generó 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 de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160,000</a:t>
            </a:r>
            <a:r>
              <a:rPr lang="es-SV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empleos</a:t>
            </a:r>
            <a:r>
              <a:rPr lang="es-SV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beneficiando a más de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600,000</a:t>
            </a:r>
            <a:r>
              <a:rPr lang="es-SV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SV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otorgaron un total de 50,347 créditos a personas naturales y jurídicas</a:t>
            </a:r>
            <a:endParaRPr lang="es-ES_trad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Elipse"/>
          <p:cNvSpPr/>
          <p:nvPr/>
        </p:nvSpPr>
        <p:spPr>
          <a:xfrm rot="179873">
            <a:off x="3451486" y="2589909"/>
            <a:ext cx="3819784" cy="419846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Elipse"/>
          <p:cNvSpPr/>
          <p:nvPr/>
        </p:nvSpPr>
        <p:spPr>
          <a:xfrm>
            <a:off x="5364088" y="116632"/>
            <a:ext cx="3705956" cy="369940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1 Flecha derecha">
            <a:hlinkClick r:id="rId4" action="ppaction://hlinksldjump"/>
          </p:cNvPr>
          <p:cNvSpPr/>
          <p:nvPr/>
        </p:nvSpPr>
        <p:spPr>
          <a:xfrm>
            <a:off x="2555776" y="558924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284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576064"/>
          </a:xfrm>
          <a:prstGeom prst="rect">
            <a:avLst/>
          </a:prstGeom>
          <a:solidFill>
            <a:srgbClr val="3A6E3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9" name="8 Rectángulo"/>
          <p:cNvSpPr/>
          <p:nvPr/>
        </p:nvSpPr>
        <p:spPr>
          <a:xfrm>
            <a:off x="107504" y="604244"/>
            <a:ext cx="3672408" cy="613712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US$25.9 </a:t>
            </a:r>
            <a:r>
              <a:rPr lang="es-SV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millones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desembolsados en microcréditos</a:t>
            </a:r>
            <a:r>
              <a:rPr lang="es-SV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SV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17.4% </a:t>
            </a:r>
            <a:r>
              <a:rPr lang="es-SV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total de la colocación</a:t>
            </a:r>
          </a:p>
          <a:p>
            <a:endParaRPr lang="es-SV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5.9</a:t>
            </a:r>
            <a:r>
              <a:rPr lang="es-SV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S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que en el período junio </a:t>
            </a:r>
          </a:p>
          <a:p>
            <a:r>
              <a:rPr lang="es-S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 mayo 2014</a:t>
            </a:r>
          </a:p>
          <a:p>
            <a:endParaRPr lang="es-SV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SV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42.0% </a:t>
            </a:r>
            <a:r>
              <a:rPr lang="es-S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que el promedio anual del quinquenio anterior</a:t>
            </a:r>
            <a:endParaRPr lang="es-SV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SV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422482" y="2924944"/>
            <a:ext cx="3237750" cy="393305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Elipse"/>
          <p:cNvSpPr/>
          <p:nvPr/>
        </p:nvSpPr>
        <p:spPr>
          <a:xfrm rot="183871">
            <a:off x="5076056" y="292363"/>
            <a:ext cx="3995936" cy="432048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5627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1146</Words>
  <Application>Microsoft Office PowerPoint</Application>
  <PresentationFormat>Presentación en pantalla (4:3)</PresentationFormat>
  <Paragraphs>169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3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Tema de Office</vt:lpstr>
      <vt:lpstr>D:\backup\2015\15-RENDICIÓN DE CUENTAS 2014-2015\NFORME RENDICIÓN CUENTAS 2014-2015\INFO RC 2014--2015-DATOS.xlsx!2009-2014![INFO RC 2014--2015-DATOS.xlsx]2009-2014 11 Gráfico</vt:lpstr>
      <vt:lpstr>D:\backup\2015\15-RENDICIÓN DE CUENTAS 2014-2015\NFORME RENDICIÓN CUENTAS 2014-2015\INFO RC 2014--2015-DATOS.xlsx!2009-2014![INFO RC 2014--2015-DATOS.xlsx]2009-2014 12 Gráfico</vt:lpstr>
      <vt:lpstr>D:\backup\2015\15- INFORME RENDICIÓN DE CUENTAS 2014-2015\NFORME RENDICIÓN CUENTAS 2014-2015\150713-AJUSTES ICR POR OBSERVACIONES PRESIDENCIA.xlsx!RECUPERACIONES !F1C2:F10C3</vt:lpstr>
      <vt:lpstr>Presentación de PowerPoint</vt:lpstr>
      <vt:lpstr>PRINCIPALES LOGROS DEL PERÍODO  JUNIO 2014 - MAYO 2015</vt:lpstr>
      <vt:lpstr>JUNTA DE DIRECTORES BFA</vt:lpstr>
      <vt:lpstr>COLOCACIÓN DE CRÉDITOS (APOYO SECTORES PRODUCTIVO-FINANCIERO)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UC-Ochoa,Judith</dc:creator>
  <cp:lastModifiedBy>UC-Ochoa,Judith</cp:lastModifiedBy>
  <cp:revision>283</cp:revision>
  <dcterms:created xsi:type="dcterms:W3CDTF">2015-07-08T18:50:54Z</dcterms:created>
  <dcterms:modified xsi:type="dcterms:W3CDTF">2015-10-16T18:27:01Z</dcterms:modified>
</cp:coreProperties>
</file>