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8" r:id="rId15"/>
    <p:sldId id="279" r:id="rId16"/>
    <p:sldId id="280" r:id="rId1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058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940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0228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4826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390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58023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93800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833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2314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8128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6077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847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1071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3068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7682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166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799FB-3BFC-4423-A143-6B2AD9D2BB7E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EAE2229-67C6-4E3F-A11F-52A89C5699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840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  <p:sldLayoutId id="2147483931" r:id="rId13"/>
    <p:sldLayoutId id="2147483932" r:id="rId14"/>
    <p:sldLayoutId id="2147483933" r:id="rId15"/>
    <p:sldLayoutId id="21474839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9793" y="1268996"/>
            <a:ext cx="7766936" cy="3129566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/>
            </a:br>
            <a:br>
              <a:rPr lang="es-ES" dirty="0"/>
            </a:br>
            <a:br>
              <a:rPr lang="es-ES" dirty="0"/>
            </a:br>
            <a:r>
              <a:rPr lang="es-ES" dirty="0"/>
              <a:t>ALCALDIA MUNICIPAL </a:t>
            </a:r>
            <a:br>
              <a:rPr lang="es-ES" dirty="0"/>
            </a:br>
            <a:r>
              <a:rPr lang="es-ES" dirty="0"/>
              <a:t>DE APOPA</a:t>
            </a:r>
            <a:br>
              <a:rPr lang="es-ES" dirty="0"/>
            </a:br>
            <a:r>
              <a:rPr lang="es-ES" dirty="0"/>
              <a:t>MEMORIA DE LABORES</a:t>
            </a:r>
            <a:br>
              <a:rPr lang="es-ES" dirty="0"/>
            </a:b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6764" y="4398562"/>
            <a:ext cx="7766936" cy="109689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ES" sz="4000" dirty="0">
                <a:solidFill>
                  <a:schemeClr val="accent1">
                    <a:lumMod val="75000"/>
                  </a:schemeClr>
                </a:solidFill>
              </a:rPr>
              <a:t>REGISTRO DEL ESTADO FAMILIAR</a:t>
            </a:r>
          </a:p>
          <a:p>
            <a:pPr algn="ctr"/>
            <a:r>
              <a:rPr lang="es-ES" sz="4000" dirty="0">
                <a:solidFill>
                  <a:schemeClr val="accent1">
                    <a:lumMod val="75000"/>
                  </a:schemeClr>
                </a:solidFill>
              </a:rPr>
              <a:t>6 DE OCTUBRE 2023</a:t>
            </a:r>
          </a:p>
          <a:p>
            <a:pPr algn="ctr"/>
            <a:endParaRPr lang="es-ES" sz="4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SV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97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0674" y="673995"/>
            <a:ext cx="7256052" cy="1320800"/>
          </a:xfrm>
        </p:spPr>
        <p:txBody>
          <a:bodyPr/>
          <a:lstStyle/>
          <a:p>
            <a:pPr algn="ctr"/>
            <a:r>
              <a:rPr lang="es-ES" dirty="0"/>
              <a:t> AUTENTICAS DE TODO TIPO DE PARTIDAS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2390700" y="2473936"/>
            <a:ext cx="6096000" cy="1482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partida solicitada deberá estar inscrita en este Registro del Estado Familiar.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CERTIFICACION DE PARTIDA AUTENTICA: $5.78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05959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3369" y="598352"/>
            <a:ext cx="8341239" cy="959991"/>
          </a:xfrm>
        </p:spPr>
        <p:txBody>
          <a:bodyPr>
            <a:normAutofit fontScale="90000"/>
          </a:bodyPr>
          <a:lstStyle/>
          <a:p>
            <a:r>
              <a:rPr lang="es-ES" dirty="0"/>
              <a:t>EMISION DE CARNET DE MINORIDAD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1294023" y="1729858"/>
            <a:ext cx="6999971" cy="3652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  <a:endParaRPr lang="es-SV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niño o adolescente debe vivir dentro de este municipio.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menor de edad deberá tener como edad mínima 10 años y como edad máxima 17 años.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Presentar Certificación de Partida de Nacimiento original y copia reciente.(no más de 2 meses)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menor debe presentarse con un adulto mayor (padres, madre o encargado)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traer fotografía, carnet a entregar es plastificado </a:t>
            </a:r>
          </a:p>
          <a:p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$ 5.78	</a:t>
            </a:r>
            <a:endParaRPr lang="es-SV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49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9592" y="551323"/>
            <a:ext cx="8314562" cy="1166080"/>
          </a:xfrm>
        </p:spPr>
        <p:txBody>
          <a:bodyPr>
            <a:normAutofit/>
          </a:bodyPr>
          <a:lstStyle/>
          <a:p>
            <a:r>
              <a:rPr lang="es-ES" dirty="0"/>
              <a:t>CONSTANCIA Y CERTIFICACIONES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1798348" y="1537099"/>
            <a:ext cx="5735794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CONSTANCIAS DE</a:t>
            </a: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SOLTERIA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ASENTAMIENTO POR NACIMIENTO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ASENTAMIENTO POR DEFUNCION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Solicitud escrita. (formulario proporcionado en ventanilla)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Copia de DUI del solicitante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</a:t>
            </a:r>
            <a:endParaRPr lang="es-SV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CERTIFICACION: $ 3.68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AUTENTICA: $ 5.78</a:t>
            </a:r>
          </a:p>
        </p:txBody>
      </p:sp>
    </p:spTree>
    <p:extLst>
      <p:ext uri="{BB962C8B-B14F-4D97-AF65-F5344CB8AC3E}">
        <p14:creationId xmlns:p14="http://schemas.microsoft.com/office/powerpoint/2010/main" val="941571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3071" y="843051"/>
            <a:ext cx="7117746" cy="895597"/>
          </a:xfrm>
        </p:spPr>
        <p:txBody>
          <a:bodyPr>
            <a:normAutofit fontScale="90000"/>
          </a:bodyPr>
          <a:lstStyle/>
          <a:p>
            <a:r>
              <a:rPr lang="es-ES" dirty="0"/>
              <a:t>CERTIFICACIONES DE CEDULAS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1833072" y="2172360"/>
            <a:ext cx="6615470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solicitante deberá presentar el número y nombre de quién pertenece el Cuadro Cédula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Certificación $3.68, Autentica $ 5.78</a:t>
            </a:r>
          </a:p>
        </p:txBody>
      </p:sp>
    </p:spTree>
    <p:extLst>
      <p:ext uri="{BB962C8B-B14F-4D97-AF65-F5344CB8AC3E}">
        <p14:creationId xmlns:p14="http://schemas.microsoft.com/office/powerpoint/2010/main" val="2677429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3646" y="599633"/>
            <a:ext cx="7959143" cy="1830343"/>
          </a:xfrm>
        </p:spPr>
        <p:txBody>
          <a:bodyPr>
            <a:normAutofit/>
          </a:bodyPr>
          <a:lstStyle/>
          <a:p>
            <a:pPr algn="ctr"/>
            <a:r>
              <a:rPr lang="es-ES" sz="3200" dirty="0"/>
              <a:t>ACTIVIDADES REALIZADAS DURANTE </a:t>
            </a:r>
            <a:br>
              <a:rPr lang="es-ES" sz="3200" dirty="0"/>
            </a:br>
            <a:r>
              <a:rPr lang="es-ES" sz="3200" dirty="0"/>
              <a:t>EL PERIODO DE JULIO, AGOSTO Y SEPTIEMBRE 2023</a:t>
            </a:r>
            <a:endParaRPr lang="es-SV" sz="3200" dirty="0"/>
          </a:p>
        </p:txBody>
      </p:sp>
      <p:sp>
        <p:nvSpPr>
          <p:cNvPr id="6" name="Rectángulo 5"/>
          <p:cNvSpPr/>
          <p:nvPr/>
        </p:nvSpPr>
        <p:spPr>
          <a:xfrm>
            <a:off x="3039413" y="2429976"/>
            <a:ext cx="418563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Atención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contribuyentes</a:t>
            </a:r>
            <a:endParaRPr lang="es-SV" sz="2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636397"/>
              </p:ext>
            </p:extLst>
          </p:nvPr>
        </p:nvGraphicFramePr>
        <p:xfrm>
          <a:off x="1561498" y="3374264"/>
          <a:ext cx="7028710" cy="100983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046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CERTIFICACIONES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CARNET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SERVICIO ESPRESS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JULIO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2,005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148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effectLst/>
                        </a:rPr>
                        <a:t>2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AGOSTO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1,952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125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7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8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1,017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effectLst/>
                        </a:rPr>
                        <a:t>148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3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5,974</a:t>
                      </a:r>
                      <a:endParaRPr lang="es-SV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421</a:t>
                      </a:r>
                      <a:endParaRPr lang="es-SV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12</a:t>
                      </a:r>
                      <a:endParaRPr lang="es-SV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57442"/>
              </p:ext>
            </p:extLst>
          </p:nvPr>
        </p:nvGraphicFramePr>
        <p:xfrm>
          <a:off x="1777285" y="5061683"/>
          <a:ext cx="5452199" cy="125580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085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4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MULTAS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MULTAS/PARTICULARES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MULTAS/FUNCIONARIOS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JULIO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21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11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AGOSTO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  9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9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11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>
                          <a:effectLst/>
                        </a:rPr>
                        <a:t>2</a:t>
                      </a:r>
                      <a:endParaRPr lang="es-S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41</a:t>
                      </a:r>
                      <a:endParaRPr lang="es-SV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22</a:t>
                      </a:r>
                      <a:endParaRPr lang="es-SV" sz="11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940578" y="4495319"/>
            <a:ext cx="1188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MULTAS</a:t>
            </a:r>
            <a:endParaRPr kumimoji="0" lang="es-SV" sz="20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57759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1825" y="611230"/>
            <a:ext cx="8770513" cy="151378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INGRESOS POR SERVICIOS PRESTADOS</a:t>
            </a:r>
            <a:br>
              <a:rPr lang="es-ES" dirty="0"/>
            </a:br>
            <a:r>
              <a:rPr lang="es-ES" dirty="0"/>
              <a:t>PERIODO DE JULIO, AGOSTO Y SEPTIEMBRE 2023</a:t>
            </a:r>
            <a:endParaRPr lang="es-SV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4557"/>
              </p:ext>
            </p:extLst>
          </p:nvPr>
        </p:nvGraphicFramePr>
        <p:xfrm>
          <a:off x="895080" y="2678806"/>
          <a:ext cx="9144001" cy="20670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01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1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0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5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 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CERTIFICACIONES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CARNET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SERVICIO ESPRESS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MULTAS/PARTICULARES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MULTAS/FUNCIONARIOS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CANTIDAD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5,974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421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12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41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22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COSTO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effectLst/>
                        </a:rPr>
                        <a:t>3.68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effectLst/>
                        </a:rPr>
                        <a:t>5.78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20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5.71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2.85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 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$  21,984.32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$  2,433.38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effectLst/>
                        </a:rPr>
                        <a:t>$ 240.00</a:t>
                      </a:r>
                      <a:endParaRPr lang="es-S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$  234.11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$  62.70</a:t>
                      </a:r>
                      <a:endParaRPr lang="es-S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09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 INGRESOS 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2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$  24,954.51</a:t>
                      </a:r>
                      <a:endParaRPr lang="es-SV" sz="2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510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83078" y="688503"/>
            <a:ext cx="5018490" cy="779687"/>
          </a:xfrm>
        </p:spPr>
        <p:txBody>
          <a:bodyPr>
            <a:normAutofit/>
          </a:bodyPr>
          <a:lstStyle/>
          <a:p>
            <a:r>
              <a:rPr lang="es-ES" dirty="0"/>
              <a:t>OTROS SERVICIOS</a:t>
            </a:r>
            <a:endParaRPr lang="es-SV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50459"/>
              </p:ext>
            </p:extLst>
          </p:nvPr>
        </p:nvGraphicFramePr>
        <p:xfrm>
          <a:off x="871471" y="1854560"/>
          <a:ext cx="8298287" cy="183738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40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9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44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MARGINACIONES VARIAS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ASENTAMIENTOS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8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DEFUNCIONES 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DIVORCIOS 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NACIMIENTO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MATRIMONIOS</a:t>
                      </a:r>
                      <a:endParaRPr lang="es-S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JULIO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54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58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19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  97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22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AGOSTO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46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52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6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106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20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SEPTIEMBRE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43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61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</a:rPr>
                        <a:t>9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116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effectLst/>
                        </a:rPr>
                        <a:t>16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SV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effectLst/>
                        </a:rPr>
                        <a:t>143</a:t>
                      </a:r>
                      <a:endParaRPr lang="es-SV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effectLst/>
                        </a:rPr>
                        <a:t>171</a:t>
                      </a:r>
                      <a:endParaRPr lang="es-SV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effectLst/>
                        </a:rPr>
                        <a:t>47</a:t>
                      </a:r>
                      <a:endParaRPr lang="es-SV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effectLst/>
                        </a:rPr>
                        <a:t>319</a:t>
                      </a:r>
                      <a:endParaRPr lang="es-SV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effectLst/>
                        </a:rPr>
                        <a:t>58</a:t>
                      </a:r>
                      <a:endParaRPr lang="es-SV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1631325" y="4358503"/>
            <a:ext cx="5142962" cy="768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HISTORICOS SUBIDOS EN TRIMESTRE     1,659</a:t>
            </a:r>
            <a:endParaRPr lang="es-S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SV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ATENCION A CONTRIBUYENTES   7,204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619269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1300" y="905814"/>
            <a:ext cx="1924198" cy="704045"/>
          </a:xfrm>
        </p:spPr>
        <p:txBody>
          <a:bodyPr/>
          <a:lstStyle/>
          <a:p>
            <a:r>
              <a:rPr lang="es-ES" dirty="0"/>
              <a:t>INDICE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77285"/>
            <a:ext cx="8596668" cy="4584878"/>
          </a:xfrm>
        </p:spPr>
        <p:txBody>
          <a:bodyPr>
            <a:normAutofit fontScale="85000" lnSpcReduction="20000"/>
          </a:bodyPr>
          <a:lstStyle/>
          <a:p>
            <a:r>
              <a:rPr lang="es-ES" dirty="0">
                <a:solidFill>
                  <a:srgbClr val="002060"/>
                </a:solidFill>
              </a:rPr>
              <a:t>PORTADA</a:t>
            </a:r>
          </a:p>
          <a:p>
            <a:r>
              <a:rPr lang="es-ES" dirty="0">
                <a:solidFill>
                  <a:srgbClr val="002060"/>
                </a:solidFill>
              </a:rPr>
              <a:t>ÌNDICE</a:t>
            </a:r>
          </a:p>
          <a:p>
            <a:r>
              <a:rPr lang="es-ES" dirty="0">
                <a:solidFill>
                  <a:srgbClr val="002060"/>
                </a:solidFill>
              </a:rPr>
              <a:t>INTRODUCCIÒN. . . . . . . . . . . . . . . . . . . . . . . . . . . . . . . . . . . . . . . . . . . . . . . . 3</a:t>
            </a:r>
          </a:p>
          <a:p>
            <a:r>
              <a:rPr lang="es-ES" dirty="0">
                <a:solidFill>
                  <a:srgbClr val="002060"/>
                </a:solidFill>
              </a:rPr>
              <a:t>DESCRIPCIONDE PUESTOS DE TRABAJO. . . . . . . . . . . . . . . . . . . . . . . . . . 4           </a:t>
            </a:r>
          </a:p>
          <a:p>
            <a:r>
              <a:rPr lang="es-ES" dirty="0">
                <a:solidFill>
                  <a:srgbClr val="002060"/>
                </a:solidFill>
              </a:rPr>
              <a:t>ACTIVIDADES REALIZADAS. . . . . . . . . . . . . . . . . . . . . . . . . . . . . . . . . . . . . . 5 </a:t>
            </a:r>
          </a:p>
          <a:p>
            <a:r>
              <a:rPr lang="es-ES" dirty="0">
                <a:solidFill>
                  <a:srgbClr val="002060"/>
                </a:solidFill>
              </a:rPr>
              <a:t>SERVICIOS, TRAMITES Y COSTOS. . . . . . . . . . . . . . . . . . . . . . . . . . . . . . . .  6                   </a:t>
            </a:r>
          </a:p>
          <a:p>
            <a:r>
              <a:rPr lang="es-ES" dirty="0">
                <a:solidFill>
                  <a:srgbClr val="002060"/>
                </a:solidFill>
              </a:rPr>
              <a:t>MATRIMONIO. . . . . . . . . . . . . . . . . . . . . . . . . . . . . . . . . . . . . . . . . . . . . . . . . .  7	          	</a:t>
            </a:r>
            <a:endParaRPr lang="es-SV" dirty="0">
              <a:solidFill>
                <a:srgbClr val="002060"/>
              </a:solidFill>
            </a:endParaRPr>
          </a:p>
          <a:p>
            <a:r>
              <a:rPr lang="es-ES" dirty="0">
                <a:solidFill>
                  <a:srgbClr val="002060"/>
                </a:solidFill>
              </a:rPr>
              <a:t>DIVORCIO . . . . . . . . . . . . . . . . . . . . . . . . . . . . . . . . . . . . . . . . . . . . . . . . . . . .  8</a:t>
            </a:r>
            <a:endParaRPr lang="es-SV" dirty="0">
              <a:solidFill>
                <a:srgbClr val="002060"/>
              </a:solidFill>
            </a:endParaRPr>
          </a:p>
          <a:p>
            <a:r>
              <a:rPr lang="es-ES" dirty="0">
                <a:solidFill>
                  <a:srgbClr val="002060"/>
                </a:solidFill>
              </a:rPr>
              <a:t>ASENTAMIENTO DEFUNCION  . . . . . . . . . . . . . . . . . . . . . . . . . . . . . . . . . . .  9</a:t>
            </a:r>
          </a:p>
          <a:p>
            <a:r>
              <a:rPr lang="es-ES" dirty="0">
                <a:solidFill>
                  <a:srgbClr val="002060"/>
                </a:solidFill>
              </a:rPr>
              <a:t>AUTENTICAS DE TODO TIPO DE PARTIDAS. . . . . . . . . . . . . . . . . . . . . . . . 10</a:t>
            </a:r>
          </a:p>
          <a:p>
            <a:r>
              <a:rPr lang="es-ES" dirty="0">
                <a:solidFill>
                  <a:srgbClr val="002060"/>
                </a:solidFill>
              </a:rPr>
              <a:t>EMISION DE CARNET DE MINORIDAD . . . . . . . . . . . . . . . . . . . . . . . . . . . . .11</a:t>
            </a:r>
          </a:p>
          <a:p>
            <a:r>
              <a:rPr lang="es-ES" dirty="0">
                <a:solidFill>
                  <a:srgbClr val="002060"/>
                </a:solidFill>
              </a:rPr>
              <a:t>CONSTANCIAS Y CERTIFICACIONES. . . . . . . . . . . . . . . . . . . . . . . . . . . . . . 12	</a:t>
            </a:r>
          </a:p>
          <a:p>
            <a:r>
              <a:rPr lang="es-ES" dirty="0">
                <a:solidFill>
                  <a:srgbClr val="002060"/>
                </a:solidFill>
              </a:rPr>
              <a:t>CERTIFICACIONES DE CEDULAS. . . . . . . . . . . . . . . . . . . . . . . . . . . . . . . . . 13</a:t>
            </a:r>
          </a:p>
          <a:p>
            <a:r>
              <a:rPr lang="es-ES" dirty="0">
                <a:solidFill>
                  <a:srgbClr val="002060"/>
                </a:solidFill>
              </a:rPr>
              <a:t>ACTIVIDADES REALIZADAS DURANTE EL TERCER TRIMESTRE 2023. . .14  -  16                      </a:t>
            </a:r>
          </a:p>
          <a:p>
            <a:endParaRPr lang="es-ES" dirty="0">
              <a:solidFill>
                <a:srgbClr val="00206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264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95" y="957330"/>
            <a:ext cx="3482542" cy="729803"/>
          </a:xfrm>
        </p:spPr>
        <p:txBody>
          <a:bodyPr>
            <a:normAutofit fontScale="90000"/>
          </a:bodyPr>
          <a:lstStyle/>
          <a:p>
            <a:r>
              <a:rPr lang="es-ES" dirty="0"/>
              <a:t>INTRODUCCION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0764" y="1841679"/>
            <a:ext cx="8449146" cy="4069724"/>
          </a:xfrm>
        </p:spPr>
        <p:txBody>
          <a:bodyPr wrap="square" anchor="ctr" anchorCtr="1">
            <a:norm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El departamento de Registro del Estado Familiar, es el ente encargado de  Registrar y facilitar la consulta  de la información sobre el estado familiar de las personas naturales  desde su asentamiento al nacer como todo cambio en su estado hasta su fallecimiento;  además de expedición de certificaciones de partidas de nacimiento, matrimonios, divorcios, defunciones, adopciones, cambios de nombre y otros enmarcados en el ejercicio del derecho civil de la persona a través de las resoluciones judiciales de la rama de familia</a:t>
            </a:r>
            <a:r>
              <a:rPr lang="es-ES" sz="2800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1300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281810" cy="1320800"/>
          </a:xfrm>
        </p:spPr>
        <p:txBody>
          <a:bodyPr/>
          <a:lstStyle/>
          <a:p>
            <a:pPr algn="ctr"/>
            <a:r>
              <a:rPr lang="es-ES" dirty="0"/>
              <a:t>DESCRIPCIONDE PUESTOS DE TRABAJO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07644" y="2173468"/>
            <a:ext cx="3856029" cy="3880773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Jefe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Coordinador 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Asistente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Apoyo Técnico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Secretaria</a:t>
            </a:r>
            <a:endParaRPr lang="es-SV" sz="28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432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8703" y="682579"/>
            <a:ext cx="6779534" cy="912969"/>
          </a:xfrm>
        </p:spPr>
        <p:txBody>
          <a:bodyPr/>
          <a:lstStyle/>
          <a:p>
            <a:r>
              <a:rPr lang="es-ES" dirty="0"/>
              <a:t>ACTIVIDADES REALIZADAS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4157" y="1735586"/>
            <a:ext cx="7307567" cy="3880773"/>
          </a:xfrm>
        </p:spPr>
        <p:txBody>
          <a:bodyPr>
            <a:normAutofit fontScale="77500" lnSpcReduction="20000"/>
          </a:bodyPr>
          <a:lstStyle/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Velar por la integridad, exactitud y precisión de la información en los registros, marginaciones y asentamientos del estado familiar competentes al municipio.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Velar por que el servicio de certificaciones, constancias e informe de documentos se cumplan  las disposiciones legales establecidas.</a:t>
            </a:r>
          </a:p>
          <a:p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Proporcionar a los interesados los requisitos necesarios para la extensión de constancias, certificaciones y otros.</a:t>
            </a:r>
          </a:p>
          <a:p>
            <a:pPr lvl="0"/>
            <a:r>
              <a:rPr lang="es-SV" sz="28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Elaborar y enviar reportes estadísticos y trámites realizados a Organismos Legalmente encargados de la recopilación para el procesamiento y difusión de datos y autoridades que lo soliciten</a:t>
            </a:r>
            <a:r>
              <a:rPr lang="es-SV" dirty="0">
                <a:effectLst/>
              </a:rPr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5578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588373" y="540913"/>
            <a:ext cx="7040472" cy="746974"/>
          </a:xfrm>
        </p:spPr>
        <p:txBody>
          <a:bodyPr>
            <a:normAutofit fontScale="90000"/>
          </a:bodyPr>
          <a:lstStyle/>
          <a:p>
            <a:r>
              <a:rPr lang="es-ES" dirty="0"/>
              <a:t>SERVICIOS, TRAMITES Y COSTOS</a:t>
            </a:r>
            <a:endParaRPr lang="es-SV" dirty="0"/>
          </a:p>
        </p:txBody>
      </p:sp>
      <p:sp>
        <p:nvSpPr>
          <p:cNvPr id="4" name="Rectángulo 3"/>
          <p:cNvSpPr/>
          <p:nvPr/>
        </p:nvSpPr>
        <p:spPr>
          <a:xfrm>
            <a:off x="1737078" y="1468191"/>
            <a:ext cx="68917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INSCRIPCION DE PARTIDAS DE NACIMIENTO</a:t>
            </a:r>
          </a:p>
          <a:p>
            <a:endParaRPr lang="es-SV" sz="2000" b="1" u="sng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</a:endParaRPr>
          </a:p>
          <a:p>
            <a:r>
              <a:rPr lang="es-SV" sz="2000" b="1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REQUISITOS:</a:t>
            </a:r>
          </a:p>
          <a:p>
            <a:endParaRPr lang="es-SV" sz="2000" b="1" dirty="0">
              <a:solidFill>
                <a:schemeClr val="accent1">
                  <a:lumMod val="75000"/>
                </a:schemeClr>
              </a:solidFill>
              <a:effectLst/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SV" sz="20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Constancia de nacimiento del recién nacido, (plantares del recién nacido original y copia).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SV" sz="20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Documento Único de Identidad (DUI), Pasaporte o Tarjeta de Residencia.(copia ampliado a 150 )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SV" sz="20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Carné de Minoridad en caso de ser menores los padres del recién nacido.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SV" sz="20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El plazo establecido para asentar es de 45 días hábiles, período ordinario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SV" sz="20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COSTO DEL TRÁMITE: Gratuito, incluye la primer partida de</a:t>
            </a:r>
            <a:r>
              <a:rPr lang="es-SV" sz="28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 </a:t>
            </a:r>
            <a:r>
              <a:rPr lang="es-SV" sz="2000" dirty="0">
                <a:solidFill>
                  <a:schemeClr val="accent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nacimiento del recién inscrito.</a:t>
            </a:r>
          </a:p>
        </p:txBody>
      </p:sp>
    </p:spTree>
    <p:extLst>
      <p:ext uri="{BB962C8B-B14F-4D97-AF65-F5344CB8AC3E}">
        <p14:creationId xmlns:p14="http://schemas.microsoft.com/office/powerpoint/2010/main" val="186710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3673" y="791536"/>
            <a:ext cx="3679087" cy="895597"/>
          </a:xfrm>
        </p:spPr>
        <p:txBody>
          <a:bodyPr>
            <a:normAutofit/>
          </a:bodyPr>
          <a:lstStyle/>
          <a:p>
            <a:r>
              <a:rPr lang="es-ES" dirty="0"/>
              <a:t>MATRIMONIO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1771529" y="1687133"/>
            <a:ext cx="5517913" cy="3568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interesado debe presentar al Registro del Estado Familiar la Escritura Pública de Matrimonio o Acta de Matrimonio, dentro de los 15 días hábiles siguientes a la celebración del matrimonio.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DEL TRÁMITE: 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cancela $5.71 por multa de inscripción tardía.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Matrimonio $ 3.68 y $ 5.78 Autenticada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Duración del trámite: 15 días hábiles.</a:t>
            </a:r>
          </a:p>
        </p:txBody>
      </p:sp>
    </p:spTree>
    <p:extLst>
      <p:ext uri="{BB962C8B-B14F-4D97-AF65-F5344CB8AC3E}">
        <p14:creationId xmlns:p14="http://schemas.microsoft.com/office/powerpoint/2010/main" val="942551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37515" y="778655"/>
            <a:ext cx="3138175" cy="792566"/>
          </a:xfrm>
        </p:spPr>
        <p:txBody>
          <a:bodyPr>
            <a:normAutofit/>
          </a:bodyPr>
          <a:lstStyle/>
          <a:p>
            <a:r>
              <a:rPr lang="es-ES" dirty="0"/>
              <a:t>DIVORCIO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2249507" y="1870142"/>
            <a:ext cx="5812666" cy="327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Juzgado debe remitir al Registro del Estado Familiar la Sentencia definitiva de Divorcio, debidamente ejecutoriada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 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DURACION DEL TRÁMITE: 15 días hábiles.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Divorcio $ 3.68, y $ 5.78 Autenticada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360026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165" y="752555"/>
            <a:ext cx="6370772" cy="772733"/>
          </a:xfrm>
        </p:spPr>
        <p:txBody>
          <a:bodyPr>
            <a:normAutofit fontScale="90000"/>
          </a:bodyPr>
          <a:lstStyle/>
          <a:p>
            <a:r>
              <a:rPr lang="es-ES" dirty="0"/>
              <a:t>ASENTAMIENTO DEFUNCION</a:t>
            </a:r>
            <a:endParaRPr lang="es-SV" dirty="0"/>
          </a:p>
        </p:txBody>
      </p:sp>
      <p:sp>
        <p:nvSpPr>
          <p:cNvPr id="3" name="Rectángulo 2"/>
          <p:cNvSpPr/>
          <p:nvPr/>
        </p:nvSpPr>
        <p:spPr>
          <a:xfrm>
            <a:off x="971066" y="1641198"/>
            <a:ext cx="8340359" cy="436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Boleta de defunción expedida por la institución hospitalaria o clínica privada, o Esquela de Reconocimiento de Cadáver extendida por el Instituto de Medicina Legal.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Único de Identidad del fallecido. (Original y copia ampliada a 150)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Único de Identidad del informante. (Original y copia ampliado a 150)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persona fallecida debe poseer Documento Único de Identidad con domicilio del municipio o haber fallecido en el municipio.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 la fecha del fallecimiento, usted tiene 15 días hábiles para poder presentar la documentación que se detalla y poder asentar la partida de defunción, caso contrario, tendrá que seguir trámites por la vía Notarial o Judicial.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COSTO: No tiene costo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de la Certificación de la Partida de Defunción $ 3.68 y $ 5.78 Autenticada</a:t>
            </a:r>
          </a:p>
        </p:txBody>
      </p:sp>
    </p:spTree>
    <p:extLst>
      <p:ext uri="{BB962C8B-B14F-4D97-AF65-F5344CB8AC3E}">
        <p14:creationId xmlns:p14="http://schemas.microsoft.com/office/powerpoint/2010/main" val="2458461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748</TotalTime>
  <Words>1368</Words>
  <Application>Microsoft Office PowerPoint</Application>
  <PresentationFormat>Panorámica</PresentationFormat>
  <Paragraphs>194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Wingdings</vt:lpstr>
      <vt:lpstr>Wingdings 3</vt:lpstr>
      <vt:lpstr>Faceta</vt:lpstr>
      <vt:lpstr>   ALCALDIA MUNICIPAL  DE APOPA MEMORIA DE LABORES </vt:lpstr>
      <vt:lpstr>INDICE</vt:lpstr>
      <vt:lpstr>INTRODUCCION</vt:lpstr>
      <vt:lpstr>DESCRIPCIONDE PUESTOS DE TRABAJO</vt:lpstr>
      <vt:lpstr>ACTIVIDADES REALIZADAS</vt:lpstr>
      <vt:lpstr>SERVICIOS, TRAMITES Y COSTOS</vt:lpstr>
      <vt:lpstr>MATRIMONIO</vt:lpstr>
      <vt:lpstr>DIVORCIO</vt:lpstr>
      <vt:lpstr>ASENTAMIENTO DEFUNCION</vt:lpstr>
      <vt:lpstr> AUTENTICAS DE TODO TIPO DE PARTIDAS</vt:lpstr>
      <vt:lpstr>EMISION DE CARNET DE MINORIDAD</vt:lpstr>
      <vt:lpstr>CONSTANCIA Y CERTIFICACIONES</vt:lpstr>
      <vt:lpstr>CERTIFICACIONES DE CEDULAS</vt:lpstr>
      <vt:lpstr>ACTIVIDADES REALIZADAS DURANTE  EL PERIODO DE JULIO, AGOSTO Y SEPTIEMBRE 2023</vt:lpstr>
      <vt:lpstr>INGRESOS POR SERVICIOS PRESTADOS PERIODO DE JULIO, AGOSTO Y SEPTIEMBRE 2023</vt:lpstr>
      <vt:lpstr>OTROS SERVICIOS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ALCALDIA MUNICIPAL DE APOPA</dc:title>
  <dc:creator>REF-EL</dc:creator>
  <cp:lastModifiedBy>Cesia Serrano</cp:lastModifiedBy>
  <cp:revision>29</cp:revision>
  <cp:lastPrinted>2023-10-06T16:30:01Z</cp:lastPrinted>
  <dcterms:created xsi:type="dcterms:W3CDTF">2023-10-04T19:50:12Z</dcterms:created>
  <dcterms:modified xsi:type="dcterms:W3CDTF">2023-10-06T17:52:47Z</dcterms:modified>
</cp:coreProperties>
</file>