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8" r:id="rId15"/>
    <p:sldId id="279" r:id="rId16"/>
    <p:sldId id="280" r:id="rId17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8/1/2024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3816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8/1/2024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0977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8/1/2024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5257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8/1/2024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74613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8/1/2024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42414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8/1/2024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003911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8/1/2024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2870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8/1/2024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83582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8/1/2024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69515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8/1/2024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90759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8/1/2024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91151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8/1/2024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68811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8/1/2024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15509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8/1/2024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7124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8/1/2024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69843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8/1/2024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74611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799FB-3BFC-4423-A143-6B2AD9D2BB7E}" type="datetimeFigureOut">
              <a:rPr lang="es-SV" smtClean="0"/>
              <a:t>8/1/2024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39534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/>
              <a:t>ALCALDIA MUNICIPAL DE APOPA</a:t>
            </a:r>
            <a:br>
              <a:rPr lang="es-ES" dirty="0"/>
            </a:br>
            <a:endParaRPr lang="es-SV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4000" dirty="0"/>
              <a:t>REGISTRO DEL ESTADO FAMILIAR</a:t>
            </a:r>
            <a:endParaRPr lang="es-SV" sz="4000" dirty="0"/>
          </a:p>
        </p:txBody>
      </p:sp>
    </p:spTree>
    <p:extLst>
      <p:ext uri="{BB962C8B-B14F-4D97-AF65-F5344CB8AC3E}">
        <p14:creationId xmlns:p14="http://schemas.microsoft.com/office/powerpoint/2010/main" val="2044897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 AUTENTICAS DE TODO TIPO DE PARTIDAS</a:t>
            </a:r>
            <a:endParaRPr lang="es-SV" dirty="0"/>
          </a:p>
        </p:txBody>
      </p:sp>
      <p:sp>
        <p:nvSpPr>
          <p:cNvPr id="3" name="Rectángulo 2"/>
          <p:cNvSpPr/>
          <p:nvPr/>
        </p:nvSpPr>
        <p:spPr>
          <a:xfrm>
            <a:off x="3594856" y="3040606"/>
            <a:ext cx="6096000" cy="148297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partida solicitada deberá estar inscrita en este Registro del Estado Familiar.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CERTIFICACION DE PARTIDA AUTENTICA: $5.78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05959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959991"/>
          </a:xfrm>
        </p:spPr>
        <p:txBody>
          <a:bodyPr>
            <a:normAutofit/>
          </a:bodyPr>
          <a:lstStyle/>
          <a:p>
            <a:r>
              <a:rPr lang="es-ES" dirty="0"/>
              <a:t>EMISION DE CARNET DE MINORIDAD</a:t>
            </a:r>
            <a:endParaRPr lang="es-SV" dirty="0"/>
          </a:p>
        </p:txBody>
      </p:sp>
      <p:sp>
        <p:nvSpPr>
          <p:cNvPr id="4" name="Rectángulo 3"/>
          <p:cNvSpPr/>
          <p:nvPr/>
        </p:nvSpPr>
        <p:spPr>
          <a:xfrm>
            <a:off x="2592924" y="1961678"/>
            <a:ext cx="8079930" cy="3355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REQUISITOS:</a:t>
            </a:r>
            <a:endParaRPr lang="es-SV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niño o adolescente debe vivir dentro de este municipio.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menor de edad deberá tener como edad mínima 10 años y como edad máxima 17 años.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Presentar Certificación de Partida de Nacimiento original y copia reciente.(no más de 2 meses)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menor debe presentarse con un adulto mayor (padres, madre o encargado)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traer fotografía, carnet a entregar es plastificado </a:t>
            </a:r>
          </a:p>
          <a:p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COSTO: $ 5.78	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85349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71873" y="680113"/>
            <a:ext cx="8314562" cy="1166080"/>
          </a:xfrm>
        </p:spPr>
        <p:txBody>
          <a:bodyPr/>
          <a:lstStyle/>
          <a:p>
            <a:r>
              <a:rPr lang="es-ES" dirty="0"/>
              <a:t>CONSTANCIA Y CERTIFICACIONES</a:t>
            </a:r>
            <a:endParaRPr lang="es-SV" dirty="0"/>
          </a:p>
        </p:txBody>
      </p:sp>
      <p:sp>
        <p:nvSpPr>
          <p:cNvPr id="3" name="Rectángulo 2"/>
          <p:cNvSpPr/>
          <p:nvPr/>
        </p:nvSpPr>
        <p:spPr>
          <a:xfrm>
            <a:off x="3124870" y="1717403"/>
            <a:ext cx="6608567" cy="4378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CONSTANCIAS DE</a:t>
            </a: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SOLTERIA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ASENTAMIENTO POR NACIMIENTO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ASENTAMIENTO POR DEFUNCION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OTROS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REQUISITOS: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Solicitud escrita. (formulario proporcionado en ventanilla)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Copia de DUI del solicitante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COSTO:</a:t>
            </a:r>
            <a:endParaRPr lang="es-SV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CERTIFICACION: $ 3.68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AUTENTICA: $ 5.78</a:t>
            </a:r>
          </a:p>
        </p:txBody>
      </p:sp>
    </p:spTree>
    <p:extLst>
      <p:ext uri="{BB962C8B-B14F-4D97-AF65-F5344CB8AC3E}">
        <p14:creationId xmlns:p14="http://schemas.microsoft.com/office/powerpoint/2010/main" val="941571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08834" y="1358206"/>
            <a:ext cx="7117746" cy="895597"/>
          </a:xfrm>
        </p:spPr>
        <p:txBody>
          <a:bodyPr/>
          <a:lstStyle/>
          <a:p>
            <a:r>
              <a:rPr lang="es-ES" dirty="0"/>
              <a:t>CERTIFICACIONES DE CEDULAS</a:t>
            </a:r>
            <a:endParaRPr lang="es-SV" dirty="0"/>
          </a:p>
        </p:txBody>
      </p:sp>
      <p:sp>
        <p:nvSpPr>
          <p:cNvPr id="3" name="Rectángulo 2"/>
          <p:cNvSpPr/>
          <p:nvPr/>
        </p:nvSpPr>
        <p:spPr>
          <a:xfrm>
            <a:off x="3000776" y="2687515"/>
            <a:ext cx="7720563" cy="1482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REQUISITOS: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solicitante deberá presentar el número y nombre de quién pertenece el Cuadro Cédula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COSTO: Certificación $3.68, Autentica $ 5.78</a:t>
            </a:r>
          </a:p>
        </p:txBody>
      </p:sp>
    </p:spTree>
    <p:extLst>
      <p:ext uri="{BB962C8B-B14F-4D97-AF65-F5344CB8AC3E}">
        <p14:creationId xmlns:p14="http://schemas.microsoft.com/office/powerpoint/2010/main" val="2677429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54558" y="624109"/>
            <a:ext cx="9650053" cy="2170605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ACTIVIDADES REALIZADAS DURANTE </a:t>
            </a:r>
            <a:br>
              <a:rPr lang="es-ES" dirty="0"/>
            </a:br>
            <a:r>
              <a:rPr lang="es-ES" dirty="0"/>
              <a:t>EL PERIODO DE OCTUBRE, NOVIEMBRE Y DICIEMBRE 2023</a:t>
            </a:r>
            <a:endParaRPr lang="es-SV" dirty="0"/>
          </a:p>
        </p:txBody>
      </p:sp>
      <p:sp>
        <p:nvSpPr>
          <p:cNvPr id="6" name="Rectángulo 5"/>
          <p:cNvSpPr/>
          <p:nvPr/>
        </p:nvSpPr>
        <p:spPr>
          <a:xfrm>
            <a:off x="4031087" y="2324714"/>
            <a:ext cx="4185634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Atención a contribuyentes</a:t>
            </a:r>
            <a:endParaRPr lang="es-SV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5441788" y="4284795"/>
            <a:ext cx="103066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MULTAS</a:t>
            </a:r>
            <a:endParaRPr kumimoji="0" lang="es-SV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069445"/>
              </p:ext>
            </p:extLst>
          </p:nvPr>
        </p:nvGraphicFramePr>
        <p:xfrm>
          <a:off x="2665929" y="2841625"/>
          <a:ext cx="7650048" cy="12006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3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7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98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8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016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MES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CERTIFICACIONES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CARNET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SERVICIO ESPRESS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16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OCTUBRE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2,496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238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8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16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NOVIEMBRE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3,605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217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4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026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DICIEMBRE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1,999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163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4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016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u="none" strike="noStrike" dirty="0">
                          <a:effectLst/>
                        </a:rPr>
                        <a:t>8,100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u="none" strike="noStrike" dirty="0">
                          <a:effectLst/>
                        </a:rPr>
                        <a:t>618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u="none" strike="noStrike" dirty="0">
                          <a:effectLst/>
                        </a:rPr>
                        <a:t>16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510931"/>
              </p:ext>
            </p:extLst>
          </p:nvPr>
        </p:nvGraphicFramePr>
        <p:xfrm>
          <a:off x="4172755" y="4829734"/>
          <a:ext cx="3554300" cy="10172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1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44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878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u="none" strike="noStrike" dirty="0">
                          <a:effectLst/>
                        </a:rPr>
                        <a:t>MES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u="none" strike="noStrike" dirty="0">
                          <a:effectLst/>
                        </a:rPr>
                        <a:t>multa/</a:t>
                      </a:r>
                      <a:r>
                        <a:rPr lang="es-SV" sz="1100" b="1" u="none" strike="noStrike" dirty="0" err="1">
                          <a:effectLst/>
                        </a:rPr>
                        <a:t>part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u="none" strike="noStrike" dirty="0">
                          <a:effectLst/>
                        </a:rPr>
                        <a:t>Multa/</a:t>
                      </a:r>
                      <a:r>
                        <a:rPr lang="es-SV" sz="1100" b="1" u="none" strike="noStrike" dirty="0" err="1">
                          <a:effectLst/>
                        </a:rPr>
                        <a:t>funcio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OCTUBRE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11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NOVIEMBRE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10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DICIEMBRE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10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41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u="none" strike="noStrike" dirty="0">
                          <a:effectLst/>
                        </a:rPr>
                        <a:t>31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u="none" strike="noStrike" dirty="0">
                          <a:effectLst/>
                        </a:rPr>
                        <a:t>7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57759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4710" y="946081"/>
            <a:ext cx="9559902" cy="1513783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INGRESOS POR SERVICIOS PRESTADOS</a:t>
            </a:r>
            <a:br>
              <a:rPr lang="es-ES" dirty="0"/>
            </a:br>
            <a:r>
              <a:rPr lang="es-ES" dirty="0"/>
              <a:t>PERIODO DE OCTUBRE, NOVIEMBRE DICIEMBRE 2023</a:t>
            </a:r>
            <a:endParaRPr lang="es-SV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319123"/>
              </p:ext>
            </p:extLst>
          </p:nvPr>
        </p:nvGraphicFramePr>
        <p:xfrm>
          <a:off x="2382592" y="3341263"/>
          <a:ext cx="8525815" cy="14230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4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9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8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83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15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386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 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u="none" strike="noStrike" dirty="0">
                          <a:effectLst/>
                          <a:latin typeface="Arial Narrow" panose="020B0606020202030204" pitchFamily="34" charset="0"/>
                        </a:rPr>
                        <a:t>CERTIFICACIONES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u="none" strike="noStrike" dirty="0">
                          <a:effectLst/>
                          <a:latin typeface="Arial Narrow" panose="020B0606020202030204" pitchFamily="34" charset="0"/>
                        </a:rPr>
                        <a:t>CARNET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u="none" strike="noStrike" dirty="0">
                          <a:effectLst/>
                          <a:latin typeface="Arial Narrow" panose="020B0606020202030204" pitchFamily="34" charset="0"/>
                        </a:rPr>
                        <a:t>SERVICIO ESPRESS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u="none" strike="noStrike" dirty="0">
                          <a:effectLst/>
                          <a:latin typeface="Arial Narrow" panose="020B0606020202030204" pitchFamily="34" charset="0"/>
                        </a:rPr>
                        <a:t>MULTAS/PARTICULARES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u="none" strike="noStrike" dirty="0">
                          <a:effectLst/>
                          <a:latin typeface="Arial Narrow" panose="020B0606020202030204" pitchFamily="34" charset="0"/>
                        </a:rPr>
                        <a:t>MULTAS/FUNCIONARIOS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  <a:latin typeface="Arial Narrow" panose="020B0606020202030204" pitchFamily="34" charset="0"/>
                        </a:rPr>
                        <a:t>CANTIDAD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8,100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618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16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31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  <a:latin typeface="Arial Narrow" panose="020B0606020202030204" pitchFamily="34" charset="0"/>
                        </a:rPr>
                        <a:t>COSTO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    3.68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5.78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20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5.71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2.85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b="1" u="none" strike="noStrike" dirty="0">
                          <a:effectLst/>
                          <a:latin typeface="Arial Narrow" panose="020B0606020202030204" pitchFamily="34" charset="0"/>
                        </a:rPr>
                        <a:t>    TOTAL 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u="none" strike="noStrike" dirty="0">
                          <a:effectLst/>
                        </a:rPr>
                        <a:t>$ </a:t>
                      </a:r>
                      <a:r>
                        <a:rPr lang="es-SV" sz="1100" b="1" u="none" strike="noStrike" baseline="0" dirty="0">
                          <a:effectLst/>
                        </a:rPr>
                        <a:t> </a:t>
                      </a:r>
                      <a:r>
                        <a:rPr lang="es-SV" sz="1100" b="1" u="none" strike="noStrike" dirty="0">
                          <a:effectLst/>
                        </a:rPr>
                        <a:t>29,808.00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u="none" strike="noStrike" dirty="0">
                          <a:effectLst/>
                        </a:rPr>
                        <a:t>$  3,572.04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u="none" strike="noStrike" dirty="0">
                          <a:effectLst/>
                        </a:rPr>
                        <a:t>$  320.00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u="none" strike="noStrike" dirty="0">
                          <a:effectLst/>
                        </a:rPr>
                        <a:t>$   177.01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u="none" strike="noStrike" dirty="0">
                          <a:effectLst/>
                        </a:rPr>
                        <a:t>$  19.95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65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SV" sz="1600" b="1" u="none" strike="noStrike" dirty="0">
                          <a:effectLst/>
                          <a:latin typeface="Arial Narrow" panose="020B0606020202030204" pitchFamily="34" charset="0"/>
                        </a:rPr>
                        <a:t>TOTAL INGRESOS 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SV" sz="1600" b="1" u="none" strike="noStrike" dirty="0">
                          <a:effectLst/>
                        </a:rPr>
                        <a:t>$      33,897.00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35109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55810" y="1306689"/>
            <a:ext cx="5018490" cy="779687"/>
          </a:xfrm>
        </p:spPr>
        <p:txBody>
          <a:bodyPr/>
          <a:lstStyle/>
          <a:p>
            <a:r>
              <a:rPr lang="es-ES" dirty="0"/>
              <a:t>OTROS SERVICIOS</a:t>
            </a:r>
            <a:endParaRPr lang="es-SV" dirty="0"/>
          </a:p>
        </p:txBody>
      </p:sp>
      <p:sp>
        <p:nvSpPr>
          <p:cNvPr id="4" name="Rectángulo 3"/>
          <p:cNvSpPr/>
          <p:nvPr/>
        </p:nvSpPr>
        <p:spPr>
          <a:xfrm>
            <a:off x="2459865" y="4886536"/>
            <a:ext cx="7830355" cy="1086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2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HISTORICOS SUBIDOS EN TRIMESTRE     </a:t>
            </a:r>
            <a:r>
              <a:rPr lang="es-SV" sz="2800" b="1" dirty="0"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5,535</a:t>
            </a:r>
            <a:endParaRPr lang="es-SV" sz="28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SV" sz="2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ATENCION A CONTRIBUYENTES   </a:t>
            </a:r>
            <a:r>
              <a:rPr lang="es-SV" sz="2800" b="1" dirty="0"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9,465</a:t>
            </a:r>
            <a:endParaRPr lang="es-SV" sz="28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374390"/>
              </p:ext>
            </p:extLst>
          </p:nvPr>
        </p:nvGraphicFramePr>
        <p:xfrm>
          <a:off x="2528999" y="3002030"/>
          <a:ext cx="7516522" cy="12001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0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4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6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97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49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0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000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SV" sz="1200" b="1" u="none" strike="noStrike" dirty="0">
                          <a:effectLst/>
                        </a:rPr>
                        <a:t>MES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SV" sz="1200" b="1" u="none" strike="noStrike" dirty="0">
                          <a:effectLst/>
                        </a:rPr>
                        <a:t>MARGINACIONES VARIAS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>
                          <a:effectLst/>
                        </a:rPr>
                        <a:t>ASENTAMIENTOS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u="none" strike="noStrike" dirty="0">
                          <a:effectLst/>
                        </a:rPr>
                        <a:t>DEFUNCIONES 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u="none" strike="noStrike" dirty="0">
                          <a:effectLst/>
                        </a:rPr>
                        <a:t>DIVORCIOS 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u="none" strike="noStrike" dirty="0">
                          <a:effectLst/>
                        </a:rPr>
                        <a:t>NACIMIENTO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u="none" strike="noStrike" dirty="0">
                          <a:effectLst/>
                        </a:rPr>
                        <a:t>MATRIMONIOS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 dirty="0">
                          <a:effectLst/>
                        </a:rPr>
                        <a:t>OCTUBRE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50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70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21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113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25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 dirty="0">
                          <a:effectLst/>
                        </a:rPr>
                        <a:t>NOVIEMBRE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20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50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14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105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17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 dirty="0">
                          <a:effectLst/>
                        </a:rPr>
                        <a:t>DICIEMBRE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 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32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15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86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27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u="none" strike="noStrike" dirty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u="none" strike="noStrike" dirty="0">
                          <a:effectLst/>
                        </a:rPr>
                        <a:t>70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u="none" strike="noStrike" dirty="0">
                          <a:effectLst/>
                        </a:rPr>
                        <a:t>152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u="none" strike="noStrike" dirty="0">
                          <a:effectLst/>
                        </a:rPr>
                        <a:t>50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u="none" strike="noStrike" dirty="0">
                          <a:effectLst/>
                        </a:rPr>
                        <a:t>304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u="none" strike="noStrike" dirty="0">
                          <a:effectLst/>
                        </a:rPr>
                        <a:t>69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1926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INDICE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dirty="0"/>
              <a:t>Portada</a:t>
            </a:r>
          </a:p>
          <a:p>
            <a:r>
              <a:rPr lang="es-ES" dirty="0" err="1"/>
              <a:t>Indice</a:t>
            </a:r>
            <a:endParaRPr lang="es-ES" dirty="0"/>
          </a:p>
          <a:p>
            <a:r>
              <a:rPr lang="es-ES" dirty="0" err="1"/>
              <a:t>Introduccion</a:t>
            </a:r>
            <a:r>
              <a:rPr lang="es-ES" dirty="0"/>
              <a:t>                                                                                                       3</a:t>
            </a:r>
          </a:p>
          <a:p>
            <a:r>
              <a:rPr lang="es-ES" dirty="0"/>
              <a:t>DESCRIPCIONDE PUESTOS DE TRABAJO                                                          4</a:t>
            </a:r>
          </a:p>
          <a:p>
            <a:r>
              <a:rPr lang="es-ES" dirty="0"/>
              <a:t>ACTIVIDADES REALIZADAS                                                                                 5</a:t>
            </a:r>
          </a:p>
          <a:p>
            <a:r>
              <a:rPr lang="es-ES" dirty="0"/>
              <a:t>Servicios, tramites y costos                                                                                6</a:t>
            </a:r>
          </a:p>
          <a:p>
            <a:r>
              <a:rPr lang="es-ES" dirty="0"/>
              <a:t>MATRIMONIO									   7	</a:t>
            </a:r>
            <a:endParaRPr lang="es-SV" dirty="0"/>
          </a:p>
          <a:p>
            <a:r>
              <a:rPr lang="es-ES" dirty="0"/>
              <a:t>DIVORCIO									   8</a:t>
            </a:r>
            <a:endParaRPr lang="es-SV" dirty="0"/>
          </a:p>
          <a:p>
            <a:r>
              <a:rPr lang="es-ES" dirty="0"/>
              <a:t>ASENTAMIENTO DEFUNCION							   9</a:t>
            </a:r>
          </a:p>
          <a:p>
            <a:r>
              <a:rPr lang="es-ES" dirty="0"/>
              <a:t>AUTENTICAS DE TODO TIPO DE PARTIDAS					 10</a:t>
            </a:r>
          </a:p>
          <a:p>
            <a:r>
              <a:rPr lang="es-ES" dirty="0"/>
              <a:t>EMISION DE CARNET DE MINORIDAD					 11</a:t>
            </a:r>
          </a:p>
          <a:p>
            <a:r>
              <a:rPr lang="es-ES" dirty="0"/>
              <a:t>CONSTANCIAS Y CERTIFICACIONES						 12	</a:t>
            </a:r>
          </a:p>
          <a:p>
            <a:r>
              <a:rPr lang="es-ES" dirty="0"/>
              <a:t>CERTIFICACIONES DE CEDULAS						 13</a:t>
            </a:r>
          </a:p>
          <a:p>
            <a:r>
              <a:rPr lang="es-ES" dirty="0"/>
              <a:t>ACTIVIDADES REALIZADAS DURANTE EL TERCER TRIMESTRE 2023          14  -  16                      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5264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INTRODUCCION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13795" y="2047741"/>
            <a:ext cx="10534066" cy="38207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800" dirty="0">
                <a:latin typeface="Arial Narrow" panose="020B0606020202030204" pitchFamily="34" charset="0"/>
              </a:rPr>
              <a:t>El departamento de Registro del Estado Familiar, es el ente encargado de  Registrar y facilitar la consulta  de la información sobre el estado familiar de las personas naturales  desde su asentamiento al nacer como todo cambio en su estado hasta su fallecimiento;  además de expedición de certificaciones de partidas de nacimiento, matrimonios, divorcios, defunciones, adopciones, cambios de nombre y otros enmarcados en el ejercicio del derecho civil de la persona a través de las resoluciones judiciales de la rama de familia.</a:t>
            </a:r>
          </a:p>
        </p:txBody>
      </p:sp>
    </p:spTree>
    <p:extLst>
      <p:ext uri="{BB962C8B-B14F-4D97-AF65-F5344CB8AC3E}">
        <p14:creationId xmlns:p14="http://schemas.microsoft.com/office/powerpoint/2010/main" val="1311300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DESCRIPCIONDE PUESTOS DE TRABAJO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sz="2800" dirty="0">
                <a:latin typeface="Arial Narrow" panose="020B0606020202030204" pitchFamily="34" charset="0"/>
                <a:cs typeface="Arial" panose="020B0604020202020204" pitchFamily="34" charset="0"/>
              </a:rPr>
              <a:t>Jefe</a:t>
            </a:r>
          </a:p>
          <a:p>
            <a:r>
              <a:rPr lang="es-ES" sz="2800" dirty="0">
                <a:latin typeface="Arial Narrow" panose="020B0606020202030204" pitchFamily="34" charset="0"/>
                <a:cs typeface="Arial" panose="020B0604020202020204" pitchFamily="34" charset="0"/>
              </a:rPr>
              <a:t>Supervisor</a:t>
            </a:r>
          </a:p>
          <a:p>
            <a:r>
              <a:rPr lang="es-ES" sz="2800" dirty="0">
                <a:latin typeface="Arial Narrow" panose="020B0606020202030204" pitchFamily="34" charset="0"/>
                <a:cs typeface="Arial" panose="020B0604020202020204" pitchFamily="34" charset="0"/>
              </a:rPr>
              <a:t>Coordinador </a:t>
            </a:r>
          </a:p>
          <a:p>
            <a:r>
              <a:rPr lang="es-ES" sz="2800" dirty="0">
                <a:latin typeface="Arial Narrow" panose="020B0606020202030204" pitchFamily="34" charset="0"/>
                <a:cs typeface="Arial" panose="020B0604020202020204" pitchFamily="34" charset="0"/>
              </a:rPr>
              <a:t>Asistente</a:t>
            </a:r>
          </a:p>
          <a:p>
            <a:r>
              <a:rPr lang="es-ES" sz="2800" dirty="0">
                <a:latin typeface="Arial Narrow" panose="020B0606020202030204" pitchFamily="34" charset="0"/>
                <a:cs typeface="Arial" panose="020B0604020202020204" pitchFamily="34" charset="0"/>
              </a:rPr>
              <a:t>Apoyo Técnico</a:t>
            </a:r>
          </a:p>
          <a:p>
            <a:r>
              <a:rPr lang="es-ES" sz="2800" dirty="0">
                <a:latin typeface="Arial Narrow" panose="020B0606020202030204" pitchFamily="34" charset="0"/>
                <a:cs typeface="Arial" panose="020B0604020202020204" pitchFamily="34" charset="0"/>
              </a:rPr>
              <a:t>Auxiliar</a:t>
            </a:r>
          </a:p>
          <a:p>
            <a:r>
              <a:rPr lang="es-ES" sz="2800" dirty="0">
                <a:latin typeface="Arial Narrow" panose="020B0606020202030204" pitchFamily="34" charset="0"/>
              </a:rPr>
              <a:t>Secretaria</a:t>
            </a:r>
            <a:endParaRPr lang="es-SV" sz="2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743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ACTIVIDADES REALIZADAS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sz="2800" dirty="0">
                <a:latin typeface="Arial Narrow" panose="020B0606020202030204" pitchFamily="34" charset="0"/>
              </a:rPr>
              <a:t>Velar por la integridad, exactitud y precisión de la información en los registros, marginaciones y asentamientos del estado familiar competentes al municipio.</a:t>
            </a:r>
          </a:p>
          <a:p>
            <a:r>
              <a:rPr lang="es-ES" sz="2800" dirty="0">
                <a:latin typeface="Arial Narrow" panose="020B0606020202030204" pitchFamily="34" charset="0"/>
              </a:rPr>
              <a:t>Velar por que el servicio de certificaciones, constancias e informe de documentos se cumplan  las disposiciones legales establecidas.</a:t>
            </a:r>
          </a:p>
          <a:p>
            <a:r>
              <a:rPr lang="es-ES" sz="2800" dirty="0">
                <a:latin typeface="Arial Narrow" panose="020B0606020202030204" pitchFamily="34" charset="0"/>
              </a:rPr>
              <a:t>Proporcionar a los interesados los requisitos necesarios para la extensión de constancias, certificaciones y otros.</a:t>
            </a:r>
          </a:p>
          <a:p>
            <a:pPr lvl="0"/>
            <a:r>
              <a:rPr lang="es-SV" sz="2800" dirty="0">
                <a:effectLst/>
                <a:latin typeface="Arial Narrow" panose="020B0606020202030204" pitchFamily="34" charset="0"/>
              </a:rPr>
              <a:t>Elaborar y enviar reportes estadísticos y trámites realizados a Organismos Legalmente encargados de la recopilación para el procesamiento y difusión de datos y autoridades que lo soliciten</a:t>
            </a:r>
            <a:r>
              <a:rPr lang="es-SV" dirty="0">
                <a:effectLst/>
              </a:rPr>
              <a:t>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95578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592925" y="624110"/>
            <a:ext cx="7465154" cy="882718"/>
          </a:xfrm>
        </p:spPr>
        <p:txBody>
          <a:bodyPr/>
          <a:lstStyle/>
          <a:p>
            <a:r>
              <a:rPr lang="es-ES" dirty="0"/>
              <a:t>SERVICIOS, TRAMITES Y COSTOS</a:t>
            </a:r>
            <a:endParaRPr lang="es-SV" dirty="0"/>
          </a:p>
        </p:txBody>
      </p:sp>
      <p:sp>
        <p:nvSpPr>
          <p:cNvPr id="4" name="Rectángulo 3"/>
          <p:cNvSpPr/>
          <p:nvPr/>
        </p:nvSpPr>
        <p:spPr>
          <a:xfrm>
            <a:off x="1324953" y="1905000"/>
            <a:ext cx="8733125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ES" sz="2000" b="1" dirty="0">
                <a:effectLst/>
                <a:latin typeface="Arial Narrow" panose="020B0606020202030204" pitchFamily="34" charset="0"/>
              </a:rPr>
              <a:t>REQUISITOS  Y COSTOS DE TRAMITES</a:t>
            </a:r>
          </a:p>
          <a:p>
            <a:pPr lvl="0" algn="ctr"/>
            <a:endParaRPr lang="es-ES" sz="2000" b="1" dirty="0">
              <a:effectLst/>
              <a:latin typeface="Arial Narrow" panose="020B0606020202030204" pitchFamily="34" charset="0"/>
            </a:endParaRPr>
          </a:p>
          <a:p>
            <a:r>
              <a:rPr lang="es-SV" sz="2000" b="1" u="sng" dirty="0">
                <a:effectLst/>
                <a:latin typeface="Arial Narrow" panose="020B0606020202030204" pitchFamily="34" charset="0"/>
              </a:rPr>
              <a:t>INSCRIPCION DE PARTIDAS DE NACIMIENTO</a:t>
            </a:r>
          </a:p>
          <a:p>
            <a:endParaRPr lang="es-SV" sz="2000" b="1" u="sng" dirty="0">
              <a:effectLst/>
              <a:latin typeface="Arial Narrow" panose="020B0606020202030204" pitchFamily="34" charset="0"/>
            </a:endParaRPr>
          </a:p>
          <a:p>
            <a:r>
              <a:rPr lang="es-SV" sz="2000" dirty="0">
                <a:effectLst/>
                <a:latin typeface="Arial Narrow" panose="020B0606020202030204" pitchFamily="34" charset="0"/>
              </a:rPr>
              <a:t>REQUISITOS:</a:t>
            </a:r>
          </a:p>
          <a:p>
            <a:r>
              <a:rPr lang="es-SV" sz="2000" dirty="0">
                <a:effectLst/>
                <a:latin typeface="Arial Narrow" panose="020B0606020202030204" pitchFamily="34" charset="0"/>
              </a:rPr>
              <a:t>Constancia de nacimiento del recién nacido, (plantares del recién nacido original y copia).</a:t>
            </a:r>
          </a:p>
          <a:p>
            <a:r>
              <a:rPr lang="es-SV" sz="2000" dirty="0">
                <a:effectLst/>
                <a:latin typeface="Arial Narrow" panose="020B0606020202030204" pitchFamily="34" charset="0"/>
              </a:rPr>
              <a:t>Documento Único de Identidad (DUI), Pasaporte o Tarjeta de Residencia.(copia ampliado a 150 )</a:t>
            </a:r>
          </a:p>
          <a:p>
            <a:r>
              <a:rPr lang="es-SV" sz="2000" dirty="0">
                <a:effectLst/>
                <a:latin typeface="Arial Narrow" panose="020B0606020202030204" pitchFamily="34" charset="0"/>
              </a:rPr>
              <a:t>Carné de Minoridad en caso de ser menores los padres del recién nacido.</a:t>
            </a:r>
          </a:p>
          <a:p>
            <a:r>
              <a:rPr lang="es-SV" sz="2000" dirty="0">
                <a:effectLst/>
                <a:latin typeface="Arial Narrow" panose="020B0606020202030204" pitchFamily="34" charset="0"/>
              </a:rPr>
              <a:t>El plazo establecido para asentar es de 45 días hábiles, período ordinario</a:t>
            </a:r>
          </a:p>
          <a:p>
            <a:r>
              <a:rPr lang="es-SV" sz="2000" dirty="0">
                <a:effectLst/>
                <a:latin typeface="Arial Narrow" panose="020B0606020202030204" pitchFamily="34" charset="0"/>
              </a:rPr>
              <a:t>COSTO DEL TRÁMITE: Gratuito, incluye la primer partida de</a:t>
            </a:r>
            <a:r>
              <a:rPr lang="es-SV" sz="2800" dirty="0">
                <a:effectLst/>
                <a:latin typeface="Arial Narrow" panose="020B0606020202030204" pitchFamily="34" charset="0"/>
              </a:rPr>
              <a:t> </a:t>
            </a:r>
            <a:r>
              <a:rPr lang="es-SV" sz="2000" dirty="0">
                <a:effectLst/>
                <a:latin typeface="Arial Narrow" panose="020B0606020202030204" pitchFamily="34" charset="0"/>
              </a:rPr>
              <a:t>nacimiento del recién inscrito.</a:t>
            </a:r>
          </a:p>
        </p:txBody>
      </p:sp>
    </p:spTree>
    <p:extLst>
      <p:ext uri="{BB962C8B-B14F-4D97-AF65-F5344CB8AC3E}">
        <p14:creationId xmlns:p14="http://schemas.microsoft.com/office/powerpoint/2010/main" val="186710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63673" y="791536"/>
            <a:ext cx="3679087" cy="895597"/>
          </a:xfrm>
        </p:spPr>
        <p:txBody>
          <a:bodyPr/>
          <a:lstStyle/>
          <a:p>
            <a:r>
              <a:rPr lang="es-ES" dirty="0"/>
              <a:t>MATRIMONIO</a:t>
            </a:r>
            <a:endParaRPr lang="es-SV" dirty="0"/>
          </a:p>
        </p:txBody>
      </p:sp>
      <p:sp>
        <p:nvSpPr>
          <p:cNvPr id="3" name="Rectángulo 2"/>
          <p:cNvSpPr/>
          <p:nvPr/>
        </p:nvSpPr>
        <p:spPr>
          <a:xfrm>
            <a:off x="2376835" y="2187601"/>
            <a:ext cx="8158083" cy="297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REQUISITOS: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interesado debe presentar al Registro del Estado Familiar la Escritura Pública de Matrimonio o Acta de Matrimonio, dentro de los 15 días hábiles siguientes a la celebración del matrimonio.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COSTO DEL TRÁMITE: No tiene costo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cancela $5.71 por multa de inscripción tardía.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Costo de la Certificación de la Partida de Matrimonio $ 3.68 y $ 5.78 Autenticada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Duración del trámite: 15 días hábiles.</a:t>
            </a:r>
          </a:p>
        </p:txBody>
      </p:sp>
    </p:spTree>
    <p:extLst>
      <p:ext uri="{BB962C8B-B14F-4D97-AF65-F5344CB8AC3E}">
        <p14:creationId xmlns:p14="http://schemas.microsoft.com/office/powerpoint/2010/main" val="942551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37515" y="778655"/>
            <a:ext cx="3138175" cy="792566"/>
          </a:xfrm>
        </p:spPr>
        <p:txBody>
          <a:bodyPr/>
          <a:lstStyle/>
          <a:p>
            <a:r>
              <a:rPr lang="es-ES" dirty="0"/>
              <a:t>DIVORCIO</a:t>
            </a:r>
            <a:endParaRPr lang="es-SV" dirty="0"/>
          </a:p>
        </p:txBody>
      </p:sp>
      <p:sp>
        <p:nvSpPr>
          <p:cNvPr id="3" name="Rectángulo 2"/>
          <p:cNvSpPr/>
          <p:nvPr/>
        </p:nvSpPr>
        <p:spPr>
          <a:xfrm>
            <a:off x="3047999" y="2655753"/>
            <a:ext cx="6096000" cy="297619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REQUISITOS: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Juzgado debe remitir al Registro del Estado Familiar la Sentencia definitiva de Divorcio, debidamente ejecutoriada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COSTO: no tiene costo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DURACION DEL TRÁMITE: 15 días hábiles.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Costo de la Certificación de la Partida de Divorcio $ 3.68, y $ 5.78 Autenticada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36002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6370772" cy="1127417"/>
          </a:xfrm>
        </p:spPr>
        <p:txBody>
          <a:bodyPr/>
          <a:lstStyle/>
          <a:p>
            <a:r>
              <a:rPr lang="es-ES" dirty="0"/>
              <a:t>ASENTAMIENTO DEFUNCION</a:t>
            </a:r>
            <a:endParaRPr lang="es-SV" dirty="0"/>
          </a:p>
        </p:txBody>
      </p:sp>
      <p:sp>
        <p:nvSpPr>
          <p:cNvPr id="3" name="Rectángulo 2"/>
          <p:cNvSpPr/>
          <p:nvPr/>
        </p:nvSpPr>
        <p:spPr>
          <a:xfrm>
            <a:off x="1486222" y="2027564"/>
            <a:ext cx="8250206" cy="4366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REQUISITOS: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Boleta de defunción expedida por la institución hospitalaria o clínica privada, o Esquela de Reconocimiento de Cadáver extendida por el Instituto de Medicina Legal.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Documento Único de Identidad del fallecido. (Original y copia ampliada a 150)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Documento Único de Identidad del informante. (Original y copia ampliado a 150)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persona fallecida debe poseer Documento Único de Identidad con domicilio del municipio o haber fallecido en el municipio.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partir de la fecha del fallecimiento, usted tiene 15 días hábiles para poder presentar la documentación que se detalla y poder asentar la partida de defunción, caso contrario, tendrá que seguir trámites por la vía Notarial o Judicial.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COSTO: No tiene costo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Costo de la Certificación de la Partida de Defunción $ 3.68 y $ 5.78 Autenticada</a:t>
            </a:r>
          </a:p>
        </p:txBody>
      </p:sp>
    </p:spTree>
    <p:extLst>
      <p:ext uri="{BB962C8B-B14F-4D97-AF65-F5344CB8AC3E}">
        <p14:creationId xmlns:p14="http://schemas.microsoft.com/office/powerpoint/2010/main" val="2458461974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616</TotalTime>
  <Words>1011</Words>
  <Application>Microsoft Office PowerPoint</Application>
  <PresentationFormat>Panorámica</PresentationFormat>
  <Paragraphs>193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3" baseType="lpstr">
      <vt:lpstr>Arial</vt:lpstr>
      <vt:lpstr>Arial Narrow</vt:lpstr>
      <vt:lpstr>Calibri</vt:lpstr>
      <vt:lpstr>Century Gothic</vt:lpstr>
      <vt:lpstr>Wingdings</vt:lpstr>
      <vt:lpstr>Wingdings 3</vt:lpstr>
      <vt:lpstr>Espiral</vt:lpstr>
      <vt:lpstr>ALCALDIA MUNICIPAL DE APOPA </vt:lpstr>
      <vt:lpstr>INDICE</vt:lpstr>
      <vt:lpstr>INTRODUCCION</vt:lpstr>
      <vt:lpstr>DESCRIPCIONDE PUESTOS DE TRABAJO</vt:lpstr>
      <vt:lpstr>ACTIVIDADES REALIZADAS</vt:lpstr>
      <vt:lpstr>SERVICIOS, TRAMITES Y COSTOS</vt:lpstr>
      <vt:lpstr>MATRIMONIO</vt:lpstr>
      <vt:lpstr>DIVORCIO</vt:lpstr>
      <vt:lpstr>ASENTAMIENTO DEFUNCION</vt:lpstr>
      <vt:lpstr> AUTENTICAS DE TODO TIPO DE PARTIDAS</vt:lpstr>
      <vt:lpstr>EMISION DE CARNET DE MINORIDAD</vt:lpstr>
      <vt:lpstr>CONSTANCIA Y CERTIFICACIONES</vt:lpstr>
      <vt:lpstr>CERTIFICACIONES DE CEDULAS</vt:lpstr>
      <vt:lpstr>ACTIVIDADES REALIZADAS DURANTE  EL PERIODO DE OCTUBRE, NOVIEMBRE Y DICIEMBRE 2023</vt:lpstr>
      <vt:lpstr>INGRESOS POR SERVICIOS PRESTADOS PERIODO DE OCTUBRE, NOVIEMBRE DICIEMBRE 2023</vt:lpstr>
      <vt:lpstr>OTROS SERVICIOS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ALCALDIA MUNICIPAL DE APOPA</dc:title>
  <dc:creator>REF-EL</dc:creator>
  <cp:lastModifiedBy>Cesia Serrano</cp:lastModifiedBy>
  <cp:revision>23</cp:revision>
  <cp:lastPrinted>2024-01-08T20:11:03Z</cp:lastPrinted>
  <dcterms:created xsi:type="dcterms:W3CDTF">2023-10-04T19:50:12Z</dcterms:created>
  <dcterms:modified xsi:type="dcterms:W3CDTF">2024-01-08T21:28:57Z</dcterms:modified>
</cp:coreProperties>
</file>