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81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097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525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74613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4241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0391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870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358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6951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9075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9115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881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550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712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6984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7461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799FB-3BFC-4423-A143-6B2AD9D2BB7E}" type="datetimeFigureOut">
              <a:rPr lang="es-SV" smtClean="0"/>
              <a:t>4/4/2024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953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ALCALDIA MUNICIPAL DE APOPA</a:t>
            </a:r>
            <a:br>
              <a:rPr lang="es-ES" dirty="0"/>
            </a:b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REGISTRO DEL ESTADO FAMILIAR</a:t>
            </a:r>
            <a:endParaRPr lang="es-SV" sz="4000" dirty="0"/>
          </a:p>
        </p:txBody>
      </p:sp>
    </p:spTree>
    <p:extLst>
      <p:ext uri="{BB962C8B-B14F-4D97-AF65-F5344CB8AC3E}">
        <p14:creationId xmlns:p14="http://schemas.microsoft.com/office/powerpoint/2010/main" val="2044897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 AUTENTICAS DE TODO TIPO DE PARTIDAS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594856" y="3040606"/>
            <a:ext cx="6096000" cy="1482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partida solicitada deberá estar inscrita en este Registro del Estado Familiar.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CERTIFICACION DE PARTIDA AUTENTICA: $5.78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0595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59991"/>
          </a:xfrm>
        </p:spPr>
        <p:txBody>
          <a:bodyPr>
            <a:normAutofit/>
          </a:bodyPr>
          <a:lstStyle/>
          <a:p>
            <a:r>
              <a:rPr lang="es-ES" dirty="0"/>
              <a:t>EMISION DE CARNET DE MINORIDAD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2592924" y="1961678"/>
            <a:ext cx="8079930" cy="335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  <a:endParaRPr lang="es-SV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o adolescente debe vivir dentro de este municipio.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menor de edad deberá tener como edad mínima 10 años y como edad máxima 17 años.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Presentar Certificación de Partida de Nacimiento original y copia reciente.(no más de 2 meses)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menor debe presentarse con un adulto mayor (padres, madre o encargado)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traer fotografía, carnet a entregar es plastificado </a:t>
            </a:r>
          </a:p>
          <a:p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$ 5.78	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85349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1873" y="680113"/>
            <a:ext cx="8314562" cy="1166080"/>
          </a:xfrm>
        </p:spPr>
        <p:txBody>
          <a:bodyPr/>
          <a:lstStyle/>
          <a:p>
            <a:r>
              <a:rPr lang="es-ES" dirty="0"/>
              <a:t>CONSTANCIA Y CERTIFICACIONES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124870" y="1717403"/>
            <a:ext cx="6608567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CONSTANCIAS DE</a:t>
            </a: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SOLTERIA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ASENTAMIENTO POR NACIMIENTO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ASENTAMIENTO POR DEFUNCION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escrita. (formulario proporcionado en ventanilla)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Copia de DUI del solicitante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</a:t>
            </a:r>
            <a:endParaRPr lang="es-SV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CERTIFICACION: $ 3.68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AUTENTICA: $ 5.78</a:t>
            </a:r>
          </a:p>
        </p:txBody>
      </p:sp>
    </p:spTree>
    <p:extLst>
      <p:ext uri="{BB962C8B-B14F-4D97-AF65-F5344CB8AC3E}">
        <p14:creationId xmlns:p14="http://schemas.microsoft.com/office/powerpoint/2010/main" val="94157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834" y="1358206"/>
            <a:ext cx="7117746" cy="895597"/>
          </a:xfrm>
        </p:spPr>
        <p:txBody>
          <a:bodyPr/>
          <a:lstStyle/>
          <a:p>
            <a:r>
              <a:rPr lang="es-ES" dirty="0"/>
              <a:t>CERTIFICACIONES DE CEDULAS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000776" y="2687515"/>
            <a:ext cx="7720563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solicitante deberá presentar el número y nombre de quién pertenece el Cuadro Cédula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Certificación $3.68, Autentica $ 5.78</a:t>
            </a:r>
          </a:p>
        </p:txBody>
      </p:sp>
    </p:spTree>
    <p:extLst>
      <p:ext uri="{BB962C8B-B14F-4D97-AF65-F5344CB8AC3E}">
        <p14:creationId xmlns:p14="http://schemas.microsoft.com/office/powerpoint/2010/main" val="2677429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4558" y="624109"/>
            <a:ext cx="9650053" cy="2170605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ACTIVIDADES REALIZADAS DURANTE </a:t>
            </a:r>
            <a:br>
              <a:rPr lang="es-ES" dirty="0"/>
            </a:br>
            <a:r>
              <a:rPr lang="es-ES" dirty="0"/>
              <a:t>EL PERIODO DE ENERO A MARZO 2024</a:t>
            </a:r>
            <a:endParaRPr lang="es-SV" dirty="0"/>
          </a:p>
        </p:txBody>
      </p:sp>
      <p:sp>
        <p:nvSpPr>
          <p:cNvPr id="6" name="Rectángulo 5"/>
          <p:cNvSpPr/>
          <p:nvPr/>
        </p:nvSpPr>
        <p:spPr>
          <a:xfrm>
            <a:off x="4031087" y="2324714"/>
            <a:ext cx="4185634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Atención a contribuyentes</a:t>
            </a:r>
            <a:endParaRPr lang="es-SV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441788" y="4284795"/>
            <a:ext cx="10306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MULTAS</a:t>
            </a:r>
            <a:endParaRPr kumimoji="0" lang="es-SV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411803"/>
              </p:ext>
            </p:extLst>
          </p:nvPr>
        </p:nvGraphicFramePr>
        <p:xfrm>
          <a:off x="3638550" y="2925571"/>
          <a:ext cx="4914899" cy="1045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6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376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MES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CERTIFICACIONES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CARNET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SERVICIO ESPRESS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ENERO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3,085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314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FEBRERO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2,277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217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</a:rPr>
                        <a:t>10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MARZO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1,571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137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</a:rPr>
                        <a:t>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19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6,933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668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21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36896"/>
              </p:ext>
            </p:extLst>
          </p:nvPr>
        </p:nvGraphicFramePr>
        <p:xfrm>
          <a:off x="3753803" y="4808585"/>
          <a:ext cx="4462918" cy="1045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10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MES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MULTAS/PARTICULARES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MULTAS/FUNCIONARIOS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ENERO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17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FEBRERO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11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6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MARZO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3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35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11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7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4710" y="624109"/>
            <a:ext cx="9559902" cy="151378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INGRESOS POR SERVICIOS PRESTADOS</a:t>
            </a:r>
            <a:br>
              <a:rPr lang="es-ES" dirty="0"/>
            </a:br>
            <a:r>
              <a:rPr lang="es-ES" dirty="0"/>
              <a:t>PERIODO DE ENERO, FEBRERO Y MARZO 2024</a:t>
            </a:r>
            <a:endParaRPr lang="es-SV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565816"/>
              </p:ext>
            </p:extLst>
          </p:nvPr>
        </p:nvGraphicFramePr>
        <p:xfrm>
          <a:off x="2992637" y="2759916"/>
          <a:ext cx="7812737" cy="1438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8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15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556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 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CERTIFICACIONES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CARNET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SERVICIO ESPRESS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MULTAS/PARTICULARES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  <a:latin typeface="Bahnschrift Condensed" panose="020B0502040204020203" pitchFamily="34" charset="0"/>
                        </a:rPr>
                        <a:t>MULTAS/FUNCIONARIOS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CANTIDAD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6,933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668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21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35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11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COSTO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3.68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5.78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20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5.71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2.85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TOTAL 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$   25,513.44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$   3,861.04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$  420.00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$  199.85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$     31.35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57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>
                          <a:effectLst/>
                          <a:latin typeface="Bahnschrift Condensed" panose="020B0502040204020203" pitchFamily="34" charset="0"/>
                        </a:rPr>
                        <a:t>TOTAL INGRESOS 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>
                          <a:effectLst/>
                          <a:latin typeface="Bahnschrift Condensed" panose="020B0502040204020203" pitchFamily="34" charset="0"/>
                        </a:rPr>
                        <a:t>$     30,025.68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510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91416" y="765777"/>
            <a:ext cx="5018490" cy="779687"/>
          </a:xfrm>
        </p:spPr>
        <p:txBody>
          <a:bodyPr/>
          <a:lstStyle/>
          <a:p>
            <a:r>
              <a:rPr lang="es-ES" dirty="0"/>
              <a:t>OTROS SERVICIOS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3272217" y="4038237"/>
            <a:ext cx="4988416" cy="768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HISTORICOS SUBIDOS EN TRIMESTRE     </a:t>
            </a:r>
            <a:r>
              <a:rPr lang="es-SV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4,398</a:t>
            </a:r>
            <a:endParaRPr lang="es-S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SV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ATENCION A CONTRIBUYENTES   8,418</a:t>
            </a:r>
            <a:endParaRPr lang="es-SV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87087"/>
              </p:ext>
            </p:extLst>
          </p:nvPr>
        </p:nvGraphicFramePr>
        <p:xfrm>
          <a:off x="2684857" y="1893314"/>
          <a:ext cx="6787167" cy="149553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80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8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0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9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MES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MARGINACIONES VARIAS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ASENTAMIENTOS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56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DEFUNCIONES 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DIVORCIOS 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NACIMIENTO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MATRIMONIOS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2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ENERO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42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78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15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132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47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2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FEBRERO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91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44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27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81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37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MARZO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43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>
                          <a:effectLst/>
                          <a:latin typeface="Bahnschrift Condensed" panose="020B0502040204020203" pitchFamily="34" charset="0"/>
                        </a:rPr>
                        <a:t>34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10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65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u="none" strike="noStrike" dirty="0">
                          <a:effectLst/>
                          <a:latin typeface="Bahnschrift Condensed" panose="020B0502040204020203" pitchFamily="34" charset="0"/>
                        </a:rPr>
                        <a:t>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25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176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156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52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278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  <a:latin typeface="Bahnschrift Condensed" panose="020B0502040204020203" pitchFamily="34" charset="0"/>
                        </a:rPr>
                        <a:t>88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Bahnschrift Condensed" panose="020B05020402040202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92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INDICE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PORTADA</a:t>
            </a:r>
          </a:p>
          <a:p>
            <a:r>
              <a:rPr lang="es-ES" dirty="0"/>
              <a:t>ÍNDICE</a:t>
            </a:r>
          </a:p>
          <a:p>
            <a:r>
              <a:rPr lang="es-ES" dirty="0"/>
              <a:t>IINTRODUCCION                                                                                                      3</a:t>
            </a:r>
          </a:p>
          <a:p>
            <a:r>
              <a:rPr lang="es-ES" dirty="0"/>
              <a:t>DESCRIPCIONDE PUESTOS DE TRABAJO                                                          4</a:t>
            </a:r>
          </a:p>
          <a:p>
            <a:r>
              <a:rPr lang="es-ES" dirty="0"/>
              <a:t>ACTIVIDADES REALIZADAS                                                                                 5</a:t>
            </a:r>
          </a:p>
          <a:p>
            <a:r>
              <a:rPr lang="es-ES" dirty="0"/>
              <a:t>Servicios, tramites y costos                                                                                6</a:t>
            </a:r>
          </a:p>
          <a:p>
            <a:r>
              <a:rPr lang="es-ES" dirty="0"/>
              <a:t>MATRIMONIO									   7	</a:t>
            </a:r>
            <a:endParaRPr lang="es-SV" dirty="0"/>
          </a:p>
          <a:p>
            <a:r>
              <a:rPr lang="es-ES" dirty="0"/>
              <a:t>DIVORCIO									   8</a:t>
            </a:r>
            <a:endParaRPr lang="es-SV" dirty="0"/>
          </a:p>
          <a:p>
            <a:r>
              <a:rPr lang="es-ES" dirty="0"/>
              <a:t>ASENTAMIENTO DEFUNCION							   9</a:t>
            </a:r>
          </a:p>
          <a:p>
            <a:r>
              <a:rPr lang="es-ES" dirty="0"/>
              <a:t>AUTENTICAS DE TODO TIPO DE PARTIDAS					 10</a:t>
            </a:r>
          </a:p>
          <a:p>
            <a:r>
              <a:rPr lang="es-ES" dirty="0"/>
              <a:t>EMISION DE CARNET DE MINORIDAD					 11</a:t>
            </a:r>
          </a:p>
          <a:p>
            <a:r>
              <a:rPr lang="es-ES" dirty="0"/>
              <a:t>CONSTANCIAS Y CERTIFICACIONES						 12	</a:t>
            </a:r>
          </a:p>
          <a:p>
            <a:r>
              <a:rPr lang="es-ES" dirty="0"/>
              <a:t>CERTIFICACIONES DE CEDULAS						 13</a:t>
            </a:r>
          </a:p>
          <a:p>
            <a:r>
              <a:rPr lang="es-ES" dirty="0"/>
              <a:t>ACTIVIDADES REALIZADAS DURANTE EL TERCER TRIMESTRE 2023          14  -  16                     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26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INTRODUCCION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3795" y="2047741"/>
            <a:ext cx="10534066" cy="3820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>
                <a:latin typeface="Arial Narrow" panose="020B0606020202030204" pitchFamily="34" charset="0"/>
              </a:rPr>
              <a:t>El departamento de Registro del Estado Familiar, es el ente encargado de  Registrar y facilitar la consulta  de la información sobre el estado familiar de las personas naturales  desde su asentamiento al nacer como todo cambio en su estado hasta su fallecimiento;  además de expedición de certificaciones de partidas de nacimiento, matrimonios, divorcios, defunciones, adopciones, cambios de nombre y otros enmarcados en el ejercicio del derecho civil de la persona a través de las resoluciones judiciales de la rama de familia.</a:t>
            </a:r>
          </a:p>
        </p:txBody>
      </p:sp>
    </p:spTree>
    <p:extLst>
      <p:ext uri="{BB962C8B-B14F-4D97-AF65-F5344CB8AC3E}">
        <p14:creationId xmlns:p14="http://schemas.microsoft.com/office/powerpoint/2010/main" val="131130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DESCRIPCIONDE PUESTOS DE TRABAJO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Jefe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Coordinador 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Asistente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Apoyo Técnico</a:t>
            </a:r>
          </a:p>
          <a:p>
            <a:r>
              <a:rPr lang="es-ES" sz="2800" dirty="0">
                <a:latin typeface="Arial Narrow" panose="020B0606020202030204" pitchFamily="34" charset="0"/>
                <a:cs typeface="Arial" panose="020B0604020202020204" pitchFamily="34" charset="0"/>
              </a:rPr>
              <a:t>Auxiliar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Secretaria</a:t>
            </a:r>
            <a:endParaRPr lang="es-SV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4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ACTIVIDADES REALIZADAS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>
                <a:latin typeface="Arial Narrow" panose="020B0606020202030204" pitchFamily="34" charset="0"/>
              </a:rPr>
              <a:t>Velar por la integridad, exactitud y precisión de la información en los registros, marginaciones y asentamientos del estado familiar competentes al municipio.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Velar por que el servicio de certificaciones, constancias e informe de documentos se cumplan  las disposiciones legales establecidas.</a:t>
            </a:r>
          </a:p>
          <a:p>
            <a:r>
              <a:rPr lang="es-ES" sz="2800" dirty="0">
                <a:latin typeface="Arial Narrow" panose="020B0606020202030204" pitchFamily="34" charset="0"/>
              </a:rPr>
              <a:t>Proporcionar a los interesados los requisitos necesarios para la extensión de constancias, certificaciones y otros.</a:t>
            </a:r>
          </a:p>
          <a:p>
            <a:pPr lvl="0"/>
            <a:r>
              <a:rPr lang="es-SV" sz="2800" dirty="0">
                <a:effectLst/>
                <a:latin typeface="Arial Narrow" panose="020B0606020202030204" pitchFamily="34" charset="0"/>
              </a:rPr>
              <a:t>Elaborar y enviar reportes estadísticos y trámites realizados a Organismos Legalmente encargados de la recopilación para el procesamiento y difusión de datos y autoridades que lo soliciten</a:t>
            </a:r>
            <a:r>
              <a:rPr lang="es-SV" dirty="0">
                <a:effectLst/>
              </a:rPr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57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465154" cy="882718"/>
          </a:xfrm>
        </p:spPr>
        <p:txBody>
          <a:bodyPr/>
          <a:lstStyle/>
          <a:p>
            <a:r>
              <a:rPr lang="es-ES" dirty="0"/>
              <a:t>SERVICIOS, TRAMITES Y COSTOS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1324953" y="1905000"/>
            <a:ext cx="873312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000" b="1" dirty="0">
                <a:effectLst/>
                <a:latin typeface="Arial Narrow" panose="020B0606020202030204" pitchFamily="34" charset="0"/>
              </a:rPr>
              <a:t>REQUISITOS  Y COSTOS DE TRAMITES</a:t>
            </a:r>
          </a:p>
          <a:p>
            <a:pPr lvl="0" algn="ctr"/>
            <a:endParaRPr lang="es-ES" sz="2000" b="1" dirty="0">
              <a:effectLst/>
              <a:latin typeface="Arial Narrow" panose="020B0606020202030204" pitchFamily="34" charset="0"/>
            </a:endParaRPr>
          </a:p>
          <a:p>
            <a:r>
              <a:rPr lang="es-SV" sz="2000" b="1" u="sng" dirty="0">
                <a:effectLst/>
                <a:latin typeface="Arial Narrow" panose="020B0606020202030204" pitchFamily="34" charset="0"/>
              </a:rPr>
              <a:t>INSCRIPCION DE PARTIDAS DE NACIMIENTO</a:t>
            </a:r>
          </a:p>
          <a:p>
            <a:endParaRPr lang="es-SV" sz="2000" b="1" u="sng" dirty="0">
              <a:effectLst/>
              <a:latin typeface="Arial Narrow" panose="020B0606020202030204" pitchFamily="34" charset="0"/>
            </a:endParaRP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REQUISITOS: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Constancia de nacimiento del recién nacido, (plantares del recién nacido original y copia).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Documento Único de Identidad (DUI), Pasaporte o Tarjeta de Residencia.(copia ampliado a 150 )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Carné de Minoridad en caso de ser menores los padres del recién nacido.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El plazo establecido para asentar es de 45 días hábiles, período ordinario</a:t>
            </a:r>
          </a:p>
          <a:p>
            <a:r>
              <a:rPr lang="es-SV" sz="2000" dirty="0">
                <a:effectLst/>
                <a:latin typeface="Arial Narrow" panose="020B0606020202030204" pitchFamily="34" charset="0"/>
              </a:rPr>
              <a:t>COSTO DEL TRÁMITE: Gratuito, incluye la primer partida de</a:t>
            </a:r>
            <a:r>
              <a:rPr lang="es-SV" sz="2800" dirty="0">
                <a:effectLst/>
                <a:latin typeface="Arial Narrow" panose="020B0606020202030204" pitchFamily="34" charset="0"/>
              </a:rPr>
              <a:t> </a:t>
            </a:r>
            <a:r>
              <a:rPr lang="es-SV" sz="2000" dirty="0">
                <a:effectLst/>
                <a:latin typeface="Arial Narrow" panose="020B0606020202030204" pitchFamily="34" charset="0"/>
              </a:rPr>
              <a:t>nacimiento del recién inscrito.</a:t>
            </a:r>
          </a:p>
        </p:txBody>
      </p:sp>
    </p:spTree>
    <p:extLst>
      <p:ext uri="{BB962C8B-B14F-4D97-AF65-F5344CB8AC3E}">
        <p14:creationId xmlns:p14="http://schemas.microsoft.com/office/powerpoint/2010/main" val="186710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3673" y="791536"/>
            <a:ext cx="3679087" cy="895597"/>
          </a:xfrm>
        </p:spPr>
        <p:txBody>
          <a:bodyPr/>
          <a:lstStyle/>
          <a:p>
            <a:r>
              <a:rPr lang="es-ES" dirty="0"/>
              <a:t>MATRIMONIO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2376835" y="2187601"/>
            <a:ext cx="8158083" cy="297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interesado debe presentar al Registro del Estado Familiar la Escritura Pública de Matrimonio o Acta de Matrimonio, dentro de los 15 días hábiles siguientes a la celebración del matrimonio.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DEL TRÁMITE: 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cancela $5.71 por multa de inscripción tardía.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Matrimonio $ 3.68 y $ 5.78 Autenticada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Duración del trámite: 15 días hábiles.</a:t>
            </a:r>
          </a:p>
        </p:txBody>
      </p:sp>
    </p:spTree>
    <p:extLst>
      <p:ext uri="{BB962C8B-B14F-4D97-AF65-F5344CB8AC3E}">
        <p14:creationId xmlns:p14="http://schemas.microsoft.com/office/powerpoint/2010/main" val="94255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37515" y="778655"/>
            <a:ext cx="3138175" cy="792566"/>
          </a:xfrm>
        </p:spPr>
        <p:txBody>
          <a:bodyPr/>
          <a:lstStyle/>
          <a:p>
            <a:r>
              <a:rPr lang="es-ES" dirty="0"/>
              <a:t>DIVORCIO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3047999" y="2655753"/>
            <a:ext cx="6096000" cy="29761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Juzgado debe remitir al Registro del Estado Familiar la Sentencia definitiva de Divorcio, debidamente ejecutoriada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 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DURACION DEL TRÁMITE: 15 días hábiles.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Divorcio $ 3.68, y $ 5.78 Autenticada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3600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6370772" cy="1127417"/>
          </a:xfrm>
        </p:spPr>
        <p:txBody>
          <a:bodyPr/>
          <a:lstStyle/>
          <a:p>
            <a:r>
              <a:rPr lang="es-ES" dirty="0"/>
              <a:t>ASENTAMIENTO DEFUNCION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1486222" y="2027564"/>
            <a:ext cx="8250206" cy="436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Boleta de defunción expedida por la institución hospitalaria o clínica privada, o Esquela de Reconocimiento de Cadáver extendida por el Instituto de Medicina Legal.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Único de Identidad del fallecido. (Original y copia ampliada a 150)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Único de Identidad del informante. (Original y copia ampliado a 150)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persona fallecida debe poseer Documento Único de Identidad con domicilio del municipio o haber fallecido en el municipio.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la fecha del fallecimiento, usted tiene 15 días hábiles para poder presentar la documentación que se detalla y poder asentar la partida de defunción, caso contrario, tendrá que seguir trámites por la vía Notarial o Judicial.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Defunción $ 3.68 y $ 5.78 Autenticada</a:t>
            </a:r>
          </a:p>
        </p:txBody>
      </p:sp>
    </p:spTree>
    <p:extLst>
      <p:ext uri="{BB962C8B-B14F-4D97-AF65-F5344CB8AC3E}">
        <p14:creationId xmlns:p14="http://schemas.microsoft.com/office/powerpoint/2010/main" val="245846197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634</TotalTime>
  <Words>1008</Words>
  <Application>Microsoft Office PowerPoint</Application>
  <PresentationFormat>Panorámica</PresentationFormat>
  <Paragraphs>193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Bahnschrift Condensed</vt:lpstr>
      <vt:lpstr>Calibri</vt:lpstr>
      <vt:lpstr>Century Gothic</vt:lpstr>
      <vt:lpstr>Wingdings</vt:lpstr>
      <vt:lpstr>Wingdings 3</vt:lpstr>
      <vt:lpstr>Espiral</vt:lpstr>
      <vt:lpstr>ALCALDIA MUNICIPAL DE APOPA </vt:lpstr>
      <vt:lpstr>INDICE</vt:lpstr>
      <vt:lpstr>INTRODUCCION</vt:lpstr>
      <vt:lpstr>DESCRIPCIONDE PUESTOS DE TRABAJO</vt:lpstr>
      <vt:lpstr>ACTIVIDADES REALIZADAS</vt:lpstr>
      <vt:lpstr>SERVICIOS, TRAMITES Y COSTOS</vt:lpstr>
      <vt:lpstr>MATRIMONIO</vt:lpstr>
      <vt:lpstr>DIVORCIO</vt:lpstr>
      <vt:lpstr>ASENTAMIENTO DEFUNCION</vt:lpstr>
      <vt:lpstr> AUTENTICAS DE TODO TIPO DE PARTIDAS</vt:lpstr>
      <vt:lpstr>EMISION DE CARNET DE MINORIDAD</vt:lpstr>
      <vt:lpstr>CONSTANCIA Y CERTIFICACIONES</vt:lpstr>
      <vt:lpstr>CERTIFICACIONES DE CEDULAS</vt:lpstr>
      <vt:lpstr>ACTIVIDADES REALIZADAS DURANTE  EL PERIODO DE ENERO A MARZO 2024</vt:lpstr>
      <vt:lpstr>INGRESOS POR SERVICIOS PRESTADOS PERIODO DE ENERO, FEBRERO Y MARZO 2024</vt:lpstr>
      <vt:lpstr>OTROS SERVICIOS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ALCALDIA MUNICIPAL DE APOPA</dc:title>
  <dc:creator>REF-EL</dc:creator>
  <cp:lastModifiedBy>Cesia Serrano</cp:lastModifiedBy>
  <cp:revision>22</cp:revision>
  <cp:lastPrinted>2023-10-05T20:17:57Z</cp:lastPrinted>
  <dcterms:created xsi:type="dcterms:W3CDTF">2023-10-04T19:50:12Z</dcterms:created>
  <dcterms:modified xsi:type="dcterms:W3CDTF">2024-04-04T22:29:17Z</dcterms:modified>
</cp:coreProperties>
</file>