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ms-powerpoint.slideshow.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 id="261" r:id="rId7"/>
    <p:sldId id="262" r:id="rId8"/>
    <p:sldId id="263" r:id="rId9"/>
    <p:sldId id="287"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8" r:id="rId24"/>
    <p:sldId id="277" r:id="rId25"/>
    <p:sldId id="285" r:id="rId26"/>
    <p:sldId id="278" r:id="rId27"/>
    <p:sldId id="279" r:id="rId28"/>
    <p:sldId id="280" r:id="rId29"/>
    <p:sldId id="281" r:id="rId30"/>
    <p:sldId id="282" r:id="rId31"/>
    <p:sldId id="283" r:id="rId32"/>
    <p:sldId id="284" r:id="rId33"/>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DC5323F9-3B62-459D-A658-89C5E83F6903}">
          <p14:sldIdLst>
            <p14:sldId id="256"/>
          </p14:sldIdLst>
        </p14:section>
        <p14:section name="Sección sin título" id="{AC9D503F-6569-468E-9675-D4E4552632E4}">
          <p14:sldIdLst>
            <p14:sldId id="257"/>
            <p14:sldId id="258"/>
            <p14:sldId id="259"/>
            <p14:sldId id="260"/>
            <p14:sldId id="261"/>
            <p14:sldId id="262"/>
            <p14:sldId id="263"/>
            <p14:sldId id="287"/>
            <p14:sldId id="264"/>
            <p14:sldId id="265"/>
            <p14:sldId id="266"/>
            <p14:sldId id="267"/>
            <p14:sldId id="268"/>
            <p14:sldId id="269"/>
            <p14:sldId id="270"/>
            <p14:sldId id="271"/>
            <p14:sldId id="272"/>
            <p14:sldId id="273"/>
            <p14:sldId id="274"/>
            <p14:sldId id="275"/>
            <p14:sldId id="276"/>
            <p14:sldId id="288"/>
            <p14:sldId id="277"/>
            <p14:sldId id="285"/>
            <p14:sldId id="278"/>
            <p14:sldId id="279"/>
            <p14:sldId id="280"/>
            <p14:sldId id="281"/>
            <p14:sldId id="282"/>
            <p14:sldId id="283"/>
            <p14:sldId id="28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8D81C9A-017E-4A5B-B3E1-C26EF0CC203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xmlns="" id="{CA4E4294-769D-4736-9BCD-A396635AE3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xmlns="" id="{1B16B5D4-16BB-4E84-AAD3-A85C5DB380B5}"/>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5" name="Marcador de pie de página 4">
            <a:extLst>
              <a:ext uri="{FF2B5EF4-FFF2-40B4-BE49-F238E27FC236}">
                <a16:creationId xmlns:a16="http://schemas.microsoft.com/office/drawing/2014/main" xmlns="" id="{AABE200C-5399-4EB7-81D4-F89A5DFC053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70B91416-8B3A-43E6-9975-41602CA093C4}"/>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402274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6FAB6B0-BF96-42A4-8AC5-6B9C6486C09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xmlns="" id="{BE4BA787-5FB4-4333-8724-DFCFB6AAED2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B4ADE1E5-72B9-44B1-A659-6AD7682C6045}"/>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5" name="Marcador de pie de página 4">
            <a:extLst>
              <a:ext uri="{FF2B5EF4-FFF2-40B4-BE49-F238E27FC236}">
                <a16:creationId xmlns:a16="http://schemas.microsoft.com/office/drawing/2014/main" xmlns="" id="{CEF24E21-FB50-4F0C-B41F-AFF5F1E5B861}"/>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D85E71B4-F511-4452-AD35-087D006D2AEC}"/>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97293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A261BA22-D51D-49BC-A43E-275134D2C2B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xmlns="" id="{FFFF02C0-1911-4DF1-BB8E-198CA722F1C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8C7AABB5-93F4-4BC9-9C53-04D73D61F39F}"/>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5" name="Marcador de pie de página 4">
            <a:extLst>
              <a:ext uri="{FF2B5EF4-FFF2-40B4-BE49-F238E27FC236}">
                <a16:creationId xmlns:a16="http://schemas.microsoft.com/office/drawing/2014/main" xmlns="" id="{40053712-7C19-4CCF-90EE-BFAB46FB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6BBB983F-79D8-434C-8784-37037412172E}"/>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19645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C08CDF2-412C-4CAC-AC74-9A6CF0680AF9}"/>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xmlns="" id="{63625337-C77C-465F-B226-F323DC36E12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9407A78E-81CD-4A30-91C6-C7FDA8C2E896}"/>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5" name="Marcador de pie de página 4">
            <a:extLst>
              <a:ext uri="{FF2B5EF4-FFF2-40B4-BE49-F238E27FC236}">
                <a16:creationId xmlns:a16="http://schemas.microsoft.com/office/drawing/2014/main" xmlns="" id="{7BE57FBA-B2BC-41D6-9B62-31DC771243CF}"/>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A6E24980-EB99-4A05-B671-EDCDE1298F15}"/>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3017081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D91A825-219F-4112-9552-711E84A7D64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xmlns="" id="{E1E0972D-406A-417E-9F88-1390ADCD1D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BA3EDE91-F1B6-4159-B0A6-C7410B5D85B4}"/>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5" name="Marcador de pie de página 4">
            <a:extLst>
              <a:ext uri="{FF2B5EF4-FFF2-40B4-BE49-F238E27FC236}">
                <a16:creationId xmlns:a16="http://schemas.microsoft.com/office/drawing/2014/main" xmlns="" id="{62331303-6D88-4C48-B618-754856FB85A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xmlns="" id="{5A22C2E2-85FD-4872-9B79-55ED013C406E}"/>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339184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236EA60-3DD7-4FF8-8F2D-6107007773DF}"/>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xmlns="" id="{23090CEA-060C-49D5-925C-C5233C66431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xmlns="" id="{46AFDC49-6707-42B6-A4DF-FD73581EE52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xmlns="" id="{53A8E610-2DAD-4BCB-A523-B512E6B4F435}"/>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6" name="Marcador de pie de página 5">
            <a:extLst>
              <a:ext uri="{FF2B5EF4-FFF2-40B4-BE49-F238E27FC236}">
                <a16:creationId xmlns:a16="http://schemas.microsoft.com/office/drawing/2014/main" xmlns="" id="{6EF136EB-8665-46DF-AC07-7ABC35A3AF14}"/>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xmlns="" id="{F0DA9184-9CE8-41A7-A9FD-E83BA5499574}"/>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427563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81D2863-0F36-46AE-A156-D9976DE3AA3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xmlns="" id="{3A4AADEC-D1B1-4DB7-BBC8-11047385F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E260BA1D-1044-4F6A-B306-868E5975539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xmlns="" id="{FC43F664-5D50-4DF9-967B-4F03B4528C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7C0D242F-0422-4854-BD2F-B3FE4127CEC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xmlns="" id="{A8B4CDDA-CB54-4FAC-A0C9-22EC82B51663}"/>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8" name="Marcador de pie de página 7">
            <a:extLst>
              <a:ext uri="{FF2B5EF4-FFF2-40B4-BE49-F238E27FC236}">
                <a16:creationId xmlns:a16="http://schemas.microsoft.com/office/drawing/2014/main" xmlns="" id="{E6F5FC2E-DB15-4522-8756-BE03CB6E300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xmlns="" id="{DFB35E7A-BB2D-402E-8908-7A9A7D5B34A0}"/>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1315838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50A0843-4080-4326-9F32-144AC1C46E1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xmlns="" id="{C672F042-A42D-45CD-9EFC-10C4AEAF8225}"/>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4" name="Marcador de pie de página 3">
            <a:extLst>
              <a:ext uri="{FF2B5EF4-FFF2-40B4-BE49-F238E27FC236}">
                <a16:creationId xmlns:a16="http://schemas.microsoft.com/office/drawing/2014/main" xmlns="" id="{F67C1A6E-6FB4-4EA2-BB34-841D85940053}"/>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xmlns="" id="{A1D20B19-7D4D-4324-B746-B1ED1FD76058}"/>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3288573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47F10FD0-81B0-41D5-9793-BB5172112E45}"/>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3" name="Marcador de pie de página 2">
            <a:extLst>
              <a:ext uri="{FF2B5EF4-FFF2-40B4-BE49-F238E27FC236}">
                <a16:creationId xmlns:a16="http://schemas.microsoft.com/office/drawing/2014/main" xmlns="" id="{F652C443-92EB-410D-A866-9B3992EC898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xmlns="" id="{F7AC3639-1D2E-4838-9B23-C3BB64FE0BE2}"/>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197610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87D83F3-5514-409A-B9AB-71E38655506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xmlns="" id="{9A70DE39-E847-46A0-8CBB-513EFD178B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xmlns="" id="{FFD9DBB7-27C5-4A52-9838-54DFA07BE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0E7D6762-E03C-4168-BE99-2653C443FE99}"/>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6" name="Marcador de pie de página 5">
            <a:extLst>
              <a:ext uri="{FF2B5EF4-FFF2-40B4-BE49-F238E27FC236}">
                <a16:creationId xmlns:a16="http://schemas.microsoft.com/office/drawing/2014/main" xmlns="" id="{D3CE0C57-0D13-4DC4-9455-305AEEA915C3}"/>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xmlns="" id="{DE94EC3E-5DB6-4D8C-9D98-387D52BE8C9D}"/>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2410526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271CAB5-FCA3-4175-85F3-5D34DA2EE13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xmlns="" id="{2772043D-5FC3-4B3B-BF72-4C1EF9183E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xmlns="" id="{5801F146-7780-418B-80E7-62FA1CBA6C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4294C578-EA3B-4E30-AAB0-D07156843E87}"/>
              </a:ext>
            </a:extLst>
          </p:cNvPr>
          <p:cNvSpPr>
            <a:spLocks noGrp="1"/>
          </p:cNvSpPr>
          <p:nvPr>
            <p:ph type="dt" sz="half" idx="10"/>
          </p:nvPr>
        </p:nvSpPr>
        <p:spPr/>
        <p:txBody>
          <a:bodyPr/>
          <a:lstStyle/>
          <a:p>
            <a:fld id="{42208A06-0FE6-4468-ABCE-BDFF1DACAE53}" type="datetimeFigureOut">
              <a:rPr lang="es-SV" smtClean="0"/>
              <a:t>10/07/2020</a:t>
            </a:fld>
            <a:endParaRPr lang="es-SV"/>
          </a:p>
        </p:txBody>
      </p:sp>
      <p:sp>
        <p:nvSpPr>
          <p:cNvPr id="6" name="Marcador de pie de página 5">
            <a:extLst>
              <a:ext uri="{FF2B5EF4-FFF2-40B4-BE49-F238E27FC236}">
                <a16:creationId xmlns:a16="http://schemas.microsoft.com/office/drawing/2014/main" xmlns="" id="{582739A4-5883-4B3E-AA40-E439D4A8B46F}"/>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xmlns="" id="{89694136-7D7B-4810-8F59-A2F2F727800D}"/>
              </a:ext>
            </a:extLst>
          </p:cNvPr>
          <p:cNvSpPr>
            <a:spLocks noGrp="1"/>
          </p:cNvSpPr>
          <p:nvPr>
            <p:ph type="sldNum" sz="quarter" idx="12"/>
          </p:nvPr>
        </p:nvSpPr>
        <p:spPr/>
        <p:txBody>
          <a:bodyPr/>
          <a:lstStyle/>
          <a:p>
            <a:fld id="{AC96696E-A78F-49AA-ACF7-02AC42BAA0DB}" type="slidenum">
              <a:rPr lang="es-SV" smtClean="0"/>
              <a:t>‹Nº›</a:t>
            </a:fld>
            <a:endParaRPr lang="es-SV"/>
          </a:p>
        </p:txBody>
      </p:sp>
    </p:spTree>
    <p:extLst>
      <p:ext uri="{BB962C8B-B14F-4D97-AF65-F5344CB8AC3E}">
        <p14:creationId xmlns:p14="http://schemas.microsoft.com/office/powerpoint/2010/main" val="287716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xmlns="" id="{B8FA9A02-1B54-4A99-A6E1-1F5A3E2C2C0C}"/>
              </a:ext>
            </a:extLst>
          </p:cNvPr>
          <p:cNvPicPr>
            <a:picLocks noChangeAspect="1"/>
          </p:cNvPicPr>
          <p:nvPr userDrawn="1"/>
        </p:nvPicPr>
        <p:blipFill>
          <a:blip r:embed="rId13">
            <a:extLst>
              <a:ext uri="{BEBA8EAE-BF5A-486C-A8C5-ECC9F3942E4B}">
                <a14:imgProps xmlns:a14="http://schemas.microsoft.com/office/drawing/2010/main">
                  <a14:imgLayer r:embed="rId14">
                    <a14:imgEffect>
                      <a14:artisticCrisscrossEtching trans="39000"/>
                    </a14:imgEffect>
                  </a14:imgLayer>
                </a14:imgProps>
              </a:ext>
              <a:ext uri="{28A0092B-C50C-407E-A947-70E740481C1C}">
                <a14:useLocalDpi xmlns:a14="http://schemas.microsoft.com/office/drawing/2010/main" val="0"/>
              </a:ext>
            </a:extLst>
          </a:blip>
          <a:stretch>
            <a:fillRect/>
          </a:stretch>
        </p:blipFill>
        <p:spPr>
          <a:xfrm rot="1590484">
            <a:off x="7950651" y="2316427"/>
            <a:ext cx="3682945" cy="3369733"/>
          </a:xfrm>
          <a:prstGeom prst="rect">
            <a:avLst/>
          </a:prstGeom>
          <a:effectLst/>
        </p:spPr>
      </p:pic>
      <p:sp>
        <p:nvSpPr>
          <p:cNvPr id="2" name="Marcador de título 1">
            <a:extLst>
              <a:ext uri="{FF2B5EF4-FFF2-40B4-BE49-F238E27FC236}">
                <a16:creationId xmlns:a16="http://schemas.microsoft.com/office/drawing/2014/main" xmlns="" id="{9546DED9-6CA7-4C6F-96C7-8D52D30EE1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xmlns="" id="{36A047C2-4C0C-4344-BFFF-5D30632B0C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xmlns="" id="{BF155D4A-8AF1-405B-B807-AF8A13160E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08A06-0FE6-4468-ABCE-BDFF1DACAE53}" type="datetimeFigureOut">
              <a:rPr lang="es-SV" smtClean="0"/>
              <a:t>10/07/2020</a:t>
            </a:fld>
            <a:endParaRPr lang="es-SV"/>
          </a:p>
        </p:txBody>
      </p:sp>
      <p:sp>
        <p:nvSpPr>
          <p:cNvPr id="5" name="Marcador de pie de página 4">
            <a:extLst>
              <a:ext uri="{FF2B5EF4-FFF2-40B4-BE49-F238E27FC236}">
                <a16:creationId xmlns:a16="http://schemas.microsoft.com/office/drawing/2014/main" xmlns="" id="{E112E649-BD54-4895-AA9E-C5430E7B05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xmlns="" id="{37E8C908-8E9D-4490-9461-02E4970537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6696E-A78F-49AA-ACF7-02AC42BAA0DB}" type="slidenum">
              <a:rPr lang="es-SV" smtClean="0"/>
              <a:t>‹Nº›</a:t>
            </a:fld>
            <a:endParaRPr lang="es-SV"/>
          </a:p>
        </p:txBody>
      </p:sp>
    </p:spTree>
    <p:extLst>
      <p:ext uri="{BB962C8B-B14F-4D97-AF65-F5344CB8AC3E}">
        <p14:creationId xmlns:p14="http://schemas.microsoft.com/office/powerpoint/2010/main" val="34049468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28.xml"/><Relationship Id="rId18" Type="http://schemas.openxmlformats.org/officeDocument/2006/relationships/slide" Target="slide11.xml"/><Relationship Id="rId26" Type="http://schemas.openxmlformats.org/officeDocument/2006/relationships/slide" Target="slide4.xml"/><Relationship Id="rId3" Type="http://schemas.openxmlformats.org/officeDocument/2006/relationships/slide" Target="slide10.xml"/><Relationship Id="rId21" Type="http://schemas.openxmlformats.org/officeDocument/2006/relationships/slide" Target="slide15.xml"/><Relationship Id="rId7" Type="http://schemas.openxmlformats.org/officeDocument/2006/relationships/slide" Target="slide22.xml"/><Relationship Id="rId12" Type="http://schemas.openxmlformats.org/officeDocument/2006/relationships/slide" Target="slide27.xml"/><Relationship Id="rId17" Type="http://schemas.openxmlformats.org/officeDocument/2006/relationships/slide" Target="slide32.xml"/><Relationship Id="rId25" Type="http://schemas.openxmlformats.org/officeDocument/2006/relationships/slide" Target="slide18.xml"/><Relationship Id="rId2" Type="http://schemas.openxmlformats.org/officeDocument/2006/relationships/slide" Target="slide3.xml"/><Relationship Id="rId16" Type="http://schemas.openxmlformats.org/officeDocument/2006/relationships/slide" Target="slide31.xml"/><Relationship Id="rId20" Type="http://schemas.openxmlformats.org/officeDocument/2006/relationships/slide" Target="slide12.xml"/><Relationship Id="rId29"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21.xml"/><Relationship Id="rId11" Type="http://schemas.openxmlformats.org/officeDocument/2006/relationships/slide" Target="slide26.xml"/><Relationship Id="rId24" Type="http://schemas.openxmlformats.org/officeDocument/2006/relationships/slide" Target="slide17.xml"/><Relationship Id="rId5" Type="http://schemas.openxmlformats.org/officeDocument/2006/relationships/slide" Target="slide20.xml"/><Relationship Id="rId15" Type="http://schemas.openxmlformats.org/officeDocument/2006/relationships/slide" Target="slide30.xml"/><Relationship Id="rId23" Type="http://schemas.openxmlformats.org/officeDocument/2006/relationships/slide" Target="slide16.xml"/><Relationship Id="rId28" Type="http://schemas.openxmlformats.org/officeDocument/2006/relationships/slide" Target="slide6.xml"/><Relationship Id="rId10" Type="http://schemas.openxmlformats.org/officeDocument/2006/relationships/slide" Target="slide25.xml"/><Relationship Id="rId19" Type="http://schemas.openxmlformats.org/officeDocument/2006/relationships/slide" Target="slide14.xml"/><Relationship Id="rId31" Type="http://schemas.openxmlformats.org/officeDocument/2006/relationships/slide" Target="slide9.xml"/><Relationship Id="rId4" Type="http://schemas.openxmlformats.org/officeDocument/2006/relationships/slide" Target="slide19.xml"/><Relationship Id="rId9" Type="http://schemas.openxmlformats.org/officeDocument/2006/relationships/slide" Target="slide24.xml"/><Relationship Id="rId14" Type="http://schemas.openxmlformats.org/officeDocument/2006/relationships/slide" Target="slide29.xml"/><Relationship Id="rId22" Type="http://schemas.openxmlformats.org/officeDocument/2006/relationships/slide" Target="slide13.xml"/><Relationship Id="rId27" Type="http://schemas.openxmlformats.org/officeDocument/2006/relationships/slide" Target="slide5.xml"/><Relationship Id="rId30" Type="http://schemas.openxmlformats.org/officeDocument/2006/relationships/slide" Target="slide7.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3C84045D-ED1F-4BE1-A069-2CB5854986C5}"/>
              </a:ext>
            </a:extLst>
          </p:cNvPr>
          <p:cNvSpPr>
            <a:spLocks noGrp="1"/>
          </p:cNvSpPr>
          <p:nvPr>
            <p:ph type="title"/>
          </p:nvPr>
        </p:nvSpPr>
        <p:spPr>
          <a:xfrm>
            <a:off x="1143001" y="458990"/>
            <a:ext cx="9905998" cy="4000384"/>
          </a:xfrm>
          <a:noFill/>
          <a:ln w="38100" cap="flat" cmpd="sng" algn="ctr">
            <a:solidFill>
              <a:schemeClr val="accent1"/>
            </a:solidFill>
            <a:prstDash val="solid"/>
            <a:round/>
            <a:headEnd type="none" w="med" len="med"/>
            <a:tailEnd type="none" w="med" len="med"/>
          </a:ln>
          <a:effectLst>
            <a:reflection blurRad="6350" stA="50000" endA="300" endPos="55000" dir="5400000" sy="-100000" algn="bl" rotWithShape="0"/>
          </a:effectLst>
          <a:scene3d>
            <a:camera prst="obliqueTopRight"/>
            <a:lightRig rig="threePt" dir="t"/>
          </a:scene3d>
        </p:spPr>
        <p:style>
          <a:lnRef idx="0">
            <a:scrgbClr r="0" g="0" b="0"/>
          </a:lnRef>
          <a:fillRef idx="0">
            <a:scrgbClr r="0" g="0" b="0"/>
          </a:fillRef>
          <a:effectRef idx="0">
            <a:scrgbClr r="0" g="0" b="0"/>
          </a:effectRef>
          <a:fontRef idx="minor">
            <a:schemeClr val="accent1"/>
          </a:fontRef>
        </p:style>
        <p:txBody>
          <a:bodyPr>
            <a:normAutofit/>
          </a:bodyPr>
          <a:lstStyle/>
          <a:p>
            <a:pPr algn="ctr"/>
            <a: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ORGANIGRAMA</a:t>
            </a:r>
            <a:b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 LA </a:t>
            </a:r>
            <a:b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MUNICIPALIDAD </a:t>
            </a:r>
            <a:b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a:t>
            </a:r>
            <a:b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SV" sz="4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GUATAJIAGUA.</a:t>
            </a:r>
          </a:p>
        </p:txBody>
      </p:sp>
    </p:spTree>
    <p:extLst>
      <p:ext uri="{BB962C8B-B14F-4D97-AF65-F5344CB8AC3E}">
        <p14:creationId xmlns:p14="http://schemas.microsoft.com/office/powerpoint/2010/main" val="11857515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0FED87A-D45F-455A-A1C1-E528AF38DA7C}"/>
              </a:ext>
            </a:extLst>
          </p:cNvPr>
          <p:cNvSpPr>
            <a:spLocks noGrp="1"/>
          </p:cNvSpPr>
          <p:nvPr>
            <p:ph type="title"/>
          </p:nvPr>
        </p:nvSpPr>
        <p:spPr>
          <a:xfrm>
            <a:off x="685801" y="0"/>
            <a:ext cx="10131425" cy="609600"/>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DESPACHO MUNICIPAL</a:t>
            </a:r>
          </a:p>
        </p:txBody>
      </p:sp>
      <p:sp>
        <p:nvSpPr>
          <p:cNvPr id="3" name="Marcador de contenido 2">
            <a:extLst>
              <a:ext uri="{FF2B5EF4-FFF2-40B4-BE49-F238E27FC236}">
                <a16:creationId xmlns:a16="http://schemas.microsoft.com/office/drawing/2014/main" xmlns="" id="{5821F712-9387-4650-A7D3-CA98EFE24563}"/>
              </a:ext>
            </a:extLst>
          </p:cNvPr>
          <p:cNvSpPr>
            <a:spLocks noGrp="1"/>
          </p:cNvSpPr>
          <p:nvPr>
            <p:ph idx="1"/>
          </p:nvPr>
        </p:nvSpPr>
        <p:spPr>
          <a:xfrm>
            <a:off x="685801" y="580578"/>
            <a:ext cx="10131425" cy="5696844"/>
          </a:xfrm>
        </p:spPr>
        <p:txBody>
          <a:bodyPr>
            <a:normAutofit lnSpcReduction="10000"/>
          </a:bodyPr>
          <a:lstStyle/>
          <a:p>
            <a:pPr marL="0" indent="0">
              <a:buNone/>
            </a:pPr>
            <a:r>
              <a:rPr lang="es-SV" dirty="0"/>
              <a:t>TOTAL DE EMPLEADOS:1 </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Velar por la gestión de los recursos de la municipalidad, y del cumplimiento de la normativa vigente.</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Presidir las sesiones del Concejo y representarlo legalmente.</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Fortalecer las relaciones entre la municipalidad y los organismos públicos y privados, entidades de la cooperación, medios de comunicación y ciudadanía en general.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Administrar los bienes y servicios del municipio, que permita satisfacer adecuada y oportunamente las demandas ciudadanas dentro del marco legal establecido.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Gestionar recursos, asistencia técnica y capacitación con la finalidad de promover el desarrollo local.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Promover mecanismos de transparencia en la gestión municipal.</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Garantizar el cumplimiento del Código Municipal y Leyes vinculadas a la gestión pública municipal, además de las Ordenanzas, Reglamentos y Acuerdos Municipales.</a:t>
            </a:r>
            <a:endParaRPr lang="es-SV" dirty="0"/>
          </a:p>
        </p:txBody>
      </p:sp>
      <p:sp>
        <p:nvSpPr>
          <p:cNvPr id="5" name="Flecha: a la derecha 4">
            <a:hlinkClick r:id="rId2" action="ppaction://hlinksldjump"/>
            <a:extLst>
              <a:ext uri="{FF2B5EF4-FFF2-40B4-BE49-F238E27FC236}">
                <a16:creationId xmlns:a16="http://schemas.microsoft.com/office/drawing/2014/main" xmlns="" id="{95307EC1-B1DA-49FD-BA31-0D67923AED4B}"/>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727170481"/>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1110DA5-32C0-4CAF-A547-0DDBB8561533}"/>
              </a:ext>
            </a:extLst>
          </p:cNvPr>
          <p:cNvSpPr>
            <a:spLocks noGrp="1"/>
          </p:cNvSpPr>
          <p:nvPr>
            <p:ph type="title"/>
          </p:nvPr>
        </p:nvSpPr>
        <p:spPr>
          <a:xfrm>
            <a:off x="712305" y="-56189"/>
            <a:ext cx="10131425" cy="798311"/>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UNIDAD MUNICIPAL DE LA MUJER</a:t>
            </a:r>
          </a:p>
        </p:txBody>
      </p:sp>
      <p:sp>
        <p:nvSpPr>
          <p:cNvPr id="3" name="Marcador de contenido 2">
            <a:extLst>
              <a:ext uri="{FF2B5EF4-FFF2-40B4-BE49-F238E27FC236}">
                <a16:creationId xmlns:a16="http://schemas.microsoft.com/office/drawing/2014/main" xmlns="" id="{8B061726-1CE5-4C25-97C2-BD734D381A14}"/>
              </a:ext>
            </a:extLst>
          </p:cNvPr>
          <p:cNvSpPr>
            <a:spLocks noGrp="1"/>
          </p:cNvSpPr>
          <p:nvPr>
            <p:ph idx="1"/>
          </p:nvPr>
        </p:nvSpPr>
        <p:spPr>
          <a:xfrm>
            <a:off x="712305" y="742122"/>
            <a:ext cx="11062251" cy="5883964"/>
          </a:xfrm>
        </p:spPr>
        <p:txBody>
          <a:bodyPr>
            <a:normAutofit fontScale="77500" lnSpcReduction="20000"/>
          </a:bodyPr>
          <a:lstStyle/>
          <a:p>
            <a:pPr marL="0" indent="0">
              <a:buNone/>
            </a:pPr>
            <a:r>
              <a:rPr lang="es-SV" dirty="0"/>
              <a:t>TOTAL DE EMPLEADOS: 1</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Fomentar la participación ciudadana y el acceso a mayores oportunidades de las mujeres, vinculando esfuerzos al concepto de familia</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Desarrollar estrategias de participación con enfoque de género en el ámbito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Coordinar la gestión de recursos para el desarrollo de programas y proyectos con enfoque de género.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Asesorar al Concejo Municipal en el cumplimiento del marco legal vigente en materia de equidad de género y protección de la niñez y adolescencia.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Promover actividades encaminadas a tener una vida libre de violencia.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Diseñar y ejecutar políticas necesarias para la protección de los derechos de la mujer, niñez y adolescencia.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Promover y fomentar talleres vocacionales para la mujer, niñez y adolescencia.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Promover medidas tendientes a prevenir embarazos tempranos.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Coordinar con la unidad de salud programas de vacunación, atenciones médicas, odontológicas, psicológicas y prevención de enfermedades.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Coordinar con la unidad de salud charlas sobre educación en salud sexual y reproductiva y promoverla de acuerdo al desarrollo físico, psicológico y emocional de las mujeres, niñas, niños y jóvenes.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Coordinar con la Casa de la Cultura, actividades de fomento y promoción de la cultura y el arte.</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Dar cumplimiento a la normativa legal vigente en temas de mujer, niñez, adolescencia, juventud, adulto mayor y de inclusión de grupos vulnerables.</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CC9337B0-339D-407F-BD4B-77490FD20F11}"/>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38967477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FA33742-8953-4BE8-BCB7-7546028A711B}"/>
              </a:ext>
            </a:extLst>
          </p:cNvPr>
          <p:cNvSpPr>
            <a:spLocks noGrp="1"/>
          </p:cNvSpPr>
          <p:nvPr>
            <p:ph type="title"/>
          </p:nvPr>
        </p:nvSpPr>
        <p:spPr>
          <a:xfrm>
            <a:off x="868681" y="0"/>
            <a:ext cx="10131425" cy="715618"/>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COMICION DE ETICA MUNICIPAL</a:t>
            </a:r>
          </a:p>
        </p:txBody>
      </p:sp>
      <p:sp>
        <p:nvSpPr>
          <p:cNvPr id="3" name="Marcador de contenido 2">
            <a:extLst>
              <a:ext uri="{FF2B5EF4-FFF2-40B4-BE49-F238E27FC236}">
                <a16:creationId xmlns:a16="http://schemas.microsoft.com/office/drawing/2014/main" xmlns="" id="{0526E039-D6AA-4262-B853-991F4CB1D3AC}"/>
              </a:ext>
            </a:extLst>
          </p:cNvPr>
          <p:cNvSpPr>
            <a:spLocks noGrp="1"/>
          </p:cNvSpPr>
          <p:nvPr>
            <p:ph idx="1"/>
          </p:nvPr>
        </p:nvSpPr>
        <p:spPr>
          <a:xfrm>
            <a:off x="773975" y="715618"/>
            <a:ext cx="11007207" cy="6142382"/>
          </a:xfrm>
        </p:spPr>
        <p:txBody>
          <a:bodyPr>
            <a:normAutofit fontScale="92500" lnSpcReduction="20000"/>
          </a:bodyPr>
          <a:lstStyle/>
          <a:p>
            <a:pPr marL="0" indent="0">
              <a:buNone/>
            </a:pPr>
            <a:r>
              <a:rPr lang="es-SV" dirty="0"/>
              <a:t>TOTAL DE EMPLEADOS: 6</a:t>
            </a:r>
          </a:p>
          <a:p>
            <a:pPr marL="0" indent="0">
              <a:buNone/>
            </a:pPr>
            <a:r>
              <a:rPr lang="es-SV" dirty="0"/>
              <a:t>HOMBRES: 2</a:t>
            </a:r>
          </a:p>
          <a:p>
            <a:pPr marL="0" indent="0">
              <a:buNone/>
            </a:pPr>
            <a:r>
              <a:rPr lang="es-SV" dirty="0"/>
              <a:t>MUJERES: 4</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Promover que la gestión pública municipal, se desarrolle en el marco de la normativa, principios y valores, vinculados con la práctica de una conducta ética institucional y personal.</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Referir al Tribunal la información obtenida de una investigación interna realizada por la institución, cuando se identifique una posible violación a los deberes o prohibiciones éticas.</a:t>
            </a:r>
            <a:endParaRPr lang="es-SV"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Recibir denuncias cuando un servidor público de su institución haya infringido la presente Ley, debiendo en tal caso remitirla al Tribunal para su trámite.</a:t>
            </a:r>
            <a:endParaRPr lang="es-SV"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Dar seguimiento a las resoluciones finales emitidas por el Tribunal en los procedimientos administrativos sancionadores en contra de servidores públicos de su institución.</a:t>
            </a:r>
            <a:endParaRPr lang="es-SV"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Difundir y capacitar a los servidores públicos de su institución sobre la ética en la función pública, la presente Ley y cualquier otra normativa relacionada con la finalidad de prevenir los actos de corrupción.</a:t>
            </a:r>
            <a:endParaRPr lang="es-SV"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Proponer al Tribunal medidas que coadyuven a la mejor aplicación de esta Ley.</a:t>
            </a:r>
            <a:endParaRPr lang="es-SV"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Dar respuesta a las consultas respecto del ámbito de aplicación de la presente Ley, en base a los criterios fijados por el Tribunal.</a:t>
            </a:r>
            <a:endParaRPr lang="es-SV"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rgbClr val="000000"/>
                </a:solidFill>
                <a:effectLst/>
                <a:latin typeface="Times New Roman" panose="02020603050405020304" pitchFamily="18" charset="0"/>
                <a:ea typeface="Times New Roman" panose="02020603050405020304" pitchFamily="18" charset="0"/>
              </a:rPr>
              <a:t>Las demás que le señale esta Ley. </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Garantizar el cumplimiento del Código Municipal y Leyes vinculadas a la gestión pública municipal, y de  manera especial a la Ley de Ética Gubernamental.</a:t>
            </a:r>
            <a:endParaRPr lang="es-SV" b="1" dirty="0"/>
          </a:p>
          <a:p>
            <a:pPr marL="0" indent="0">
              <a:buNone/>
            </a:pP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65BF78BE-B169-493B-81AD-EED0C3BF344D}"/>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944294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A750874-EDD4-45EA-8EC8-972F6DA6C90F}"/>
              </a:ext>
            </a:extLst>
          </p:cNvPr>
          <p:cNvSpPr>
            <a:spLocks noGrp="1"/>
          </p:cNvSpPr>
          <p:nvPr>
            <p:ph type="title"/>
          </p:nvPr>
        </p:nvSpPr>
        <p:spPr>
          <a:xfrm>
            <a:off x="1011382" y="0"/>
            <a:ext cx="10335930" cy="707136"/>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fontScale="90000"/>
          </a:bodyPr>
          <a:lstStyle/>
          <a:p>
            <a:pPr algn="ctr"/>
            <a:r>
              <a:rPr lang="es-SV" sz="4000" b="1" i="1" dirty="0">
                <a:latin typeface="Times New Roman" panose="02020603050405020304" pitchFamily="18" charset="0"/>
                <a:cs typeface="Times New Roman" panose="02020603050405020304" pitchFamily="18" charset="0"/>
              </a:rPr>
              <a:t>UNIDAD DE MEDIO AMBIENTE  </a:t>
            </a:r>
            <a:r>
              <a:rPr lang="es-SV" b="1" i="1" dirty="0">
                <a:latin typeface="Times New Roman" panose="02020603050405020304" pitchFamily="18" charset="0"/>
                <a:cs typeface="Times New Roman" panose="02020603050405020304" pitchFamily="18" charset="0"/>
              </a:rPr>
              <a:t>MUNICIPAL</a:t>
            </a:r>
          </a:p>
        </p:txBody>
      </p:sp>
      <p:sp>
        <p:nvSpPr>
          <p:cNvPr id="3" name="Marcador de contenido 2">
            <a:extLst>
              <a:ext uri="{FF2B5EF4-FFF2-40B4-BE49-F238E27FC236}">
                <a16:creationId xmlns:a16="http://schemas.microsoft.com/office/drawing/2014/main" xmlns="" id="{F6DB3464-3446-4904-A13D-C53B65B951A0}"/>
              </a:ext>
            </a:extLst>
          </p:cNvPr>
          <p:cNvSpPr>
            <a:spLocks noGrp="1"/>
          </p:cNvSpPr>
          <p:nvPr>
            <p:ph idx="1"/>
          </p:nvPr>
        </p:nvSpPr>
        <p:spPr>
          <a:xfrm>
            <a:off x="596347" y="707136"/>
            <a:ext cx="11231217" cy="5879194"/>
          </a:xfrm>
        </p:spPr>
        <p:txBody>
          <a:bodyPr>
            <a:normAutofit/>
          </a:bodyPr>
          <a:lstStyle/>
          <a:p>
            <a:pPr marL="0" indent="0">
              <a:buNone/>
            </a:pPr>
            <a:r>
              <a:rPr lang="es-SV" dirty="0"/>
              <a:t>TOTAL DE EMPLEADOS: 1</a:t>
            </a:r>
          </a:p>
          <a:p>
            <a:pPr marL="0" indent="0">
              <a:buNone/>
            </a:pPr>
            <a:r>
              <a:rPr lang="es-SV" dirty="0"/>
              <a:t>HOMBRES: 1</a:t>
            </a:r>
          </a:p>
          <a:p>
            <a:pPr marL="0" indent="0">
              <a:buNone/>
            </a:pPr>
            <a:r>
              <a:rPr lang="es-SV" dirty="0"/>
              <a:t>MUJERES: 0</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Implementar la gestión ambiental en las actividades de competencia del Gobierno Municipal y promover y contribuir a la protección del medio ambiente y recursos naturales.</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Supervisar, coordinar y dar seguimiento a las políticas, planes, programas, proyectos, acciones ambientales dentro del municipio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Elaboración, promoción e implementación de medidas ambientales en las actividades de su competencia </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Velar por el cumplimiento de las normas ambientales y asesorar la elaboración de normativa para la promoción de la gestión ambiental y protección de los recursos naturales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Formular proyectos de índole ambiental que satisfagan problemas comunes del Municipio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Implementar la gestión ambiental en las actividades de competencia de la municipalidad</a:t>
            </a:r>
            <a:endParaRPr lang="es-SV" sz="1800" dirty="0">
              <a:effectLst/>
              <a:latin typeface="Times New Roman" panose="02020603050405020304" pitchFamily="18" charset="0"/>
              <a:ea typeface="Times New Roman" panose="02020603050405020304" pitchFamily="18" charset="0"/>
            </a:endParaRPr>
          </a:p>
          <a:p>
            <a:pPr marL="0" indent="0">
              <a:buNone/>
            </a:pPr>
            <a:r>
              <a:rPr lang="es-SV" sz="1800" dirty="0">
                <a:latin typeface="Times New Roman" panose="02020603050405020304" pitchFamily="18" charset="0"/>
                <a:cs typeface="Times New Roman" panose="02020603050405020304" pitchFamily="18" charset="0"/>
              </a:rPr>
              <a:t>ESTAS SON ALGUNAS DE LAS FUNCIONES.</a:t>
            </a:r>
          </a:p>
        </p:txBody>
      </p:sp>
      <p:sp>
        <p:nvSpPr>
          <p:cNvPr id="5" name="Flecha: a la derecha 4">
            <a:hlinkClick r:id="rId2" action="ppaction://hlinksldjump"/>
            <a:extLst>
              <a:ext uri="{FF2B5EF4-FFF2-40B4-BE49-F238E27FC236}">
                <a16:creationId xmlns:a16="http://schemas.microsoft.com/office/drawing/2014/main" xmlns="" id="{9EBB1E34-C221-43BE-9BF7-B61D7403B97C}"/>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630818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FABA09-6A76-4B1B-888A-9AE89E611E3A}"/>
              </a:ext>
            </a:extLst>
          </p:cNvPr>
          <p:cNvSpPr>
            <a:spLocks noGrp="1"/>
          </p:cNvSpPr>
          <p:nvPr>
            <p:ph type="title"/>
          </p:nvPr>
        </p:nvSpPr>
        <p:spPr>
          <a:xfrm>
            <a:off x="226370" y="0"/>
            <a:ext cx="11850624" cy="702364"/>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fontScale="90000"/>
          </a:bodyPr>
          <a:lstStyle/>
          <a:p>
            <a:pPr algn="ctr"/>
            <a:r>
              <a:rPr lang="es-SV" sz="4000" b="1" i="1" dirty="0">
                <a:latin typeface="Times New Roman" panose="02020603050405020304" pitchFamily="18" charset="0"/>
                <a:cs typeface="Times New Roman" panose="02020603050405020304" pitchFamily="18" charset="0"/>
              </a:rPr>
              <a:t>UNIDAD DE ACCESO A LA INFORMACION</a:t>
            </a:r>
            <a:r>
              <a:rPr lang="es-SV" b="1" i="1" dirty="0">
                <a:latin typeface="Times New Roman" panose="02020603050405020304" pitchFamily="18" charset="0"/>
                <a:cs typeface="Times New Roman" panose="02020603050405020304" pitchFamily="18" charset="0"/>
              </a:rPr>
              <a:t> PUBLICA</a:t>
            </a:r>
          </a:p>
        </p:txBody>
      </p:sp>
      <p:sp>
        <p:nvSpPr>
          <p:cNvPr id="3" name="Marcador de contenido 2">
            <a:extLst>
              <a:ext uri="{FF2B5EF4-FFF2-40B4-BE49-F238E27FC236}">
                <a16:creationId xmlns:a16="http://schemas.microsoft.com/office/drawing/2014/main" xmlns="" id="{CE2082C7-35F2-415B-9948-7F60274FDED2}"/>
              </a:ext>
            </a:extLst>
          </p:cNvPr>
          <p:cNvSpPr>
            <a:spLocks noGrp="1"/>
          </p:cNvSpPr>
          <p:nvPr>
            <p:ph idx="1"/>
          </p:nvPr>
        </p:nvSpPr>
        <p:spPr>
          <a:xfrm>
            <a:off x="773975" y="702363"/>
            <a:ext cx="10755415" cy="5910471"/>
          </a:xfrm>
        </p:spPr>
        <p:txBody>
          <a:bodyPr>
            <a:normAutofit fontScale="85000" lnSpcReduction="10000"/>
          </a:bodyPr>
          <a:lstStyle/>
          <a:p>
            <a:pPr marL="0" indent="0">
              <a:buNone/>
            </a:pPr>
            <a:r>
              <a:rPr lang="es-SV" dirty="0"/>
              <a:t>TOTAL DE EMPLEADOS: 1</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SV" sz="1800" i="1" dirty="0">
                <a:effectLst/>
                <a:latin typeface="Times New Roman" panose="02020603050405020304" pitchFamily="18" charset="0"/>
                <a:ea typeface="Times New Roman" panose="02020603050405020304" pitchFamily="18" charset="0"/>
              </a:rPr>
              <a:t>Garantizar el derecho de acceso de toda persona a la información pública, a fin de contribuir con la transparencia de las actuaciones de la municipalidad</a:t>
            </a:r>
            <a:endParaRPr lang="es-SV" b="1" dirty="0"/>
          </a:p>
          <a:p>
            <a:pPr marL="0" indent="0">
              <a:buNone/>
            </a:pPr>
            <a:r>
              <a:rPr lang="es-SV" b="1" dirty="0"/>
              <a:t>FUNCIONES:</a:t>
            </a:r>
          </a:p>
          <a:p>
            <a:pPr marL="0" indent="0">
              <a:buNone/>
            </a:pPr>
            <a:r>
              <a:rPr lang="es-SV" sz="2400" dirty="0"/>
              <a:t>ALGUNAS DE LAS FUNCIONES SON:</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Recabar y difundir la información oficiosa de la Municipalidad y propiciar que la misma se actualice periódicamente.</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Recibir y dar trámite a las solicitudes referentes a datos personales a solicitud del titular y de acceso a la información.</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Auxiliar a los particulares en la elaboración de solicitudes y, en su caso, orientarlos sobre las dependencias o unidades municipales que pudieran tener la información que solicitan.</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Realizar los trámites internos necesarios para localización y entrega de la información solicitada y notificar a los particulares.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Instruir a los servidores de la de la Municipalidad, para recibir y dar trámite a las solicitudes de acceso a la información.</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Llevar un registro de las solicitudes de acceso a la información, sus resultados y costos.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Garantizar y agilizar el flujo de información entre la Municipalidad y los particulares.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Realizar las notificaciones correspondientes.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Resolver sobre las solicitudes de información que se le sometan.</a:t>
            </a:r>
          </a:p>
          <a:p>
            <a:pPr marL="342900" lvl="0" indent="-342900" algn="just">
              <a:spcAft>
                <a:spcPts val="0"/>
              </a:spcAft>
              <a:buFont typeface="Symbol" panose="05050102010706020507" pitchFamily="18" charset="2"/>
              <a:buChar char=""/>
            </a:pPr>
            <a:endParaRPr lang="es-SV" sz="1800" dirty="0">
              <a:effectLst/>
              <a:latin typeface="Times New Roman" panose="02020603050405020304" pitchFamily="18" charset="0"/>
              <a:ea typeface="Times New Roman" panose="02020603050405020304" pitchFamily="18" charset="0"/>
            </a:endParaRPr>
          </a:p>
        </p:txBody>
      </p:sp>
      <p:sp>
        <p:nvSpPr>
          <p:cNvPr id="5" name="Flecha: a la derecha 4">
            <a:hlinkClick r:id="rId2" action="ppaction://hlinksldjump"/>
            <a:extLst>
              <a:ext uri="{FF2B5EF4-FFF2-40B4-BE49-F238E27FC236}">
                <a16:creationId xmlns:a16="http://schemas.microsoft.com/office/drawing/2014/main" xmlns="" id="{2DE1B249-9500-4942-9F27-909470B33B08}"/>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783503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FA34C0C-ECD2-4E9C-B2D4-8DA663C2C17A}"/>
              </a:ext>
            </a:extLst>
          </p:cNvPr>
          <p:cNvSpPr>
            <a:spLocks noGrp="1"/>
          </p:cNvSpPr>
          <p:nvPr>
            <p:ph type="title"/>
          </p:nvPr>
        </p:nvSpPr>
        <p:spPr>
          <a:xfrm>
            <a:off x="182881" y="1"/>
            <a:ext cx="11411712" cy="1086677"/>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REGISTRO MUNICIPAL DE LA CARRERA ACMINISTRATIVA</a:t>
            </a:r>
          </a:p>
        </p:txBody>
      </p:sp>
      <p:sp>
        <p:nvSpPr>
          <p:cNvPr id="3" name="Marcador de contenido 2">
            <a:extLst>
              <a:ext uri="{FF2B5EF4-FFF2-40B4-BE49-F238E27FC236}">
                <a16:creationId xmlns:a16="http://schemas.microsoft.com/office/drawing/2014/main" xmlns="" id="{8364EBF9-7F3C-49B8-9D05-2E270E448767}"/>
              </a:ext>
            </a:extLst>
          </p:cNvPr>
          <p:cNvSpPr>
            <a:spLocks noGrp="1"/>
          </p:cNvSpPr>
          <p:nvPr>
            <p:ph idx="1"/>
          </p:nvPr>
        </p:nvSpPr>
        <p:spPr>
          <a:xfrm>
            <a:off x="597407" y="1086678"/>
            <a:ext cx="10997186" cy="5645426"/>
          </a:xfrm>
        </p:spPr>
        <p:txBody>
          <a:bodyPr>
            <a:normAutofit/>
          </a:bodyPr>
          <a:lstStyle/>
          <a:p>
            <a:pPr marL="0" indent="0">
              <a:buNone/>
            </a:pPr>
            <a:r>
              <a:rPr lang="es-SV" dirty="0"/>
              <a:t>TOTAL DE EMPLEADOS: 1</a:t>
            </a:r>
          </a:p>
          <a:p>
            <a:pPr marL="0" indent="0">
              <a:buNone/>
            </a:pPr>
            <a:r>
              <a:rPr lang="es-SV" dirty="0"/>
              <a:t>HOMBRES:  1</a:t>
            </a:r>
          </a:p>
          <a:p>
            <a:pPr marL="0" indent="0">
              <a:buNone/>
            </a:pPr>
            <a:r>
              <a:rPr lang="es-SV" dirty="0"/>
              <a:t>MUJERES: 0</a:t>
            </a:r>
          </a:p>
          <a:p>
            <a:pPr marL="0" indent="0">
              <a:buNone/>
            </a:pPr>
            <a:r>
              <a:rPr lang="es-SV" b="1" dirty="0"/>
              <a:t>COMPETENCIA:</a:t>
            </a:r>
          </a:p>
          <a:p>
            <a:pPr marL="0" indent="0">
              <a:buNone/>
            </a:pPr>
            <a:r>
              <a:rPr lang="es-SV" sz="1800" i="1" dirty="0">
                <a:effectLst/>
                <a:latin typeface="Times New Roman" panose="02020603050405020304" pitchFamily="18" charset="0"/>
                <a:ea typeface="Times New Roman" panose="02020603050405020304" pitchFamily="18" charset="0"/>
              </a:rPr>
              <a:t>Recopilar toda la información referente a la carrera administrativa desempeñada por los funcionarios y empleados municipales.</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Llevar el Registro Municipal de los empleados de Carrera Administrativa.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Contar con las fichas o boletas de todo el personal de Carrera Administrativa con fotografía reciente.</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Poseer en forma magnética o física las boletas de los empleados de carrera, teniendo en cuenta las siguientes características: Generales del Empleado, Experiencia Laboral, Formación Académica, Capacitaciones y Educación no formal, Antecedentes Laborales dentro de la Institución.</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Remitir al Registro Nacional de la Carrera Administrativa Municipal los expedientes de los empleados de carrera tales: ingresos, ascenso, sanciones, suspensiones y despidos.</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8A8BA07D-FE09-42FF-B43C-948047C69FEC}"/>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4947412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39F4FF7-7761-4706-9631-97BAFA3DD7C5}"/>
              </a:ext>
            </a:extLst>
          </p:cNvPr>
          <p:cNvSpPr>
            <a:spLocks noGrp="1"/>
          </p:cNvSpPr>
          <p:nvPr>
            <p:ph type="title"/>
          </p:nvPr>
        </p:nvSpPr>
        <p:spPr>
          <a:xfrm>
            <a:off x="335280" y="0"/>
            <a:ext cx="11521440" cy="80838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Autofit/>
          </a:bodyPr>
          <a:lstStyle/>
          <a:p>
            <a:pPr algn="ctr"/>
            <a:r>
              <a:rPr lang="es-SV" sz="3600" b="1" i="1" dirty="0">
                <a:latin typeface="Times New Roman" panose="02020603050405020304" pitchFamily="18" charset="0"/>
                <a:cs typeface="Times New Roman" panose="02020603050405020304" pitchFamily="18" charset="0"/>
              </a:rPr>
              <a:t>PROMOCION SOCIAL Y PARTICIPACION CIUDADANA </a:t>
            </a:r>
          </a:p>
        </p:txBody>
      </p:sp>
      <p:sp>
        <p:nvSpPr>
          <p:cNvPr id="3" name="Marcador de contenido 2">
            <a:extLst>
              <a:ext uri="{FF2B5EF4-FFF2-40B4-BE49-F238E27FC236}">
                <a16:creationId xmlns:a16="http://schemas.microsoft.com/office/drawing/2014/main" xmlns="" id="{C745FC61-8059-447E-B9C4-8E01B821A434}"/>
              </a:ext>
            </a:extLst>
          </p:cNvPr>
          <p:cNvSpPr>
            <a:spLocks noGrp="1"/>
          </p:cNvSpPr>
          <p:nvPr>
            <p:ph idx="1"/>
          </p:nvPr>
        </p:nvSpPr>
        <p:spPr>
          <a:xfrm>
            <a:off x="622852" y="808382"/>
            <a:ext cx="11357113" cy="6049617"/>
          </a:xfrm>
        </p:spPr>
        <p:txBody>
          <a:bodyPr>
            <a:normAutofit/>
          </a:bodyPr>
          <a:lstStyle/>
          <a:p>
            <a:pPr marL="0" indent="0">
              <a:buNone/>
            </a:pPr>
            <a:r>
              <a:rPr lang="es-SV" dirty="0"/>
              <a:t>TOTAL</a:t>
            </a:r>
            <a:r>
              <a:rPr lang="es-SV" dirty="0">
                <a:solidFill>
                  <a:schemeClr val="bg1"/>
                </a:solidFill>
              </a:rPr>
              <a:t> </a:t>
            </a:r>
            <a:r>
              <a:rPr lang="es-SV" dirty="0"/>
              <a:t>DE EMPLEADOS: 1</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Armonizar y articular los intereses de la comunidad y la municipalidad, para facilitar la realización de acciones y proyectos orientados al desarrollo local</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Divulgar y socializar las competencias de los Gobiernos Locales establecidas en el Código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Divulgar y socializar el articulado correspondiente a las Asociaciones de Desarrollo Comunal, transparencia y participación ciudadana, establecidas en el Código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Proporcionar asistencia técnica y legal a las comunidades para formalizar su organización.</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una base de datos actualizada, de toda la información que se requiere de las asociaciones comunales y de los diferentes sectores.</a:t>
            </a:r>
          </a:p>
          <a:p>
            <a:pPr marL="0" indent="0" algn="just">
              <a:buNone/>
            </a:pPr>
            <a:r>
              <a:rPr lang="es-SV" sz="1800" dirty="0">
                <a:latin typeface="Times New Roman" panose="02020603050405020304" pitchFamily="18" charset="0"/>
                <a:cs typeface="Times New Roman" panose="02020603050405020304" pitchFamily="18" charset="0"/>
              </a:rPr>
              <a:t>ESTAS SON ALGUNAS DE LAS FUNCIONES.</a:t>
            </a:r>
          </a:p>
          <a:p>
            <a:pPr marL="342900" lvl="0" indent="-342900" algn="just">
              <a:spcAft>
                <a:spcPts val="0"/>
              </a:spcAft>
              <a:buFont typeface="Symbol" panose="05050102010706020507" pitchFamily="18" charset="2"/>
              <a:buChar char=""/>
            </a:pPr>
            <a:endParaRPr lang="es-SV" sz="1800" dirty="0">
              <a:effectLst/>
              <a:latin typeface="Times New Roman" panose="02020603050405020304" pitchFamily="18" charset="0"/>
              <a:ea typeface="Times New Roman" panose="02020603050405020304" pitchFamily="18" charset="0"/>
            </a:endParaRPr>
          </a:p>
        </p:txBody>
      </p:sp>
      <p:sp>
        <p:nvSpPr>
          <p:cNvPr id="5" name="Flecha: a la derecha 4">
            <a:hlinkClick r:id="rId2" action="ppaction://hlinksldjump"/>
            <a:extLst>
              <a:ext uri="{FF2B5EF4-FFF2-40B4-BE49-F238E27FC236}">
                <a16:creationId xmlns:a16="http://schemas.microsoft.com/office/drawing/2014/main" xmlns="" id="{086C074E-898F-4A40-856F-6BC517E070DE}"/>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24267743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9BBFE09-7164-4D12-83FE-A95252D6540F}"/>
              </a:ext>
            </a:extLst>
          </p:cNvPr>
          <p:cNvSpPr>
            <a:spLocks noGrp="1"/>
          </p:cNvSpPr>
          <p:nvPr>
            <p:ph type="title"/>
          </p:nvPr>
        </p:nvSpPr>
        <p:spPr>
          <a:xfrm>
            <a:off x="685800" y="1"/>
            <a:ext cx="10131425" cy="71323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UNIDAD DE DEPORTE</a:t>
            </a:r>
          </a:p>
        </p:txBody>
      </p:sp>
      <p:sp>
        <p:nvSpPr>
          <p:cNvPr id="3" name="Marcador de contenido 2">
            <a:extLst>
              <a:ext uri="{FF2B5EF4-FFF2-40B4-BE49-F238E27FC236}">
                <a16:creationId xmlns:a16="http://schemas.microsoft.com/office/drawing/2014/main" xmlns="" id="{986E72C8-BB11-4BB3-B5FD-D715CE1CE619}"/>
              </a:ext>
            </a:extLst>
          </p:cNvPr>
          <p:cNvSpPr>
            <a:spLocks noGrp="1"/>
          </p:cNvSpPr>
          <p:nvPr>
            <p:ph idx="1"/>
          </p:nvPr>
        </p:nvSpPr>
        <p:spPr>
          <a:xfrm>
            <a:off x="685799" y="713233"/>
            <a:ext cx="10820401" cy="6144766"/>
          </a:xfrm>
        </p:spPr>
        <p:txBody>
          <a:bodyPr>
            <a:normAutofit lnSpcReduction="10000"/>
          </a:bodyPr>
          <a:lstStyle/>
          <a:p>
            <a:pPr marL="0" indent="0">
              <a:buNone/>
            </a:pPr>
            <a:r>
              <a:rPr lang="es-SV" dirty="0"/>
              <a:t>TOTAL DE EMPLEADOS: 1</a:t>
            </a:r>
          </a:p>
          <a:p>
            <a:pPr marL="0" indent="0">
              <a:buNone/>
            </a:pPr>
            <a:r>
              <a:rPr lang="es-SV" dirty="0"/>
              <a:t>HOMBRES: 1</a:t>
            </a:r>
          </a:p>
          <a:p>
            <a:pPr marL="0" indent="0">
              <a:buNone/>
            </a:pPr>
            <a:r>
              <a:rPr lang="es-SV" dirty="0"/>
              <a:t>MUJERES: 0</a:t>
            </a:r>
          </a:p>
          <a:p>
            <a:pPr marL="0" indent="0">
              <a:buNone/>
            </a:pPr>
            <a:r>
              <a:rPr lang="es-SV" b="1" dirty="0"/>
              <a:t>COMPETENCIA:</a:t>
            </a:r>
          </a:p>
          <a:p>
            <a:pPr marL="0" indent="0">
              <a:buNone/>
            </a:pPr>
            <a:r>
              <a:rPr lang="es-SV" sz="1800" i="1" dirty="0">
                <a:effectLst/>
                <a:latin typeface="Times New Roman" panose="02020603050405020304" pitchFamily="18" charset="0"/>
                <a:ea typeface="Times New Roman" panose="02020603050405020304" pitchFamily="18" charset="0"/>
              </a:rPr>
              <a:t>Contribuir con el desarrollo físico de toda la población en el municipio, especialmente la juvenil, promoviendo el mejoramiento de condiciones locales para la convivencia ciudadana, el sano esparcimiento y la salud mental del sector niñez, juventud y adulto mayor.</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Elaboración y ejecución del Plan Anual de Trabajo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Llevar a cabo la escuela Municipal de Deportes, trabajando con niños de diferentes edades.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Gestión de apoyo para la implementación de los diferentes Programas y actividades inherentes a los mismos.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Organización y ejecución de los diferentes eventos deportivos descritos en el Plan Anual.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Gestionar ante instancias de apoyo y/o vinculadas al desarrollo de actividades deportivas, implementos, ropa, calzado y equipo de diferentes ramas deportivas.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Dar seguimiento a los torneos navideños </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Monitoreo y evaluación de la efectividad del Plan.</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F4C2DC62-71A9-45D9-915C-325CF646A851}"/>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2473661841"/>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FD4227F-D09B-4011-976E-1C360F71B866}"/>
              </a:ext>
            </a:extLst>
          </p:cNvPr>
          <p:cNvSpPr>
            <a:spLocks noGrp="1"/>
          </p:cNvSpPr>
          <p:nvPr>
            <p:ph type="title"/>
          </p:nvPr>
        </p:nvSpPr>
        <p:spPr>
          <a:xfrm>
            <a:off x="685801" y="0"/>
            <a:ext cx="10131425" cy="715617"/>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UNIDAD DE ARCHIVO MUNICIPAL</a:t>
            </a:r>
          </a:p>
        </p:txBody>
      </p:sp>
      <p:sp>
        <p:nvSpPr>
          <p:cNvPr id="3" name="Marcador de contenido 2">
            <a:extLst>
              <a:ext uri="{FF2B5EF4-FFF2-40B4-BE49-F238E27FC236}">
                <a16:creationId xmlns:a16="http://schemas.microsoft.com/office/drawing/2014/main" xmlns="" id="{F5CABE9D-4B31-4D57-9B1A-476EA4EE0F00}"/>
              </a:ext>
            </a:extLst>
          </p:cNvPr>
          <p:cNvSpPr>
            <a:spLocks noGrp="1"/>
          </p:cNvSpPr>
          <p:nvPr>
            <p:ph idx="1"/>
          </p:nvPr>
        </p:nvSpPr>
        <p:spPr>
          <a:xfrm>
            <a:off x="773976" y="877824"/>
            <a:ext cx="10278337" cy="5815583"/>
          </a:xfrm>
        </p:spPr>
        <p:txBody>
          <a:bodyPr/>
          <a:lstStyle/>
          <a:p>
            <a:pPr marL="0" indent="0">
              <a:buNone/>
            </a:pPr>
            <a:r>
              <a:rPr lang="es-SV" dirty="0"/>
              <a:t>TOTAL DE EMPLEADOS:1 </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Garantizar el orden de toda la papelería de la Municipalidad.</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Mantener ordenado el archivo de todos los expedientes de las distintas unidades de la municipalidad,</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Velar por el buen mantenimiento del archivo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Llevar un registro de las solicitudes de documentación, que se realicen a diario,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Cumplir las disposiciones legales reglamentarias y demás normas pertinentes establecidas.</a:t>
            </a:r>
            <a:endParaRPr lang="es-SV" sz="1800" dirty="0">
              <a:effectLst/>
              <a:latin typeface="Times New Roman" panose="02020603050405020304" pitchFamily="18" charset="0"/>
              <a:ea typeface="Times New Roman" panose="02020603050405020304" pitchFamily="18" charset="0"/>
            </a:endParaRPr>
          </a:p>
          <a:p>
            <a:r>
              <a:rPr lang="es-ES" sz="1800" i="1" dirty="0">
                <a:effectLst/>
                <a:latin typeface="Times New Roman" panose="02020603050405020304" pitchFamily="18" charset="0"/>
                <a:ea typeface="Times New Roman" panose="02020603050405020304" pitchFamily="18" charset="0"/>
              </a:rPr>
              <a:t>Las demás funciones que le sean encomendadas por el jefe inmediato superior.</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1DCDEF72-D04B-4D71-BAB1-8C8897C6A156}"/>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071350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DC98CEE-E1C2-4633-8CCE-AC2E87F53F55}"/>
              </a:ext>
            </a:extLst>
          </p:cNvPr>
          <p:cNvSpPr>
            <a:spLocks noGrp="1"/>
          </p:cNvSpPr>
          <p:nvPr>
            <p:ph type="title"/>
          </p:nvPr>
        </p:nvSpPr>
        <p:spPr>
          <a:xfrm>
            <a:off x="832105" y="1"/>
            <a:ext cx="10131425" cy="68911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CONTABILIDAD MUNICIPAL</a:t>
            </a:r>
          </a:p>
        </p:txBody>
      </p:sp>
      <p:sp>
        <p:nvSpPr>
          <p:cNvPr id="3" name="Marcador de contenido 2">
            <a:extLst>
              <a:ext uri="{FF2B5EF4-FFF2-40B4-BE49-F238E27FC236}">
                <a16:creationId xmlns:a16="http://schemas.microsoft.com/office/drawing/2014/main" xmlns="" id="{556049D3-9DD5-49F8-8F1E-BDF2A3944970}"/>
              </a:ext>
            </a:extLst>
          </p:cNvPr>
          <p:cNvSpPr>
            <a:spLocks noGrp="1"/>
          </p:cNvSpPr>
          <p:nvPr>
            <p:ph idx="1"/>
          </p:nvPr>
        </p:nvSpPr>
        <p:spPr>
          <a:xfrm>
            <a:off x="773976" y="689113"/>
            <a:ext cx="10755415" cy="5600766"/>
          </a:xfrm>
        </p:spPr>
        <p:txBody>
          <a:bodyPr>
            <a:normAutofit fontScale="92500" lnSpcReduction="10000"/>
          </a:bodyPr>
          <a:lstStyle/>
          <a:p>
            <a:pPr marL="0" indent="0">
              <a:buNone/>
            </a:pPr>
            <a:r>
              <a:rPr lang="es-SV" dirty="0"/>
              <a:t>TOTAL DE EMPLEADOS: 1</a:t>
            </a:r>
          </a:p>
          <a:p>
            <a:pPr marL="0" indent="0">
              <a:buNone/>
            </a:pPr>
            <a:r>
              <a:rPr lang="es-SV" dirty="0"/>
              <a:t>HOMBRES: 1</a:t>
            </a:r>
          </a:p>
          <a:p>
            <a:pPr marL="0" indent="0">
              <a:buNone/>
            </a:pPr>
            <a:r>
              <a:rPr lang="es-SV" dirty="0"/>
              <a:t>MUJERES: 0</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Verificar que la información registrada en el sistema contable cumpla con los principios y normas de la Contabilidad Gubernamental.</a:t>
            </a:r>
            <a:endParaRPr lang="es-SV" b="1" dirty="0"/>
          </a:p>
          <a:p>
            <a:pPr marL="0" indent="0">
              <a:buNone/>
            </a:pPr>
            <a:r>
              <a:rPr lang="es-SV" b="1" dirty="0"/>
              <a:t>FUNCIONES:</a:t>
            </a:r>
          </a:p>
          <a:p>
            <a:pPr marL="0" indent="0">
              <a:buNone/>
            </a:pPr>
            <a:r>
              <a:rPr lang="es-SV" sz="2200" dirty="0"/>
              <a:t>ALGUNAS FUNCIONES SON:</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actualizados los registros contables de las distintas operaciones financieras que refleje con claridad la situación económica y financiera de la municipalidad.</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Disponer de los estados financieros mensuales y anuales con sus respectivos anexos para la consideración de las autoridades municipales.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Velar por la veracidad de la información revelada en los estados financieros.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Asesorar al Concejo Municipal sobre la administración de los recursos financieros.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Asistir al Despacho Municipal en la formulación del Presupuesto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Asistir al Concejo Municipal en la preparación de planes y políticas financieras.</a:t>
            </a:r>
            <a:endParaRPr lang="es-SV" sz="1800" dirty="0">
              <a:effectLst/>
              <a:latin typeface="Times New Roman" panose="02020603050405020304" pitchFamily="18" charset="0"/>
              <a:ea typeface="Times New Roman" panose="02020603050405020304" pitchFamily="18" charset="0"/>
            </a:endParaRPr>
          </a:p>
          <a:p>
            <a:pPr marL="0" indent="0">
              <a:buNone/>
            </a:pPr>
            <a:endParaRPr lang="es-SV" sz="2600" dirty="0">
              <a:latin typeface="Times New Roman" panose="02020603050405020304" pitchFamily="18" charset="0"/>
              <a:cs typeface="Times New Roman" panose="02020603050405020304" pitchFamily="18" charset="0"/>
            </a:endParaRPr>
          </a:p>
          <a:p>
            <a:endParaRPr lang="es-SV" dirty="0"/>
          </a:p>
        </p:txBody>
      </p:sp>
      <p:sp>
        <p:nvSpPr>
          <p:cNvPr id="5" name="Flecha: a la derecha 4">
            <a:hlinkClick r:id="rId2" action="ppaction://hlinksldjump"/>
            <a:extLst>
              <a:ext uri="{FF2B5EF4-FFF2-40B4-BE49-F238E27FC236}">
                <a16:creationId xmlns:a16="http://schemas.microsoft.com/office/drawing/2014/main" xmlns="" id="{03C34771-7673-4741-9280-92A9B60FFE12}"/>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28225824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xmlns="" id="{179EB081-955D-4561-91FE-5E5F1D7DF3EA}"/>
              </a:ext>
            </a:extLst>
          </p:cNvPr>
          <p:cNvSpPr txBox="1"/>
          <p:nvPr/>
        </p:nvSpPr>
        <p:spPr>
          <a:xfrm>
            <a:off x="449179" y="5812940"/>
            <a:ext cx="3954379" cy="646331"/>
          </a:xfrm>
          <a:prstGeom prst="rect">
            <a:avLst/>
          </a:prstGeom>
          <a:solidFill>
            <a:schemeClr val="accent5">
              <a:lumMod val="40000"/>
              <a:lumOff val="60000"/>
            </a:schemeClr>
          </a:solidFill>
          <a:ln>
            <a:solidFill>
              <a:schemeClr val="tx1">
                <a:lumMod val="95000"/>
                <a:lumOff val="5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spcAft>
                <a:spcPts val="0"/>
              </a:spcAft>
            </a:pPr>
            <a:r>
              <a:rPr lang="es-SV" sz="1800" b="1" i="1" dirty="0">
                <a:effectLst/>
                <a:latin typeface="Times New Roman" panose="02020603050405020304" pitchFamily="18" charset="0"/>
                <a:ea typeface="Times New Roman" panose="02020603050405020304" pitchFamily="18" charset="0"/>
                <a:cs typeface="Times New Roman" panose="02020603050405020304" pitchFamily="18" charset="0"/>
              </a:rPr>
              <a:t>Aprobado por: Acuerdo </a:t>
            </a:r>
            <a:r>
              <a:rPr lang="es-SV"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Nº</a:t>
            </a:r>
            <a:r>
              <a:rPr lang="es-SV" sz="1800" b="1" i="1" dirty="0">
                <a:effectLst/>
                <a:latin typeface="Times New Roman" panose="02020603050405020304" pitchFamily="18" charset="0"/>
                <a:ea typeface="Times New Roman" panose="02020603050405020304" pitchFamily="18" charset="0"/>
                <a:cs typeface="Times New Roman" panose="02020603050405020304" pitchFamily="18" charset="0"/>
              </a:rPr>
              <a:t> DOCE, Acta </a:t>
            </a:r>
            <a:r>
              <a:rPr lang="es-SV" sz="1800" b="1" i="1" dirty="0" err="1">
                <a:effectLst/>
                <a:latin typeface="Times New Roman" panose="02020603050405020304" pitchFamily="18" charset="0"/>
                <a:ea typeface="Times New Roman" panose="02020603050405020304" pitchFamily="18" charset="0"/>
                <a:cs typeface="Times New Roman" panose="02020603050405020304" pitchFamily="18" charset="0"/>
              </a:rPr>
              <a:t>Nº</a:t>
            </a:r>
            <a:r>
              <a:rPr lang="es-SV" sz="1800" b="1" i="1" dirty="0">
                <a:effectLst/>
                <a:latin typeface="Times New Roman" panose="02020603050405020304" pitchFamily="18" charset="0"/>
                <a:ea typeface="Times New Roman" panose="02020603050405020304" pitchFamily="18" charset="0"/>
                <a:cs typeface="Times New Roman" panose="02020603050405020304" pitchFamily="18" charset="0"/>
              </a:rPr>
              <a:t> CINCO de fecha 7 de julio de 2018.</a:t>
            </a:r>
          </a:p>
        </p:txBody>
      </p:sp>
      <p:grpSp>
        <p:nvGrpSpPr>
          <p:cNvPr id="2" name="Grupo 1">
            <a:extLst>
              <a:ext uri="{FF2B5EF4-FFF2-40B4-BE49-F238E27FC236}">
                <a16:creationId xmlns:a16="http://schemas.microsoft.com/office/drawing/2014/main" xmlns="" id="{DE842478-92A7-4660-A1A9-4578EB529804}"/>
              </a:ext>
            </a:extLst>
          </p:cNvPr>
          <p:cNvGrpSpPr/>
          <p:nvPr/>
        </p:nvGrpSpPr>
        <p:grpSpPr>
          <a:xfrm>
            <a:off x="92765" y="106018"/>
            <a:ext cx="11979965" cy="6599582"/>
            <a:chOff x="92765" y="106018"/>
            <a:chExt cx="11979965" cy="6599582"/>
          </a:xfrm>
        </p:grpSpPr>
        <p:sp>
          <p:nvSpPr>
            <p:cNvPr id="3" name="Rectángulo 2">
              <a:extLst>
                <a:ext uri="{FF2B5EF4-FFF2-40B4-BE49-F238E27FC236}">
                  <a16:creationId xmlns:a16="http://schemas.microsoft.com/office/drawing/2014/main" xmlns="" id="{F1A45638-2A5E-4AC7-A283-AAE651749999}"/>
                </a:ext>
              </a:extLst>
            </p:cNvPr>
            <p:cNvSpPr/>
            <p:nvPr/>
          </p:nvSpPr>
          <p:spPr>
            <a:xfrm>
              <a:off x="92765" y="106018"/>
              <a:ext cx="11979965" cy="6599582"/>
            </a:xfrm>
            <a:prstGeom prst="rect">
              <a:avLst/>
            </a:prstGeom>
            <a:noFill/>
            <a:ln w="12700" cap="flat" cmpd="sng" algn="ctr">
              <a:noFill/>
              <a:prstDash val="solid"/>
              <a:round/>
              <a:headEnd type="none" w="med" len="med"/>
              <a:tailEnd type="none" w="med" len="med"/>
            </a:ln>
            <a:effectLst>
              <a:outerShdw blurRad="50800" dist="50800" dir="5400000" algn="ctr" rotWithShape="0">
                <a:schemeClr val="bg1"/>
              </a:outerShdw>
            </a:effectLst>
          </p:spPr>
        </p:sp>
        <p:sp>
          <p:nvSpPr>
            <p:cNvPr id="5" name="Forma libre: forma 4">
              <a:extLst>
                <a:ext uri="{FF2B5EF4-FFF2-40B4-BE49-F238E27FC236}">
                  <a16:creationId xmlns:a16="http://schemas.microsoft.com/office/drawing/2014/main" xmlns="" id="{54172130-8A04-41A1-B8D3-13B117A8E120}"/>
                </a:ext>
              </a:extLst>
            </p:cNvPr>
            <p:cNvSpPr/>
            <p:nvPr/>
          </p:nvSpPr>
          <p:spPr>
            <a:xfrm>
              <a:off x="6149082" y="467980"/>
              <a:ext cx="327678" cy="1087015"/>
            </a:xfrm>
            <a:custGeom>
              <a:avLst/>
              <a:gdLst/>
              <a:ahLst/>
              <a:cxnLst/>
              <a:rect l="0" t="0" r="0" b="0"/>
              <a:pathLst>
                <a:path>
                  <a:moveTo>
                    <a:pt x="0" y="0"/>
                  </a:moveTo>
                  <a:lnTo>
                    <a:pt x="0" y="981280"/>
                  </a:lnTo>
                  <a:lnTo>
                    <a:pt x="267148" y="981280"/>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6" name="Forma libre: forma 5">
              <a:extLst>
                <a:ext uri="{FF2B5EF4-FFF2-40B4-BE49-F238E27FC236}">
                  <a16:creationId xmlns:a16="http://schemas.microsoft.com/office/drawing/2014/main" xmlns="" id="{BA02C162-8816-40A8-80D0-A273F9C9DA9D}"/>
                </a:ext>
              </a:extLst>
            </p:cNvPr>
            <p:cNvSpPr/>
            <p:nvPr/>
          </p:nvSpPr>
          <p:spPr>
            <a:xfrm>
              <a:off x="5842078" y="467980"/>
              <a:ext cx="307004" cy="1112511"/>
            </a:xfrm>
            <a:custGeom>
              <a:avLst/>
              <a:gdLst/>
              <a:ahLst/>
              <a:cxnLst/>
              <a:rect l="0" t="0" r="0" b="0"/>
              <a:pathLst>
                <a:path>
                  <a:moveTo>
                    <a:pt x="277235" y="0"/>
                  </a:moveTo>
                  <a:lnTo>
                    <a:pt x="277235" y="1004299"/>
                  </a:lnTo>
                  <a:lnTo>
                    <a:pt x="0" y="1004299"/>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7" name="Forma libre: forma 6">
              <a:extLst>
                <a:ext uri="{FF2B5EF4-FFF2-40B4-BE49-F238E27FC236}">
                  <a16:creationId xmlns:a16="http://schemas.microsoft.com/office/drawing/2014/main" xmlns="" id="{6E616DAE-9F58-476C-80B7-74D4C4E8BCCB}"/>
                </a:ext>
              </a:extLst>
            </p:cNvPr>
            <p:cNvSpPr/>
            <p:nvPr/>
          </p:nvSpPr>
          <p:spPr>
            <a:xfrm>
              <a:off x="6149082" y="467980"/>
              <a:ext cx="327678" cy="697215"/>
            </a:xfrm>
            <a:custGeom>
              <a:avLst/>
              <a:gdLst/>
              <a:ahLst/>
              <a:cxnLst/>
              <a:rect l="0" t="0" r="0" b="0"/>
              <a:pathLst>
                <a:path>
                  <a:moveTo>
                    <a:pt x="0" y="0"/>
                  </a:moveTo>
                  <a:lnTo>
                    <a:pt x="0" y="629352"/>
                  </a:lnTo>
                  <a:lnTo>
                    <a:pt x="260610" y="629352"/>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8" name="Forma libre: forma 7">
              <a:extLst>
                <a:ext uri="{FF2B5EF4-FFF2-40B4-BE49-F238E27FC236}">
                  <a16:creationId xmlns:a16="http://schemas.microsoft.com/office/drawing/2014/main" xmlns="" id="{D6CD0769-75A5-4ACD-A133-5A68E770BE51}"/>
                </a:ext>
              </a:extLst>
            </p:cNvPr>
            <p:cNvSpPr/>
            <p:nvPr/>
          </p:nvSpPr>
          <p:spPr>
            <a:xfrm>
              <a:off x="5831738" y="467980"/>
              <a:ext cx="317344" cy="685184"/>
            </a:xfrm>
            <a:custGeom>
              <a:avLst/>
              <a:gdLst/>
              <a:ahLst/>
              <a:cxnLst/>
              <a:rect l="0" t="0" r="0" b="0"/>
              <a:pathLst>
                <a:path>
                  <a:moveTo>
                    <a:pt x="286570" y="0"/>
                  </a:moveTo>
                  <a:lnTo>
                    <a:pt x="286570" y="618490"/>
                  </a:lnTo>
                  <a:lnTo>
                    <a:pt x="0" y="618490"/>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10" name="Forma libre: forma 9">
              <a:extLst>
                <a:ext uri="{FF2B5EF4-FFF2-40B4-BE49-F238E27FC236}">
                  <a16:creationId xmlns:a16="http://schemas.microsoft.com/office/drawing/2014/main" xmlns="" id="{0B94ABC3-3889-468B-B58D-EA6AC27B491B}"/>
                </a:ext>
              </a:extLst>
            </p:cNvPr>
            <p:cNvSpPr/>
            <p:nvPr/>
          </p:nvSpPr>
          <p:spPr>
            <a:xfrm>
              <a:off x="6149082" y="467980"/>
              <a:ext cx="270966" cy="266253"/>
            </a:xfrm>
            <a:custGeom>
              <a:avLst/>
              <a:gdLst/>
              <a:ahLst/>
              <a:cxnLst/>
              <a:rect l="0" t="0" r="0" b="0"/>
              <a:pathLst>
                <a:path>
                  <a:moveTo>
                    <a:pt x="0" y="0"/>
                  </a:moveTo>
                  <a:lnTo>
                    <a:pt x="0" y="240261"/>
                  </a:lnTo>
                  <a:lnTo>
                    <a:pt x="244581" y="240261"/>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11" name="Forma libre: forma 10">
              <a:extLst>
                <a:ext uri="{FF2B5EF4-FFF2-40B4-BE49-F238E27FC236}">
                  <a16:creationId xmlns:a16="http://schemas.microsoft.com/office/drawing/2014/main" xmlns="" id="{F8F419C7-C0D1-4EF6-B1A1-177D546CE747}"/>
                </a:ext>
              </a:extLst>
            </p:cNvPr>
            <p:cNvSpPr/>
            <p:nvPr/>
          </p:nvSpPr>
          <p:spPr>
            <a:xfrm>
              <a:off x="5821403" y="467980"/>
              <a:ext cx="327678" cy="268196"/>
            </a:xfrm>
            <a:custGeom>
              <a:avLst/>
              <a:gdLst/>
              <a:ahLst/>
              <a:cxnLst/>
              <a:rect l="0" t="0" r="0" b="0"/>
              <a:pathLst>
                <a:path>
                  <a:moveTo>
                    <a:pt x="295900" y="0"/>
                  </a:moveTo>
                  <a:lnTo>
                    <a:pt x="295900" y="242015"/>
                  </a:lnTo>
                  <a:lnTo>
                    <a:pt x="0" y="242015"/>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12" name="Forma libre: forma 11">
              <a:extLst>
                <a:ext uri="{FF2B5EF4-FFF2-40B4-BE49-F238E27FC236}">
                  <a16:creationId xmlns:a16="http://schemas.microsoft.com/office/drawing/2014/main" xmlns="" id="{F8B6CD59-690D-4F8A-A8E9-27DB31281F88}"/>
                </a:ext>
              </a:extLst>
            </p:cNvPr>
            <p:cNvSpPr/>
            <p:nvPr/>
          </p:nvSpPr>
          <p:spPr>
            <a:xfrm>
              <a:off x="6149082" y="2136889"/>
              <a:ext cx="411988" cy="1325577"/>
            </a:xfrm>
            <a:custGeom>
              <a:avLst/>
              <a:gdLst/>
              <a:ahLst/>
              <a:cxnLst/>
              <a:rect l="0" t="0" r="0" b="0"/>
              <a:pathLst>
                <a:path>
                  <a:moveTo>
                    <a:pt x="0" y="0"/>
                  </a:moveTo>
                  <a:lnTo>
                    <a:pt x="0" y="1287556"/>
                  </a:lnTo>
                  <a:lnTo>
                    <a:pt x="410130" y="1287556"/>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3" name="Forma libre: forma 12">
              <a:extLst>
                <a:ext uri="{FF2B5EF4-FFF2-40B4-BE49-F238E27FC236}">
                  <a16:creationId xmlns:a16="http://schemas.microsoft.com/office/drawing/2014/main" xmlns="" id="{3C1C5079-8DA3-409E-9752-93B15F1E63F7}"/>
                </a:ext>
              </a:extLst>
            </p:cNvPr>
            <p:cNvSpPr/>
            <p:nvPr/>
          </p:nvSpPr>
          <p:spPr>
            <a:xfrm>
              <a:off x="5626401" y="2136889"/>
              <a:ext cx="522681" cy="1333328"/>
            </a:xfrm>
            <a:custGeom>
              <a:avLst/>
              <a:gdLst/>
              <a:ahLst/>
              <a:cxnLst/>
              <a:rect l="0" t="0" r="0" b="0"/>
              <a:pathLst>
                <a:path>
                  <a:moveTo>
                    <a:pt x="472239" y="0"/>
                  </a:moveTo>
                  <a:lnTo>
                    <a:pt x="472239" y="1286160"/>
                  </a:lnTo>
                  <a:lnTo>
                    <a:pt x="0" y="1286160"/>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4" name="Forma libre: forma 13">
              <a:extLst>
                <a:ext uri="{FF2B5EF4-FFF2-40B4-BE49-F238E27FC236}">
                  <a16:creationId xmlns:a16="http://schemas.microsoft.com/office/drawing/2014/main" xmlns="" id="{CE368CC8-B4C7-4ECF-8CAA-D626A9CE6E18}"/>
                </a:ext>
              </a:extLst>
            </p:cNvPr>
            <p:cNvSpPr/>
            <p:nvPr/>
          </p:nvSpPr>
          <p:spPr>
            <a:xfrm>
              <a:off x="6149082" y="2136889"/>
              <a:ext cx="407695" cy="1007980"/>
            </a:xfrm>
            <a:custGeom>
              <a:avLst/>
              <a:gdLst/>
              <a:ahLst/>
              <a:cxnLst/>
              <a:rect l="0" t="0" r="0" b="0"/>
              <a:pathLst>
                <a:path>
                  <a:moveTo>
                    <a:pt x="0" y="0"/>
                  </a:moveTo>
                  <a:lnTo>
                    <a:pt x="0" y="914962"/>
                  </a:lnTo>
                  <a:lnTo>
                    <a:pt x="406250" y="914962"/>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5" name="Forma libre: forma 14">
              <a:extLst>
                <a:ext uri="{FF2B5EF4-FFF2-40B4-BE49-F238E27FC236}">
                  <a16:creationId xmlns:a16="http://schemas.microsoft.com/office/drawing/2014/main" xmlns="" id="{ABC70C06-9A75-4367-9BC0-24DCEB60FBE6}"/>
                </a:ext>
              </a:extLst>
            </p:cNvPr>
            <p:cNvSpPr/>
            <p:nvPr/>
          </p:nvSpPr>
          <p:spPr>
            <a:xfrm>
              <a:off x="5639992" y="2136889"/>
              <a:ext cx="509090" cy="1007035"/>
            </a:xfrm>
            <a:custGeom>
              <a:avLst/>
              <a:gdLst/>
              <a:ahLst/>
              <a:cxnLst/>
              <a:rect l="0" t="0" r="0" b="0"/>
              <a:pathLst>
                <a:path>
                  <a:moveTo>
                    <a:pt x="460077" y="0"/>
                  </a:moveTo>
                  <a:lnTo>
                    <a:pt x="460077" y="909906"/>
                  </a:lnTo>
                  <a:lnTo>
                    <a:pt x="0" y="909906"/>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6" name="Forma libre: forma 15">
              <a:extLst>
                <a:ext uri="{FF2B5EF4-FFF2-40B4-BE49-F238E27FC236}">
                  <a16:creationId xmlns:a16="http://schemas.microsoft.com/office/drawing/2014/main" xmlns="" id="{A09824D1-9223-4810-8742-AA2D7380EB63}"/>
                </a:ext>
              </a:extLst>
            </p:cNvPr>
            <p:cNvSpPr/>
            <p:nvPr/>
          </p:nvSpPr>
          <p:spPr>
            <a:xfrm>
              <a:off x="6149082" y="2136889"/>
              <a:ext cx="411248" cy="599695"/>
            </a:xfrm>
            <a:custGeom>
              <a:avLst/>
              <a:gdLst/>
              <a:ahLst/>
              <a:cxnLst/>
              <a:rect l="0" t="0" r="0" b="0"/>
              <a:pathLst>
                <a:path>
                  <a:moveTo>
                    <a:pt x="0" y="0"/>
                  </a:moveTo>
                  <a:lnTo>
                    <a:pt x="0" y="537581"/>
                  </a:lnTo>
                  <a:lnTo>
                    <a:pt x="413660" y="537581"/>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7" name="Forma libre: forma 16">
              <a:extLst>
                <a:ext uri="{FF2B5EF4-FFF2-40B4-BE49-F238E27FC236}">
                  <a16:creationId xmlns:a16="http://schemas.microsoft.com/office/drawing/2014/main" xmlns="" id="{A5C6381F-3BD0-48C4-B34C-C23D133ECAC0}"/>
                </a:ext>
              </a:extLst>
            </p:cNvPr>
            <p:cNvSpPr/>
            <p:nvPr/>
          </p:nvSpPr>
          <p:spPr>
            <a:xfrm>
              <a:off x="5645761" y="2136889"/>
              <a:ext cx="503321" cy="602728"/>
            </a:xfrm>
            <a:custGeom>
              <a:avLst/>
              <a:gdLst/>
              <a:ahLst/>
              <a:cxnLst/>
              <a:rect l="0" t="0" r="0" b="0"/>
              <a:pathLst>
                <a:path>
                  <a:moveTo>
                    <a:pt x="454863" y="0"/>
                  </a:moveTo>
                  <a:lnTo>
                    <a:pt x="454863" y="544523"/>
                  </a:lnTo>
                  <a:lnTo>
                    <a:pt x="0" y="544523"/>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8" name="Forma libre: forma 17">
              <a:extLst>
                <a:ext uri="{FF2B5EF4-FFF2-40B4-BE49-F238E27FC236}">
                  <a16:creationId xmlns:a16="http://schemas.microsoft.com/office/drawing/2014/main" xmlns="" id="{F695E093-E7BA-40F8-AED3-485BCF1A92A9}"/>
                </a:ext>
              </a:extLst>
            </p:cNvPr>
            <p:cNvSpPr/>
            <p:nvPr/>
          </p:nvSpPr>
          <p:spPr>
            <a:xfrm>
              <a:off x="6149082" y="2136889"/>
              <a:ext cx="402399" cy="215703"/>
            </a:xfrm>
            <a:custGeom>
              <a:avLst/>
              <a:gdLst/>
              <a:ahLst/>
              <a:cxnLst/>
              <a:rect l="0" t="0" r="0" b="0"/>
              <a:pathLst>
                <a:path>
                  <a:moveTo>
                    <a:pt x="0" y="0"/>
                  </a:moveTo>
                  <a:lnTo>
                    <a:pt x="0" y="190558"/>
                  </a:lnTo>
                  <a:lnTo>
                    <a:pt x="414066" y="190558"/>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9" name="Forma libre: forma 18">
              <a:extLst>
                <a:ext uri="{FF2B5EF4-FFF2-40B4-BE49-F238E27FC236}">
                  <a16:creationId xmlns:a16="http://schemas.microsoft.com/office/drawing/2014/main" xmlns="" id="{123180C1-6DB6-4CA8-B8F2-8C68C7D63B92}"/>
                </a:ext>
              </a:extLst>
            </p:cNvPr>
            <p:cNvSpPr/>
            <p:nvPr/>
          </p:nvSpPr>
          <p:spPr>
            <a:xfrm>
              <a:off x="5632389" y="2136889"/>
              <a:ext cx="516692" cy="194908"/>
            </a:xfrm>
            <a:custGeom>
              <a:avLst/>
              <a:gdLst/>
              <a:ahLst/>
              <a:cxnLst/>
              <a:rect l="0" t="0" r="0" b="0"/>
              <a:pathLst>
                <a:path>
                  <a:moveTo>
                    <a:pt x="466948" y="0"/>
                  </a:moveTo>
                  <a:lnTo>
                    <a:pt x="466948" y="175967"/>
                  </a:lnTo>
                  <a:lnTo>
                    <a:pt x="0" y="175967"/>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20" name="Forma libre: forma 19">
              <a:extLst>
                <a:ext uri="{FF2B5EF4-FFF2-40B4-BE49-F238E27FC236}">
                  <a16:creationId xmlns:a16="http://schemas.microsoft.com/office/drawing/2014/main" xmlns="" id="{6DDC1C5A-8D86-4EFC-BC94-B5EBEDEE63AC}"/>
                </a:ext>
              </a:extLst>
            </p:cNvPr>
            <p:cNvSpPr/>
            <p:nvPr/>
          </p:nvSpPr>
          <p:spPr>
            <a:xfrm>
              <a:off x="6149082" y="2136889"/>
              <a:ext cx="4007017" cy="1648576"/>
            </a:xfrm>
            <a:custGeom>
              <a:avLst/>
              <a:gdLst/>
              <a:ahLst/>
              <a:cxnLst/>
              <a:rect l="0" t="0" r="0" b="0"/>
              <a:pathLst>
                <a:path>
                  <a:moveTo>
                    <a:pt x="0" y="0"/>
                  </a:moveTo>
                  <a:lnTo>
                    <a:pt x="0" y="1514699"/>
                  </a:lnTo>
                  <a:lnTo>
                    <a:pt x="3620942" y="1514699"/>
                  </a:lnTo>
                  <a:lnTo>
                    <a:pt x="3620942" y="1559838"/>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21" name="Forma libre: forma 20">
              <a:extLst>
                <a:ext uri="{FF2B5EF4-FFF2-40B4-BE49-F238E27FC236}">
                  <a16:creationId xmlns:a16="http://schemas.microsoft.com/office/drawing/2014/main" xmlns="" id="{DF5C7E09-05BC-4709-8CD1-52CA54A6407F}"/>
                </a:ext>
              </a:extLst>
            </p:cNvPr>
            <p:cNvSpPr/>
            <p:nvPr/>
          </p:nvSpPr>
          <p:spPr>
            <a:xfrm>
              <a:off x="9024381" y="4300658"/>
              <a:ext cx="95907" cy="2134416"/>
            </a:xfrm>
            <a:custGeom>
              <a:avLst/>
              <a:gdLst/>
              <a:ahLst/>
              <a:cxnLst/>
              <a:rect l="0" t="0" r="0" b="0"/>
              <a:pathLst>
                <a:path>
                  <a:moveTo>
                    <a:pt x="45720" y="0"/>
                  </a:moveTo>
                  <a:lnTo>
                    <a:pt x="45720" y="1928748"/>
                  </a:lnTo>
                  <a:lnTo>
                    <a:pt x="132393" y="1928748"/>
                  </a:lnTo>
                </a:path>
              </a:pathLst>
            </a:custGeom>
          </p:spPr>
          <p:style>
            <a:lnRef idx="1">
              <a:schemeClr val="dk1"/>
            </a:lnRef>
            <a:fillRef idx="0">
              <a:schemeClr val="dk1"/>
            </a:fillRef>
            <a:effectRef idx="0">
              <a:schemeClr val="dk1"/>
            </a:effectRef>
            <a:fontRef idx="minor">
              <a:schemeClr val="tx1"/>
            </a:fontRef>
          </p:style>
        </p:sp>
        <p:sp>
          <p:nvSpPr>
            <p:cNvPr id="22" name="Forma libre: forma 21">
              <a:extLst>
                <a:ext uri="{FF2B5EF4-FFF2-40B4-BE49-F238E27FC236}">
                  <a16:creationId xmlns:a16="http://schemas.microsoft.com/office/drawing/2014/main" xmlns="" id="{83B56561-81B5-4BA3-BC60-18230666B8EE}"/>
                </a:ext>
              </a:extLst>
            </p:cNvPr>
            <p:cNvSpPr/>
            <p:nvPr/>
          </p:nvSpPr>
          <p:spPr>
            <a:xfrm>
              <a:off x="8898886" y="4300658"/>
              <a:ext cx="91440" cy="2126911"/>
            </a:xfrm>
            <a:custGeom>
              <a:avLst/>
              <a:gdLst/>
              <a:ahLst/>
              <a:cxnLst/>
              <a:rect l="0" t="0" r="0" b="0"/>
              <a:pathLst>
                <a:path>
                  <a:moveTo>
                    <a:pt x="117815" y="0"/>
                  </a:moveTo>
                  <a:lnTo>
                    <a:pt x="117815" y="1921966"/>
                  </a:lnTo>
                  <a:lnTo>
                    <a:pt x="45720" y="1921966"/>
                  </a:lnTo>
                </a:path>
              </a:pathLst>
            </a:custGeom>
          </p:spPr>
          <p:style>
            <a:lnRef idx="1">
              <a:schemeClr val="dk1"/>
            </a:lnRef>
            <a:fillRef idx="0">
              <a:schemeClr val="dk1"/>
            </a:fillRef>
            <a:effectRef idx="0">
              <a:schemeClr val="dk1"/>
            </a:effectRef>
            <a:fontRef idx="minor">
              <a:schemeClr val="tx1"/>
            </a:fontRef>
          </p:style>
        </p:sp>
        <p:sp>
          <p:nvSpPr>
            <p:cNvPr id="23" name="Forma libre: forma 22">
              <a:extLst>
                <a:ext uri="{FF2B5EF4-FFF2-40B4-BE49-F238E27FC236}">
                  <a16:creationId xmlns:a16="http://schemas.microsoft.com/office/drawing/2014/main" xmlns="" id="{190BA1C3-6BBC-419C-B7A8-71E2BD285840}"/>
                </a:ext>
              </a:extLst>
            </p:cNvPr>
            <p:cNvSpPr/>
            <p:nvPr/>
          </p:nvSpPr>
          <p:spPr>
            <a:xfrm>
              <a:off x="8978661" y="4300658"/>
              <a:ext cx="91440" cy="1765182"/>
            </a:xfrm>
            <a:custGeom>
              <a:avLst/>
              <a:gdLst/>
              <a:ahLst/>
              <a:cxnLst/>
              <a:rect l="0" t="0" r="0" b="0"/>
              <a:pathLst>
                <a:path>
                  <a:moveTo>
                    <a:pt x="45720" y="0"/>
                  </a:moveTo>
                  <a:lnTo>
                    <a:pt x="45720" y="1595062"/>
                  </a:lnTo>
                  <a:lnTo>
                    <a:pt x="121971" y="1595062"/>
                  </a:lnTo>
                </a:path>
              </a:pathLst>
            </a:custGeom>
          </p:spPr>
          <p:style>
            <a:lnRef idx="1">
              <a:schemeClr val="dk1"/>
            </a:lnRef>
            <a:fillRef idx="0">
              <a:schemeClr val="dk1"/>
            </a:fillRef>
            <a:effectRef idx="0">
              <a:schemeClr val="dk1"/>
            </a:effectRef>
            <a:fontRef idx="minor">
              <a:schemeClr val="tx1"/>
            </a:fontRef>
          </p:style>
        </p:sp>
        <p:sp>
          <p:nvSpPr>
            <p:cNvPr id="24" name="Forma libre: forma 23">
              <a:extLst>
                <a:ext uri="{FF2B5EF4-FFF2-40B4-BE49-F238E27FC236}">
                  <a16:creationId xmlns:a16="http://schemas.microsoft.com/office/drawing/2014/main" xmlns="" id="{54356190-1529-4E64-B52E-9AD4F0A19326}"/>
                </a:ext>
              </a:extLst>
            </p:cNvPr>
            <p:cNvSpPr/>
            <p:nvPr/>
          </p:nvSpPr>
          <p:spPr>
            <a:xfrm>
              <a:off x="8918980" y="4300658"/>
              <a:ext cx="105401" cy="1747829"/>
            </a:xfrm>
            <a:custGeom>
              <a:avLst/>
              <a:gdLst/>
              <a:ahLst/>
              <a:cxnLst/>
              <a:rect l="0" t="0" r="0" b="0"/>
              <a:pathLst>
                <a:path>
                  <a:moveTo>
                    <a:pt x="95253" y="0"/>
                  </a:moveTo>
                  <a:lnTo>
                    <a:pt x="95253" y="1579380"/>
                  </a:lnTo>
                  <a:lnTo>
                    <a:pt x="0" y="1579380"/>
                  </a:lnTo>
                </a:path>
              </a:pathLst>
            </a:custGeom>
          </p:spPr>
          <p:style>
            <a:lnRef idx="1">
              <a:schemeClr val="dk1"/>
            </a:lnRef>
            <a:fillRef idx="0">
              <a:schemeClr val="dk1"/>
            </a:fillRef>
            <a:effectRef idx="0">
              <a:schemeClr val="dk1"/>
            </a:effectRef>
            <a:fontRef idx="minor">
              <a:schemeClr val="tx1"/>
            </a:fontRef>
          </p:style>
        </p:sp>
        <p:sp>
          <p:nvSpPr>
            <p:cNvPr id="25" name="Forma libre: forma 24">
              <a:extLst>
                <a:ext uri="{FF2B5EF4-FFF2-40B4-BE49-F238E27FC236}">
                  <a16:creationId xmlns:a16="http://schemas.microsoft.com/office/drawing/2014/main" xmlns="" id="{503A40C5-1623-4917-B279-8F1DA0E81177}"/>
                </a:ext>
              </a:extLst>
            </p:cNvPr>
            <p:cNvSpPr/>
            <p:nvPr/>
          </p:nvSpPr>
          <p:spPr>
            <a:xfrm>
              <a:off x="9024381" y="4300658"/>
              <a:ext cx="95902" cy="1396739"/>
            </a:xfrm>
            <a:custGeom>
              <a:avLst/>
              <a:gdLst/>
              <a:ahLst/>
              <a:cxnLst/>
              <a:rect l="0" t="0" r="0" b="0"/>
              <a:pathLst>
                <a:path>
                  <a:moveTo>
                    <a:pt x="45720" y="0"/>
                  </a:moveTo>
                  <a:lnTo>
                    <a:pt x="45720" y="1262091"/>
                  </a:lnTo>
                  <a:lnTo>
                    <a:pt x="132389" y="1262091"/>
                  </a:lnTo>
                </a:path>
              </a:pathLst>
            </a:custGeom>
          </p:spPr>
          <p:style>
            <a:lnRef idx="1">
              <a:schemeClr val="dk1"/>
            </a:lnRef>
            <a:fillRef idx="0">
              <a:schemeClr val="dk1"/>
            </a:fillRef>
            <a:effectRef idx="0">
              <a:schemeClr val="dk1"/>
            </a:effectRef>
            <a:fontRef idx="minor">
              <a:schemeClr val="tx1"/>
            </a:fontRef>
          </p:style>
        </p:sp>
        <p:sp>
          <p:nvSpPr>
            <p:cNvPr id="26" name="Forma libre: forma 25">
              <a:extLst>
                <a:ext uri="{FF2B5EF4-FFF2-40B4-BE49-F238E27FC236}">
                  <a16:creationId xmlns:a16="http://schemas.microsoft.com/office/drawing/2014/main" xmlns="" id="{AA29C14A-8B5A-4BA3-8286-27F2FE6E3F58}"/>
                </a:ext>
              </a:extLst>
            </p:cNvPr>
            <p:cNvSpPr/>
            <p:nvPr/>
          </p:nvSpPr>
          <p:spPr>
            <a:xfrm>
              <a:off x="8906082" y="4300658"/>
              <a:ext cx="118299" cy="1387232"/>
            </a:xfrm>
            <a:custGeom>
              <a:avLst/>
              <a:gdLst/>
              <a:ahLst/>
              <a:cxnLst/>
              <a:rect l="0" t="0" r="0" b="0"/>
              <a:pathLst>
                <a:path>
                  <a:moveTo>
                    <a:pt x="106910" y="0"/>
                  </a:moveTo>
                  <a:lnTo>
                    <a:pt x="106910" y="1253499"/>
                  </a:lnTo>
                  <a:lnTo>
                    <a:pt x="0" y="1253499"/>
                  </a:lnTo>
                </a:path>
              </a:pathLst>
            </a:custGeom>
          </p:spPr>
          <p:style>
            <a:lnRef idx="1">
              <a:schemeClr val="dk1"/>
            </a:lnRef>
            <a:fillRef idx="0">
              <a:schemeClr val="dk1"/>
            </a:fillRef>
            <a:effectRef idx="0">
              <a:schemeClr val="dk1"/>
            </a:effectRef>
            <a:fontRef idx="minor">
              <a:schemeClr val="tx1"/>
            </a:fontRef>
          </p:style>
        </p:sp>
        <p:sp>
          <p:nvSpPr>
            <p:cNvPr id="27" name="Forma libre: forma 26">
              <a:extLst>
                <a:ext uri="{FF2B5EF4-FFF2-40B4-BE49-F238E27FC236}">
                  <a16:creationId xmlns:a16="http://schemas.microsoft.com/office/drawing/2014/main" xmlns="" id="{4B65A9E7-19E4-4721-A084-E604722A82BA}"/>
                </a:ext>
              </a:extLst>
            </p:cNvPr>
            <p:cNvSpPr/>
            <p:nvPr/>
          </p:nvSpPr>
          <p:spPr>
            <a:xfrm>
              <a:off x="8978661" y="4300658"/>
              <a:ext cx="91440" cy="1046752"/>
            </a:xfrm>
            <a:custGeom>
              <a:avLst/>
              <a:gdLst/>
              <a:ahLst/>
              <a:cxnLst/>
              <a:rect l="0" t="0" r="0" b="0"/>
              <a:pathLst>
                <a:path>
                  <a:moveTo>
                    <a:pt x="45720" y="0"/>
                  </a:moveTo>
                  <a:lnTo>
                    <a:pt x="45720" y="945799"/>
                  </a:lnTo>
                  <a:lnTo>
                    <a:pt x="121971" y="945799"/>
                  </a:lnTo>
                </a:path>
              </a:pathLst>
            </a:custGeom>
          </p:spPr>
          <p:style>
            <a:lnRef idx="1">
              <a:schemeClr val="dk1"/>
            </a:lnRef>
            <a:fillRef idx="0">
              <a:schemeClr val="dk1"/>
            </a:fillRef>
            <a:effectRef idx="0">
              <a:schemeClr val="dk1"/>
            </a:effectRef>
            <a:fontRef idx="minor">
              <a:schemeClr val="tx1"/>
            </a:fontRef>
          </p:style>
        </p:sp>
        <p:sp>
          <p:nvSpPr>
            <p:cNvPr id="28" name="Forma libre: forma 27">
              <a:extLst>
                <a:ext uri="{FF2B5EF4-FFF2-40B4-BE49-F238E27FC236}">
                  <a16:creationId xmlns:a16="http://schemas.microsoft.com/office/drawing/2014/main" xmlns="" id="{AE978E38-DFF5-4D9D-9D91-263C5FE9D7C7}"/>
                </a:ext>
              </a:extLst>
            </p:cNvPr>
            <p:cNvSpPr/>
            <p:nvPr/>
          </p:nvSpPr>
          <p:spPr>
            <a:xfrm>
              <a:off x="8923063" y="4300658"/>
              <a:ext cx="101317" cy="1025656"/>
            </a:xfrm>
            <a:custGeom>
              <a:avLst/>
              <a:gdLst/>
              <a:ahLst/>
              <a:cxnLst/>
              <a:rect l="0" t="0" r="0" b="0"/>
              <a:pathLst>
                <a:path>
                  <a:moveTo>
                    <a:pt x="91563" y="0"/>
                  </a:moveTo>
                  <a:lnTo>
                    <a:pt x="91563" y="926734"/>
                  </a:lnTo>
                  <a:lnTo>
                    <a:pt x="0" y="926734"/>
                  </a:lnTo>
                </a:path>
              </a:pathLst>
            </a:custGeom>
          </p:spPr>
          <p:style>
            <a:lnRef idx="1">
              <a:schemeClr val="dk1"/>
            </a:lnRef>
            <a:fillRef idx="0">
              <a:schemeClr val="dk1"/>
            </a:fillRef>
            <a:effectRef idx="0">
              <a:schemeClr val="dk1"/>
            </a:effectRef>
            <a:fontRef idx="minor">
              <a:schemeClr val="tx1"/>
            </a:fontRef>
          </p:style>
        </p:sp>
        <p:sp>
          <p:nvSpPr>
            <p:cNvPr id="29" name="Forma libre: forma 28">
              <a:extLst>
                <a:ext uri="{FF2B5EF4-FFF2-40B4-BE49-F238E27FC236}">
                  <a16:creationId xmlns:a16="http://schemas.microsoft.com/office/drawing/2014/main" xmlns="" id="{FE3C36DB-B613-4F80-9E6A-1CF50AFA6F53}"/>
                </a:ext>
              </a:extLst>
            </p:cNvPr>
            <p:cNvSpPr/>
            <p:nvPr/>
          </p:nvSpPr>
          <p:spPr>
            <a:xfrm>
              <a:off x="8978661" y="4300658"/>
              <a:ext cx="91440" cy="715677"/>
            </a:xfrm>
            <a:custGeom>
              <a:avLst/>
              <a:gdLst/>
              <a:ahLst/>
              <a:cxnLst/>
              <a:rect l="0" t="0" r="0" b="0"/>
              <a:pathLst>
                <a:path>
                  <a:moveTo>
                    <a:pt x="45720" y="0"/>
                  </a:moveTo>
                  <a:lnTo>
                    <a:pt x="45720" y="646598"/>
                  </a:lnTo>
                  <a:lnTo>
                    <a:pt x="121971" y="646598"/>
                  </a:lnTo>
                </a:path>
              </a:pathLst>
            </a:custGeom>
          </p:spPr>
          <p:style>
            <a:lnRef idx="1">
              <a:schemeClr val="dk1"/>
            </a:lnRef>
            <a:fillRef idx="0">
              <a:schemeClr val="dk1"/>
            </a:fillRef>
            <a:effectRef idx="0">
              <a:schemeClr val="dk1"/>
            </a:effectRef>
            <a:fontRef idx="minor">
              <a:schemeClr val="tx1"/>
            </a:fontRef>
          </p:style>
        </p:sp>
        <p:sp>
          <p:nvSpPr>
            <p:cNvPr id="30" name="Forma libre: forma 29">
              <a:extLst>
                <a:ext uri="{FF2B5EF4-FFF2-40B4-BE49-F238E27FC236}">
                  <a16:creationId xmlns:a16="http://schemas.microsoft.com/office/drawing/2014/main" xmlns="" id="{A8C7E9E9-F97F-405B-AB69-0CF1D824B98F}"/>
                </a:ext>
              </a:extLst>
            </p:cNvPr>
            <p:cNvSpPr/>
            <p:nvPr/>
          </p:nvSpPr>
          <p:spPr>
            <a:xfrm>
              <a:off x="8929864" y="4300658"/>
              <a:ext cx="94517" cy="695116"/>
            </a:xfrm>
            <a:custGeom>
              <a:avLst/>
              <a:gdLst/>
              <a:ahLst/>
              <a:cxnLst/>
              <a:rect l="0" t="0" r="0" b="0"/>
              <a:pathLst>
                <a:path>
                  <a:moveTo>
                    <a:pt x="131137" y="0"/>
                  </a:moveTo>
                  <a:lnTo>
                    <a:pt x="131137" y="628017"/>
                  </a:lnTo>
                  <a:lnTo>
                    <a:pt x="45720" y="628017"/>
                  </a:lnTo>
                </a:path>
              </a:pathLst>
            </a:custGeom>
          </p:spPr>
          <p:style>
            <a:lnRef idx="1">
              <a:schemeClr val="dk1"/>
            </a:lnRef>
            <a:fillRef idx="0">
              <a:schemeClr val="dk1"/>
            </a:fillRef>
            <a:effectRef idx="0">
              <a:schemeClr val="dk1"/>
            </a:effectRef>
            <a:fontRef idx="minor">
              <a:schemeClr val="tx1"/>
            </a:fontRef>
          </p:style>
        </p:sp>
        <p:sp>
          <p:nvSpPr>
            <p:cNvPr id="31" name="Forma libre: forma 30">
              <a:extLst>
                <a:ext uri="{FF2B5EF4-FFF2-40B4-BE49-F238E27FC236}">
                  <a16:creationId xmlns:a16="http://schemas.microsoft.com/office/drawing/2014/main" xmlns="" id="{25EC2101-2916-47C6-A6E2-9BBA4B0E7A76}"/>
                </a:ext>
              </a:extLst>
            </p:cNvPr>
            <p:cNvSpPr/>
            <p:nvPr/>
          </p:nvSpPr>
          <p:spPr>
            <a:xfrm>
              <a:off x="8978661" y="4300658"/>
              <a:ext cx="91440" cy="292472"/>
            </a:xfrm>
            <a:custGeom>
              <a:avLst/>
              <a:gdLst/>
              <a:ahLst/>
              <a:cxnLst/>
              <a:rect l="0" t="0" r="0" b="0"/>
              <a:pathLst>
                <a:path>
                  <a:moveTo>
                    <a:pt x="45720" y="0"/>
                  </a:moveTo>
                  <a:lnTo>
                    <a:pt x="45720" y="264137"/>
                  </a:lnTo>
                  <a:lnTo>
                    <a:pt x="121971" y="264137"/>
                  </a:lnTo>
                </a:path>
              </a:pathLst>
            </a:custGeom>
          </p:spPr>
          <p:style>
            <a:lnRef idx="1">
              <a:schemeClr val="dk1"/>
            </a:lnRef>
            <a:fillRef idx="0">
              <a:schemeClr val="dk1"/>
            </a:fillRef>
            <a:effectRef idx="0">
              <a:schemeClr val="dk1"/>
            </a:effectRef>
            <a:fontRef idx="minor">
              <a:schemeClr val="tx1"/>
            </a:fontRef>
          </p:style>
        </p:sp>
        <p:sp>
          <p:nvSpPr>
            <p:cNvPr id="1024" name="Forma libre: forma 1023">
              <a:extLst>
                <a:ext uri="{FF2B5EF4-FFF2-40B4-BE49-F238E27FC236}">
                  <a16:creationId xmlns:a16="http://schemas.microsoft.com/office/drawing/2014/main" xmlns="" id="{1C16BDA3-901B-4285-8BE6-30C26BB4FFC2}"/>
                </a:ext>
              </a:extLst>
            </p:cNvPr>
            <p:cNvSpPr/>
            <p:nvPr/>
          </p:nvSpPr>
          <p:spPr>
            <a:xfrm>
              <a:off x="8907682" y="4300658"/>
              <a:ext cx="91440" cy="338636"/>
            </a:xfrm>
            <a:custGeom>
              <a:avLst/>
              <a:gdLst/>
              <a:ahLst/>
              <a:cxnLst/>
              <a:rect l="0" t="0" r="0" b="0"/>
              <a:pathLst>
                <a:path>
                  <a:moveTo>
                    <a:pt x="109865" y="0"/>
                  </a:moveTo>
                  <a:lnTo>
                    <a:pt x="109865" y="305857"/>
                  </a:lnTo>
                  <a:lnTo>
                    <a:pt x="45720" y="305857"/>
                  </a:lnTo>
                </a:path>
              </a:pathLst>
            </a:custGeom>
          </p:spPr>
          <p:style>
            <a:lnRef idx="1">
              <a:schemeClr val="dk1"/>
            </a:lnRef>
            <a:fillRef idx="0">
              <a:schemeClr val="dk1"/>
            </a:fillRef>
            <a:effectRef idx="0">
              <a:schemeClr val="dk1"/>
            </a:effectRef>
            <a:fontRef idx="minor">
              <a:schemeClr val="tx1"/>
            </a:fontRef>
          </p:style>
        </p:sp>
        <p:sp>
          <p:nvSpPr>
            <p:cNvPr id="1025" name="Forma libre: forma 1024">
              <a:extLst>
                <a:ext uri="{FF2B5EF4-FFF2-40B4-BE49-F238E27FC236}">
                  <a16:creationId xmlns:a16="http://schemas.microsoft.com/office/drawing/2014/main" xmlns="" id="{3DC556DE-C250-4C64-89D8-1316BB16EFB4}"/>
                </a:ext>
              </a:extLst>
            </p:cNvPr>
            <p:cNvSpPr/>
            <p:nvPr/>
          </p:nvSpPr>
          <p:spPr>
            <a:xfrm>
              <a:off x="6149082" y="2136889"/>
              <a:ext cx="2875299" cy="1675706"/>
            </a:xfrm>
            <a:custGeom>
              <a:avLst/>
              <a:gdLst/>
              <a:ahLst/>
              <a:cxnLst/>
              <a:rect l="0" t="0" r="0" b="0"/>
              <a:pathLst>
                <a:path>
                  <a:moveTo>
                    <a:pt x="0" y="0"/>
                  </a:moveTo>
                  <a:lnTo>
                    <a:pt x="0" y="1539217"/>
                  </a:lnTo>
                  <a:lnTo>
                    <a:pt x="2598180" y="1539217"/>
                  </a:lnTo>
                  <a:lnTo>
                    <a:pt x="2598180" y="1584356"/>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27" name="Forma libre: forma 1026">
              <a:extLst>
                <a:ext uri="{FF2B5EF4-FFF2-40B4-BE49-F238E27FC236}">
                  <a16:creationId xmlns:a16="http://schemas.microsoft.com/office/drawing/2014/main" xmlns="" id="{4920E38D-5A36-47FE-AEAA-535E315817F4}"/>
                </a:ext>
              </a:extLst>
            </p:cNvPr>
            <p:cNvSpPr/>
            <p:nvPr/>
          </p:nvSpPr>
          <p:spPr>
            <a:xfrm>
              <a:off x="6149082" y="2136889"/>
              <a:ext cx="1884387" cy="1671559"/>
            </a:xfrm>
            <a:custGeom>
              <a:avLst/>
              <a:gdLst/>
              <a:ahLst/>
              <a:cxnLst/>
              <a:rect l="0" t="0" r="0" b="0"/>
              <a:pathLst>
                <a:path>
                  <a:moveTo>
                    <a:pt x="0" y="0"/>
                  </a:moveTo>
                  <a:lnTo>
                    <a:pt x="0" y="1535469"/>
                  </a:lnTo>
                  <a:lnTo>
                    <a:pt x="1702668" y="1535469"/>
                  </a:lnTo>
                  <a:lnTo>
                    <a:pt x="1702668" y="1580608"/>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28" name="Forma libre: forma 1027">
              <a:extLst>
                <a:ext uri="{FF2B5EF4-FFF2-40B4-BE49-F238E27FC236}">
                  <a16:creationId xmlns:a16="http://schemas.microsoft.com/office/drawing/2014/main" xmlns="" id="{F794FD7A-9BA8-477B-A35E-29DC3E2BAD99}"/>
                </a:ext>
              </a:extLst>
            </p:cNvPr>
            <p:cNvSpPr/>
            <p:nvPr/>
          </p:nvSpPr>
          <p:spPr>
            <a:xfrm>
              <a:off x="6149082" y="2136889"/>
              <a:ext cx="1139634" cy="1683557"/>
            </a:xfrm>
            <a:custGeom>
              <a:avLst/>
              <a:gdLst/>
              <a:ahLst/>
              <a:cxnLst/>
              <a:rect l="0" t="0" r="0" b="0"/>
              <a:pathLst>
                <a:path>
                  <a:moveTo>
                    <a:pt x="0" y="0"/>
                  </a:moveTo>
                  <a:lnTo>
                    <a:pt x="0" y="1546313"/>
                  </a:lnTo>
                  <a:lnTo>
                    <a:pt x="1029617" y="1546313"/>
                  </a:lnTo>
                  <a:lnTo>
                    <a:pt x="1029617" y="1591451"/>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29" name="Forma libre: forma 1028">
              <a:extLst>
                <a:ext uri="{FF2B5EF4-FFF2-40B4-BE49-F238E27FC236}">
                  <a16:creationId xmlns:a16="http://schemas.microsoft.com/office/drawing/2014/main" xmlns="" id="{922F4936-49FD-49E7-ADC3-3B54D643FBC7}"/>
                </a:ext>
              </a:extLst>
            </p:cNvPr>
            <p:cNvSpPr/>
            <p:nvPr/>
          </p:nvSpPr>
          <p:spPr>
            <a:xfrm>
              <a:off x="6149082" y="2136889"/>
              <a:ext cx="395824" cy="1648576"/>
            </a:xfrm>
            <a:custGeom>
              <a:avLst/>
              <a:gdLst/>
              <a:ahLst/>
              <a:cxnLst/>
              <a:rect l="0" t="0" r="0" b="0"/>
              <a:pathLst>
                <a:path>
                  <a:moveTo>
                    <a:pt x="0" y="0"/>
                  </a:moveTo>
                  <a:lnTo>
                    <a:pt x="0" y="1514699"/>
                  </a:lnTo>
                  <a:lnTo>
                    <a:pt x="357416" y="1514699"/>
                  </a:lnTo>
                  <a:lnTo>
                    <a:pt x="357416" y="1559838"/>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0" name="Forma libre: forma 1029">
              <a:extLst>
                <a:ext uri="{FF2B5EF4-FFF2-40B4-BE49-F238E27FC236}">
                  <a16:creationId xmlns:a16="http://schemas.microsoft.com/office/drawing/2014/main" xmlns="" id="{6EE4A4A4-8373-4D17-AF83-D420A6729E73}"/>
                </a:ext>
              </a:extLst>
            </p:cNvPr>
            <p:cNvSpPr/>
            <p:nvPr/>
          </p:nvSpPr>
          <p:spPr>
            <a:xfrm>
              <a:off x="5765693" y="2136889"/>
              <a:ext cx="383389" cy="1648576"/>
            </a:xfrm>
            <a:custGeom>
              <a:avLst/>
              <a:gdLst/>
              <a:ahLst/>
              <a:cxnLst/>
              <a:rect l="0" t="0" r="0" b="0"/>
              <a:pathLst>
                <a:path>
                  <a:moveTo>
                    <a:pt x="346777" y="0"/>
                  </a:moveTo>
                  <a:lnTo>
                    <a:pt x="346777" y="1514699"/>
                  </a:lnTo>
                  <a:lnTo>
                    <a:pt x="0" y="1514699"/>
                  </a:lnTo>
                  <a:lnTo>
                    <a:pt x="0" y="1559838"/>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1" name="Forma libre: forma 1030">
              <a:extLst>
                <a:ext uri="{FF2B5EF4-FFF2-40B4-BE49-F238E27FC236}">
                  <a16:creationId xmlns:a16="http://schemas.microsoft.com/office/drawing/2014/main" xmlns="" id="{3CB73D78-4C27-4F86-9275-3FE34C28767A}"/>
                </a:ext>
              </a:extLst>
            </p:cNvPr>
            <p:cNvSpPr/>
            <p:nvPr/>
          </p:nvSpPr>
          <p:spPr>
            <a:xfrm>
              <a:off x="4901614" y="2136889"/>
              <a:ext cx="1247467" cy="1664260"/>
            </a:xfrm>
            <a:custGeom>
              <a:avLst/>
              <a:gdLst/>
              <a:ahLst/>
              <a:cxnLst/>
              <a:rect l="0" t="0" r="0" b="0"/>
              <a:pathLst>
                <a:path>
                  <a:moveTo>
                    <a:pt x="1127666" y="0"/>
                  </a:moveTo>
                  <a:lnTo>
                    <a:pt x="1127666" y="1528873"/>
                  </a:lnTo>
                  <a:lnTo>
                    <a:pt x="0" y="1528873"/>
                  </a:lnTo>
                  <a:lnTo>
                    <a:pt x="0" y="1574012"/>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2" name="Forma libre: forma 1031">
              <a:extLst>
                <a:ext uri="{FF2B5EF4-FFF2-40B4-BE49-F238E27FC236}">
                  <a16:creationId xmlns:a16="http://schemas.microsoft.com/office/drawing/2014/main" xmlns="" id="{ADF8BD52-FD6C-4BB1-B1CA-A3A183AA31CC}"/>
                </a:ext>
              </a:extLst>
            </p:cNvPr>
            <p:cNvSpPr/>
            <p:nvPr/>
          </p:nvSpPr>
          <p:spPr>
            <a:xfrm>
              <a:off x="3833429" y="4276539"/>
              <a:ext cx="91440" cy="314796"/>
            </a:xfrm>
            <a:custGeom>
              <a:avLst/>
              <a:gdLst/>
              <a:ahLst/>
              <a:cxnLst/>
              <a:rect l="0" t="0" r="0" b="0"/>
              <a:pathLst>
                <a:path>
                  <a:moveTo>
                    <a:pt x="45720" y="0"/>
                  </a:moveTo>
                  <a:lnTo>
                    <a:pt x="45720" y="284312"/>
                  </a:lnTo>
                  <a:lnTo>
                    <a:pt x="60361" y="284312"/>
                  </a:lnTo>
                </a:path>
              </a:pathLst>
            </a:custGeom>
            <a:noFill/>
          </p:spPr>
          <p:style>
            <a:lnRef idx="2">
              <a:schemeClr val="accent5">
                <a:tint val="50000"/>
                <a:hueOff val="0"/>
                <a:satOff val="0"/>
                <a:lumOff val="0"/>
                <a:alphaOff val="0"/>
              </a:schemeClr>
            </a:lnRef>
            <a:fillRef idx="0">
              <a:scrgbClr r="0" g="0" b="0"/>
            </a:fillRef>
            <a:effectRef idx="0">
              <a:schemeClr val="accent5">
                <a:tint val="50000"/>
                <a:hueOff val="0"/>
                <a:satOff val="0"/>
                <a:lumOff val="0"/>
                <a:alphaOff val="0"/>
              </a:schemeClr>
            </a:effectRef>
            <a:fontRef idx="minor">
              <a:schemeClr val="tx1">
                <a:hueOff val="0"/>
                <a:satOff val="0"/>
                <a:lumOff val="0"/>
                <a:alphaOff val="0"/>
              </a:schemeClr>
            </a:fontRef>
          </p:style>
        </p:sp>
        <p:sp>
          <p:nvSpPr>
            <p:cNvPr id="1033" name="Forma libre: forma 1032">
              <a:extLst>
                <a:ext uri="{FF2B5EF4-FFF2-40B4-BE49-F238E27FC236}">
                  <a16:creationId xmlns:a16="http://schemas.microsoft.com/office/drawing/2014/main" xmlns="" id="{9FD40467-2CE0-4C97-809A-B371DA6E2D7F}"/>
                </a:ext>
              </a:extLst>
            </p:cNvPr>
            <p:cNvSpPr/>
            <p:nvPr/>
          </p:nvSpPr>
          <p:spPr>
            <a:xfrm>
              <a:off x="4111622" y="2136889"/>
              <a:ext cx="2037460" cy="1670304"/>
            </a:xfrm>
            <a:custGeom>
              <a:avLst/>
              <a:gdLst/>
              <a:ahLst/>
              <a:cxnLst/>
              <a:rect l="0" t="0" r="0" b="0"/>
              <a:pathLst>
                <a:path>
                  <a:moveTo>
                    <a:pt x="1841602" y="0"/>
                  </a:moveTo>
                  <a:lnTo>
                    <a:pt x="1841602" y="1534335"/>
                  </a:lnTo>
                  <a:lnTo>
                    <a:pt x="0" y="1534335"/>
                  </a:lnTo>
                  <a:lnTo>
                    <a:pt x="0" y="1579474"/>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4" name="Forma libre: forma 1033">
              <a:extLst>
                <a:ext uri="{FF2B5EF4-FFF2-40B4-BE49-F238E27FC236}">
                  <a16:creationId xmlns:a16="http://schemas.microsoft.com/office/drawing/2014/main" xmlns="" id="{5577FE0A-B3D5-4862-86CF-55501D3738C7}"/>
                </a:ext>
              </a:extLst>
            </p:cNvPr>
            <p:cNvSpPr/>
            <p:nvPr/>
          </p:nvSpPr>
          <p:spPr>
            <a:xfrm>
              <a:off x="3333249" y="4275229"/>
              <a:ext cx="142554" cy="159885"/>
            </a:xfrm>
            <a:custGeom>
              <a:avLst/>
              <a:gdLst/>
              <a:ahLst/>
              <a:cxnLst/>
              <a:rect l="0" t="0" r="0" b="0"/>
              <a:pathLst>
                <a:path>
                  <a:moveTo>
                    <a:pt x="128830" y="0"/>
                  </a:moveTo>
                  <a:lnTo>
                    <a:pt x="128830" y="99176"/>
                  </a:lnTo>
                  <a:lnTo>
                    <a:pt x="0" y="99176"/>
                  </a:lnTo>
                  <a:lnTo>
                    <a:pt x="0" y="144315"/>
                  </a:lnTo>
                </a:path>
              </a:pathLst>
            </a:custGeom>
            <a:noFill/>
          </p:spPr>
          <p:style>
            <a:lnRef idx="2">
              <a:schemeClr val="accent5">
                <a:tint val="50000"/>
                <a:hueOff val="0"/>
                <a:satOff val="0"/>
                <a:lumOff val="0"/>
                <a:alphaOff val="0"/>
              </a:schemeClr>
            </a:lnRef>
            <a:fillRef idx="0">
              <a:scrgbClr r="0" g="0" b="0"/>
            </a:fillRef>
            <a:effectRef idx="0">
              <a:schemeClr val="accent5">
                <a:tint val="50000"/>
                <a:hueOff val="0"/>
                <a:satOff val="0"/>
                <a:lumOff val="0"/>
                <a:alphaOff val="0"/>
              </a:schemeClr>
            </a:effectRef>
            <a:fontRef idx="minor">
              <a:schemeClr val="tx1">
                <a:hueOff val="0"/>
                <a:satOff val="0"/>
                <a:lumOff val="0"/>
                <a:alphaOff val="0"/>
              </a:schemeClr>
            </a:fontRef>
          </p:style>
        </p:sp>
        <p:sp>
          <p:nvSpPr>
            <p:cNvPr id="1035" name="Forma libre: forma 1034">
              <a:extLst>
                <a:ext uri="{FF2B5EF4-FFF2-40B4-BE49-F238E27FC236}">
                  <a16:creationId xmlns:a16="http://schemas.microsoft.com/office/drawing/2014/main" xmlns="" id="{64723444-E6C1-4ED6-9D4B-8068916FBDE8}"/>
                </a:ext>
              </a:extLst>
            </p:cNvPr>
            <p:cNvSpPr/>
            <p:nvPr/>
          </p:nvSpPr>
          <p:spPr>
            <a:xfrm>
              <a:off x="3475803" y="2136889"/>
              <a:ext cx="2673278" cy="1650756"/>
            </a:xfrm>
            <a:custGeom>
              <a:avLst/>
              <a:gdLst/>
              <a:ahLst/>
              <a:cxnLst/>
              <a:rect l="0" t="0" r="0" b="0"/>
              <a:pathLst>
                <a:path>
                  <a:moveTo>
                    <a:pt x="2416207" y="0"/>
                  </a:moveTo>
                  <a:lnTo>
                    <a:pt x="2416207" y="1516669"/>
                  </a:lnTo>
                  <a:lnTo>
                    <a:pt x="0" y="1516669"/>
                  </a:lnTo>
                  <a:lnTo>
                    <a:pt x="0" y="1561808"/>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6" name="Forma libre: forma 1035">
              <a:extLst>
                <a:ext uri="{FF2B5EF4-FFF2-40B4-BE49-F238E27FC236}">
                  <a16:creationId xmlns:a16="http://schemas.microsoft.com/office/drawing/2014/main" xmlns="" id="{78C6E522-8DA4-46D8-BCBB-BDBA23BBA775}"/>
                </a:ext>
              </a:extLst>
            </p:cNvPr>
            <p:cNvSpPr/>
            <p:nvPr/>
          </p:nvSpPr>
          <p:spPr>
            <a:xfrm>
              <a:off x="2650830" y="4275712"/>
              <a:ext cx="128009" cy="260318"/>
            </a:xfrm>
            <a:custGeom>
              <a:avLst/>
              <a:gdLst/>
              <a:ahLst/>
              <a:cxnLst/>
              <a:rect l="0" t="0" r="0" b="0"/>
              <a:pathLst>
                <a:path>
                  <a:moveTo>
                    <a:pt x="115572" y="0"/>
                  </a:moveTo>
                  <a:lnTo>
                    <a:pt x="115572" y="234938"/>
                  </a:lnTo>
                  <a:lnTo>
                    <a:pt x="0" y="234938"/>
                  </a:lnTo>
                </a:path>
              </a:pathLst>
            </a:custGeom>
            <a:noFill/>
          </p:spPr>
          <p:style>
            <a:lnRef idx="2">
              <a:schemeClr val="accent5">
                <a:tint val="50000"/>
                <a:hueOff val="0"/>
                <a:satOff val="0"/>
                <a:lumOff val="0"/>
                <a:alphaOff val="0"/>
              </a:schemeClr>
            </a:lnRef>
            <a:fillRef idx="0">
              <a:scrgbClr r="0" g="0" b="0"/>
            </a:fillRef>
            <a:effectRef idx="0">
              <a:schemeClr val="accent5">
                <a:tint val="50000"/>
                <a:hueOff val="0"/>
                <a:satOff val="0"/>
                <a:lumOff val="0"/>
                <a:alphaOff val="0"/>
              </a:schemeClr>
            </a:effectRef>
            <a:fontRef idx="minor">
              <a:schemeClr val="tx1">
                <a:hueOff val="0"/>
                <a:satOff val="0"/>
                <a:lumOff val="0"/>
                <a:alphaOff val="0"/>
              </a:schemeClr>
            </a:fontRef>
          </p:style>
        </p:sp>
        <p:sp>
          <p:nvSpPr>
            <p:cNvPr id="1037" name="Forma libre: forma 1036">
              <a:extLst>
                <a:ext uri="{FF2B5EF4-FFF2-40B4-BE49-F238E27FC236}">
                  <a16:creationId xmlns:a16="http://schemas.microsoft.com/office/drawing/2014/main" xmlns="" id="{77D67A41-13B0-475F-B1EA-275B72A69E48}"/>
                </a:ext>
              </a:extLst>
            </p:cNvPr>
            <p:cNvSpPr/>
            <p:nvPr/>
          </p:nvSpPr>
          <p:spPr>
            <a:xfrm>
              <a:off x="2778839" y="2136889"/>
              <a:ext cx="3370242" cy="1650760"/>
            </a:xfrm>
            <a:custGeom>
              <a:avLst/>
              <a:gdLst/>
              <a:ahLst/>
              <a:cxnLst/>
              <a:rect l="0" t="0" r="0" b="0"/>
              <a:pathLst>
                <a:path>
                  <a:moveTo>
                    <a:pt x="3045817" y="0"/>
                  </a:moveTo>
                  <a:lnTo>
                    <a:pt x="3045817" y="1516671"/>
                  </a:lnTo>
                  <a:lnTo>
                    <a:pt x="0" y="1516671"/>
                  </a:lnTo>
                  <a:lnTo>
                    <a:pt x="0" y="1561810"/>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8" name="Forma libre: forma 1037">
              <a:extLst>
                <a:ext uri="{FF2B5EF4-FFF2-40B4-BE49-F238E27FC236}">
                  <a16:creationId xmlns:a16="http://schemas.microsoft.com/office/drawing/2014/main" xmlns="" id="{67C00BCF-CDEC-4D61-821E-9FC647A1B8E9}"/>
                </a:ext>
              </a:extLst>
            </p:cNvPr>
            <p:cNvSpPr/>
            <p:nvPr/>
          </p:nvSpPr>
          <p:spPr>
            <a:xfrm>
              <a:off x="2040903" y="2136889"/>
              <a:ext cx="4108178" cy="1649080"/>
            </a:xfrm>
            <a:custGeom>
              <a:avLst/>
              <a:gdLst/>
              <a:ahLst/>
              <a:cxnLst/>
              <a:rect l="0" t="0" r="0" b="0"/>
              <a:pathLst>
                <a:path>
                  <a:moveTo>
                    <a:pt x="3712364" y="0"/>
                  </a:moveTo>
                  <a:lnTo>
                    <a:pt x="3712364" y="1515155"/>
                  </a:lnTo>
                  <a:lnTo>
                    <a:pt x="0" y="1515155"/>
                  </a:lnTo>
                  <a:lnTo>
                    <a:pt x="0" y="1560293"/>
                  </a:lnTo>
                </a:path>
              </a:pathLst>
            </a:custGeom>
            <a:noFill/>
          </p:spPr>
          <p:style>
            <a:lnRef idx="2">
              <a:schemeClr val="accent5">
                <a:tint val="70000"/>
                <a:hueOff val="0"/>
                <a:satOff val="0"/>
                <a:lumOff val="0"/>
                <a:alphaOff val="0"/>
              </a:schemeClr>
            </a:lnRef>
            <a:fillRef idx="0">
              <a:scrgbClr r="0" g="0" b="0"/>
            </a:fillRef>
            <a:effectRef idx="0">
              <a:schemeClr val="accent5">
                <a:tint val="70000"/>
                <a:hueOff val="0"/>
                <a:satOff val="0"/>
                <a:lumOff val="0"/>
                <a:alphaOff val="0"/>
              </a:schemeClr>
            </a:effectRef>
            <a:fontRef idx="minor">
              <a:schemeClr val="tx1">
                <a:hueOff val="0"/>
                <a:satOff val="0"/>
                <a:lumOff val="0"/>
                <a:alphaOff val="0"/>
              </a:schemeClr>
            </a:fontRef>
          </p:style>
        </p:sp>
        <p:sp>
          <p:nvSpPr>
            <p:cNvPr id="1039" name="Forma libre: forma 1038">
              <a:extLst>
                <a:ext uri="{FF2B5EF4-FFF2-40B4-BE49-F238E27FC236}">
                  <a16:creationId xmlns:a16="http://schemas.microsoft.com/office/drawing/2014/main" xmlns="" id="{45FA6994-7F07-432E-AD00-86399211BC95}"/>
                </a:ext>
              </a:extLst>
            </p:cNvPr>
            <p:cNvSpPr/>
            <p:nvPr/>
          </p:nvSpPr>
          <p:spPr>
            <a:xfrm>
              <a:off x="6103362" y="467979"/>
              <a:ext cx="86069" cy="1365415"/>
            </a:xfrm>
            <a:custGeom>
              <a:avLst/>
              <a:gdLst/>
              <a:ahLst/>
              <a:cxnLst/>
              <a:rect l="0" t="0" r="0" b="0"/>
              <a:pathLst>
                <a:path>
                  <a:moveTo>
                    <a:pt x="45720" y="0"/>
                  </a:moveTo>
                  <a:lnTo>
                    <a:pt x="45720" y="1220744"/>
                  </a:lnTo>
                </a:path>
              </a:pathLst>
            </a:custGeom>
            <a:noFill/>
          </p:spPr>
          <p:style>
            <a:lnRef idx="2">
              <a:schemeClr val="accent5">
                <a:tint val="90000"/>
                <a:hueOff val="0"/>
                <a:satOff val="0"/>
                <a:lumOff val="0"/>
                <a:alphaOff val="0"/>
              </a:schemeClr>
            </a:lnRef>
            <a:fillRef idx="0">
              <a:scrgbClr r="0" g="0" b="0"/>
            </a:fillRef>
            <a:effectRef idx="0">
              <a:schemeClr val="accent5">
                <a:tint val="90000"/>
                <a:hueOff val="0"/>
                <a:satOff val="0"/>
                <a:lumOff val="0"/>
                <a:alphaOff val="0"/>
              </a:schemeClr>
            </a:effectRef>
            <a:fontRef idx="minor">
              <a:schemeClr val="tx1">
                <a:hueOff val="0"/>
                <a:satOff val="0"/>
                <a:lumOff val="0"/>
                <a:alphaOff val="0"/>
              </a:schemeClr>
            </a:fontRef>
          </p:style>
        </p:sp>
        <p:sp>
          <p:nvSpPr>
            <p:cNvPr id="1040" name="Forma libre: forma 1039">
              <a:extLst>
                <a:ext uri="{FF2B5EF4-FFF2-40B4-BE49-F238E27FC236}">
                  <a16:creationId xmlns:a16="http://schemas.microsoft.com/office/drawing/2014/main" xmlns="" id="{68509DC2-2A2E-4C45-8B1F-67B7E44D545B}"/>
                </a:ext>
              </a:extLst>
            </p:cNvPr>
            <p:cNvSpPr/>
            <p:nvPr/>
          </p:nvSpPr>
          <p:spPr>
            <a:xfrm>
              <a:off x="5664849" y="151377"/>
              <a:ext cx="968466" cy="316603"/>
            </a:xfrm>
            <a:custGeom>
              <a:avLst/>
              <a:gdLst>
                <a:gd name="connsiteX0" fmla="*/ 0 w 968466"/>
                <a:gd name="connsiteY0" fmla="*/ 0 h 316603"/>
                <a:gd name="connsiteX1" fmla="*/ 968466 w 968466"/>
                <a:gd name="connsiteY1" fmla="*/ 0 h 316603"/>
                <a:gd name="connsiteX2" fmla="*/ 968466 w 968466"/>
                <a:gd name="connsiteY2" fmla="*/ 316603 h 316603"/>
                <a:gd name="connsiteX3" fmla="*/ 0 w 968466"/>
                <a:gd name="connsiteY3" fmla="*/ 316603 h 316603"/>
                <a:gd name="connsiteX4" fmla="*/ 0 w 968466"/>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3">
                  <a:moveTo>
                    <a:pt x="0" y="0"/>
                  </a:moveTo>
                  <a:lnTo>
                    <a:pt x="968466" y="0"/>
                  </a:lnTo>
                  <a:lnTo>
                    <a:pt x="968466" y="316603"/>
                  </a:lnTo>
                  <a:lnTo>
                    <a:pt x="0" y="316603"/>
                  </a:lnTo>
                  <a:lnTo>
                    <a:pt x="0" y="0"/>
                  </a:lnTo>
                  <a:close/>
                </a:path>
              </a:pathLst>
            </a:custGeom>
          </p:spPr>
          <p:style>
            <a:lnRef idx="2">
              <a:schemeClr val="lt1">
                <a:hueOff val="0"/>
                <a:satOff val="0"/>
                <a:lumOff val="0"/>
                <a:alphaOff val="0"/>
              </a:schemeClr>
            </a:lnRef>
            <a:fillRef idx="1">
              <a:schemeClr val="accent5">
                <a:shade val="60000"/>
                <a:hueOff val="0"/>
                <a:satOff val="0"/>
                <a:lumOff val="0"/>
                <a:alphaOff val="0"/>
              </a:schemeClr>
            </a:fillRef>
            <a:effectRef idx="0">
              <a:schemeClr val="accent5">
                <a:shade val="6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 action="ppaction://hlinksldjump">
                    <a:extLst>
                      <a:ext uri="{A12FA001-AC4F-418D-AE19-62706E023703}">
                        <ahyp:hlinkClr xmlns:ahyp="http://schemas.microsoft.com/office/drawing/2018/hyperlinkcolor" xmlns="" val="tx"/>
                      </a:ext>
                    </a:extLst>
                  </a:hlinkClick>
                </a:rPr>
                <a:t>Concejo                      Municipal</a:t>
              </a:r>
              <a:endParaRPr lang="es-SV" sz="650" b="0" kern="1200" dirty="0">
                <a:solidFill>
                  <a:schemeClr val="bg1"/>
                </a:solidFill>
                <a:latin typeface="Calibri Light" panose="020F0302020204030204" pitchFamily="34" charset="0"/>
                <a:ea typeface="+mn-ea"/>
                <a:cs typeface="+mn-cs"/>
              </a:endParaRPr>
            </a:p>
          </p:txBody>
        </p:sp>
        <p:sp>
          <p:nvSpPr>
            <p:cNvPr id="1041" name="Forma libre: forma 1040">
              <a:extLst>
                <a:ext uri="{FF2B5EF4-FFF2-40B4-BE49-F238E27FC236}">
                  <a16:creationId xmlns:a16="http://schemas.microsoft.com/office/drawing/2014/main" xmlns="" id="{A05A7398-25F7-4566-8C4D-A8377338C4A8}"/>
                </a:ext>
              </a:extLst>
            </p:cNvPr>
            <p:cNvSpPr/>
            <p:nvPr/>
          </p:nvSpPr>
          <p:spPr>
            <a:xfrm>
              <a:off x="5664849" y="1820286"/>
              <a:ext cx="968466" cy="316603"/>
            </a:xfrm>
            <a:custGeom>
              <a:avLst/>
              <a:gdLst>
                <a:gd name="connsiteX0" fmla="*/ 0 w 968466"/>
                <a:gd name="connsiteY0" fmla="*/ 0 h 316603"/>
                <a:gd name="connsiteX1" fmla="*/ 968466 w 968466"/>
                <a:gd name="connsiteY1" fmla="*/ 0 h 316603"/>
                <a:gd name="connsiteX2" fmla="*/ 968466 w 968466"/>
                <a:gd name="connsiteY2" fmla="*/ 316603 h 316603"/>
                <a:gd name="connsiteX3" fmla="*/ 0 w 968466"/>
                <a:gd name="connsiteY3" fmla="*/ 316603 h 316603"/>
                <a:gd name="connsiteX4" fmla="*/ 0 w 968466"/>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3">
                  <a:moveTo>
                    <a:pt x="0" y="0"/>
                  </a:moveTo>
                  <a:lnTo>
                    <a:pt x="968466" y="0"/>
                  </a:lnTo>
                  <a:lnTo>
                    <a:pt x="968466"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3" action="ppaction://hlinksldjump">
                    <a:extLst>
                      <a:ext uri="{A12FA001-AC4F-418D-AE19-62706E023703}">
                        <ahyp:hlinkClr xmlns:ahyp="http://schemas.microsoft.com/office/drawing/2018/hyperlinkcolor" xmlns="" val="tx"/>
                      </a:ext>
                    </a:extLst>
                  </a:hlinkClick>
                </a:rPr>
                <a:t>Despacho                   Municipal</a:t>
              </a:r>
              <a:endParaRPr lang="es-SV" sz="650" b="0" kern="1200" dirty="0">
                <a:solidFill>
                  <a:schemeClr val="bg1"/>
                </a:solidFill>
                <a:latin typeface="Calibri Light" panose="020F0302020204030204" pitchFamily="34" charset="0"/>
                <a:ea typeface="+mn-ea"/>
                <a:cs typeface="+mn-cs"/>
              </a:endParaRPr>
            </a:p>
          </p:txBody>
        </p:sp>
        <p:sp>
          <p:nvSpPr>
            <p:cNvPr id="1042" name="Forma libre: forma 1041">
              <a:extLst>
                <a:ext uri="{FF2B5EF4-FFF2-40B4-BE49-F238E27FC236}">
                  <a16:creationId xmlns:a16="http://schemas.microsoft.com/office/drawing/2014/main" xmlns="" id="{884F379F-9FB1-4B2B-96C0-9D4F99C1B5DF}"/>
                </a:ext>
              </a:extLst>
            </p:cNvPr>
            <p:cNvSpPr/>
            <p:nvPr/>
          </p:nvSpPr>
          <p:spPr>
            <a:xfrm>
              <a:off x="1692184" y="3785970"/>
              <a:ext cx="697437" cy="488059"/>
            </a:xfrm>
            <a:custGeom>
              <a:avLst/>
              <a:gdLst>
                <a:gd name="connsiteX0" fmla="*/ 0 w 697437"/>
                <a:gd name="connsiteY0" fmla="*/ 0 h 488059"/>
                <a:gd name="connsiteX1" fmla="*/ 697437 w 697437"/>
                <a:gd name="connsiteY1" fmla="*/ 0 h 488059"/>
                <a:gd name="connsiteX2" fmla="*/ 697437 w 697437"/>
                <a:gd name="connsiteY2" fmla="*/ 488059 h 488059"/>
                <a:gd name="connsiteX3" fmla="*/ 0 w 697437"/>
                <a:gd name="connsiteY3" fmla="*/ 488059 h 488059"/>
                <a:gd name="connsiteX4" fmla="*/ 0 w 697437"/>
                <a:gd name="connsiteY4" fmla="*/ 0 h 488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437" h="488059">
                  <a:moveTo>
                    <a:pt x="0" y="0"/>
                  </a:moveTo>
                  <a:lnTo>
                    <a:pt x="697437" y="0"/>
                  </a:lnTo>
                  <a:lnTo>
                    <a:pt x="697437" y="488059"/>
                  </a:lnTo>
                  <a:lnTo>
                    <a:pt x="0" y="488059"/>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4" action="ppaction://hlinksldjump">
                    <a:extLst>
                      <a:ext uri="{A12FA001-AC4F-418D-AE19-62706E023703}">
                        <ahyp:hlinkClr xmlns:ahyp="http://schemas.microsoft.com/office/drawing/2018/hyperlinkcolor" xmlns="" val="tx"/>
                      </a:ext>
                    </a:extLst>
                  </a:hlinkClick>
                </a:rPr>
                <a:t> Contabilidad  Municipal</a:t>
              </a:r>
              <a:endParaRPr lang="es-SV" sz="650" b="0" kern="1200" dirty="0">
                <a:solidFill>
                  <a:schemeClr val="bg1"/>
                </a:solidFill>
                <a:latin typeface="Calibri Light" panose="020F0302020204030204" pitchFamily="34" charset="0"/>
                <a:ea typeface="+mn-ea"/>
                <a:cs typeface="+mn-cs"/>
              </a:endParaRPr>
            </a:p>
          </p:txBody>
        </p:sp>
        <p:sp>
          <p:nvSpPr>
            <p:cNvPr id="1043" name="Forma libre: forma 1042">
              <a:extLst>
                <a:ext uri="{FF2B5EF4-FFF2-40B4-BE49-F238E27FC236}">
                  <a16:creationId xmlns:a16="http://schemas.microsoft.com/office/drawing/2014/main" xmlns="" id="{7C11A1B4-C6A1-4772-96A4-97927814635A}"/>
                </a:ext>
              </a:extLst>
            </p:cNvPr>
            <p:cNvSpPr/>
            <p:nvPr/>
          </p:nvSpPr>
          <p:spPr>
            <a:xfrm>
              <a:off x="2439992" y="3787650"/>
              <a:ext cx="677695" cy="488062"/>
            </a:xfrm>
            <a:custGeom>
              <a:avLst/>
              <a:gdLst>
                <a:gd name="connsiteX0" fmla="*/ 0 w 677695"/>
                <a:gd name="connsiteY0" fmla="*/ 0 h 488062"/>
                <a:gd name="connsiteX1" fmla="*/ 677695 w 677695"/>
                <a:gd name="connsiteY1" fmla="*/ 0 h 488062"/>
                <a:gd name="connsiteX2" fmla="*/ 677695 w 677695"/>
                <a:gd name="connsiteY2" fmla="*/ 488062 h 488062"/>
                <a:gd name="connsiteX3" fmla="*/ 0 w 677695"/>
                <a:gd name="connsiteY3" fmla="*/ 488062 h 488062"/>
                <a:gd name="connsiteX4" fmla="*/ 0 w 677695"/>
                <a:gd name="connsiteY4" fmla="*/ 0 h 4880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695" h="488062">
                  <a:moveTo>
                    <a:pt x="0" y="0"/>
                  </a:moveTo>
                  <a:lnTo>
                    <a:pt x="677695" y="0"/>
                  </a:lnTo>
                  <a:lnTo>
                    <a:pt x="677695" y="488062"/>
                  </a:lnTo>
                  <a:lnTo>
                    <a:pt x="0" y="488062"/>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5" action="ppaction://hlinksldjump">
                    <a:extLst>
                      <a:ext uri="{A12FA001-AC4F-418D-AE19-62706E023703}">
                        <ahyp:hlinkClr xmlns:ahyp="http://schemas.microsoft.com/office/drawing/2018/hyperlinkcolor" xmlns="" val="tx"/>
                      </a:ext>
                    </a:extLst>
                  </a:hlinkClick>
                </a:rPr>
                <a:t>Tesorería </a:t>
              </a:r>
            </a:p>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5" action="ppaction://hlinksldjump">
                    <a:extLst>
                      <a:ext uri="{A12FA001-AC4F-418D-AE19-62706E023703}">
                        <ahyp:hlinkClr xmlns:ahyp="http://schemas.microsoft.com/office/drawing/2018/hyperlinkcolor" xmlns="" val="tx"/>
                      </a:ext>
                    </a:extLst>
                  </a:hlinkClick>
                </a:rPr>
                <a:t>Municipal</a:t>
              </a:r>
              <a:endParaRPr lang="es-SV" sz="650" b="0" kern="1200" dirty="0">
                <a:solidFill>
                  <a:schemeClr val="bg1"/>
                </a:solidFill>
                <a:latin typeface="Calibri Light" panose="020F0302020204030204" pitchFamily="34" charset="0"/>
                <a:ea typeface="+mn-ea"/>
                <a:cs typeface="+mn-cs"/>
              </a:endParaRPr>
            </a:p>
          </p:txBody>
        </p:sp>
        <p:sp>
          <p:nvSpPr>
            <p:cNvPr id="1044" name="Forma libre: forma 1043">
              <a:extLst>
                <a:ext uri="{FF2B5EF4-FFF2-40B4-BE49-F238E27FC236}">
                  <a16:creationId xmlns:a16="http://schemas.microsoft.com/office/drawing/2014/main" xmlns="" id="{7A4339F2-F445-49D5-A7B8-98A78D02D13A}"/>
                </a:ext>
              </a:extLst>
            </p:cNvPr>
            <p:cNvSpPr/>
            <p:nvPr/>
          </p:nvSpPr>
          <p:spPr>
            <a:xfrm>
              <a:off x="2172809" y="4416526"/>
              <a:ext cx="478021" cy="239010"/>
            </a:xfrm>
            <a:custGeom>
              <a:avLst/>
              <a:gdLst>
                <a:gd name="connsiteX0" fmla="*/ 0 w 478021"/>
                <a:gd name="connsiteY0" fmla="*/ 0 h 239010"/>
                <a:gd name="connsiteX1" fmla="*/ 478021 w 478021"/>
                <a:gd name="connsiteY1" fmla="*/ 0 h 239010"/>
                <a:gd name="connsiteX2" fmla="*/ 478021 w 478021"/>
                <a:gd name="connsiteY2" fmla="*/ 239010 h 239010"/>
                <a:gd name="connsiteX3" fmla="*/ 0 w 478021"/>
                <a:gd name="connsiteY3" fmla="*/ 239010 h 239010"/>
                <a:gd name="connsiteX4" fmla="*/ 0 w 478021"/>
                <a:gd name="connsiteY4" fmla="*/ 0 h 239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021" h="239010">
                  <a:moveTo>
                    <a:pt x="0" y="0"/>
                  </a:moveTo>
                  <a:lnTo>
                    <a:pt x="478021" y="0"/>
                  </a:lnTo>
                  <a:lnTo>
                    <a:pt x="478021" y="239010"/>
                  </a:lnTo>
                  <a:lnTo>
                    <a:pt x="0" y="239010"/>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ES" sz="650" kern="1200" dirty="0">
                  <a:solidFill>
                    <a:schemeClr val="tx1"/>
                  </a:solidFill>
                  <a:latin typeface="Calibri" panose="020F0502020204030204"/>
                  <a:ea typeface="+mn-ea"/>
                  <a:cs typeface="+mn-cs"/>
                  <a:hlinkClick r:id="rId6" action="ppaction://hlinksldjump">
                    <a:extLst>
                      <a:ext uri="{A12FA001-AC4F-418D-AE19-62706E023703}">
                        <ahyp:hlinkClr xmlns:ahyp="http://schemas.microsoft.com/office/drawing/2018/hyperlinkcolor" xmlns="" val="tx"/>
                      </a:ext>
                    </a:extLst>
                  </a:hlinkClick>
                </a:rPr>
                <a:t>Cobros</a:t>
              </a:r>
              <a:endParaRPr lang="es-ES" sz="650" kern="1200" dirty="0">
                <a:solidFill>
                  <a:schemeClr val="tx1"/>
                </a:solidFill>
                <a:latin typeface="Calibri" panose="020F0502020204030204"/>
                <a:ea typeface="+mn-ea"/>
                <a:cs typeface="+mn-cs"/>
              </a:endParaRPr>
            </a:p>
          </p:txBody>
        </p:sp>
        <p:sp>
          <p:nvSpPr>
            <p:cNvPr id="1045" name="Forma libre: forma 1044">
              <a:extLst>
                <a:ext uri="{FF2B5EF4-FFF2-40B4-BE49-F238E27FC236}">
                  <a16:creationId xmlns:a16="http://schemas.microsoft.com/office/drawing/2014/main" xmlns="" id="{DD41522C-7154-4833-B139-9154E5B2447D}"/>
                </a:ext>
              </a:extLst>
            </p:cNvPr>
            <p:cNvSpPr/>
            <p:nvPr/>
          </p:nvSpPr>
          <p:spPr>
            <a:xfrm>
              <a:off x="3185653" y="3787646"/>
              <a:ext cx="580300" cy="487583"/>
            </a:xfrm>
            <a:custGeom>
              <a:avLst/>
              <a:gdLst>
                <a:gd name="connsiteX0" fmla="*/ 0 w 580300"/>
                <a:gd name="connsiteY0" fmla="*/ 0 h 487583"/>
                <a:gd name="connsiteX1" fmla="*/ 580300 w 580300"/>
                <a:gd name="connsiteY1" fmla="*/ 0 h 487583"/>
                <a:gd name="connsiteX2" fmla="*/ 580300 w 580300"/>
                <a:gd name="connsiteY2" fmla="*/ 487583 h 487583"/>
                <a:gd name="connsiteX3" fmla="*/ 0 w 580300"/>
                <a:gd name="connsiteY3" fmla="*/ 487583 h 487583"/>
                <a:gd name="connsiteX4" fmla="*/ 0 w 580300"/>
                <a:gd name="connsiteY4" fmla="*/ 0 h 487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0300" h="487583">
                  <a:moveTo>
                    <a:pt x="0" y="0"/>
                  </a:moveTo>
                  <a:lnTo>
                    <a:pt x="580300" y="0"/>
                  </a:lnTo>
                  <a:lnTo>
                    <a:pt x="580300" y="487583"/>
                  </a:lnTo>
                  <a:lnTo>
                    <a:pt x="0" y="487583"/>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7" action="ppaction://hlinksldjump">
                    <a:extLst>
                      <a:ext uri="{A12FA001-AC4F-418D-AE19-62706E023703}">
                        <ahyp:hlinkClr xmlns:ahyp="http://schemas.microsoft.com/office/drawing/2018/hyperlinkcolor" xmlns="" val="tx"/>
                      </a:ext>
                    </a:extLst>
                  </a:hlinkClick>
                </a:rPr>
                <a:t>UATM</a:t>
              </a:r>
              <a:endParaRPr lang="es-SV" sz="650" b="0" kern="1200" dirty="0">
                <a:solidFill>
                  <a:schemeClr val="bg1"/>
                </a:solidFill>
                <a:latin typeface="Calibri Light" panose="020F0302020204030204" pitchFamily="34" charset="0"/>
                <a:ea typeface="+mn-ea"/>
                <a:cs typeface="+mn-cs"/>
              </a:endParaRPr>
            </a:p>
          </p:txBody>
        </p:sp>
        <p:sp>
          <p:nvSpPr>
            <p:cNvPr id="1046" name="Forma libre: forma 1045">
              <a:extLst>
                <a:ext uri="{FF2B5EF4-FFF2-40B4-BE49-F238E27FC236}">
                  <a16:creationId xmlns:a16="http://schemas.microsoft.com/office/drawing/2014/main" xmlns="" id="{80B95612-1DCB-4B16-BD8D-45437BEA6366}"/>
                </a:ext>
              </a:extLst>
            </p:cNvPr>
            <p:cNvSpPr/>
            <p:nvPr/>
          </p:nvSpPr>
          <p:spPr>
            <a:xfrm>
              <a:off x="2917194" y="4435114"/>
              <a:ext cx="832110" cy="299216"/>
            </a:xfrm>
            <a:custGeom>
              <a:avLst/>
              <a:gdLst>
                <a:gd name="connsiteX0" fmla="*/ 0 w 832110"/>
                <a:gd name="connsiteY0" fmla="*/ 0 h 299216"/>
                <a:gd name="connsiteX1" fmla="*/ 832110 w 832110"/>
                <a:gd name="connsiteY1" fmla="*/ 0 h 299216"/>
                <a:gd name="connsiteX2" fmla="*/ 832110 w 832110"/>
                <a:gd name="connsiteY2" fmla="*/ 299216 h 299216"/>
                <a:gd name="connsiteX3" fmla="*/ 0 w 832110"/>
                <a:gd name="connsiteY3" fmla="*/ 299216 h 299216"/>
                <a:gd name="connsiteX4" fmla="*/ 0 w 832110"/>
                <a:gd name="connsiteY4" fmla="*/ 0 h 299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110" h="299216">
                  <a:moveTo>
                    <a:pt x="0" y="0"/>
                  </a:moveTo>
                  <a:lnTo>
                    <a:pt x="832110" y="0"/>
                  </a:lnTo>
                  <a:lnTo>
                    <a:pt x="832110" y="299216"/>
                  </a:lnTo>
                  <a:lnTo>
                    <a:pt x="0" y="299216"/>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ES" sz="650" kern="1200" dirty="0">
                  <a:solidFill>
                    <a:schemeClr val="tx1"/>
                  </a:solidFill>
                  <a:latin typeface="Calibri Light" panose="020F0302020204030204" pitchFamily="34" charset="0"/>
                  <a:ea typeface="+mn-ea"/>
                  <a:cs typeface="Calibri Light" panose="020F0302020204030204" pitchFamily="34" charset="0"/>
                  <a:hlinkClick r:id="rId8" action="ppaction://hlinksldjump">
                    <a:extLst>
                      <a:ext uri="{A12FA001-AC4F-418D-AE19-62706E023703}">
                        <ahyp:hlinkClr xmlns:ahyp="http://schemas.microsoft.com/office/drawing/2018/hyperlinkcolor" xmlns="" val="tx"/>
                      </a:ext>
                    </a:extLst>
                  </a:hlinkClick>
                </a:rPr>
                <a:t>Catastro y Cuentas Corrientes</a:t>
              </a:r>
              <a:endParaRPr lang="es-ES" sz="650" kern="1200" dirty="0">
                <a:solidFill>
                  <a:schemeClr val="tx1"/>
                </a:solidFill>
                <a:latin typeface="Calibri Light" panose="020F0302020204030204" pitchFamily="34" charset="0"/>
                <a:ea typeface="+mn-ea"/>
              </a:endParaRPr>
            </a:p>
          </p:txBody>
        </p:sp>
        <p:sp>
          <p:nvSpPr>
            <p:cNvPr id="1047" name="Forma libre: forma 1046">
              <a:extLst>
                <a:ext uri="{FF2B5EF4-FFF2-40B4-BE49-F238E27FC236}">
                  <a16:creationId xmlns:a16="http://schemas.microsoft.com/office/drawing/2014/main" xmlns="" id="{6A850614-58BA-462D-8466-D0E0A8543D47}"/>
                </a:ext>
              </a:extLst>
            </p:cNvPr>
            <p:cNvSpPr/>
            <p:nvPr/>
          </p:nvSpPr>
          <p:spPr>
            <a:xfrm>
              <a:off x="3821030" y="3807194"/>
              <a:ext cx="581183" cy="469345"/>
            </a:xfrm>
            <a:custGeom>
              <a:avLst/>
              <a:gdLst>
                <a:gd name="connsiteX0" fmla="*/ 0 w 581183"/>
                <a:gd name="connsiteY0" fmla="*/ 0 h 469345"/>
                <a:gd name="connsiteX1" fmla="*/ 581183 w 581183"/>
                <a:gd name="connsiteY1" fmla="*/ 0 h 469345"/>
                <a:gd name="connsiteX2" fmla="*/ 581183 w 581183"/>
                <a:gd name="connsiteY2" fmla="*/ 469345 h 469345"/>
                <a:gd name="connsiteX3" fmla="*/ 0 w 581183"/>
                <a:gd name="connsiteY3" fmla="*/ 469345 h 469345"/>
                <a:gd name="connsiteX4" fmla="*/ 0 w 581183"/>
                <a:gd name="connsiteY4" fmla="*/ 0 h 469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183" h="469345">
                  <a:moveTo>
                    <a:pt x="0" y="0"/>
                  </a:moveTo>
                  <a:lnTo>
                    <a:pt x="581183" y="0"/>
                  </a:lnTo>
                  <a:lnTo>
                    <a:pt x="581183" y="469345"/>
                  </a:lnTo>
                  <a:lnTo>
                    <a:pt x="0" y="469345"/>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9" action="ppaction://hlinksldjump">
                    <a:extLst>
                      <a:ext uri="{A12FA001-AC4F-418D-AE19-62706E023703}">
                        <ahyp:hlinkClr xmlns:ahyp="http://schemas.microsoft.com/office/drawing/2018/hyperlinkcolor" xmlns="" val="tx"/>
                      </a:ext>
                    </a:extLst>
                  </a:hlinkClick>
                </a:rPr>
                <a:t>UACI</a:t>
              </a:r>
              <a:endParaRPr lang="es-SV" sz="650" b="0" kern="1200" dirty="0">
                <a:solidFill>
                  <a:schemeClr val="bg1"/>
                </a:solidFill>
                <a:latin typeface="Calibri Light" panose="020F0302020204030204" pitchFamily="34" charset="0"/>
                <a:ea typeface="+mn-ea"/>
                <a:cs typeface="+mn-cs"/>
              </a:endParaRPr>
            </a:p>
          </p:txBody>
        </p:sp>
        <p:sp>
          <p:nvSpPr>
            <p:cNvPr id="1048" name="Forma libre: forma 1047">
              <a:extLst>
                <a:ext uri="{FF2B5EF4-FFF2-40B4-BE49-F238E27FC236}">
                  <a16:creationId xmlns:a16="http://schemas.microsoft.com/office/drawing/2014/main" xmlns="" id="{38576705-F230-4B92-81FE-C40A5F44654B}"/>
                </a:ext>
              </a:extLst>
            </p:cNvPr>
            <p:cNvSpPr/>
            <p:nvPr/>
          </p:nvSpPr>
          <p:spPr>
            <a:xfrm>
              <a:off x="3895349" y="4409209"/>
              <a:ext cx="462466" cy="364252"/>
            </a:xfrm>
            <a:custGeom>
              <a:avLst/>
              <a:gdLst>
                <a:gd name="connsiteX0" fmla="*/ 0 w 462466"/>
                <a:gd name="connsiteY0" fmla="*/ 0 h 364252"/>
                <a:gd name="connsiteX1" fmla="*/ 462466 w 462466"/>
                <a:gd name="connsiteY1" fmla="*/ 0 h 364252"/>
                <a:gd name="connsiteX2" fmla="*/ 462466 w 462466"/>
                <a:gd name="connsiteY2" fmla="*/ 364252 h 364252"/>
                <a:gd name="connsiteX3" fmla="*/ 0 w 462466"/>
                <a:gd name="connsiteY3" fmla="*/ 364252 h 364252"/>
                <a:gd name="connsiteX4" fmla="*/ 0 w 462466"/>
                <a:gd name="connsiteY4" fmla="*/ 0 h 3642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2466" h="364252">
                  <a:moveTo>
                    <a:pt x="0" y="0"/>
                  </a:moveTo>
                  <a:lnTo>
                    <a:pt x="462466" y="0"/>
                  </a:lnTo>
                  <a:lnTo>
                    <a:pt x="462466" y="364252"/>
                  </a:lnTo>
                  <a:lnTo>
                    <a:pt x="0" y="364252"/>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ES" sz="650" kern="1200" dirty="0">
                  <a:solidFill>
                    <a:schemeClr val="tx1"/>
                  </a:solidFill>
                  <a:latin typeface="Calibri Light" panose="020F0302020204030204" pitchFamily="34" charset="0"/>
                  <a:ea typeface="+mn-ea"/>
                  <a:hlinkClick r:id="rId10" action="ppaction://hlinksldjump">
                    <a:extLst>
                      <a:ext uri="{A12FA001-AC4F-418D-AE19-62706E023703}">
                        <ahyp:hlinkClr xmlns:ahyp="http://schemas.microsoft.com/office/drawing/2018/hyperlinkcolor" xmlns="" val="tx"/>
                      </a:ext>
                    </a:extLst>
                  </a:hlinkClick>
                </a:rPr>
                <a:t>Bodega</a:t>
              </a:r>
              <a:endParaRPr lang="es-ES" sz="650" kern="1200" dirty="0">
                <a:solidFill>
                  <a:schemeClr val="tx1"/>
                </a:solidFill>
                <a:latin typeface="Calibri Light" panose="020F0302020204030204" pitchFamily="34" charset="0"/>
                <a:ea typeface="+mn-ea"/>
                <a:cs typeface="Calibri Light" panose="020F0302020204030204" pitchFamily="34" charset="0"/>
              </a:endParaRPr>
            </a:p>
          </p:txBody>
        </p:sp>
        <p:sp>
          <p:nvSpPr>
            <p:cNvPr id="1049" name="Forma libre: forma 1048">
              <a:extLst>
                <a:ext uri="{FF2B5EF4-FFF2-40B4-BE49-F238E27FC236}">
                  <a16:creationId xmlns:a16="http://schemas.microsoft.com/office/drawing/2014/main" xmlns="" id="{819EEC45-B204-41CB-9049-4530BD79FBCE}"/>
                </a:ext>
              </a:extLst>
            </p:cNvPr>
            <p:cNvSpPr/>
            <p:nvPr/>
          </p:nvSpPr>
          <p:spPr>
            <a:xfrm>
              <a:off x="4529300" y="3801149"/>
              <a:ext cx="744628" cy="488059"/>
            </a:xfrm>
            <a:custGeom>
              <a:avLst/>
              <a:gdLst>
                <a:gd name="connsiteX0" fmla="*/ 0 w 744628"/>
                <a:gd name="connsiteY0" fmla="*/ 0 h 488059"/>
                <a:gd name="connsiteX1" fmla="*/ 744628 w 744628"/>
                <a:gd name="connsiteY1" fmla="*/ 0 h 488059"/>
                <a:gd name="connsiteX2" fmla="*/ 744628 w 744628"/>
                <a:gd name="connsiteY2" fmla="*/ 488059 h 488059"/>
                <a:gd name="connsiteX3" fmla="*/ 0 w 744628"/>
                <a:gd name="connsiteY3" fmla="*/ 488059 h 488059"/>
                <a:gd name="connsiteX4" fmla="*/ 0 w 744628"/>
                <a:gd name="connsiteY4" fmla="*/ 0 h 488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628" h="488059">
                  <a:moveTo>
                    <a:pt x="0" y="0"/>
                  </a:moveTo>
                  <a:lnTo>
                    <a:pt x="744628" y="0"/>
                  </a:lnTo>
                  <a:lnTo>
                    <a:pt x="744628" y="488059"/>
                  </a:lnTo>
                  <a:lnTo>
                    <a:pt x="0" y="488059"/>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1" action="ppaction://hlinksldjump">
                    <a:extLst>
                      <a:ext uri="{A12FA001-AC4F-418D-AE19-62706E023703}">
                        <ahyp:hlinkClr xmlns:ahyp="http://schemas.microsoft.com/office/drawing/2018/hyperlinkcolor" xmlns="" val="tx"/>
                      </a:ext>
                    </a:extLst>
                  </a:hlinkClick>
                </a:rPr>
                <a:t>Administración de Contratos</a:t>
              </a:r>
              <a:endParaRPr lang="es-SV" sz="650" b="0" kern="1200" dirty="0">
                <a:solidFill>
                  <a:schemeClr val="bg1"/>
                </a:solidFill>
                <a:latin typeface="Calibri Light" panose="020F0302020204030204" pitchFamily="34" charset="0"/>
                <a:ea typeface="+mn-ea"/>
                <a:cs typeface="+mn-cs"/>
              </a:endParaRPr>
            </a:p>
          </p:txBody>
        </p:sp>
        <p:sp>
          <p:nvSpPr>
            <p:cNvPr id="1050" name="Forma libre: forma 1049">
              <a:extLst>
                <a:ext uri="{FF2B5EF4-FFF2-40B4-BE49-F238E27FC236}">
                  <a16:creationId xmlns:a16="http://schemas.microsoft.com/office/drawing/2014/main" xmlns="" id="{FC06A098-12B2-419E-88B0-156FDA700856}"/>
                </a:ext>
              </a:extLst>
            </p:cNvPr>
            <p:cNvSpPr/>
            <p:nvPr/>
          </p:nvSpPr>
          <p:spPr>
            <a:xfrm>
              <a:off x="5374313" y="3785466"/>
              <a:ext cx="782759" cy="504090"/>
            </a:xfrm>
            <a:custGeom>
              <a:avLst/>
              <a:gdLst>
                <a:gd name="connsiteX0" fmla="*/ 0 w 782759"/>
                <a:gd name="connsiteY0" fmla="*/ 0 h 504090"/>
                <a:gd name="connsiteX1" fmla="*/ 782759 w 782759"/>
                <a:gd name="connsiteY1" fmla="*/ 0 h 504090"/>
                <a:gd name="connsiteX2" fmla="*/ 782759 w 782759"/>
                <a:gd name="connsiteY2" fmla="*/ 504090 h 504090"/>
                <a:gd name="connsiteX3" fmla="*/ 0 w 782759"/>
                <a:gd name="connsiteY3" fmla="*/ 504090 h 504090"/>
                <a:gd name="connsiteX4" fmla="*/ 0 w 782759"/>
                <a:gd name="connsiteY4" fmla="*/ 0 h 504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759" h="504090">
                  <a:moveTo>
                    <a:pt x="0" y="0"/>
                  </a:moveTo>
                  <a:lnTo>
                    <a:pt x="782759" y="0"/>
                  </a:lnTo>
                  <a:lnTo>
                    <a:pt x="782759" y="504090"/>
                  </a:lnTo>
                  <a:lnTo>
                    <a:pt x="0" y="504090"/>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2" action="ppaction://hlinksldjump">
                    <a:extLst>
                      <a:ext uri="{A12FA001-AC4F-418D-AE19-62706E023703}">
                        <ahyp:hlinkClr xmlns:ahyp="http://schemas.microsoft.com/office/drawing/2018/hyperlinkcolor" xmlns="" val="tx"/>
                      </a:ext>
                    </a:extLst>
                  </a:hlinkClick>
                </a:rPr>
                <a:t>Unidad de Proyectos Administrativos</a:t>
              </a:r>
              <a:endParaRPr lang="es-SV" sz="650" b="0" kern="1200" dirty="0">
                <a:solidFill>
                  <a:schemeClr val="bg1"/>
                </a:solidFill>
                <a:latin typeface="Calibri Light" panose="020F0302020204030204" pitchFamily="34" charset="0"/>
                <a:ea typeface="+mn-ea"/>
                <a:cs typeface="+mn-cs"/>
              </a:endParaRPr>
            </a:p>
          </p:txBody>
        </p:sp>
        <p:sp>
          <p:nvSpPr>
            <p:cNvPr id="1051" name="Forma libre: forma 1050">
              <a:extLst>
                <a:ext uri="{FF2B5EF4-FFF2-40B4-BE49-F238E27FC236}">
                  <a16:creationId xmlns:a16="http://schemas.microsoft.com/office/drawing/2014/main" xmlns="" id="{B05E5F7E-4CBD-49E9-9E01-62245AE52610}"/>
                </a:ext>
              </a:extLst>
            </p:cNvPr>
            <p:cNvSpPr/>
            <p:nvPr/>
          </p:nvSpPr>
          <p:spPr>
            <a:xfrm>
              <a:off x="6257457" y="3785466"/>
              <a:ext cx="574897" cy="539286"/>
            </a:xfrm>
            <a:custGeom>
              <a:avLst/>
              <a:gdLst>
                <a:gd name="connsiteX0" fmla="*/ 0 w 574897"/>
                <a:gd name="connsiteY0" fmla="*/ 0 h 539286"/>
                <a:gd name="connsiteX1" fmla="*/ 574897 w 574897"/>
                <a:gd name="connsiteY1" fmla="*/ 0 h 539286"/>
                <a:gd name="connsiteX2" fmla="*/ 574897 w 574897"/>
                <a:gd name="connsiteY2" fmla="*/ 539286 h 539286"/>
                <a:gd name="connsiteX3" fmla="*/ 0 w 574897"/>
                <a:gd name="connsiteY3" fmla="*/ 539286 h 539286"/>
                <a:gd name="connsiteX4" fmla="*/ 0 w 574897"/>
                <a:gd name="connsiteY4" fmla="*/ 0 h 539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4897" h="539286">
                  <a:moveTo>
                    <a:pt x="0" y="0"/>
                  </a:moveTo>
                  <a:lnTo>
                    <a:pt x="574897" y="0"/>
                  </a:lnTo>
                  <a:lnTo>
                    <a:pt x="574897" y="539286"/>
                  </a:lnTo>
                  <a:lnTo>
                    <a:pt x="0" y="539286"/>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3" action="ppaction://hlinksldjump">
                    <a:extLst>
                      <a:ext uri="{A12FA001-AC4F-418D-AE19-62706E023703}">
                        <ahyp:hlinkClr xmlns:ahyp="http://schemas.microsoft.com/office/drawing/2018/hyperlinkcolor" xmlns="" val="tx"/>
                      </a:ext>
                    </a:extLst>
                  </a:hlinkClick>
                </a:rPr>
                <a:t>REF</a:t>
              </a:r>
              <a:endParaRPr lang="es-SV" sz="650" b="0" kern="1200" dirty="0">
                <a:solidFill>
                  <a:schemeClr val="bg1"/>
                </a:solidFill>
                <a:latin typeface="Calibri Light" panose="020F0302020204030204" pitchFamily="34" charset="0"/>
                <a:ea typeface="+mn-ea"/>
                <a:cs typeface="+mn-cs"/>
              </a:endParaRPr>
            </a:p>
          </p:txBody>
        </p:sp>
        <p:sp>
          <p:nvSpPr>
            <p:cNvPr id="1052" name="Forma libre: forma 1051">
              <a:extLst>
                <a:ext uri="{FF2B5EF4-FFF2-40B4-BE49-F238E27FC236}">
                  <a16:creationId xmlns:a16="http://schemas.microsoft.com/office/drawing/2014/main" xmlns="" id="{91C534A0-FE4E-43B9-825E-FFB5BAF91EE8}"/>
                </a:ext>
              </a:extLst>
            </p:cNvPr>
            <p:cNvSpPr/>
            <p:nvPr/>
          </p:nvSpPr>
          <p:spPr>
            <a:xfrm>
              <a:off x="6932739" y="3820447"/>
              <a:ext cx="711955" cy="504090"/>
            </a:xfrm>
            <a:custGeom>
              <a:avLst/>
              <a:gdLst>
                <a:gd name="connsiteX0" fmla="*/ 0 w 711955"/>
                <a:gd name="connsiteY0" fmla="*/ 0 h 504090"/>
                <a:gd name="connsiteX1" fmla="*/ 711955 w 711955"/>
                <a:gd name="connsiteY1" fmla="*/ 0 h 504090"/>
                <a:gd name="connsiteX2" fmla="*/ 711955 w 711955"/>
                <a:gd name="connsiteY2" fmla="*/ 504090 h 504090"/>
                <a:gd name="connsiteX3" fmla="*/ 0 w 711955"/>
                <a:gd name="connsiteY3" fmla="*/ 504090 h 504090"/>
                <a:gd name="connsiteX4" fmla="*/ 0 w 711955"/>
                <a:gd name="connsiteY4" fmla="*/ 0 h 504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955" h="504090">
                  <a:moveTo>
                    <a:pt x="0" y="0"/>
                  </a:moveTo>
                  <a:lnTo>
                    <a:pt x="711955" y="0"/>
                  </a:lnTo>
                  <a:lnTo>
                    <a:pt x="711955" y="504090"/>
                  </a:lnTo>
                  <a:lnTo>
                    <a:pt x="0" y="504090"/>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4" action="ppaction://hlinksldjump">
                    <a:extLst>
                      <a:ext uri="{A12FA001-AC4F-418D-AE19-62706E023703}">
                        <ahyp:hlinkClr xmlns:ahyp="http://schemas.microsoft.com/office/drawing/2018/hyperlinkcolor" xmlns="" val="tx"/>
                      </a:ext>
                    </a:extLst>
                  </a:hlinkClick>
                </a:rPr>
                <a:t>Unidad de la  Niñez, Adolescencia y Juventud</a:t>
              </a:r>
              <a:endParaRPr lang="es-SV" sz="650" b="0" kern="1200" dirty="0">
                <a:solidFill>
                  <a:schemeClr val="bg1"/>
                </a:solidFill>
                <a:latin typeface="Calibri Light" panose="020F0302020204030204" pitchFamily="34" charset="0"/>
                <a:ea typeface="+mn-ea"/>
                <a:cs typeface="+mn-cs"/>
              </a:endParaRPr>
            </a:p>
          </p:txBody>
        </p:sp>
        <p:sp>
          <p:nvSpPr>
            <p:cNvPr id="1053" name="Forma libre: forma 1052">
              <a:extLst>
                <a:ext uri="{FF2B5EF4-FFF2-40B4-BE49-F238E27FC236}">
                  <a16:creationId xmlns:a16="http://schemas.microsoft.com/office/drawing/2014/main" xmlns="" id="{5E83AA57-D45F-48B7-BABF-E46E56457377}"/>
                </a:ext>
              </a:extLst>
            </p:cNvPr>
            <p:cNvSpPr/>
            <p:nvPr/>
          </p:nvSpPr>
          <p:spPr>
            <a:xfrm>
              <a:off x="7716321" y="3808449"/>
              <a:ext cx="634296" cy="524064"/>
            </a:xfrm>
            <a:custGeom>
              <a:avLst/>
              <a:gdLst>
                <a:gd name="connsiteX0" fmla="*/ 0 w 634296"/>
                <a:gd name="connsiteY0" fmla="*/ 0 h 524064"/>
                <a:gd name="connsiteX1" fmla="*/ 634296 w 634296"/>
                <a:gd name="connsiteY1" fmla="*/ 0 h 524064"/>
                <a:gd name="connsiteX2" fmla="*/ 634296 w 634296"/>
                <a:gd name="connsiteY2" fmla="*/ 524064 h 524064"/>
                <a:gd name="connsiteX3" fmla="*/ 0 w 634296"/>
                <a:gd name="connsiteY3" fmla="*/ 524064 h 524064"/>
                <a:gd name="connsiteX4" fmla="*/ 0 w 634296"/>
                <a:gd name="connsiteY4" fmla="*/ 0 h 524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296" h="524064">
                  <a:moveTo>
                    <a:pt x="0" y="0"/>
                  </a:moveTo>
                  <a:lnTo>
                    <a:pt x="634296" y="0"/>
                  </a:lnTo>
                  <a:lnTo>
                    <a:pt x="634296" y="524064"/>
                  </a:lnTo>
                  <a:lnTo>
                    <a:pt x="0" y="524064"/>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5" action="ppaction://hlinksldjump">
                    <a:extLst>
                      <a:ext uri="{A12FA001-AC4F-418D-AE19-62706E023703}">
                        <ahyp:hlinkClr xmlns:ahyp="http://schemas.microsoft.com/office/drawing/2018/hyperlinkcolor" xmlns="" val="tx"/>
                      </a:ext>
                    </a:extLst>
                  </a:hlinkClick>
                </a:rPr>
                <a:t>Unidad de la Cultura</a:t>
              </a:r>
              <a:endParaRPr lang="es-SV" sz="650" b="0" kern="1200" dirty="0">
                <a:solidFill>
                  <a:schemeClr val="bg1"/>
                </a:solidFill>
                <a:latin typeface="Calibri Light" panose="020F0302020204030204" pitchFamily="34" charset="0"/>
                <a:ea typeface="+mn-ea"/>
                <a:cs typeface="+mn-cs"/>
              </a:endParaRPr>
            </a:p>
          </p:txBody>
        </p:sp>
        <p:sp>
          <p:nvSpPr>
            <p:cNvPr id="1054" name="Forma libre: forma 1053">
              <a:extLst>
                <a:ext uri="{FF2B5EF4-FFF2-40B4-BE49-F238E27FC236}">
                  <a16:creationId xmlns:a16="http://schemas.microsoft.com/office/drawing/2014/main" xmlns="" id="{FA04BDED-6CBF-454C-80E3-7046E70D7BCD}"/>
                </a:ext>
              </a:extLst>
            </p:cNvPr>
            <p:cNvSpPr/>
            <p:nvPr/>
          </p:nvSpPr>
          <p:spPr>
            <a:xfrm>
              <a:off x="8445529" y="3812596"/>
              <a:ext cx="1157705" cy="488062"/>
            </a:xfrm>
            <a:custGeom>
              <a:avLst/>
              <a:gdLst>
                <a:gd name="connsiteX0" fmla="*/ 0 w 1157705"/>
                <a:gd name="connsiteY0" fmla="*/ 0 h 488062"/>
                <a:gd name="connsiteX1" fmla="*/ 1157705 w 1157705"/>
                <a:gd name="connsiteY1" fmla="*/ 0 h 488062"/>
                <a:gd name="connsiteX2" fmla="*/ 1157705 w 1157705"/>
                <a:gd name="connsiteY2" fmla="*/ 488062 h 488062"/>
                <a:gd name="connsiteX3" fmla="*/ 0 w 1157705"/>
                <a:gd name="connsiteY3" fmla="*/ 488062 h 488062"/>
                <a:gd name="connsiteX4" fmla="*/ 0 w 1157705"/>
                <a:gd name="connsiteY4" fmla="*/ 0 h 4880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705" h="488062">
                  <a:moveTo>
                    <a:pt x="0" y="0"/>
                  </a:moveTo>
                  <a:lnTo>
                    <a:pt x="1157705" y="0"/>
                  </a:lnTo>
                  <a:lnTo>
                    <a:pt x="1157705" y="488062"/>
                  </a:lnTo>
                  <a:lnTo>
                    <a:pt x="0" y="488062"/>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dirty="0">
                  <a:solidFill>
                    <a:schemeClr val="bg1"/>
                  </a:solidFill>
                  <a:latin typeface="Calibri Light" panose="020F0302020204030204" pitchFamily="34" charset="0"/>
                  <a:hlinkClick r:id="rId16" action="ppaction://hlinksldjump">
                    <a:extLst>
                      <a:ext uri="{A12FA001-AC4F-418D-AE19-62706E023703}">
                        <ahyp:hlinkClr xmlns:ahyp="http://schemas.microsoft.com/office/drawing/2018/hyperlinkcolor" xmlns="" val="tx"/>
                      </a:ext>
                    </a:extLst>
                  </a:hlinkClick>
                </a:rPr>
                <a:t>Servicios públicos Municipales </a:t>
              </a:r>
              <a:endParaRPr lang="es-SV" sz="650" b="0" kern="1200" dirty="0">
                <a:solidFill>
                  <a:schemeClr val="bg1"/>
                </a:solidFill>
                <a:latin typeface="Calibri Light" panose="020F0302020204030204" pitchFamily="34" charset="0"/>
              </a:endParaRPr>
            </a:p>
          </p:txBody>
        </p:sp>
        <p:sp>
          <p:nvSpPr>
            <p:cNvPr id="1055" name="Forma libre: forma 1054">
              <a:extLst>
                <a:ext uri="{FF2B5EF4-FFF2-40B4-BE49-F238E27FC236}">
                  <a16:creationId xmlns:a16="http://schemas.microsoft.com/office/drawing/2014/main" xmlns="" id="{43880268-6C56-4B72-AFDF-A50BA70D7703}"/>
                </a:ext>
              </a:extLst>
            </p:cNvPr>
            <p:cNvSpPr/>
            <p:nvPr/>
          </p:nvSpPr>
          <p:spPr>
            <a:xfrm>
              <a:off x="8025872" y="4497606"/>
              <a:ext cx="927530" cy="283376"/>
            </a:xfrm>
            <a:custGeom>
              <a:avLst/>
              <a:gdLst>
                <a:gd name="connsiteX0" fmla="*/ 0 w 927530"/>
                <a:gd name="connsiteY0" fmla="*/ 0 h 283376"/>
                <a:gd name="connsiteX1" fmla="*/ 927530 w 927530"/>
                <a:gd name="connsiteY1" fmla="*/ 0 h 283376"/>
                <a:gd name="connsiteX2" fmla="*/ 927530 w 927530"/>
                <a:gd name="connsiteY2" fmla="*/ 283376 h 283376"/>
                <a:gd name="connsiteX3" fmla="*/ 0 w 927530"/>
                <a:gd name="connsiteY3" fmla="*/ 283376 h 283376"/>
                <a:gd name="connsiteX4" fmla="*/ 0 w 927530"/>
                <a:gd name="connsiteY4" fmla="*/ 0 h 283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530" h="283376">
                  <a:moveTo>
                    <a:pt x="0" y="0"/>
                  </a:moveTo>
                  <a:lnTo>
                    <a:pt x="927530" y="0"/>
                  </a:lnTo>
                  <a:lnTo>
                    <a:pt x="927530" y="283376"/>
                  </a:lnTo>
                  <a:lnTo>
                    <a:pt x="0" y="283376"/>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Alumbrado                     Público</a:t>
              </a:r>
            </a:p>
          </p:txBody>
        </p:sp>
        <p:sp>
          <p:nvSpPr>
            <p:cNvPr id="1056" name="Forma libre: forma 1055">
              <a:extLst>
                <a:ext uri="{FF2B5EF4-FFF2-40B4-BE49-F238E27FC236}">
                  <a16:creationId xmlns:a16="http://schemas.microsoft.com/office/drawing/2014/main" xmlns="" id="{093FB43A-532A-4B69-83FF-4ABF99D915E1}"/>
                </a:ext>
              </a:extLst>
            </p:cNvPr>
            <p:cNvSpPr/>
            <p:nvPr/>
          </p:nvSpPr>
          <p:spPr>
            <a:xfrm>
              <a:off x="9108756" y="4411899"/>
              <a:ext cx="927530" cy="362461"/>
            </a:xfrm>
            <a:custGeom>
              <a:avLst/>
              <a:gdLst>
                <a:gd name="connsiteX0" fmla="*/ 0 w 927530"/>
                <a:gd name="connsiteY0" fmla="*/ 0 h 362461"/>
                <a:gd name="connsiteX1" fmla="*/ 927530 w 927530"/>
                <a:gd name="connsiteY1" fmla="*/ 0 h 362461"/>
                <a:gd name="connsiteX2" fmla="*/ 927530 w 927530"/>
                <a:gd name="connsiteY2" fmla="*/ 362461 h 362461"/>
                <a:gd name="connsiteX3" fmla="*/ 0 w 927530"/>
                <a:gd name="connsiteY3" fmla="*/ 362461 h 362461"/>
                <a:gd name="connsiteX4" fmla="*/ 0 w 927530"/>
                <a:gd name="connsiteY4" fmla="*/ 0 h 36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530" h="362461">
                  <a:moveTo>
                    <a:pt x="0" y="0"/>
                  </a:moveTo>
                  <a:lnTo>
                    <a:pt x="927530" y="0"/>
                  </a:lnTo>
                  <a:lnTo>
                    <a:pt x="927530" y="362461"/>
                  </a:lnTo>
                  <a:lnTo>
                    <a:pt x="0" y="362461"/>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Aseo, Recolección y Transporte de Desechos Sólidos</a:t>
              </a:r>
            </a:p>
          </p:txBody>
        </p:sp>
        <p:sp>
          <p:nvSpPr>
            <p:cNvPr id="1057" name="Forma libre: forma 1056">
              <a:extLst>
                <a:ext uri="{FF2B5EF4-FFF2-40B4-BE49-F238E27FC236}">
                  <a16:creationId xmlns:a16="http://schemas.microsoft.com/office/drawing/2014/main" xmlns="" id="{4DF82627-7B92-44BF-A2E4-062E5A7C9701}"/>
                </a:ext>
              </a:extLst>
            </p:cNvPr>
            <p:cNvSpPr/>
            <p:nvPr/>
          </p:nvSpPr>
          <p:spPr>
            <a:xfrm>
              <a:off x="8002333" y="4854086"/>
              <a:ext cx="927530" cy="283376"/>
            </a:xfrm>
            <a:custGeom>
              <a:avLst/>
              <a:gdLst>
                <a:gd name="connsiteX0" fmla="*/ 0 w 927530"/>
                <a:gd name="connsiteY0" fmla="*/ 0 h 283376"/>
                <a:gd name="connsiteX1" fmla="*/ 927530 w 927530"/>
                <a:gd name="connsiteY1" fmla="*/ 0 h 283376"/>
                <a:gd name="connsiteX2" fmla="*/ 927530 w 927530"/>
                <a:gd name="connsiteY2" fmla="*/ 283376 h 283376"/>
                <a:gd name="connsiteX3" fmla="*/ 0 w 927530"/>
                <a:gd name="connsiteY3" fmla="*/ 283376 h 283376"/>
                <a:gd name="connsiteX4" fmla="*/ 0 w 927530"/>
                <a:gd name="connsiteY4" fmla="*/ 0 h 283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530" h="283376">
                  <a:moveTo>
                    <a:pt x="0" y="0"/>
                  </a:moveTo>
                  <a:lnTo>
                    <a:pt x="927530" y="0"/>
                  </a:lnTo>
                  <a:lnTo>
                    <a:pt x="927530" y="283376"/>
                  </a:lnTo>
                  <a:lnTo>
                    <a:pt x="0" y="283376"/>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Parque, Zonas Verdes y Recreativas</a:t>
              </a:r>
            </a:p>
          </p:txBody>
        </p:sp>
        <p:sp>
          <p:nvSpPr>
            <p:cNvPr id="1058" name="Forma libre: forma 1057">
              <a:extLst>
                <a:ext uri="{FF2B5EF4-FFF2-40B4-BE49-F238E27FC236}">
                  <a16:creationId xmlns:a16="http://schemas.microsoft.com/office/drawing/2014/main" xmlns="" id="{BEC412E6-6E3B-47DA-BA0D-03C4D025C9AD}"/>
                </a:ext>
              </a:extLst>
            </p:cNvPr>
            <p:cNvSpPr/>
            <p:nvPr/>
          </p:nvSpPr>
          <p:spPr>
            <a:xfrm>
              <a:off x="9108756" y="4874647"/>
              <a:ext cx="927530" cy="283376"/>
            </a:xfrm>
            <a:custGeom>
              <a:avLst/>
              <a:gdLst>
                <a:gd name="connsiteX0" fmla="*/ 0 w 927530"/>
                <a:gd name="connsiteY0" fmla="*/ 0 h 283376"/>
                <a:gd name="connsiteX1" fmla="*/ 927530 w 927530"/>
                <a:gd name="connsiteY1" fmla="*/ 0 h 283376"/>
                <a:gd name="connsiteX2" fmla="*/ 927530 w 927530"/>
                <a:gd name="connsiteY2" fmla="*/ 283376 h 283376"/>
                <a:gd name="connsiteX3" fmla="*/ 0 w 927530"/>
                <a:gd name="connsiteY3" fmla="*/ 283376 h 283376"/>
                <a:gd name="connsiteX4" fmla="*/ 0 w 927530"/>
                <a:gd name="connsiteY4" fmla="*/ 0 h 283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530" h="283376">
                  <a:moveTo>
                    <a:pt x="0" y="0"/>
                  </a:moveTo>
                  <a:lnTo>
                    <a:pt x="927530" y="0"/>
                  </a:lnTo>
                  <a:lnTo>
                    <a:pt x="927530" y="283376"/>
                  </a:lnTo>
                  <a:lnTo>
                    <a:pt x="0" y="283376"/>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Cementerio                 Municipal</a:t>
              </a:r>
            </a:p>
          </p:txBody>
        </p:sp>
        <p:sp>
          <p:nvSpPr>
            <p:cNvPr id="1059" name="Forma libre: forma 1058">
              <a:extLst>
                <a:ext uri="{FF2B5EF4-FFF2-40B4-BE49-F238E27FC236}">
                  <a16:creationId xmlns:a16="http://schemas.microsoft.com/office/drawing/2014/main" xmlns="" id="{626344B1-63ED-462B-A1FB-E0D3CCBA3240}"/>
                </a:ext>
              </a:extLst>
            </p:cNvPr>
            <p:cNvSpPr/>
            <p:nvPr/>
          </p:nvSpPr>
          <p:spPr>
            <a:xfrm>
              <a:off x="8059979" y="5213016"/>
              <a:ext cx="863084" cy="226597"/>
            </a:xfrm>
            <a:custGeom>
              <a:avLst/>
              <a:gdLst>
                <a:gd name="connsiteX0" fmla="*/ 0 w 863084"/>
                <a:gd name="connsiteY0" fmla="*/ 0 h 226597"/>
                <a:gd name="connsiteX1" fmla="*/ 863084 w 863084"/>
                <a:gd name="connsiteY1" fmla="*/ 0 h 226597"/>
                <a:gd name="connsiteX2" fmla="*/ 863084 w 863084"/>
                <a:gd name="connsiteY2" fmla="*/ 226597 h 226597"/>
                <a:gd name="connsiteX3" fmla="*/ 0 w 863084"/>
                <a:gd name="connsiteY3" fmla="*/ 226597 h 226597"/>
                <a:gd name="connsiteX4" fmla="*/ 0 w 863084"/>
                <a:gd name="connsiteY4" fmla="*/ 0 h 226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084" h="226597">
                  <a:moveTo>
                    <a:pt x="0" y="0"/>
                  </a:moveTo>
                  <a:lnTo>
                    <a:pt x="863084" y="0"/>
                  </a:lnTo>
                  <a:lnTo>
                    <a:pt x="863084" y="226597"/>
                  </a:lnTo>
                  <a:lnTo>
                    <a:pt x="0" y="226597"/>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Mercado Municipal</a:t>
              </a:r>
            </a:p>
          </p:txBody>
        </p:sp>
        <p:sp>
          <p:nvSpPr>
            <p:cNvPr id="1060" name="Forma libre: forma 1059">
              <a:extLst>
                <a:ext uri="{FF2B5EF4-FFF2-40B4-BE49-F238E27FC236}">
                  <a16:creationId xmlns:a16="http://schemas.microsoft.com/office/drawing/2014/main" xmlns="" id="{B576D185-7606-46D1-BE87-5DBB0EA0DB37}"/>
                </a:ext>
              </a:extLst>
            </p:cNvPr>
            <p:cNvSpPr/>
            <p:nvPr/>
          </p:nvSpPr>
          <p:spPr>
            <a:xfrm>
              <a:off x="9108756" y="5220029"/>
              <a:ext cx="943714" cy="254763"/>
            </a:xfrm>
            <a:custGeom>
              <a:avLst/>
              <a:gdLst>
                <a:gd name="connsiteX0" fmla="*/ 0 w 943714"/>
                <a:gd name="connsiteY0" fmla="*/ 0 h 254763"/>
                <a:gd name="connsiteX1" fmla="*/ 943714 w 943714"/>
                <a:gd name="connsiteY1" fmla="*/ 0 h 254763"/>
                <a:gd name="connsiteX2" fmla="*/ 943714 w 943714"/>
                <a:gd name="connsiteY2" fmla="*/ 254763 h 254763"/>
                <a:gd name="connsiteX3" fmla="*/ 0 w 943714"/>
                <a:gd name="connsiteY3" fmla="*/ 254763 h 254763"/>
                <a:gd name="connsiteX4" fmla="*/ 0 w 943714"/>
                <a:gd name="connsiteY4" fmla="*/ 0 h 25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3714" h="254763">
                  <a:moveTo>
                    <a:pt x="0" y="0"/>
                  </a:moveTo>
                  <a:lnTo>
                    <a:pt x="943714" y="0"/>
                  </a:lnTo>
                  <a:lnTo>
                    <a:pt x="943714" y="254763"/>
                  </a:lnTo>
                  <a:lnTo>
                    <a:pt x="0" y="254763"/>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Servicio de Agua</a:t>
              </a:r>
            </a:p>
          </p:txBody>
        </p:sp>
        <p:sp>
          <p:nvSpPr>
            <p:cNvPr id="1061" name="Forma libre: forma 1060">
              <a:extLst>
                <a:ext uri="{FF2B5EF4-FFF2-40B4-BE49-F238E27FC236}">
                  <a16:creationId xmlns:a16="http://schemas.microsoft.com/office/drawing/2014/main" xmlns="" id="{3AFA0C28-842A-49B1-BBD3-360F9EC181D9}"/>
                </a:ext>
              </a:extLst>
            </p:cNvPr>
            <p:cNvSpPr/>
            <p:nvPr/>
          </p:nvSpPr>
          <p:spPr>
            <a:xfrm>
              <a:off x="8043933" y="5559031"/>
              <a:ext cx="862148" cy="257719"/>
            </a:xfrm>
            <a:custGeom>
              <a:avLst/>
              <a:gdLst>
                <a:gd name="connsiteX0" fmla="*/ 0 w 862148"/>
                <a:gd name="connsiteY0" fmla="*/ 0 h 257719"/>
                <a:gd name="connsiteX1" fmla="*/ 862148 w 862148"/>
                <a:gd name="connsiteY1" fmla="*/ 0 h 257719"/>
                <a:gd name="connsiteX2" fmla="*/ 862148 w 862148"/>
                <a:gd name="connsiteY2" fmla="*/ 257719 h 257719"/>
                <a:gd name="connsiteX3" fmla="*/ 0 w 862148"/>
                <a:gd name="connsiteY3" fmla="*/ 257719 h 257719"/>
                <a:gd name="connsiteX4" fmla="*/ 0 w 862148"/>
                <a:gd name="connsiteY4" fmla="*/ 0 h 257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2148" h="257719">
                  <a:moveTo>
                    <a:pt x="0" y="0"/>
                  </a:moveTo>
                  <a:lnTo>
                    <a:pt x="862148" y="0"/>
                  </a:lnTo>
                  <a:lnTo>
                    <a:pt x="862148" y="257719"/>
                  </a:lnTo>
                  <a:lnTo>
                    <a:pt x="0" y="257719"/>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Adoquinado</a:t>
              </a:r>
            </a:p>
          </p:txBody>
        </p:sp>
        <p:sp>
          <p:nvSpPr>
            <p:cNvPr id="1062" name="Forma libre: forma 1061">
              <a:extLst>
                <a:ext uri="{FF2B5EF4-FFF2-40B4-BE49-F238E27FC236}">
                  <a16:creationId xmlns:a16="http://schemas.microsoft.com/office/drawing/2014/main" xmlns="" id="{65C44735-C77B-4412-8847-E2B02730E233}"/>
                </a:ext>
              </a:extLst>
            </p:cNvPr>
            <p:cNvSpPr/>
            <p:nvPr/>
          </p:nvSpPr>
          <p:spPr>
            <a:xfrm>
              <a:off x="9120284" y="5555709"/>
              <a:ext cx="927530" cy="283376"/>
            </a:xfrm>
            <a:custGeom>
              <a:avLst/>
              <a:gdLst>
                <a:gd name="connsiteX0" fmla="*/ 0 w 927530"/>
                <a:gd name="connsiteY0" fmla="*/ 0 h 283376"/>
                <a:gd name="connsiteX1" fmla="*/ 927530 w 927530"/>
                <a:gd name="connsiteY1" fmla="*/ 0 h 283376"/>
                <a:gd name="connsiteX2" fmla="*/ 927530 w 927530"/>
                <a:gd name="connsiteY2" fmla="*/ 283376 h 283376"/>
                <a:gd name="connsiteX3" fmla="*/ 0 w 927530"/>
                <a:gd name="connsiteY3" fmla="*/ 283376 h 283376"/>
                <a:gd name="connsiteX4" fmla="*/ 0 w 927530"/>
                <a:gd name="connsiteY4" fmla="*/ 0 h 283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530" h="283376">
                  <a:moveTo>
                    <a:pt x="0" y="0"/>
                  </a:moveTo>
                  <a:lnTo>
                    <a:pt x="927530" y="0"/>
                  </a:lnTo>
                  <a:lnTo>
                    <a:pt x="927530" y="283376"/>
                  </a:lnTo>
                  <a:lnTo>
                    <a:pt x="0" y="283376"/>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Canchas                   Deportivas</a:t>
              </a:r>
            </a:p>
          </p:txBody>
        </p:sp>
        <p:sp>
          <p:nvSpPr>
            <p:cNvPr id="1063" name="Forma libre: forma 1062">
              <a:extLst>
                <a:ext uri="{FF2B5EF4-FFF2-40B4-BE49-F238E27FC236}">
                  <a16:creationId xmlns:a16="http://schemas.microsoft.com/office/drawing/2014/main" xmlns="" id="{F5AD9675-AA26-465E-8D69-022D6B5C93E7}"/>
                </a:ext>
              </a:extLst>
            </p:cNvPr>
            <p:cNvSpPr/>
            <p:nvPr/>
          </p:nvSpPr>
          <p:spPr>
            <a:xfrm>
              <a:off x="8074430" y="5916609"/>
              <a:ext cx="844550" cy="263755"/>
            </a:xfrm>
            <a:custGeom>
              <a:avLst/>
              <a:gdLst>
                <a:gd name="connsiteX0" fmla="*/ 0 w 844550"/>
                <a:gd name="connsiteY0" fmla="*/ 0 h 263755"/>
                <a:gd name="connsiteX1" fmla="*/ 844550 w 844550"/>
                <a:gd name="connsiteY1" fmla="*/ 0 h 263755"/>
                <a:gd name="connsiteX2" fmla="*/ 844550 w 844550"/>
                <a:gd name="connsiteY2" fmla="*/ 263755 h 263755"/>
                <a:gd name="connsiteX3" fmla="*/ 0 w 844550"/>
                <a:gd name="connsiteY3" fmla="*/ 263755 h 263755"/>
                <a:gd name="connsiteX4" fmla="*/ 0 w 844550"/>
                <a:gd name="connsiteY4" fmla="*/ 0 h 26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4550" h="263755">
                  <a:moveTo>
                    <a:pt x="0" y="0"/>
                  </a:moveTo>
                  <a:lnTo>
                    <a:pt x="844550" y="0"/>
                  </a:lnTo>
                  <a:lnTo>
                    <a:pt x="844550" y="263755"/>
                  </a:lnTo>
                  <a:lnTo>
                    <a:pt x="0" y="263755"/>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Motoristas</a:t>
              </a:r>
            </a:p>
          </p:txBody>
        </p:sp>
        <p:sp>
          <p:nvSpPr>
            <p:cNvPr id="1064" name="Forma libre: forma 1063">
              <a:extLst>
                <a:ext uri="{FF2B5EF4-FFF2-40B4-BE49-F238E27FC236}">
                  <a16:creationId xmlns:a16="http://schemas.microsoft.com/office/drawing/2014/main" xmlns="" id="{AFA26A7E-AEBF-44AB-8E0F-E3279FF87A7C}"/>
                </a:ext>
              </a:extLst>
            </p:cNvPr>
            <p:cNvSpPr/>
            <p:nvPr/>
          </p:nvSpPr>
          <p:spPr>
            <a:xfrm>
              <a:off x="9108756" y="5924152"/>
              <a:ext cx="927530" cy="283376"/>
            </a:xfrm>
            <a:custGeom>
              <a:avLst/>
              <a:gdLst>
                <a:gd name="connsiteX0" fmla="*/ 0 w 927530"/>
                <a:gd name="connsiteY0" fmla="*/ 0 h 283376"/>
                <a:gd name="connsiteX1" fmla="*/ 927530 w 927530"/>
                <a:gd name="connsiteY1" fmla="*/ 0 h 283376"/>
                <a:gd name="connsiteX2" fmla="*/ 927530 w 927530"/>
                <a:gd name="connsiteY2" fmla="*/ 283376 h 283376"/>
                <a:gd name="connsiteX3" fmla="*/ 0 w 927530"/>
                <a:gd name="connsiteY3" fmla="*/ 283376 h 283376"/>
                <a:gd name="connsiteX4" fmla="*/ 0 w 927530"/>
                <a:gd name="connsiteY4" fmla="*/ 0 h 283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530" h="283376">
                  <a:moveTo>
                    <a:pt x="0" y="0"/>
                  </a:moveTo>
                  <a:lnTo>
                    <a:pt x="927530" y="0"/>
                  </a:lnTo>
                  <a:lnTo>
                    <a:pt x="927530" y="283376"/>
                  </a:lnTo>
                  <a:lnTo>
                    <a:pt x="0" y="283376"/>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Salón de Servicios de Usos Múltiples</a:t>
              </a:r>
            </a:p>
          </p:txBody>
        </p:sp>
        <p:sp>
          <p:nvSpPr>
            <p:cNvPr id="1065" name="Forma libre: forma 1064">
              <a:extLst>
                <a:ext uri="{FF2B5EF4-FFF2-40B4-BE49-F238E27FC236}">
                  <a16:creationId xmlns:a16="http://schemas.microsoft.com/office/drawing/2014/main" xmlns="" id="{82026AF6-13E3-460A-B7BB-600CDF9AC57E}"/>
                </a:ext>
              </a:extLst>
            </p:cNvPr>
            <p:cNvSpPr/>
            <p:nvPr/>
          </p:nvSpPr>
          <p:spPr>
            <a:xfrm>
              <a:off x="8057801" y="6248901"/>
              <a:ext cx="886804" cy="357337"/>
            </a:xfrm>
            <a:custGeom>
              <a:avLst/>
              <a:gdLst>
                <a:gd name="connsiteX0" fmla="*/ 0 w 886804"/>
                <a:gd name="connsiteY0" fmla="*/ 0 h 357337"/>
                <a:gd name="connsiteX1" fmla="*/ 886804 w 886804"/>
                <a:gd name="connsiteY1" fmla="*/ 0 h 357337"/>
                <a:gd name="connsiteX2" fmla="*/ 886804 w 886804"/>
                <a:gd name="connsiteY2" fmla="*/ 357337 h 357337"/>
                <a:gd name="connsiteX3" fmla="*/ 0 w 886804"/>
                <a:gd name="connsiteY3" fmla="*/ 357337 h 357337"/>
                <a:gd name="connsiteX4" fmla="*/ 0 w 886804"/>
                <a:gd name="connsiteY4" fmla="*/ 0 h 357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804" h="357337">
                  <a:moveTo>
                    <a:pt x="0" y="0"/>
                  </a:moveTo>
                  <a:lnTo>
                    <a:pt x="886804" y="0"/>
                  </a:lnTo>
                  <a:lnTo>
                    <a:pt x="886804" y="357337"/>
                  </a:lnTo>
                  <a:lnTo>
                    <a:pt x="0" y="357337"/>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Sereno Municipal</a:t>
              </a:r>
            </a:p>
          </p:txBody>
        </p:sp>
        <p:sp>
          <p:nvSpPr>
            <p:cNvPr id="1066" name="Forma libre: forma 1065">
              <a:extLst>
                <a:ext uri="{FF2B5EF4-FFF2-40B4-BE49-F238E27FC236}">
                  <a16:creationId xmlns:a16="http://schemas.microsoft.com/office/drawing/2014/main" xmlns="" id="{C167C721-0C1C-4C1B-8046-E0F39DE51C24}"/>
                </a:ext>
              </a:extLst>
            </p:cNvPr>
            <p:cNvSpPr/>
            <p:nvPr/>
          </p:nvSpPr>
          <p:spPr>
            <a:xfrm>
              <a:off x="9120289" y="6284756"/>
              <a:ext cx="914149" cy="300637"/>
            </a:xfrm>
            <a:custGeom>
              <a:avLst/>
              <a:gdLst>
                <a:gd name="connsiteX0" fmla="*/ 0 w 914149"/>
                <a:gd name="connsiteY0" fmla="*/ 0 h 300637"/>
                <a:gd name="connsiteX1" fmla="*/ 914149 w 914149"/>
                <a:gd name="connsiteY1" fmla="*/ 0 h 300637"/>
                <a:gd name="connsiteX2" fmla="*/ 914149 w 914149"/>
                <a:gd name="connsiteY2" fmla="*/ 300637 h 300637"/>
                <a:gd name="connsiteX3" fmla="*/ 0 w 914149"/>
                <a:gd name="connsiteY3" fmla="*/ 300637 h 300637"/>
                <a:gd name="connsiteX4" fmla="*/ 0 w 914149"/>
                <a:gd name="connsiteY4" fmla="*/ 0 h 3006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149" h="300637">
                  <a:moveTo>
                    <a:pt x="0" y="0"/>
                  </a:moveTo>
                  <a:lnTo>
                    <a:pt x="914149" y="0"/>
                  </a:lnTo>
                  <a:lnTo>
                    <a:pt x="914149" y="300637"/>
                  </a:lnTo>
                  <a:lnTo>
                    <a:pt x="0" y="300637"/>
                  </a:lnTo>
                  <a:lnTo>
                    <a:pt x="0" y="0"/>
                  </a:lnTo>
                  <a:close/>
                </a:path>
              </a:pathLst>
            </a:custGeom>
          </p:spPr>
          <p:style>
            <a:lnRef idx="2">
              <a:schemeClr val="lt1">
                <a:hueOff val="0"/>
                <a:satOff val="0"/>
                <a:lumOff val="0"/>
                <a:alphaOff val="0"/>
              </a:schemeClr>
            </a:lnRef>
            <a:fillRef idx="1">
              <a:schemeClr val="accent5">
                <a:tint val="70000"/>
                <a:hueOff val="0"/>
                <a:satOff val="0"/>
                <a:lumOff val="0"/>
                <a:alphaOff val="0"/>
              </a:schemeClr>
            </a:fillRef>
            <a:effectRef idx="0">
              <a:schemeClr val="accent5">
                <a:tint val="7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tx1"/>
                  </a:solidFill>
                  <a:latin typeface="Calibri Light" panose="020F0302020204030204" pitchFamily="34" charset="0"/>
                  <a:ea typeface="+mn-ea"/>
                  <a:cs typeface="+mn-cs"/>
                </a:rPr>
                <a:t>Vigilante Municipal</a:t>
              </a:r>
            </a:p>
          </p:txBody>
        </p:sp>
        <p:sp>
          <p:nvSpPr>
            <p:cNvPr id="1067" name="Forma libre: forma 1066">
              <a:extLst>
                <a:ext uri="{FF2B5EF4-FFF2-40B4-BE49-F238E27FC236}">
                  <a16:creationId xmlns:a16="http://schemas.microsoft.com/office/drawing/2014/main" xmlns="" id="{124026B6-9C47-4A3F-A8CC-D6C28079616B}"/>
                </a:ext>
              </a:extLst>
            </p:cNvPr>
            <p:cNvSpPr/>
            <p:nvPr/>
          </p:nvSpPr>
          <p:spPr>
            <a:xfrm>
              <a:off x="9737850" y="3785466"/>
              <a:ext cx="836499" cy="488059"/>
            </a:xfrm>
            <a:custGeom>
              <a:avLst/>
              <a:gdLst>
                <a:gd name="connsiteX0" fmla="*/ 0 w 836499"/>
                <a:gd name="connsiteY0" fmla="*/ 0 h 488059"/>
                <a:gd name="connsiteX1" fmla="*/ 836499 w 836499"/>
                <a:gd name="connsiteY1" fmla="*/ 0 h 488059"/>
                <a:gd name="connsiteX2" fmla="*/ 836499 w 836499"/>
                <a:gd name="connsiteY2" fmla="*/ 488059 h 488059"/>
                <a:gd name="connsiteX3" fmla="*/ 0 w 836499"/>
                <a:gd name="connsiteY3" fmla="*/ 488059 h 488059"/>
                <a:gd name="connsiteX4" fmla="*/ 0 w 836499"/>
                <a:gd name="connsiteY4" fmla="*/ 0 h 488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6499" h="488059">
                  <a:moveTo>
                    <a:pt x="0" y="0"/>
                  </a:moveTo>
                  <a:lnTo>
                    <a:pt x="836499" y="0"/>
                  </a:lnTo>
                  <a:lnTo>
                    <a:pt x="836499" y="488059"/>
                  </a:lnTo>
                  <a:lnTo>
                    <a:pt x="0" y="488059"/>
                  </a:lnTo>
                  <a:lnTo>
                    <a:pt x="0" y="0"/>
                  </a:lnTo>
                  <a:close/>
                </a:path>
              </a:pathLst>
            </a:custGeom>
          </p:spPr>
          <p:style>
            <a:lnRef idx="2">
              <a:schemeClr val="lt1">
                <a:hueOff val="0"/>
                <a:satOff val="0"/>
                <a:lumOff val="0"/>
                <a:alphaOff val="0"/>
              </a:schemeClr>
            </a:lnRef>
            <a:fillRef idx="1">
              <a:schemeClr val="accent5">
                <a:tint val="99000"/>
                <a:hueOff val="0"/>
                <a:satOff val="0"/>
                <a:lumOff val="0"/>
                <a:alphaOff val="0"/>
              </a:schemeClr>
            </a:fillRef>
            <a:effectRef idx="0">
              <a:schemeClr val="accent5">
                <a:tint val="99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7" action="ppaction://hlinksldjump">
                    <a:extLst>
                      <a:ext uri="{A12FA001-AC4F-418D-AE19-62706E023703}">
                        <ahyp:hlinkClr xmlns:ahyp="http://schemas.microsoft.com/office/drawing/2018/hyperlinkcolor" xmlns="" val="tx"/>
                      </a:ext>
                    </a:extLst>
                  </a:hlinkClick>
                </a:rPr>
                <a:t>Servicios Generales</a:t>
              </a:r>
              <a:endParaRPr lang="es-SV" sz="650" b="0" kern="1200" dirty="0">
                <a:solidFill>
                  <a:schemeClr val="bg1"/>
                </a:solidFill>
                <a:latin typeface="Calibri Light" panose="020F0302020204030204" pitchFamily="34" charset="0"/>
                <a:ea typeface="+mn-ea"/>
                <a:cs typeface="+mn-cs"/>
              </a:endParaRPr>
            </a:p>
          </p:txBody>
        </p:sp>
        <p:sp>
          <p:nvSpPr>
            <p:cNvPr id="1068" name="Forma libre: forma 1067">
              <a:extLst>
                <a:ext uri="{FF2B5EF4-FFF2-40B4-BE49-F238E27FC236}">
                  <a16:creationId xmlns:a16="http://schemas.microsoft.com/office/drawing/2014/main" xmlns="" id="{709B0D7C-0F9D-43CC-90DB-0D9AB3C32995}"/>
                </a:ext>
              </a:extLst>
            </p:cNvPr>
            <p:cNvSpPr/>
            <p:nvPr/>
          </p:nvSpPr>
          <p:spPr>
            <a:xfrm>
              <a:off x="4663923" y="2173497"/>
              <a:ext cx="968466" cy="316601"/>
            </a:xfrm>
            <a:custGeom>
              <a:avLst/>
              <a:gdLst>
                <a:gd name="connsiteX0" fmla="*/ 0 w 968466"/>
                <a:gd name="connsiteY0" fmla="*/ 0 h 316601"/>
                <a:gd name="connsiteX1" fmla="*/ 968466 w 968466"/>
                <a:gd name="connsiteY1" fmla="*/ 0 h 316601"/>
                <a:gd name="connsiteX2" fmla="*/ 968466 w 968466"/>
                <a:gd name="connsiteY2" fmla="*/ 316601 h 316601"/>
                <a:gd name="connsiteX3" fmla="*/ 0 w 968466"/>
                <a:gd name="connsiteY3" fmla="*/ 316601 h 316601"/>
                <a:gd name="connsiteX4" fmla="*/ 0 w 968466"/>
                <a:gd name="connsiteY4" fmla="*/ 0 h 316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1">
                  <a:moveTo>
                    <a:pt x="0" y="0"/>
                  </a:moveTo>
                  <a:lnTo>
                    <a:pt x="968466" y="0"/>
                  </a:lnTo>
                  <a:lnTo>
                    <a:pt x="968466" y="316601"/>
                  </a:lnTo>
                  <a:lnTo>
                    <a:pt x="0" y="316601"/>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18" action="ppaction://hlinksldjump">
                    <a:extLst>
                      <a:ext uri="{A12FA001-AC4F-418D-AE19-62706E023703}">
                        <ahyp:hlinkClr xmlns:ahyp="http://schemas.microsoft.com/office/drawing/2018/hyperlinkcolor" xmlns="" val="tx"/>
                      </a:ext>
                    </a:extLst>
                  </a:hlinkClick>
                </a:rPr>
                <a:t>Unidad Municipal de la Mujer</a:t>
              </a:r>
              <a:endParaRPr lang="es-SV" sz="650" b="0" kern="1200" dirty="0">
                <a:solidFill>
                  <a:schemeClr val="bg1"/>
                </a:solidFill>
                <a:latin typeface="Calibri Light" panose="020F0302020204030204" pitchFamily="34" charset="0"/>
                <a:ea typeface="+mn-ea"/>
                <a:cs typeface="+mn-cs"/>
              </a:endParaRPr>
            </a:p>
          </p:txBody>
        </p:sp>
        <p:sp>
          <p:nvSpPr>
            <p:cNvPr id="1069" name="Forma libre: forma 1068">
              <a:extLst>
                <a:ext uri="{FF2B5EF4-FFF2-40B4-BE49-F238E27FC236}">
                  <a16:creationId xmlns:a16="http://schemas.microsoft.com/office/drawing/2014/main" xmlns="" id="{5C57AC2D-1711-4301-83C0-3DD931559AAD}"/>
                </a:ext>
              </a:extLst>
            </p:cNvPr>
            <p:cNvSpPr/>
            <p:nvPr/>
          </p:nvSpPr>
          <p:spPr>
            <a:xfrm>
              <a:off x="6551481" y="2194292"/>
              <a:ext cx="968466" cy="316601"/>
            </a:xfrm>
            <a:custGeom>
              <a:avLst/>
              <a:gdLst>
                <a:gd name="connsiteX0" fmla="*/ 0 w 968466"/>
                <a:gd name="connsiteY0" fmla="*/ 0 h 316601"/>
                <a:gd name="connsiteX1" fmla="*/ 968466 w 968466"/>
                <a:gd name="connsiteY1" fmla="*/ 0 h 316601"/>
                <a:gd name="connsiteX2" fmla="*/ 968466 w 968466"/>
                <a:gd name="connsiteY2" fmla="*/ 316601 h 316601"/>
                <a:gd name="connsiteX3" fmla="*/ 0 w 968466"/>
                <a:gd name="connsiteY3" fmla="*/ 316601 h 316601"/>
                <a:gd name="connsiteX4" fmla="*/ 0 w 968466"/>
                <a:gd name="connsiteY4" fmla="*/ 0 h 316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1">
                  <a:moveTo>
                    <a:pt x="0" y="0"/>
                  </a:moveTo>
                  <a:lnTo>
                    <a:pt x="968466" y="0"/>
                  </a:lnTo>
                  <a:lnTo>
                    <a:pt x="968466" y="316601"/>
                  </a:lnTo>
                  <a:lnTo>
                    <a:pt x="0" y="316601"/>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latin typeface="Calibri Light" panose="020F0302020204030204" pitchFamily="34" charset="0"/>
                  <a:ea typeface="+mn-ea"/>
                  <a:cs typeface="+mn-cs"/>
                </a:rPr>
                <a:t> </a:t>
              </a:r>
              <a:r>
                <a:rPr lang="es-SV" sz="650" b="0" kern="1200" dirty="0">
                  <a:solidFill>
                    <a:schemeClr val="bg1"/>
                  </a:solidFill>
                  <a:latin typeface="Calibri Light" panose="020F0302020204030204" pitchFamily="34" charset="0"/>
                  <a:ea typeface="+mn-ea"/>
                  <a:cs typeface="+mn-cs"/>
                  <a:hlinkClick r:id="rId19" action="ppaction://hlinksldjump">
                    <a:extLst>
                      <a:ext uri="{A12FA001-AC4F-418D-AE19-62706E023703}">
                        <ahyp:hlinkClr xmlns:ahyp="http://schemas.microsoft.com/office/drawing/2018/hyperlinkcolor" xmlns="" val="tx"/>
                      </a:ext>
                    </a:extLst>
                  </a:hlinkClick>
                </a:rPr>
                <a:t>Unidad de Acceso a la Información Pública</a:t>
              </a:r>
              <a:endParaRPr lang="es-SV" sz="650" b="0" kern="1200" dirty="0">
                <a:solidFill>
                  <a:schemeClr val="bg1"/>
                </a:solidFill>
                <a:latin typeface="Calibri Light" panose="020F0302020204030204" pitchFamily="34" charset="0"/>
                <a:ea typeface="+mn-ea"/>
                <a:cs typeface="+mn-cs"/>
              </a:endParaRPr>
            </a:p>
          </p:txBody>
        </p:sp>
        <p:sp>
          <p:nvSpPr>
            <p:cNvPr id="1070" name="Forma libre: forma 1069">
              <a:extLst>
                <a:ext uri="{FF2B5EF4-FFF2-40B4-BE49-F238E27FC236}">
                  <a16:creationId xmlns:a16="http://schemas.microsoft.com/office/drawing/2014/main" xmlns="" id="{DB864C38-5AE2-43C8-8432-6CDE02007A7E}"/>
                </a:ext>
              </a:extLst>
            </p:cNvPr>
            <p:cNvSpPr/>
            <p:nvPr/>
          </p:nvSpPr>
          <p:spPr>
            <a:xfrm>
              <a:off x="4677294" y="2581316"/>
              <a:ext cx="968466" cy="316601"/>
            </a:xfrm>
            <a:custGeom>
              <a:avLst/>
              <a:gdLst>
                <a:gd name="connsiteX0" fmla="*/ 0 w 968466"/>
                <a:gd name="connsiteY0" fmla="*/ 0 h 316601"/>
                <a:gd name="connsiteX1" fmla="*/ 968466 w 968466"/>
                <a:gd name="connsiteY1" fmla="*/ 0 h 316601"/>
                <a:gd name="connsiteX2" fmla="*/ 968466 w 968466"/>
                <a:gd name="connsiteY2" fmla="*/ 316601 h 316601"/>
                <a:gd name="connsiteX3" fmla="*/ 0 w 968466"/>
                <a:gd name="connsiteY3" fmla="*/ 316601 h 316601"/>
                <a:gd name="connsiteX4" fmla="*/ 0 w 968466"/>
                <a:gd name="connsiteY4" fmla="*/ 0 h 316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1">
                  <a:moveTo>
                    <a:pt x="0" y="0"/>
                  </a:moveTo>
                  <a:lnTo>
                    <a:pt x="968466" y="0"/>
                  </a:lnTo>
                  <a:lnTo>
                    <a:pt x="968466" y="316601"/>
                  </a:lnTo>
                  <a:lnTo>
                    <a:pt x="0" y="316601"/>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0" action="ppaction://hlinksldjump">
                    <a:extLst>
                      <a:ext uri="{A12FA001-AC4F-418D-AE19-62706E023703}">
                        <ahyp:hlinkClr xmlns:ahyp="http://schemas.microsoft.com/office/drawing/2018/hyperlinkcolor" xmlns="" val="tx"/>
                      </a:ext>
                    </a:extLst>
                  </a:hlinkClick>
                </a:rPr>
                <a:t>Comisión de Ética Municipal</a:t>
              </a:r>
              <a:endParaRPr lang="es-SV" sz="650" b="0" kern="1200" dirty="0">
                <a:solidFill>
                  <a:schemeClr val="bg1"/>
                </a:solidFill>
                <a:latin typeface="Calibri Light" panose="020F0302020204030204" pitchFamily="34" charset="0"/>
                <a:ea typeface="+mn-ea"/>
                <a:cs typeface="+mn-cs"/>
              </a:endParaRPr>
            </a:p>
          </p:txBody>
        </p:sp>
        <p:sp>
          <p:nvSpPr>
            <p:cNvPr id="1071" name="Forma libre: forma 1070">
              <a:extLst>
                <a:ext uri="{FF2B5EF4-FFF2-40B4-BE49-F238E27FC236}">
                  <a16:creationId xmlns:a16="http://schemas.microsoft.com/office/drawing/2014/main" xmlns="" id="{1FCE9140-456D-43F3-A925-A42C087B680D}"/>
                </a:ext>
              </a:extLst>
            </p:cNvPr>
            <p:cNvSpPr/>
            <p:nvPr/>
          </p:nvSpPr>
          <p:spPr>
            <a:xfrm>
              <a:off x="6560330" y="2578284"/>
              <a:ext cx="968466" cy="316601"/>
            </a:xfrm>
            <a:custGeom>
              <a:avLst/>
              <a:gdLst>
                <a:gd name="connsiteX0" fmla="*/ 0 w 968466"/>
                <a:gd name="connsiteY0" fmla="*/ 0 h 316601"/>
                <a:gd name="connsiteX1" fmla="*/ 968466 w 968466"/>
                <a:gd name="connsiteY1" fmla="*/ 0 h 316601"/>
                <a:gd name="connsiteX2" fmla="*/ 968466 w 968466"/>
                <a:gd name="connsiteY2" fmla="*/ 316601 h 316601"/>
                <a:gd name="connsiteX3" fmla="*/ 0 w 968466"/>
                <a:gd name="connsiteY3" fmla="*/ 316601 h 316601"/>
                <a:gd name="connsiteX4" fmla="*/ 0 w 968466"/>
                <a:gd name="connsiteY4" fmla="*/ 0 h 316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1">
                  <a:moveTo>
                    <a:pt x="0" y="0"/>
                  </a:moveTo>
                  <a:lnTo>
                    <a:pt x="968466" y="0"/>
                  </a:lnTo>
                  <a:lnTo>
                    <a:pt x="968466" y="316601"/>
                  </a:lnTo>
                  <a:lnTo>
                    <a:pt x="0" y="316601"/>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latin typeface="Calibri Light" panose="020F0302020204030204" pitchFamily="34" charset="0"/>
                  <a:ea typeface="+mn-ea"/>
                  <a:cs typeface="+mn-cs"/>
                </a:rPr>
                <a:t> </a:t>
              </a:r>
              <a:r>
                <a:rPr lang="es-SV" sz="650" b="0" kern="1200" dirty="0">
                  <a:solidFill>
                    <a:schemeClr val="bg1"/>
                  </a:solidFill>
                  <a:latin typeface="Calibri Light" panose="020F0302020204030204" pitchFamily="34" charset="0"/>
                  <a:ea typeface="+mn-ea"/>
                  <a:cs typeface="+mn-cs"/>
                  <a:hlinkClick r:id="rId21" action="ppaction://hlinksldjump">
                    <a:extLst>
                      <a:ext uri="{A12FA001-AC4F-418D-AE19-62706E023703}">
                        <ahyp:hlinkClr xmlns:ahyp="http://schemas.microsoft.com/office/drawing/2018/hyperlinkcolor" xmlns="" val="tx"/>
                      </a:ext>
                    </a:extLst>
                  </a:hlinkClick>
                </a:rPr>
                <a:t>Registro Municipal de Carrera Administrativa</a:t>
              </a:r>
              <a:endParaRPr lang="es-SV" sz="650" b="0" kern="1200" dirty="0">
                <a:solidFill>
                  <a:schemeClr val="bg1"/>
                </a:solidFill>
                <a:latin typeface="Calibri Light" panose="020F0302020204030204" pitchFamily="34" charset="0"/>
                <a:ea typeface="+mn-ea"/>
                <a:cs typeface="+mn-cs"/>
              </a:endParaRPr>
            </a:p>
          </p:txBody>
        </p:sp>
        <p:sp>
          <p:nvSpPr>
            <p:cNvPr id="1072" name="Forma libre: forma 1071">
              <a:extLst>
                <a:ext uri="{FF2B5EF4-FFF2-40B4-BE49-F238E27FC236}">
                  <a16:creationId xmlns:a16="http://schemas.microsoft.com/office/drawing/2014/main" xmlns="" id="{EE2BAE79-BAB1-45ED-97C6-569BAFD4A2AF}"/>
                </a:ext>
              </a:extLst>
            </p:cNvPr>
            <p:cNvSpPr/>
            <p:nvPr/>
          </p:nvSpPr>
          <p:spPr>
            <a:xfrm>
              <a:off x="4671526" y="2985624"/>
              <a:ext cx="968466" cy="316601"/>
            </a:xfrm>
            <a:custGeom>
              <a:avLst/>
              <a:gdLst>
                <a:gd name="connsiteX0" fmla="*/ 0 w 968466"/>
                <a:gd name="connsiteY0" fmla="*/ 0 h 316601"/>
                <a:gd name="connsiteX1" fmla="*/ 968466 w 968466"/>
                <a:gd name="connsiteY1" fmla="*/ 0 h 316601"/>
                <a:gd name="connsiteX2" fmla="*/ 968466 w 968466"/>
                <a:gd name="connsiteY2" fmla="*/ 316601 h 316601"/>
                <a:gd name="connsiteX3" fmla="*/ 0 w 968466"/>
                <a:gd name="connsiteY3" fmla="*/ 316601 h 316601"/>
                <a:gd name="connsiteX4" fmla="*/ 0 w 968466"/>
                <a:gd name="connsiteY4" fmla="*/ 0 h 316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1">
                  <a:moveTo>
                    <a:pt x="0" y="0"/>
                  </a:moveTo>
                  <a:lnTo>
                    <a:pt x="968466" y="0"/>
                  </a:lnTo>
                  <a:lnTo>
                    <a:pt x="968466" y="316601"/>
                  </a:lnTo>
                  <a:lnTo>
                    <a:pt x="0" y="316601"/>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2" action="ppaction://hlinksldjump">
                    <a:extLst>
                      <a:ext uri="{A12FA001-AC4F-418D-AE19-62706E023703}">
                        <ahyp:hlinkClr xmlns:ahyp="http://schemas.microsoft.com/office/drawing/2018/hyperlinkcolor" xmlns="" val="tx"/>
                      </a:ext>
                    </a:extLst>
                  </a:hlinkClick>
                </a:rPr>
                <a:t>Unidad de Medio Ambiente Municipal</a:t>
              </a:r>
              <a:endParaRPr lang="es-SV" sz="650" b="0" kern="1200" dirty="0">
                <a:solidFill>
                  <a:schemeClr val="bg1"/>
                </a:solidFill>
                <a:latin typeface="Calibri Light" panose="020F0302020204030204" pitchFamily="34" charset="0"/>
                <a:ea typeface="+mn-ea"/>
                <a:cs typeface="+mn-cs"/>
              </a:endParaRPr>
            </a:p>
          </p:txBody>
        </p:sp>
        <p:sp>
          <p:nvSpPr>
            <p:cNvPr id="1073" name="Forma libre: forma 1072">
              <a:extLst>
                <a:ext uri="{FF2B5EF4-FFF2-40B4-BE49-F238E27FC236}">
                  <a16:creationId xmlns:a16="http://schemas.microsoft.com/office/drawing/2014/main" xmlns="" id="{67AA31F6-0D7C-451B-B257-2A764001C5FC}"/>
                </a:ext>
              </a:extLst>
            </p:cNvPr>
            <p:cNvSpPr/>
            <p:nvPr/>
          </p:nvSpPr>
          <p:spPr>
            <a:xfrm>
              <a:off x="6556777" y="2986569"/>
              <a:ext cx="968466" cy="316601"/>
            </a:xfrm>
            <a:custGeom>
              <a:avLst/>
              <a:gdLst>
                <a:gd name="connsiteX0" fmla="*/ 0 w 968466"/>
                <a:gd name="connsiteY0" fmla="*/ 0 h 316601"/>
                <a:gd name="connsiteX1" fmla="*/ 968466 w 968466"/>
                <a:gd name="connsiteY1" fmla="*/ 0 h 316601"/>
                <a:gd name="connsiteX2" fmla="*/ 968466 w 968466"/>
                <a:gd name="connsiteY2" fmla="*/ 316601 h 316601"/>
                <a:gd name="connsiteX3" fmla="*/ 0 w 968466"/>
                <a:gd name="connsiteY3" fmla="*/ 316601 h 316601"/>
                <a:gd name="connsiteX4" fmla="*/ 0 w 968466"/>
                <a:gd name="connsiteY4" fmla="*/ 0 h 3166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466" h="316601">
                  <a:moveTo>
                    <a:pt x="0" y="0"/>
                  </a:moveTo>
                  <a:lnTo>
                    <a:pt x="968466" y="0"/>
                  </a:lnTo>
                  <a:lnTo>
                    <a:pt x="968466" y="316601"/>
                  </a:lnTo>
                  <a:lnTo>
                    <a:pt x="0" y="316601"/>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3" action="ppaction://hlinksldjump">
                    <a:extLst>
                      <a:ext uri="{A12FA001-AC4F-418D-AE19-62706E023703}">
                        <ahyp:hlinkClr xmlns:ahyp="http://schemas.microsoft.com/office/drawing/2018/hyperlinkcolor" xmlns="" val="tx"/>
                      </a:ext>
                    </a:extLst>
                  </a:hlinkClick>
                </a:rPr>
                <a:t>Promoción Social y Participación Ciudadana</a:t>
              </a:r>
              <a:endParaRPr lang="es-SV" sz="650" b="0" kern="1200" dirty="0">
                <a:solidFill>
                  <a:schemeClr val="bg1"/>
                </a:solidFill>
                <a:latin typeface="Calibri Light" panose="020F0302020204030204" pitchFamily="34" charset="0"/>
                <a:ea typeface="+mn-ea"/>
                <a:cs typeface="+mn-cs"/>
              </a:endParaRPr>
            </a:p>
          </p:txBody>
        </p:sp>
        <p:sp>
          <p:nvSpPr>
            <p:cNvPr id="1074" name="Forma libre: forma 1073">
              <a:extLst>
                <a:ext uri="{FF2B5EF4-FFF2-40B4-BE49-F238E27FC236}">
                  <a16:creationId xmlns:a16="http://schemas.microsoft.com/office/drawing/2014/main" xmlns="" id="{0A7851EF-E285-45FD-BF54-EF1234084944}"/>
                </a:ext>
              </a:extLst>
            </p:cNvPr>
            <p:cNvSpPr/>
            <p:nvPr/>
          </p:nvSpPr>
          <p:spPr>
            <a:xfrm>
              <a:off x="4672013" y="3360949"/>
              <a:ext cx="954387" cy="218536"/>
            </a:xfrm>
            <a:custGeom>
              <a:avLst/>
              <a:gdLst>
                <a:gd name="connsiteX0" fmla="*/ 0 w 954387"/>
                <a:gd name="connsiteY0" fmla="*/ 0 h 218536"/>
                <a:gd name="connsiteX1" fmla="*/ 954387 w 954387"/>
                <a:gd name="connsiteY1" fmla="*/ 0 h 218536"/>
                <a:gd name="connsiteX2" fmla="*/ 954387 w 954387"/>
                <a:gd name="connsiteY2" fmla="*/ 218536 h 218536"/>
                <a:gd name="connsiteX3" fmla="*/ 0 w 954387"/>
                <a:gd name="connsiteY3" fmla="*/ 218536 h 218536"/>
                <a:gd name="connsiteX4" fmla="*/ 0 w 954387"/>
                <a:gd name="connsiteY4" fmla="*/ 0 h 218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4387" h="218536">
                  <a:moveTo>
                    <a:pt x="0" y="0"/>
                  </a:moveTo>
                  <a:lnTo>
                    <a:pt x="954387" y="0"/>
                  </a:lnTo>
                  <a:lnTo>
                    <a:pt x="954387" y="218536"/>
                  </a:lnTo>
                  <a:lnTo>
                    <a:pt x="0" y="218536"/>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4" action="ppaction://hlinksldjump">
                    <a:extLst>
                      <a:ext uri="{A12FA001-AC4F-418D-AE19-62706E023703}">
                        <ahyp:hlinkClr xmlns:ahyp="http://schemas.microsoft.com/office/drawing/2018/hyperlinkcolor" xmlns="" val="tx"/>
                      </a:ext>
                    </a:extLst>
                  </a:hlinkClick>
                </a:rPr>
                <a:t>Unidad de Deportes</a:t>
              </a:r>
              <a:endParaRPr lang="es-SV" sz="650" b="0" kern="1200" dirty="0">
                <a:solidFill>
                  <a:schemeClr val="bg1"/>
                </a:solidFill>
                <a:latin typeface="Calibri Light" panose="020F0302020204030204" pitchFamily="34" charset="0"/>
                <a:ea typeface="+mn-ea"/>
                <a:cs typeface="+mn-cs"/>
              </a:endParaRPr>
            </a:p>
          </p:txBody>
        </p:sp>
        <p:sp>
          <p:nvSpPr>
            <p:cNvPr id="1075" name="Forma libre: forma 1074">
              <a:extLst>
                <a:ext uri="{FF2B5EF4-FFF2-40B4-BE49-F238E27FC236}">
                  <a16:creationId xmlns:a16="http://schemas.microsoft.com/office/drawing/2014/main" xmlns="" id="{EDC164FB-8041-48DC-927E-4F1E91863970}"/>
                </a:ext>
              </a:extLst>
            </p:cNvPr>
            <p:cNvSpPr/>
            <p:nvPr/>
          </p:nvSpPr>
          <p:spPr>
            <a:xfrm>
              <a:off x="6561070" y="3348080"/>
              <a:ext cx="992396" cy="228772"/>
            </a:xfrm>
            <a:custGeom>
              <a:avLst/>
              <a:gdLst>
                <a:gd name="connsiteX0" fmla="*/ 0 w 992396"/>
                <a:gd name="connsiteY0" fmla="*/ 0 h 228772"/>
                <a:gd name="connsiteX1" fmla="*/ 992396 w 992396"/>
                <a:gd name="connsiteY1" fmla="*/ 0 h 228772"/>
                <a:gd name="connsiteX2" fmla="*/ 992396 w 992396"/>
                <a:gd name="connsiteY2" fmla="*/ 228772 h 228772"/>
                <a:gd name="connsiteX3" fmla="*/ 0 w 992396"/>
                <a:gd name="connsiteY3" fmla="*/ 228772 h 228772"/>
                <a:gd name="connsiteX4" fmla="*/ 0 w 992396"/>
                <a:gd name="connsiteY4" fmla="*/ 0 h 228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96" h="228772">
                  <a:moveTo>
                    <a:pt x="0" y="0"/>
                  </a:moveTo>
                  <a:lnTo>
                    <a:pt x="992396" y="0"/>
                  </a:lnTo>
                  <a:lnTo>
                    <a:pt x="992396" y="228772"/>
                  </a:lnTo>
                  <a:lnTo>
                    <a:pt x="0" y="228772"/>
                  </a:lnTo>
                  <a:lnTo>
                    <a:pt x="0" y="0"/>
                  </a:lnTo>
                  <a:close/>
                </a:path>
              </a:pathLst>
            </a:custGeom>
          </p:spPr>
          <p:style>
            <a:lnRef idx="2">
              <a:schemeClr val="lt1">
                <a:hueOff val="0"/>
                <a:satOff val="0"/>
                <a:lumOff val="0"/>
                <a:alphaOff val="0"/>
              </a:schemeClr>
            </a:lnRef>
            <a:fillRef idx="1">
              <a:schemeClr val="accent5">
                <a:tint val="90000"/>
                <a:hueOff val="0"/>
                <a:satOff val="0"/>
                <a:lumOff val="0"/>
                <a:alphaOff val="0"/>
              </a:schemeClr>
            </a:fillRef>
            <a:effectRef idx="0">
              <a:schemeClr val="accent5">
                <a:tint val="9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5" action="ppaction://hlinksldjump">
                    <a:extLst>
                      <a:ext uri="{A12FA001-AC4F-418D-AE19-62706E023703}">
                        <ahyp:hlinkClr xmlns:ahyp="http://schemas.microsoft.com/office/drawing/2018/hyperlinkcolor" xmlns="" val="tx"/>
                      </a:ext>
                    </a:extLst>
                  </a:hlinkClick>
                </a:rPr>
                <a:t>Unidad de Archivo municipal</a:t>
              </a:r>
              <a:endParaRPr lang="es-SV" sz="650" b="0" kern="1200" dirty="0">
                <a:solidFill>
                  <a:schemeClr val="bg1"/>
                </a:solidFill>
                <a:latin typeface="Calibri Light" panose="020F0302020204030204" pitchFamily="34" charset="0"/>
                <a:ea typeface="+mn-ea"/>
                <a:cs typeface="+mn-cs"/>
              </a:endParaRPr>
            </a:p>
          </p:txBody>
        </p:sp>
        <p:sp>
          <p:nvSpPr>
            <p:cNvPr id="1076" name="Forma libre: forma 1075">
              <a:extLst>
                <a:ext uri="{FF2B5EF4-FFF2-40B4-BE49-F238E27FC236}">
                  <a16:creationId xmlns:a16="http://schemas.microsoft.com/office/drawing/2014/main" xmlns="" id="{94B82A6B-D713-4BDD-AF9E-39FDCB891F5C}"/>
                </a:ext>
              </a:extLst>
            </p:cNvPr>
            <p:cNvSpPr/>
            <p:nvPr/>
          </p:nvSpPr>
          <p:spPr>
            <a:xfrm>
              <a:off x="4766281" y="577875"/>
              <a:ext cx="1055122" cy="316603"/>
            </a:xfrm>
            <a:custGeom>
              <a:avLst/>
              <a:gdLst>
                <a:gd name="connsiteX0" fmla="*/ 0 w 1055122"/>
                <a:gd name="connsiteY0" fmla="*/ 0 h 316603"/>
                <a:gd name="connsiteX1" fmla="*/ 1055122 w 1055122"/>
                <a:gd name="connsiteY1" fmla="*/ 0 h 316603"/>
                <a:gd name="connsiteX2" fmla="*/ 1055122 w 1055122"/>
                <a:gd name="connsiteY2" fmla="*/ 316603 h 316603"/>
                <a:gd name="connsiteX3" fmla="*/ 0 w 1055122"/>
                <a:gd name="connsiteY3" fmla="*/ 316603 h 316603"/>
                <a:gd name="connsiteX4" fmla="*/ 0 w 1055122"/>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5122" h="316603">
                  <a:moveTo>
                    <a:pt x="0" y="0"/>
                  </a:moveTo>
                  <a:lnTo>
                    <a:pt x="1055122" y="0"/>
                  </a:lnTo>
                  <a:lnTo>
                    <a:pt x="1055122"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6" action="ppaction://hlinksldjump">
                    <a:extLst>
                      <a:ext uri="{A12FA001-AC4F-418D-AE19-62706E023703}">
                        <ahyp:hlinkClr xmlns:ahyp="http://schemas.microsoft.com/office/drawing/2018/hyperlinkcolor" xmlns="" val="tx"/>
                      </a:ext>
                    </a:extLst>
                  </a:hlinkClick>
                </a:rPr>
                <a:t>Sindicatura  Municipal</a:t>
              </a:r>
              <a:endParaRPr lang="es-SV" sz="650" b="0" kern="1200" dirty="0">
                <a:solidFill>
                  <a:schemeClr val="bg1"/>
                </a:solidFill>
                <a:latin typeface="Calibri Light" panose="020F0302020204030204" pitchFamily="34" charset="0"/>
                <a:ea typeface="+mn-ea"/>
                <a:cs typeface="+mn-cs"/>
              </a:endParaRPr>
            </a:p>
          </p:txBody>
        </p:sp>
        <p:sp>
          <p:nvSpPr>
            <p:cNvPr id="1077" name="Forma libre: forma 1076">
              <a:extLst>
                <a:ext uri="{FF2B5EF4-FFF2-40B4-BE49-F238E27FC236}">
                  <a16:creationId xmlns:a16="http://schemas.microsoft.com/office/drawing/2014/main" xmlns="" id="{6E1A2B75-5131-40C2-84B7-4975EE399FEF}"/>
                </a:ext>
              </a:extLst>
            </p:cNvPr>
            <p:cNvSpPr/>
            <p:nvPr/>
          </p:nvSpPr>
          <p:spPr>
            <a:xfrm>
              <a:off x="6420048" y="575932"/>
              <a:ext cx="1055122" cy="316603"/>
            </a:xfrm>
            <a:custGeom>
              <a:avLst/>
              <a:gdLst>
                <a:gd name="connsiteX0" fmla="*/ 0 w 1055122"/>
                <a:gd name="connsiteY0" fmla="*/ 0 h 316603"/>
                <a:gd name="connsiteX1" fmla="*/ 1055122 w 1055122"/>
                <a:gd name="connsiteY1" fmla="*/ 0 h 316603"/>
                <a:gd name="connsiteX2" fmla="*/ 1055122 w 1055122"/>
                <a:gd name="connsiteY2" fmla="*/ 316603 h 316603"/>
                <a:gd name="connsiteX3" fmla="*/ 0 w 1055122"/>
                <a:gd name="connsiteY3" fmla="*/ 316603 h 316603"/>
                <a:gd name="connsiteX4" fmla="*/ 0 w 1055122"/>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5122" h="316603">
                  <a:moveTo>
                    <a:pt x="0" y="0"/>
                  </a:moveTo>
                  <a:lnTo>
                    <a:pt x="1055122" y="0"/>
                  </a:lnTo>
                  <a:lnTo>
                    <a:pt x="1055122"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7" action="ppaction://hlinksldjump">
                    <a:extLst>
                      <a:ext uri="{A12FA001-AC4F-418D-AE19-62706E023703}">
                        <ahyp:hlinkClr xmlns:ahyp="http://schemas.microsoft.com/office/drawing/2018/hyperlinkcolor" xmlns="" val="tx"/>
                      </a:ext>
                    </a:extLst>
                  </a:hlinkClick>
                </a:rPr>
                <a:t>Comisiones  Municipales</a:t>
              </a:r>
              <a:endParaRPr lang="es-SV" sz="650" b="0" kern="1200" dirty="0">
                <a:solidFill>
                  <a:schemeClr val="bg1"/>
                </a:solidFill>
                <a:latin typeface="Calibri Light" panose="020F0302020204030204" pitchFamily="34" charset="0"/>
                <a:ea typeface="+mn-ea"/>
                <a:cs typeface="+mn-cs"/>
              </a:endParaRPr>
            </a:p>
          </p:txBody>
        </p:sp>
        <p:sp>
          <p:nvSpPr>
            <p:cNvPr id="1078" name="Forma libre: forma 1077">
              <a:extLst>
                <a:ext uri="{FF2B5EF4-FFF2-40B4-BE49-F238E27FC236}">
                  <a16:creationId xmlns:a16="http://schemas.microsoft.com/office/drawing/2014/main" xmlns="" id="{5A27972A-8B83-4871-92FF-F8656134755E}"/>
                </a:ext>
              </a:extLst>
            </p:cNvPr>
            <p:cNvSpPr/>
            <p:nvPr/>
          </p:nvSpPr>
          <p:spPr>
            <a:xfrm>
              <a:off x="4776616" y="994863"/>
              <a:ext cx="1055122" cy="316603"/>
            </a:xfrm>
            <a:custGeom>
              <a:avLst/>
              <a:gdLst>
                <a:gd name="connsiteX0" fmla="*/ 0 w 1055122"/>
                <a:gd name="connsiteY0" fmla="*/ 0 h 316603"/>
                <a:gd name="connsiteX1" fmla="*/ 1055122 w 1055122"/>
                <a:gd name="connsiteY1" fmla="*/ 0 h 316603"/>
                <a:gd name="connsiteX2" fmla="*/ 1055122 w 1055122"/>
                <a:gd name="connsiteY2" fmla="*/ 316603 h 316603"/>
                <a:gd name="connsiteX3" fmla="*/ 0 w 1055122"/>
                <a:gd name="connsiteY3" fmla="*/ 316603 h 316603"/>
                <a:gd name="connsiteX4" fmla="*/ 0 w 1055122"/>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5122" h="316603">
                  <a:moveTo>
                    <a:pt x="0" y="0"/>
                  </a:moveTo>
                  <a:lnTo>
                    <a:pt x="1055122" y="0"/>
                  </a:lnTo>
                  <a:lnTo>
                    <a:pt x="1055122"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8" action="ppaction://hlinksldjump">
                    <a:extLst>
                      <a:ext uri="{A12FA001-AC4F-418D-AE19-62706E023703}">
                        <ahyp:hlinkClr xmlns:ahyp="http://schemas.microsoft.com/office/drawing/2018/hyperlinkcolor" xmlns="" val="tx"/>
                      </a:ext>
                    </a:extLst>
                  </a:hlinkClick>
                </a:rPr>
                <a:t>Comisión Municipal de la Carrera Administrativa</a:t>
              </a:r>
              <a:endParaRPr lang="es-SV" sz="650" b="0" kern="1200" dirty="0">
                <a:solidFill>
                  <a:schemeClr val="bg1"/>
                </a:solidFill>
                <a:latin typeface="Calibri Light" panose="020F0302020204030204" pitchFamily="34" charset="0"/>
                <a:ea typeface="+mn-ea"/>
                <a:cs typeface="+mn-cs"/>
              </a:endParaRPr>
            </a:p>
          </p:txBody>
        </p:sp>
        <p:sp>
          <p:nvSpPr>
            <p:cNvPr id="1079" name="Forma libre: forma 1078">
              <a:extLst>
                <a:ext uri="{FF2B5EF4-FFF2-40B4-BE49-F238E27FC236}">
                  <a16:creationId xmlns:a16="http://schemas.microsoft.com/office/drawing/2014/main" xmlns="" id="{81430F44-FFEA-46B3-B4B0-9CB8FE31569A}"/>
                </a:ext>
              </a:extLst>
            </p:cNvPr>
            <p:cNvSpPr/>
            <p:nvPr/>
          </p:nvSpPr>
          <p:spPr>
            <a:xfrm>
              <a:off x="6422322" y="988408"/>
              <a:ext cx="1060069" cy="316603"/>
            </a:xfrm>
            <a:custGeom>
              <a:avLst/>
              <a:gdLst>
                <a:gd name="connsiteX0" fmla="*/ 0 w 1060069"/>
                <a:gd name="connsiteY0" fmla="*/ 0 h 316603"/>
                <a:gd name="connsiteX1" fmla="*/ 1060069 w 1060069"/>
                <a:gd name="connsiteY1" fmla="*/ 0 h 316603"/>
                <a:gd name="connsiteX2" fmla="*/ 1060069 w 1060069"/>
                <a:gd name="connsiteY2" fmla="*/ 316603 h 316603"/>
                <a:gd name="connsiteX3" fmla="*/ 0 w 1060069"/>
                <a:gd name="connsiteY3" fmla="*/ 316603 h 316603"/>
                <a:gd name="connsiteX4" fmla="*/ 0 w 1060069"/>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0069" h="316603">
                  <a:moveTo>
                    <a:pt x="0" y="0"/>
                  </a:moveTo>
                  <a:lnTo>
                    <a:pt x="1060069" y="0"/>
                  </a:lnTo>
                  <a:lnTo>
                    <a:pt x="1060069"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29" action="ppaction://hlinksldjump">
                    <a:extLst>
                      <a:ext uri="{A12FA001-AC4F-418D-AE19-62706E023703}">
                        <ahyp:hlinkClr xmlns:ahyp="http://schemas.microsoft.com/office/drawing/2018/hyperlinkcolor" xmlns="" val="tx"/>
                      </a:ext>
                    </a:extLst>
                  </a:hlinkClick>
                </a:rPr>
                <a:t>Auditoria  Interna</a:t>
              </a:r>
              <a:endParaRPr lang="es-SV" sz="650" b="0" kern="1200" dirty="0">
                <a:solidFill>
                  <a:schemeClr val="bg1"/>
                </a:solidFill>
                <a:latin typeface="Calibri Light" panose="020F0302020204030204" pitchFamily="34" charset="0"/>
                <a:ea typeface="+mn-ea"/>
                <a:cs typeface="+mn-cs"/>
              </a:endParaRPr>
            </a:p>
          </p:txBody>
        </p:sp>
        <p:sp>
          <p:nvSpPr>
            <p:cNvPr id="1080" name="Forma libre: forma 1079">
              <a:extLst>
                <a:ext uri="{FF2B5EF4-FFF2-40B4-BE49-F238E27FC236}">
                  <a16:creationId xmlns:a16="http://schemas.microsoft.com/office/drawing/2014/main" xmlns="" id="{0D8D5A57-B08B-47DA-8BD2-88EC6081B089}"/>
                </a:ext>
              </a:extLst>
            </p:cNvPr>
            <p:cNvSpPr/>
            <p:nvPr/>
          </p:nvSpPr>
          <p:spPr>
            <a:xfrm>
              <a:off x="4786955" y="1422190"/>
              <a:ext cx="1055122" cy="316603"/>
            </a:xfrm>
            <a:custGeom>
              <a:avLst/>
              <a:gdLst>
                <a:gd name="connsiteX0" fmla="*/ 0 w 1055122"/>
                <a:gd name="connsiteY0" fmla="*/ 0 h 316603"/>
                <a:gd name="connsiteX1" fmla="*/ 1055122 w 1055122"/>
                <a:gd name="connsiteY1" fmla="*/ 0 h 316603"/>
                <a:gd name="connsiteX2" fmla="*/ 1055122 w 1055122"/>
                <a:gd name="connsiteY2" fmla="*/ 316603 h 316603"/>
                <a:gd name="connsiteX3" fmla="*/ 0 w 1055122"/>
                <a:gd name="connsiteY3" fmla="*/ 316603 h 316603"/>
                <a:gd name="connsiteX4" fmla="*/ 0 w 1055122"/>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5122" h="316603">
                  <a:moveTo>
                    <a:pt x="0" y="0"/>
                  </a:moveTo>
                  <a:lnTo>
                    <a:pt x="1055122" y="0"/>
                  </a:lnTo>
                  <a:lnTo>
                    <a:pt x="1055122"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30" action="ppaction://hlinksldjump">
                    <a:extLst>
                      <a:ext uri="{A12FA001-AC4F-418D-AE19-62706E023703}">
                        <ahyp:hlinkClr xmlns:ahyp="http://schemas.microsoft.com/office/drawing/2018/hyperlinkcolor" xmlns="" val="tx"/>
                      </a:ext>
                    </a:extLst>
                  </a:hlinkClick>
                </a:rPr>
                <a:t>Comité de Seguridad y</a:t>
              </a:r>
            </a:p>
            <a:p>
              <a:pPr marL="0" lvl="0" indent="0" algn="ctr" defTabSz="288925">
                <a:lnSpc>
                  <a:spcPct val="90000"/>
                </a:lnSpc>
                <a:spcBef>
                  <a:spcPct val="0"/>
                </a:spcBef>
                <a:spcAft>
                  <a:spcPct val="35000"/>
                </a:spcAft>
                <a:buNone/>
              </a:pPr>
              <a:r>
                <a:rPr lang="es-SV" sz="650" b="0" kern="1200" dirty="0">
                  <a:solidFill>
                    <a:schemeClr val="bg1"/>
                  </a:solidFill>
                  <a:latin typeface="Calibri Light" panose="020F0302020204030204" pitchFamily="34" charset="0"/>
                  <a:ea typeface="+mn-ea"/>
                  <a:cs typeface="+mn-cs"/>
                  <a:hlinkClick r:id="rId30" action="ppaction://hlinksldjump">
                    <a:extLst>
                      <a:ext uri="{A12FA001-AC4F-418D-AE19-62706E023703}">
                        <ahyp:hlinkClr xmlns:ahyp="http://schemas.microsoft.com/office/drawing/2018/hyperlinkcolor" xmlns="" val="tx"/>
                      </a:ext>
                    </a:extLst>
                  </a:hlinkClick>
                </a:rPr>
                <a:t> Salud Ocupacional</a:t>
              </a:r>
              <a:endParaRPr lang="es-SV" sz="650" b="0" kern="1200" dirty="0">
                <a:solidFill>
                  <a:schemeClr val="bg1"/>
                </a:solidFill>
                <a:latin typeface="Calibri Light" panose="020F0302020204030204" pitchFamily="34" charset="0"/>
                <a:ea typeface="+mn-ea"/>
                <a:cs typeface="+mn-cs"/>
              </a:endParaRPr>
            </a:p>
          </p:txBody>
        </p:sp>
        <p:sp>
          <p:nvSpPr>
            <p:cNvPr id="1081" name="Forma libre: forma 1080">
              <a:extLst>
                <a:ext uri="{FF2B5EF4-FFF2-40B4-BE49-F238E27FC236}">
                  <a16:creationId xmlns:a16="http://schemas.microsoft.com/office/drawing/2014/main" xmlns="" id="{B6B3C558-B3C7-48AC-91DF-4FA86A84748A}"/>
                </a:ext>
              </a:extLst>
            </p:cNvPr>
            <p:cNvSpPr/>
            <p:nvPr/>
          </p:nvSpPr>
          <p:spPr>
            <a:xfrm>
              <a:off x="6445044" y="1396695"/>
              <a:ext cx="1055122" cy="316603"/>
            </a:xfrm>
            <a:custGeom>
              <a:avLst/>
              <a:gdLst>
                <a:gd name="connsiteX0" fmla="*/ 0 w 1055122"/>
                <a:gd name="connsiteY0" fmla="*/ 0 h 316603"/>
                <a:gd name="connsiteX1" fmla="*/ 1055122 w 1055122"/>
                <a:gd name="connsiteY1" fmla="*/ 0 h 316603"/>
                <a:gd name="connsiteX2" fmla="*/ 1055122 w 1055122"/>
                <a:gd name="connsiteY2" fmla="*/ 316603 h 316603"/>
                <a:gd name="connsiteX3" fmla="*/ 0 w 1055122"/>
                <a:gd name="connsiteY3" fmla="*/ 316603 h 316603"/>
                <a:gd name="connsiteX4" fmla="*/ 0 w 1055122"/>
                <a:gd name="connsiteY4" fmla="*/ 0 h 31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5122" h="316603">
                  <a:moveTo>
                    <a:pt x="0" y="0"/>
                  </a:moveTo>
                  <a:lnTo>
                    <a:pt x="1055122" y="0"/>
                  </a:lnTo>
                  <a:lnTo>
                    <a:pt x="1055122" y="316603"/>
                  </a:lnTo>
                  <a:lnTo>
                    <a:pt x="0" y="316603"/>
                  </a:lnTo>
                  <a:lnTo>
                    <a:pt x="0" y="0"/>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4445" tIns="4445" rIns="4445" bIns="4445" numCol="1" spcCol="1270" anchor="ctr" anchorCtr="0">
              <a:noAutofit/>
            </a:bodyPr>
            <a:lstStyle/>
            <a:p>
              <a:pPr marL="0" lvl="0" indent="0" algn="ctr" defTabSz="288925">
                <a:lnSpc>
                  <a:spcPct val="90000"/>
                </a:lnSpc>
                <a:spcBef>
                  <a:spcPct val="0"/>
                </a:spcBef>
                <a:spcAft>
                  <a:spcPct val="35000"/>
                </a:spcAft>
                <a:buNone/>
              </a:pPr>
              <a:r>
                <a:rPr lang="es-SV" sz="650" b="0" kern="1200" dirty="0">
                  <a:latin typeface="Calibri Light" panose="020F0302020204030204" pitchFamily="34" charset="0"/>
                  <a:ea typeface="+mn-ea"/>
                  <a:cs typeface="+mn-cs"/>
                </a:rPr>
                <a:t> </a:t>
              </a:r>
              <a:r>
                <a:rPr lang="es-SV" sz="650" b="0" kern="1200" dirty="0">
                  <a:solidFill>
                    <a:schemeClr val="bg1"/>
                  </a:solidFill>
                  <a:latin typeface="Calibri Light" panose="020F0302020204030204" pitchFamily="34" charset="0"/>
                  <a:ea typeface="+mn-ea"/>
                  <a:cs typeface="+mn-cs"/>
                  <a:hlinkClick r:id="rId31" action="ppaction://hlinksldjump">
                    <a:extLst>
                      <a:ext uri="{A12FA001-AC4F-418D-AE19-62706E023703}">
                        <ahyp:hlinkClr xmlns:ahyp="http://schemas.microsoft.com/office/drawing/2018/hyperlinkcolor" xmlns="" val="tx"/>
                      </a:ext>
                    </a:extLst>
                  </a:hlinkClick>
                </a:rPr>
                <a:t>Secretaria  Municipal</a:t>
              </a:r>
              <a:endParaRPr lang="es-SV" sz="650" b="0" kern="1200" dirty="0">
                <a:solidFill>
                  <a:schemeClr val="bg1"/>
                </a:solidFill>
                <a:latin typeface="Calibri Light" panose="020F0302020204030204" pitchFamily="34" charset="0"/>
                <a:ea typeface="+mn-ea"/>
                <a:cs typeface="+mn-cs"/>
              </a:endParaRPr>
            </a:p>
          </p:txBody>
        </p:sp>
      </p:grpSp>
    </p:spTree>
    <p:extLst>
      <p:ext uri="{BB962C8B-B14F-4D97-AF65-F5344CB8AC3E}">
        <p14:creationId xmlns:p14="http://schemas.microsoft.com/office/powerpoint/2010/main" val="3479199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F2F6316-C936-4528-8559-1217B16C755B}"/>
              </a:ext>
            </a:extLst>
          </p:cNvPr>
          <p:cNvSpPr>
            <a:spLocks noGrp="1"/>
          </p:cNvSpPr>
          <p:nvPr>
            <p:ph type="title"/>
          </p:nvPr>
        </p:nvSpPr>
        <p:spPr>
          <a:xfrm>
            <a:off x="685801" y="0"/>
            <a:ext cx="10131425" cy="702365"/>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TESORERIA MUNICIPAL</a:t>
            </a:r>
          </a:p>
        </p:txBody>
      </p:sp>
      <p:sp>
        <p:nvSpPr>
          <p:cNvPr id="3" name="Marcador de contenido 2">
            <a:extLst>
              <a:ext uri="{FF2B5EF4-FFF2-40B4-BE49-F238E27FC236}">
                <a16:creationId xmlns:a16="http://schemas.microsoft.com/office/drawing/2014/main" xmlns="" id="{2D90DDCA-D258-420C-AF86-950334847919}"/>
              </a:ext>
            </a:extLst>
          </p:cNvPr>
          <p:cNvSpPr>
            <a:spLocks noGrp="1"/>
          </p:cNvSpPr>
          <p:nvPr>
            <p:ph idx="1"/>
          </p:nvPr>
        </p:nvSpPr>
        <p:spPr>
          <a:xfrm>
            <a:off x="685801" y="563880"/>
            <a:ext cx="10131425" cy="5956190"/>
          </a:xfrm>
        </p:spPr>
        <p:txBody>
          <a:bodyPr/>
          <a:lstStyle/>
          <a:p>
            <a:pPr marL="0" indent="0">
              <a:buNone/>
            </a:pPr>
            <a:r>
              <a:rPr lang="es-SV" dirty="0"/>
              <a:t>TOTAL DE EMPLEADOS: 1</a:t>
            </a:r>
          </a:p>
          <a:p>
            <a:pPr marL="0" indent="0">
              <a:buNone/>
            </a:pPr>
            <a:r>
              <a:rPr lang="es-SV" dirty="0"/>
              <a:t>HOMBRES: 0</a:t>
            </a:r>
          </a:p>
          <a:p>
            <a:pPr marL="0" indent="0">
              <a:buNone/>
            </a:pPr>
            <a:r>
              <a:rPr lang="es-SV" dirty="0"/>
              <a:t>MUJERES:1 </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Asegurar que los ingresos y egresos que se ejecuten en la municipalidad cumplan con los requisitos establecidos en la normativa vigente</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Administrar la recaudación, custodia y erogación de valores de la municipalidad.</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actualizados los registros de caja, bancos, especies y otros libros auxiliares.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Velar por el cumplimiento de los requisitos legales al realizar las erogaciones.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Dar a conocer a las autoridades municipales la disponibilidad financiera para la toma de decisiones.</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Controlar que las obligaciones y compromisos, se realicen de manera oportuna</a:t>
            </a:r>
            <a:endParaRPr lang="es-SV" dirty="0"/>
          </a:p>
        </p:txBody>
      </p:sp>
      <p:sp>
        <p:nvSpPr>
          <p:cNvPr id="5" name="Flecha: a la derecha 4">
            <a:hlinkClick r:id="rId2" action="ppaction://hlinksldjump"/>
            <a:extLst>
              <a:ext uri="{FF2B5EF4-FFF2-40B4-BE49-F238E27FC236}">
                <a16:creationId xmlns:a16="http://schemas.microsoft.com/office/drawing/2014/main" xmlns="" id="{BBFBF129-9631-4911-93B2-60E472C9755F}"/>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907884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E4AAE29-F95D-4E0F-B81D-B19571E39C26}"/>
              </a:ext>
            </a:extLst>
          </p:cNvPr>
          <p:cNvSpPr>
            <a:spLocks noGrp="1"/>
          </p:cNvSpPr>
          <p:nvPr>
            <p:ph type="title"/>
          </p:nvPr>
        </p:nvSpPr>
        <p:spPr>
          <a:xfrm>
            <a:off x="850393" y="1"/>
            <a:ext cx="10131425" cy="755374"/>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COBROS </a:t>
            </a:r>
          </a:p>
        </p:txBody>
      </p:sp>
      <p:sp>
        <p:nvSpPr>
          <p:cNvPr id="3" name="Marcador de contenido 2">
            <a:extLst>
              <a:ext uri="{FF2B5EF4-FFF2-40B4-BE49-F238E27FC236}">
                <a16:creationId xmlns:a16="http://schemas.microsoft.com/office/drawing/2014/main" xmlns="" id="{112A6DDD-264D-4F63-9BB5-6005C6FC659F}"/>
              </a:ext>
            </a:extLst>
          </p:cNvPr>
          <p:cNvSpPr>
            <a:spLocks noGrp="1"/>
          </p:cNvSpPr>
          <p:nvPr>
            <p:ph idx="1"/>
          </p:nvPr>
        </p:nvSpPr>
        <p:spPr>
          <a:xfrm>
            <a:off x="685801" y="987552"/>
            <a:ext cx="10716490" cy="5468111"/>
          </a:xfrm>
        </p:spPr>
        <p:txBody>
          <a:bodyPr>
            <a:normAutofit fontScale="85000" lnSpcReduction="10000"/>
          </a:bodyPr>
          <a:lstStyle/>
          <a:p>
            <a:pPr marL="0" indent="0">
              <a:buNone/>
            </a:pPr>
            <a:r>
              <a:rPr lang="es-SV" dirty="0">
                <a:latin typeface="Times New Roman" panose="02020603050405020304" pitchFamily="18" charset="0"/>
                <a:cs typeface="Times New Roman" panose="02020603050405020304" pitchFamily="18" charset="0"/>
              </a:rPr>
              <a:t>TOTAL DE EMPLEADOS: 1</a:t>
            </a:r>
          </a:p>
          <a:p>
            <a:pPr marL="0" indent="0">
              <a:buNone/>
            </a:pPr>
            <a:r>
              <a:rPr lang="es-SV" dirty="0">
                <a:latin typeface="Times New Roman" panose="02020603050405020304" pitchFamily="18" charset="0"/>
                <a:cs typeface="Times New Roman" panose="02020603050405020304" pitchFamily="18" charset="0"/>
              </a:rPr>
              <a:t>HOMBRES: 0</a:t>
            </a:r>
          </a:p>
          <a:p>
            <a:pPr marL="0" indent="0">
              <a:buNone/>
            </a:pPr>
            <a:r>
              <a:rPr lang="es-SV" dirty="0">
                <a:latin typeface="Times New Roman" panose="02020603050405020304" pitchFamily="18" charset="0"/>
                <a:cs typeface="Times New Roman" panose="02020603050405020304" pitchFamily="18" charset="0"/>
              </a:rPr>
              <a:t>MUJERES:1 </a:t>
            </a:r>
          </a:p>
          <a:p>
            <a:pPr marL="0" indent="0">
              <a:buNone/>
            </a:pPr>
            <a:r>
              <a:rPr lang="es-SV" b="1" dirty="0">
                <a:latin typeface="Times New Roman" panose="02020603050405020304" pitchFamily="18" charset="0"/>
                <a:cs typeface="Times New Roman" panose="02020603050405020304" pitchFamily="18" charset="0"/>
              </a:rPr>
              <a:t>COMPETENCIA:</a:t>
            </a:r>
          </a:p>
          <a:p>
            <a:pPr marL="0" indent="0">
              <a:buNone/>
            </a:pPr>
            <a:r>
              <a:rPr lang="es-ES" sz="2800" i="1" dirty="0">
                <a:effectLst/>
                <a:latin typeface="Times New Roman" panose="02020603050405020304" pitchFamily="18" charset="0"/>
                <a:ea typeface="Times New Roman" panose="02020603050405020304" pitchFamily="18" charset="0"/>
              </a:rPr>
              <a:t>Asegurar que los ingresos y egresos que se ejecuten en la municipalidad cumplan con los requisitos establecidos en la normativa vigente</a:t>
            </a:r>
            <a:endParaRPr lang="es-SV" b="1" dirty="0"/>
          </a:p>
          <a:p>
            <a:pPr marL="0" indent="0">
              <a:buNone/>
            </a:pPr>
            <a:r>
              <a:rPr lang="es-SV" b="1" dirty="0">
                <a:latin typeface="Times New Roman" panose="02020603050405020304" pitchFamily="18" charset="0"/>
                <a:cs typeface="Times New Roman" panose="02020603050405020304" pitchFamily="18" charset="0"/>
              </a:rPr>
              <a:t>FUNCIONES:</a:t>
            </a:r>
          </a:p>
          <a:p>
            <a:pPr marL="342900" lvl="0" indent="-342900" algn="just">
              <a:spcAft>
                <a:spcPts val="0"/>
              </a:spcAft>
              <a:buFont typeface="Symbol" panose="05050102010706020507" pitchFamily="18" charset="2"/>
              <a:buChar char=""/>
            </a:pPr>
            <a:r>
              <a:rPr lang="es-SV" sz="2800" i="1" dirty="0">
                <a:effectLst/>
                <a:latin typeface="Times New Roman" panose="02020603050405020304" pitchFamily="18" charset="0"/>
                <a:ea typeface="Times New Roman" panose="02020603050405020304" pitchFamily="18" charset="0"/>
              </a:rPr>
              <a:t>Administrar la recaudación, custodia y erogación de valores de la municipalidad.</a:t>
            </a:r>
            <a:endParaRPr lang="es-SV" sz="2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2800" i="1" dirty="0">
                <a:effectLst/>
                <a:latin typeface="Times New Roman" panose="02020603050405020304" pitchFamily="18" charset="0"/>
                <a:ea typeface="Times New Roman" panose="02020603050405020304" pitchFamily="18" charset="0"/>
              </a:rPr>
              <a:t>Mantener actualizados los registros de caja, bancos, especies y otros libros auxiliares.</a:t>
            </a:r>
            <a:endParaRPr lang="es-SV" sz="2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2800" i="1" dirty="0">
                <a:effectLst/>
                <a:latin typeface="Times New Roman" panose="02020603050405020304" pitchFamily="18" charset="0"/>
                <a:ea typeface="Times New Roman" panose="02020603050405020304" pitchFamily="18" charset="0"/>
              </a:rPr>
              <a:t>Velar por el cumplimiento de los requisitos legales al realizar las erogaciones.</a:t>
            </a:r>
            <a:endParaRPr lang="es-SV" sz="2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2800" i="1" dirty="0">
                <a:effectLst/>
                <a:latin typeface="Times New Roman" panose="02020603050405020304" pitchFamily="18" charset="0"/>
                <a:ea typeface="Times New Roman" panose="02020603050405020304" pitchFamily="18" charset="0"/>
              </a:rPr>
              <a:t>Dar a conocer a las autoridades municipales la disponibilidad financiera para la toma de decisiones.</a:t>
            </a:r>
            <a:endParaRPr lang="es-SV" sz="2800" dirty="0">
              <a:effectLst/>
              <a:latin typeface="Times New Roman" panose="02020603050405020304" pitchFamily="18" charset="0"/>
              <a:ea typeface="Times New Roman" panose="02020603050405020304" pitchFamily="18" charset="0"/>
            </a:endParaRPr>
          </a:p>
          <a:p>
            <a:r>
              <a:rPr lang="es-SV" sz="2800" i="1" dirty="0">
                <a:effectLst/>
                <a:latin typeface="Times New Roman" panose="02020603050405020304" pitchFamily="18" charset="0"/>
                <a:ea typeface="Times New Roman" panose="02020603050405020304" pitchFamily="18" charset="0"/>
              </a:rPr>
              <a:t>Controlar que las obligaciones y compromisos, se realicen de manera oportuna</a:t>
            </a:r>
            <a:endParaRPr lang="es-SV" dirty="0"/>
          </a:p>
          <a:p>
            <a:endParaRPr lang="es-SV" dirty="0"/>
          </a:p>
        </p:txBody>
      </p:sp>
      <p:sp>
        <p:nvSpPr>
          <p:cNvPr id="5" name="Flecha: a la derecha 4">
            <a:hlinkClick r:id="rId2" action="ppaction://hlinksldjump"/>
            <a:extLst>
              <a:ext uri="{FF2B5EF4-FFF2-40B4-BE49-F238E27FC236}">
                <a16:creationId xmlns:a16="http://schemas.microsoft.com/office/drawing/2014/main" xmlns="" id="{284E79C5-D5E3-4EE7-8C2C-D2515F9E286A}"/>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2126572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A08A13-3397-4BAA-B783-3306D01A7B04}"/>
              </a:ext>
            </a:extLst>
          </p:cNvPr>
          <p:cNvSpPr>
            <a:spLocks noGrp="1"/>
          </p:cNvSpPr>
          <p:nvPr>
            <p:ph type="title"/>
          </p:nvPr>
        </p:nvSpPr>
        <p:spPr>
          <a:xfrm>
            <a:off x="685801" y="48768"/>
            <a:ext cx="10131425" cy="653597"/>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UATM</a:t>
            </a:r>
          </a:p>
        </p:txBody>
      </p:sp>
      <p:sp>
        <p:nvSpPr>
          <p:cNvPr id="3" name="Marcador de contenido 2">
            <a:extLst>
              <a:ext uri="{FF2B5EF4-FFF2-40B4-BE49-F238E27FC236}">
                <a16:creationId xmlns:a16="http://schemas.microsoft.com/office/drawing/2014/main" xmlns="" id="{7E96D931-56C6-4F81-8517-ECF67C2303BC}"/>
              </a:ext>
            </a:extLst>
          </p:cNvPr>
          <p:cNvSpPr>
            <a:spLocks noGrp="1"/>
          </p:cNvSpPr>
          <p:nvPr>
            <p:ph idx="1"/>
          </p:nvPr>
        </p:nvSpPr>
        <p:spPr>
          <a:xfrm>
            <a:off x="685801" y="877824"/>
            <a:ext cx="10820398" cy="5931408"/>
          </a:xfrm>
        </p:spPr>
        <p:txBody>
          <a:bodyPr>
            <a:normAutofit lnSpcReduction="10000"/>
          </a:bodyPr>
          <a:lstStyle/>
          <a:p>
            <a:pPr marL="0" indent="0">
              <a:buNone/>
            </a:pPr>
            <a:r>
              <a:rPr lang="es-SV" dirty="0"/>
              <a:t>TOTAL DE EMPLEADOS:2 </a:t>
            </a:r>
          </a:p>
          <a:p>
            <a:r>
              <a:rPr lang="es-SV" dirty="0"/>
              <a:t>HOMBRES: 1</a:t>
            </a:r>
          </a:p>
          <a:p>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Contar con un registro catastral actualizado que garantice la auto sostenibilidad en la prestación de los servicios y gestionar el cobro de los tributos de contribuyentes y usuarios registrados en una base tributaria actualizada</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expedientes actualizados de contribuyentes y usuarios. </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Custodiar los documentos de las obligaciones tributarias de los contribuyentes.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Integrar las operaciones relacionadas con el registro y control de contribuyentes y usuarios de los servicios municipales.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Dar seguimiento a las solicitudes realizadas por los contribuyentes y usuarios.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Establecer estrategias de contacto con los contribuyentes a fiscalizar.</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Proponer planes de fiscalización que conlleven a validar la información presentada del contribuyente.</a:t>
            </a:r>
          </a:p>
          <a:p>
            <a:pPr marL="0" indent="0" algn="just">
              <a:buNone/>
            </a:pPr>
            <a:r>
              <a:rPr lang="es-SV" sz="1800" dirty="0">
                <a:latin typeface="Times New Roman" panose="02020603050405020304" pitchFamily="18" charset="0"/>
                <a:cs typeface="Times New Roman" panose="02020603050405020304" pitchFamily="18" charset="0"/>
              </a:rPr>
              <a:t>ESTAS SON ALGUNAS DE LAS FUNCIONES.</a:t>
            </a:r>
          </a:p>
          <a:p>
            <a:pPr marL="0" lvl="0" indent="0" algn="just">
              <a:spcAft>
                <a:spcPts val="0"/>
              </a:spcAft>
              <a:buNone/>
            </a:pPr>
            <a:endParaRPr lang="es-SV" sz="1800" dirty="0">
              <a:effectLst/>
              <a:latin typeface="Times New Roman" panose="02020603050405020304" pitchFamily="18" charset="0"/>
              <a:ea typeface="Times New Roman" panose="02020603050405020304" pitchFamily="18" charset="0"/>
            </a:endParaRPr>
          </a:p>
          <a:p>
            <a:pPr marL="0" indent="0">
              <a:buNone/>
            </a:pPr>
            <a:endParaRPr lang="es-SV" dirty="0"/>
          </a:p>
        </p:txBody>
      </p:sp>
      <p:sp>
        <p:nvSpPr>
          <p:cNvPr id="5" name="Flecha: a la derecha 4">
            <a:hlinkClick r:id="rId2" action="ppaction://hlinksldjump"/>
            <a:extLst>
              <a:ext uri="{FF2B5EF4-FFF2-40B4-BE49-F238E27FC236}">
                <a16:creationId xmlns:a16="http://schemas.microsoft.com/office/drawing/2014/main" xmlns="" id="{74497506-944F-43F2-84CC-E441DE9BF15E}"/>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0086091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4A4CAF-A7EC-4CBF-A8FC-3CF353A34990}"/>
              </a:ext>
            </a:extLst>
          </p:cNvPr>
          <p:cNvSpPr>
            <a:spLocks noGrp="1"/>
          </p:cNvSpPr>
          <p:nvPr>
            <p:ph type="title"/>
          </p:nvPr>
        </p:nvSpPr>
        <p:spPr>
          <a:xfrm>
            <a:off x="990599" y="1"/>
            <a:ext cx="10515600" cy="622851"/>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CATASTRO Y CUENTAS CORRIENTES</a:t>
            </a:r>
          </a:p>
        </p:txBody>
      </p:sp>
      <p:sp>
        <p:nvSpPr>
          <p:cNvPr id="4" name="Marcador de contenido 2">
            <a:extLst>
              <a:ext uri="{FF2B5EF4-FFF2-40B4-BE49-F238E27FC236}">
                <a16:creationId xmlns:a16="http://schemas.microsoft.com/office/drawing/2014/main" xmlns="" id="{33348094-0F76-4A6F-B611-80D06390F4A2}"/>
              </a:ext>
            </a:extLst>
          </p:cNvPr>
          <p:cNvSpPr>
            <a:spLocks noGrp="1"/>
          </p:cNvSpPr>
          <p:nvPr>
            <p:ph idx="1"/>
          </p:nvPr>
        </p:nvSpPr>
        <p:spPr>
          <a:xfrm>
            <a:off x="649357" y="728871"/>
            <a:ext cx="10856842" cy="5936973"/>
          </a:xfrm>
        </p:spPr>
        <p:txBody>
          <a:bodyPr>
            <a:normAutofit lnSpcReduction="10000"/>
          </a:bodyPr>
          <a:lstStyle/>
          <a:p>
            <a:pPr marL="0" indent="0">
              <a:buNone/>
            </a:pPr>
            <a:r>
              <a:rPr lang="es-SV" dirty="0"/>
              <a:t>TOTAL DE EMPLEADOS: 2</a:t>
            </a:r>
          </a:p>
          <a:p>
            <a:pPr marL="0" indent="0">
              <a:buNone/>
            </a:pPr>
            <a:r>
              <a:rPr lang="es-SV" dirty="0"/>
              <a:t>HOMBRES: 1</a:t>
            </a:r>
          </a:p>
          <a:p>
            <a:pPr marL="0" indent="0">
              <a:buNone/>
            </a:pPr>
            <a:r>
              <a:rPr lang="es-SV" dirty="0"/>
              <a:t>MUJERES: 1</a:t>
            </a:r>
          </a:p>
          <a:p>
            <a:pPr marL="0" indent="0">
              <a:buNone/>
            </a:pPr>
            <a:r>
              <a:rPr lang="es-SV" b="1" dirty="0"/>
              <a:t>COMPETENCIA:</a:t>
            </a:r>
          </a:p>
          <a:p>
            <a:pPr marL="0" indent="0">
              <a:buNone/>
            </a:pPr>
            <a:r>
              <a:rPr lang="es-SV" sz="1800" i="1" dirty="0">
                <a:effectLst/>
                <a:latin typeface="Times New Roman" panose="02020603050405020304" pitchFamily="18" charset="0"/>
                <a:ea typeface="Times New Roman" panose="02020603050405020304" pitchFamily="18" charset="0"/>
              </a:rPr>
              <a:t>Gestionar y administrar el cobro de los tributos de contribuyentes y usuarios registrados  en una base tributaria actualizada.</a:t>
            </a:r>
            <a:endParaRPr lang="es-SV" b="1" dirty="0"/>
          </a:p>
          <a:p>
            <a:pPr marL="0" indent="0">
              <a:buNone/>
            </a:pPr>
            <a:r>
              <a:rPr lang="es-SV" b="1" dirty="0"/>
              <a:t>FUNCIONES:</a:t>
            </a:r>
          </a:p>
          <a:p>
            <a:pPr marL="0" indent="0">
              <a:buNone/>
            </a:pPr>
            <a:r>
              <a:rPr lang="es-SV" sz="2000" dirty="0">
                <a:latin typeface="Times New Roman" panose="02020603050405020304" pitchFamily="18" charset="0"/>
                <a:cs typeface="Times New Roman" panose="02020603050405020304" pitchFamily="18" charset="0"/>
              </a:rPr>
              <a:t>ALGUNAS DE LAS FUNCIONES SON.</a:t>
            </a:r>
            <a:endParaRPr lang="es-SV" sz="2000" b="1" dirty="0"/>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Conservar actualizada una base tributaria que refleje la condición de los contribuyentes y usuarios del municipio.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un control de omisos, así como de los resultados del cobro de la mora y convenios de pago.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Velar por el cumplimiento de la obligación de los contribuyentes en cuanto al pago de sus tributos.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Coordinar con la unidad de contabilidad y la sección de Catastro y fiscalización la depuración de las cuentas de los contribuyentes y usuarios.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Asistir y asesorar a los contribuyentes y usuarios sobre las obligaciones tributarias mediante el conocimiento de sus derechos y obligaciones, conforme al marco legal vigente.</a:t>
            </a:r>
          </a:p>
          <a:p>
            <a:pPr marL="342900" lvl="0" indent="-342900" algn="just">
              <a:spcAft>
                <a:spcPts val="0"/>
              </a:spcAft>
              <a:buFont typeface="Symbol" panose="05050102010706020507" pitchFamily="18" charset="2"/>
              <a:buChar char=""/>
            </a:pPr>
            <a:endParaRPr lang="es-SV" sz="1800" dirty="0">
              <a:effectLst/>
              <a:latin typeface="Times New Roman" panose="02020603050405020304" pitchFamily="18" charset="0"/>
              <a:ea typeface="Times New Roman" panose="02020603050405020304" pitchFamily="18" charset="0"/>
            </a:endParaRPr>
          </a:p>
          <a:p>
            <a:endParaRPr lang="es-SV" dirty="0"/>
          </a:p>
        </p:txBody>
      </p:sp>
      <p:sp>
        <p:nvSpPr>
          <p:cNvPr id="3" name="Flecha: a la derecha 2">
            <a:hlinkClick r:id="rId2" action="ppaction://hlinksldjump"/>
            <a:extLst>
              <a:ext uri="{FF2B5EF4-FFF2-40B4-BE49-F238E27FC236}">
                <a16:creationId xmlns:a16="http://schemas.microsoft.com/office/drawing/2014/main" xmlns="" id="{CF79161A-953E-4368-957C-EF095D72BED7}"/>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6481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0E7CDDA-D0D2-4B76-BE95-3B6ACBFE50BB}"/>
              </a:ext>
            </a:extLst>
          </p:cNvPr>
          <p:cNvSpPr>
            <a:spLocks noGrp="1"/>
          </p:cNvSpPr>
          <p:nvPr>
            <p:ph type="title"/>
          </p:nvPr>
        </p:nvSpPr>
        <p:spPr>
          <a:xfrm>
            <a:off x="838200" y="0"/>
            <a:ext cx="10515600" cy="649357"/>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dirty="0">
                <a:latin typeface="Times New Roman" panose="02020603050405020304" pitchFamily="18" charset="0"/>
                <a:cs typeface="Times New Roman" panose="02020603050405020304" pitchFamily="18" charset="0"/>
              </a:rPr>
              <a:t>UACI</a:t>
            </a:r>
          </a:p>
        </p:txBody>
      </p:sp>
      <p:sp>
        <p:nvSpPr>
          <p:cNvPr id="3" name="Marcador de contenido 2">
            <a:extLst>
              <a:ext uri="{FF2B5EF4-FFF2-40B4-BE49-F238E27FC236}">
                <a16:creationId xmlns:a16="http://schemas.microsoft.com/office/drawing/2014/main" xmlns="" id="{5C808A77-38C0-4D44-805E-D1D0E4E7CBA9}"/>
              </a:ext>
            </a:extLst>
          </p:cNvPr>
          <p:cNvSpPr>
            <a:spLocks noGrp="1"/>
          </p:cNvSpPr>
          <p:nvPr>
            <p:ph idx="1"/>
          </p:nvPr>
        </p:nvSpPr>
        <p:spPr>
          <a:xfrm>
            <a:off x="838200" y="840823"/>
            <a:ext cx="10515600" cy="5772012"/>
          </a:xfrm>
        </p:spPr>
        <p:txBody>
          <a:bodyPr/>
          <a:lstStyle/>
          <a:p>
            <a:pPr marL="0" indent="0">
              <a:buNone/>
            </a:pPr>
            <a:r>
              <a:rPr lang="es-SV" dirty="0"/>
              <a:t>TOTAL DE EMPLEADOS: 1</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Garantizar la aplicación de los procedimientos establecidos en la normativa actual, en cuanto a la contratación y adquisición de bienes, obras y servicios</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Garantizar el fiel cumplimiento de la </a:t>
            </a:r>
            <a:r>
              <a:rPr lang="es-ES" sz="1800" i="1" dirty="0">
                <a:effectLst/>
                <a:latin typeface="Times New Roman" panose="02020603050405020304" pitchFamily="18" charset="0"/>
                <a:ea typeface="Times New Roman" panose="02020603050405020304" pitchFamily="18" charset="0"/>
              </a:rPr>
              <a:t>Ley de Adquisiciones y Contrataciones de la Administración Pública y otra normativa vinculada.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un banco de datos de registros de proveedores y sus expedientes respectivos.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un sistema de administración, almacenamiento y conservación de los bienes adquiridos.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Asesorar al Concejo Municipal en los procesos de contratación y adquisiciones.</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Cumplir las políticas, lineamientos y disposiciones técnicas que sean establecidas por la UNAC.</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DE951E49-A871-4B4D-B440-50A3AEB03DEC}"/>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686560982"/>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7FD763-0A10-4D8D-B1FF-84A26A2DEC1B}"/>
              </a:ext>
            </a:extLst>
          </p:cNvPr>
          <p:cNvSpPr>
            <a:spLocks noGrp="1"/>
          </p:cNvSpPr>
          <p:nvPr>
            <p:ph type="title"/>
          </p:nvPr>
        </p:nvSpPr>
        <p:spPr>
          <a:xfrm>
            <a:off x="838200" y="0"/>
            <a:ext cx="10515600" cy="68911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BODEGA MUNICIPAL</a:t>
            </a:r>
          </a:p>
        </p:txBody>
      </p:sp>
      <p:sp>
        <p:nvSpPr>
          <p:cNvPr id="3" name="Marcador de contenido 2">
            <a:extLst>
              <a:ext uri="{FF2B5EF4-FFF2-40B4-BE49-F238E27FC236}">
                <a16:creationId xmlns:a16="http://schemas.microsoft.com/office/drawing/2014/main" xmlns="" id="{AD7F586B-ED06-494C-B346-2F2D4ECD0CAC}"/>
              </a:ext>
            </a:extLst>
          </p:cNvPr>
          <p:cNvSpPr>
            <a:spLocks noGrp="1"/>
          </p:cNvSpPr>
          <p:nvPr>
            <p:ph idx="1"/>
          </p:nvPr>
        </p:nvSpPr>
        <p:spPr>
          <a:xfrm>
            <a:off x="838200" y="1126435"/>
            <a:ext cx="10515600" cy="5367130"/>
          </a:xfrm>
        </p:spPr>
        <p:txBody>
          <a:bodyPr/>
          <a:lstStyle/>
          <a:p>
            <a:pPr marL="0" indent="0">
              <a:buNone/>
            </a:pPr>
            <a:r>
              <a:rPr lang="es-SV" dirty="0"/>
              <a:t>TOTAL DE EMPLEADOS: 1</a:t>
            </a:r>
          </a:p>
          <a:p>
            <a:pPr marL="0" indent="0">
              <a:buNone/>
            </a:pPr>
            <a:r>
              <a:rPr lang="es-SV" dirty="0"/>
              <a:t>HOMBRES: 1</a:t>
            </a:r>
          </a:p>
          <a:p>
            <a:pPr marL="0" indent="0">
              <a:buNone/>
            </a:pPr>
            <a:r>
              <a:rPr lang="es-SV" dirty="0"/>
              <a:t>MUJERES: 0</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Controlar a través de un inventario el uso de materiales con los que se cuenta en la bodega</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Llevar control de inventario de bienes municipales.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Llevar el control de ingreso y descaro de materiales.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Mantener en buen estado las instalaciones.</a:t>
            </a:r>
            <a:endParaRPr lang="es-SV" sz="1800" dirty="0">
              <a:effectLst/>
              <a:latin typeface="Times New Roman" panose="02020603050405020304" pitchFamily="18" charset="0"/>
              <a:ea typeface="Times New Roman" panose="02020603050405020304" pitchFamily="18" charset="0"/>
            </a:endParaRPr>
          </a:p>
          <a:p>
            <a:r>
              <a:rPr lang="es-ES" sz="1800" i="1" dirty="0">
                <a:effectLst/>
                <a:latin typeface="Times New Roman" panose="02020603050405020304" pitchFamily="18" charset="0"/>
                <a:ea typeface="Times New Roman" panose="02020603050405020304" pitchFamily="18" charset="0"/>
              </a:rPr>
              <a:t>Reportar a superior inmediato sobre las existencias y salidas de material.</a:t>
            </a:r>
            <a:endParaRPr lang="es-SV" dirty="0"/>
          </a:p>
        </p:txBody>
      </p:sp>
      <p:sp>
        <p:nvSpPr>
          <p:cNvPr id="5" name="Flecha: a la derecha 4">
            <a:hlinkClick r:id="rId2" action="ppaction://hlinksldjump"/>
            <a:extLst>
              <a:ext uri="{FF2B5EF4-FFF2-40B4-BE49-F238E27FC236}">
                <a16:creationId xmlns:a16="http://schemas.microsoft.com/office/drawing/2014/main" xmlns="" id="{418B73E8-33AB-4786-8202-CFF910669314}"/>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4512376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1036C89-56C6-48E9-8C55-183E8F4C1E6E}"/>
              </a:ext>
            </a:extLst>
          </p:cNvPr>
          <p:cNvSpPr>
            <a:spLocks noGrp="1"/>
          </p:cNvSpPr>
          <p:nvPr>
            <p:ph type="title"/>
          </p:nvPr>
        </p:nvSpPr>
        <p:spPr>
          <a:xfrm>
            <a:off x="838200" y="0"/>
            <a:ext cx="10515600" cy="689113"/>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ADMINISTRACION DE CONTRATOS</a:t>
            </a:r>
          </a:p>
        </p:txBody>
      </p:sp>
      <p:sp>
        <p:nvSpPr>
          <p:cNvPr id="3" name="Marcador de contenido 2">
            <a:extLst>
              <a:ext uri="{FF2B5EF4-FFF2-40B4-BE49-F238E27FC236}">
                <a16:creationId xmlns:a16="http://schemas.microsoft.com/office/drawing/2014/main" xmlns="" id="{90C3A259-1779-4E8E-BC7B-FAED4CB72F8F}"/>
              </a:ext>
            </a:extLst>
          </p:cNvPr>
          <p:cNvSpPr>
            <a:spLocks noGrp="1"/>
          </p:cNvSpPr>
          <p:nvPr>
            <p:ph idx="1"/>
          </p:nvPr>
        </p:nvSpPr>
        <p:spPr>
          <a:xfrm>
            <a:off x="773976" y="1007164"/>
            <a:ext cx="10579824" cy="5698436"/>
          </a:xfrm>
        </p:spPr>
        <p:txBody>
          <a:bodyPr>
            <a:normAutofit fontScale="92500" lnSpcReduction="20000"/>
          </a:bodyPr>
          <a:lstStyle/>
          <a:p>
            <a:pPr marL="0" indent="0">
              <a:buNone/>
            </a:pPr>
            <a:r>
              <a:rPr lang="es-SV" dirty="0"/>
              <a:t>TOTAL DE EMPLEADOS: 1</a:t>
            </a:r>
          </a:p>
          <a:p>
            <a:pPr marL="0" indent="0">
              <a:buNone/>
            </a:pPr>
            <a:r>
              <a:rPr lang="es-SV" dirty="0"/>
              <a:t>HOMBRES: 1</a:t>
            </a:r>
          </a:p>
          <a:p>
            <a:pPr marL="0" indent="0">
              <a:buNone/>
            </a:pPr>
            <a:r>
              <a:rPr lang="es-SV" dirty="0"/>
              <a:t>MUJERES: 0</a:t>
            </a:r>
          </a:p>
          <a:p>
            <a:pPr marL="0" indent="0">
              <a:buNone/>
            </a:pPr>
            <a:r>
              <a:rPr lang="es-SV" b="1" dirty="0"/>
              <a:t>COMPETENCIA:</a:t>
            </a:r>
          </a:p>
          <a:p>
            <a:pPr marL="0" indent="0">
              <a:buNone/>
            </a:pPr>
            <a:r>
              <a:rPr lang="es-SV" sz="1800" i="1" dirty="0">
                <a:solidFill>
                  <a:srgbClr val="000000"/>
                </a:solidFill>
                <a:effectLst/>
                <a:latin typeface="Times New Roman" panose="02020603050405020304" pitchFamily="18" charset="0"/>
                <a:ea typeface="Times New Roman" panose="02020603050405020304" pitchFamily="18" charset="0"/>
              </a:rPr>
              <a:t>Supervisar la ejecución de las obras, bienes, servicios y programas que desarrolla la Municipalidad</a:t>
            </a:r>
            <a:endParaRPr lang="es-SV" b="1" dirty="0"/>
          </a:p>
          <a:p>
            <a:pPr marL="0" indent="0">
              <a:buNone/>
            </a:pPr>
            <a:r>
              <a:rPr lang="es-SV" b="1" dirty="0"/>
              <a:t>FUNCIONES:</a:t>
            </a:r>
          </a:p>
          <a:p>
            <a:pPr marL="342900" lvl="0" indent="-342900" algn="just">
              <a:lnSpc>
                <a:spcPct val="105000"/>
              </a:lnSpc>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Verificar el cumplimiento de las cláusulas contractuales, así como en los procesos de libre gestión, el cumplimiento de lo establecido en las órdenes de compra o contratos.</a:t>
            </a:r>
            <a:endParaRPr lang="es-SV" sz="1800" dirty="0">
              <a:effectLst/>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05000"/>
              </a:lnSpc>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Elaborar oportunamente los informes de avance de ejecución de los contratos e informar de ellos tanto a la UACI como a la Unidad responsable de realizar los pagos o en su defecto reportar los incumplimientos.</a:t>
            </a:r>
            <a:endParaRPr lang="es-SV" sz="1800" dirty="0">
              <a:effectLst/>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05000"/>
              </a:lnSpc>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Informar a la UACI a efecto que se informe al titular para iniciar el procedimiento de aplicación de las sanciones a los contratistas por los incumplimientos de sus obligaciones. </a:t>
            </a:r>
            <a:endParaRPr lang="es-SV" sz="1800" dirty="0">
              <a:effectLst/>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05000"/>
              </a:lnSpc>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Conformar y mantener actualizado el expediente del seguimiento de ejecución del contrato, de tal manera que esté formado por el conjunto de documentos que sustenten las acciones realizadas desde que se emite la orden de inicio hasta la recepción final.</a:t>
            </a:r>
            <a:endParaRPr lang="es-SV" sz="1800" dirty="0">
              <a:effectLst/>
              <a:latin typeface="Cambria" panose="02040503050406030204" pitchFamily="18" charset="0"/>
              <a:ea typeface="Times New Roman" panose="02020603050405020304" pitchFamily="18" charset="0"/>
              <a:cs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Elaborar y suscribir conjuntamente con el contratista las actas de recepción total o parcial de las adquisiciones de obras, bienes y servicios de conformidad con lo establecido en la LACAP</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3F98E81D-3830-4C18-BF15-01D1AC46B3DE}"/>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27783507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1A4C4B3-8EBB-490C-AB53-08B33740CE43}"/>
              </a:ext>
            </a:extLst>
          </p:cNvPr>
          <p:cNvSpPr>
            <a:spLocks noGrp="1"/>
          </p:cNvSpPr>
          <p:nvPr>
            <p:ph type="title"/>
          </p:nvPr>
        </p:nvSpPr>
        <p:spPr>
          <a:xfrm>
            <a:off x="838200" y="1"/>
            <a:ext cx="10515600" cy="636104"/>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kumimoji="0" lang="es-SV" sz="3600" b="1" i="1" u="none" strike="noStrike" kern="1200" cap="none" spc="0" normalizeH="0" baseline="0" noProof="0" dirty="0">
                <a:ln>
                  <a:noFill/>
                </a:ln>
                <a:effectLst/>
                <a:uLnTx/>
                <a:uFillTx/>
                <a:latin typeface="Times New Roman" panose="02020603050405020304" pitchFamily="18" charset="0"/>
                <a:ea typeface="+mj-ea"/>
                <a:cs typeface="Times New Roman" panose="02020603050405020304" pitchFamily="18" charset="0"/>
              </a:rPr>
              <a:t>UNIDAD DE </a:t>
            </a:r>
            <a:r>
              <a:rPr lang="es-SV" sz="3600" b="1" i="1" dirty="0">
                <a:latin typeface="Times New Roman" panose="02020603050405020304" pitchFamily="18" charset="0"/>
                <a:cs typeface="Times New Roman" panose="02020603050405020304" pitchFamily="18" charset="0"/>
              </a:rPr>
              <a:t>PROYECTOS ADMINISTRATIVOS </a:t>
            </a:r>
          </a:p>
        </p:txBody>
      </p:sp>
      <p:sp>
        <p:nvSpPr>
          <p:cNvPr id="3" name="Marcador de contenido 2">
            <a:extLst>
              <a:ext uri="{FF2B5EF4-FFF2-40B4-BE49-F238E27FC236}">
                <a16:creationId xmlns:a16="http://schemas.microsoft.com/office/drawing/2014/main" xmlns="" id="{00CCD4A2-4922-490D-99F3-A69E175DC3B3}"/>
              </a:ext>
            </a:extLst>
          </p:cNvPr>
          <p:cNvSpPr>
            <a:spLocks noGrp="1"/>
          </p:cNvSpPr>
          <p:nvPr>
            <p:ph idx="1"/>
          </p:nvPr>
        </p:nvSpPr>
        <p:spPr>
          <a:xfrm>
            <a:off x="838200" y="901148"/>
            <a:ext cx="10515600" cy="5075582"/>
          </a:xfrm>
        </p:spPr>
        <p:txBody>
          <a:bodyPr>
            <a:normAutofit/>
          </a:bodyPr>
          <a:lstStyle/>
          <a:p>
            <a:pPr marL="0" indent="0">
              <a:buNone/>
            </a:pPr>
            <a:r>
              <a:rPr lang="es-SV" dirty="0"/>
              <a:t>TOTAL DE EMPLEADOS: 2</a:t>
            </a:r>
          </a:p>
          <a:p>
            <a:pPr marL="0" indent="0">
              <a:buNone/>
            </a:pPr>
            <a:r>
              <a:rPr lang="es-SV" dirty="0"/>
              <a:t>HOMBRES: 2</a:t>
            </a:r>
          </a:p>
          <a:p>
            <a:pPr marL="0" indent="0">
              <a:buNone/>
            </a:pPr>
            <a:r>
              <a:rPr lang="es-SV" dirty="0"/>
              <a:t>MUJERES: 0</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Elaborar los diferentes perfiles de proyectos por Administración, dando seguimiento y monitoreo a los mismos</a:t>
            </a:r>
            <a:endParaRPr lang="es-SV" b="1" dirty="0"/>
          </a:p>
          <a:p>
            <a:pPr marL="0" indent="0">
              <a:buNone/>
            </a:pPr>
            <a:r>
              <a:rPr lang="es-SV" b="1" dirty="0"/>
              <a:t>FUNCIONES:</a:t>
            </a:r>
          </a:p>
          <a:p>
            <a:pPr marL="342900" lvl="0" indent="-342900" algn="just">
              <a:buFont typeface="Symbol" panose="05050102010706020507" pitchFamily="18" charset="2"/>
              <a:buChar char=""/>
            </a:pPr>
            <a:r>
              <a:rPr lang="es-ES" sz="1800" i="1" dirty="0">
                <a:effectLst/>
              </a:rPr>
              <a:t>Elaborar los perfiles de proyectos por Administración.</a:t>
            </a:r>
            <a:endParaRPr lang="es-SV" sz="1800" dirty="0">
              <a:effectLst/>
            </a:endParaRPr>
          </a:p>
          <a:p>
            <a:pPr marL="342900" lvl="0" indent="-342900" algn="just">
              <a:buFont typeface="Symbol" panose="05050102010706020507" pitchFamily="18" charset="2"/>
              <a:buChar char=""/>
            </a:pPr>
            <a:r>
              <a:rPr lang="es-ES" sz="1800" i="1" dirty="0">
                <a:effectLst/>
              </a:rPr>
              <a:t>Supervisar cada uno de los proyectos que se realicen por Administración.</a:t>
            </a:r>
            <a:endParaRPr lang="es-SV" sz="1800" dirty="0">
              <a:effectLst/>
            </a:endParaRPr>
          </a:p>
          <a:p>
            <a:pPr marL="342900" lvl="0" indent="-342900" algn="just">
              <a:buFont typeface="Symbol" panose="05050102010706020507" pitchFamily="18" charset="2"/>
              <a:buChar char=""/>
            </a:pPr>
            <a:r>
              <a:rPr lang="es-ES" sz="1800" i="1" dirty="0">
                <a:effectLst/>
              </a:rPr>
              <a:t>Coordinar con el Jefe UACI el seguimiento y monitoreo de los proyectos por Administración.</a:t>
            </a:r>
            <a:endParaRPr lang="es-SV" sz="1800" dirty="0">
              <a:effectLst/>
            </a:endParaRPr>
          </a:p>
          <a:p>
            <a:pPr marL="342900" lvl="0" indent="-342900" algn="just">
              <a:buFont typeface="Symbol" panose="05050102010706020507" pitchFamily="18" charset="2"/>
              <a:buChar char=""/>
            </a:pPr>
            <a:r>
              <a:rPr lang="es-ES" sz="1800" i="1" dirty="0">
                <a:effectLst/>
              </a:rPr>
              <a:t>Participar en la formulación de Planes Estratégicos Participativos y Sectoriales que realice la Municipalidad.</a:t>
            </a:r>
            <a:endParaRPr lang="es-SV" sz="1800" dirty="0">
              <a:effectLst/>
            </a:endParaRPr>
          </a:p>
          <a:p>
            <a:r>
              <a:rPr lang="es-SV" sz="1800" i="1" dirty="0">
                <a:effectLst/>
                <a:latin typeface="Times New Roman" panose="02020603050405020304" pitchFamily="18" charset="0"/>
                <a:ea typeface="Times New Roman" panose="02020603050405020304" pitchFamily="18" charset="0"/>
              </a:rPr>
              <a:t>Apoyar en la revisión de planos y carpetas técnicas de proyectos de infraestructura</a:t>
            </a:r>
            <a:endParaRPr lang="es-SV" sz="1800"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88B50BB1-2631-4B28-B976-5A7A44DA8303}"/>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378621693"/>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9377A4D-151F-432D-8925-F695E998035B}"/>
              </a:ext>
            </a:extLst>
          </p:cNvPr>
          <p:cNvSpPr>
            <a:spLocks noGrp="1"/>
          </p:cNvSpPr>
          <p:nvPr>
            <p:ph type="title"/>
          </p:nvPr>
        </p:nvSpPr>
        <p:spPr>
          <a:xfrm>
            <a:off x="838200" y="1"/>
            <a:ext cx="10515600" cy="715616"/>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REF</a:t>
            </a:r>
          </a:p>
        </p:txBody>
      </p:sp>
      <p:sp>
        <p:nvSpPr>
          <p:cNvPr id="3" name="Marcador de contenido 2">
            <a:extLst>
              <a:ext uri="{FF2B5EF4-FFF2-40B4-BE49-F238E27FC236}">
                <a16:creationId xmlns:a16="http://schemas.microsoft.com/office/drawing/2014/main" xmlns="" id="{56A51303-FCD7-42EF-85D4-BAB0534FC7E8}"/>
              </a:ext>
            </a:extLst>
          </p:cNvPr>
          <p:cNvSpPr>
            <a:spLocks noGrp="1"/>
          </p:cNvSpPr>
          <p:nvPr>
            <p:ph idx="1"/>
          </p:nvPr>
        </p:nvSpPr>
        <p:spPr>
          <a:xfrm>
            <a:off x="838200" y="880579"/>
            <a:ext cx="10515600" cy="5612986"/>
          </a:xfrm>
        </p:spPr>
        <p:txBody>
          <a:bodyPr/>
          <a:lstStyle/>
          <a:p>
            <a:pPr marL="0" indent="0">
              <a:buNone/>
            </a:pPr>
            <a:r>
              <a:rPr lang="es-SV" dirty="0"/>
              <a:t>TOTAL DE EMPLEADOS:2 </a:t>
            </a:r>
          </a:p>
          <a:p>
            <a:r>
              <a:rPr lang="es-SV" dirty="0"/>
              <a:t>HOMBRES: 0</a:t>
            </a:r>
          </a:p>
          <a:p>
            <a:r>
              <a:rPr lang="es-SV" dirty="0"/>
              <a:t>MUJERES: 2</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Garantizar la seguridad jurídica de la población, manteniendo un registro de los hechos y actos jurídicos de las personas</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Salvaguardar la integridad de la información de los registros que se encuentran en la unidad.</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Velar por que en el servicio de certificaciones de los documentos se cumplan las disposiciones legales establecidas.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Gestionar la reposición de libros en caso de deterioro, destrucción y extravío de los mismos.</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Proporcionar a los interesados los requisitos necesarios para la celebración de matrimonios y vigilar que se elaboren y envíen oportunamente los avisos de realización de los mismos</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08CAE47D-3086-47E2-BA2F-5E81BB32283F}"/>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452547238"/>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8298D4E-9C54-4F45-9BC6-FD69BAE5A8E2}"/>
              </a:ext>
            </a:extLst>
          </p:cNvPr>
          <p:cNvSpPr>
            <a:spLocks noGrp="1"/>
          </p:cNvSpPr>
          <p:nvPr>
            <p:ph type="title"/>
          </p:nvPr>
        </p:nvSpPr>
        <p:spPr>
          <a:xfrm>
            <a:off x="838200" y="0"/>
            <a:ext cx="10515600" cy="1391477"/>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lstStyle/>
          <a:p>
            <a:pPr algn="ctr"/>
            <a:r>
              <a:rPr lang="es-SV" b="1" i="1" dirty="0">
                <a:latin typeface="Times New Roman" panose="02020603050405020304" pitchFamily="18" charset="0"/>
                <a:cs typeface="Times New Roman" panose="02020603050405020304" pitchFamily="18" charset="0"/>
              </a:rPr>
              <a:t>UNIDAD DE LA NIÑEZ, ADOLESCENCIA Y JUVENTUD</a:t>
            </a:r>
          </a:p>
        </p:txBody>
      </p:sp>
      <p:sp>
        <p:nvSpPr>
          <p:cNvPr id="3" name="Marcador de contenido 2">
            <a:extLst>
              <a:ext uri="{FF2B5EF4-FFF2-40B4-BE49-F238E27FC236}">
                <a16:creationId xmlns:a16="http://schemas.microsoft.com/office/drawing/2014/main" xmlns="" id="{6D71E30B-3434-4CCD-9088-9E247AABDD02}"/>
              </a:ext>
            </a:extLst>
          </p:cNvPr>
          <p:cNvSpPr>
            <a:spLocks noGrp="1"/>
          </p:cNvSpPr>
          <p:nvPr>
            <p:ph idx="1"/>
          </p:nvPr>
        </p:nvSpPr>
        <p:spPr>
          <a:xfrm>
            <a:off x="838200" y="2358886"/>
            <a:ext cx="10515600" cy="4028661"/>
          </a:xfrm>
        </p:spPr>
        <p:txBody>
          <a:bodyPr/>
          <a:lstStyle/>
          <a:p>
            <a:pPr marL="0" indent="0">
              <a:buNone/>
            </a:pPr>
            <a:r>
              <a:rPr lang="es-SV" dirty="0"/>
              <a:t>HASTA EL AÑO 2020, NO SE ENCUENTRA NINGÚN SERVIDOR PUBLICO NOMBRADO EN ESTE CARGO.</a:t>
            </a:r>
          </a:p>
        </p:txBody>
      </p:sp>
      <p:sp>
        <p:nvSpPr>
          <p:cNvPr id="5" name="Flecha: a la derecha 4">
            <a:hlinkClick r:id="rId2" action="ppaction://hlinksldjump"/>
            <a:extLst>
              <a:ext uri="{FF2B5EF4-FFF2-40B4-BE49-F238E27FC236}">
                <a16:creationId xmlns:a16="http://schemas.microsoft.com/office/drawing/2014/main" xmlns="" id="{B48F881B-3FC3-4ED2-B3D6-A2AD5BD226DD}"/>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6082138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2C34F55-C27E-44FB-99A2-7133DAEF24EC}"/>
              </a:ext>
            </a:extLst>
          </p:cNvPr>
          <p:cNvSpPr>
            <a:spLocks noGrp="1"/>
          </p:cNvSpPr>
          <p:nvPr>
            <p:ph type="title"/>
          </p:nvPr>
        </p:nvSpPr>
        <p:spPr>
          <a:xfrm>
            <a:off x="1143001" y="66251"/>
            <a:ext cx="9905998" cy="758650"/>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4000" b="1" i="1" dirty="0">
                <a:latin typeface="Times New Roman" panose="02020603050405020304" pitchFamily="18" charset="0"/>
                <a:cs typeface="Times New Roman" panose="02020603050405020304" pitchFamily="18" charset="0"/>
              </a:rPr>
              <a:t>CONCEJO    MUNICIPAL</a:t>
            </a:r>
            <a:endParaRPr lang="es-SV" dirty="0"/>
          </a:p>
        </p:txBody>
      </p:sp>
      <p:sp>
        <p:nvSpPr>
          <p:cNvPr id="3" name="Marcador de contenido 2">
            <a:extLst>
              <a:ext uri="{FF2B5EF4-FFF2-40B4-BE49-F238E27FC236}">
                <a16:creationId xmlns:a16="http://schemas.microsoft.com/office/drawing/2014/main" xmlns="" id="{172032FB-47DE-4189-8349-EB8107C06CF5}"/>
              </a:ext>
            </a:extLst>
          </p:cNvPr>
          <p:cNvSpPr>
            <a:spLocks noGrp="1"/>
          </p:cNvSpPr>
          <p:nvPr>
            <p:ph idx="1"/>
          </p:nvPr>
        </p:nvSpPr>
        <p:spPr>
          <a:xfrm>
            <a:off x="773978" y="902579"/>
            <a:ext cx="11371385" cy="5509845"/>
          </a:xfrm>
        </p:spPr>
        <p:txBody>
          <a:bodyPr>
            <a:normAutofit/>
          </a:bodyPr>
          <a:lstStyle/>
          <a:p>
            <a:pPr marL="0" indent="0">
              <a:buNone/>
            </a:pPr>
            <a:r>
              <a:rPr lang="es-SV" dirty="0">
                <a:solidFill>
                  <a:schemeClr val="tx1"/>
                </a:solidFill>
              </a:rPr>
              <a:t>TOTAL DE EMPLEADOS: 12</a:t>
            </a:r>
          </a:p>
          <a:p>
            <a:r>
              <a:rPr lang="es-SV" dirty="0">
                <a:solidFill>
                  <a:schemeClr val="tx1"/>
                </a:solidFill>
              </a:rPr>
              <a:t>HOMBRES: 9</a:t>
            </a:r>
          </a:p>
          <a:p>
            <a:r>
              <a:rPr lang="es-SV" dirty="0">
                <a:solidFill>
                  <a:schemeClr val="tx1"/>
                </a:solidFill>
              </a:rPr>
              <a:t>MUJERES: 3</a:t>
            </a:r>
          </a:p>
          <a:p>
            <a:pPr marL="0" indent="0">
              <a:buNone/>
            </a:pPr>
            <a:r>
              <a:rPr lang="es-SV" b="1" dirty="0">
                <a:solidFill>
                  <a:schemeClr val="tx1"/>
                </a:solidFill>
              </a:rPr>
              <a:t>COMPETENCIA:</a:t>
            </a:r>
          </a:p>
          <a:p>
            <a:pPr marL="0" indent="0">
              <a:buNone/>
            </a:pPr>
            <a:r>
              <a:rPr lang="es-ES"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Ejercer liderazgo en la Gestión del municipio regulando las materias de su competencia y la prestación de servicios por medio de ordenanzas, reglamentos y acuerdos.</a:t>
            </a:r>
            <a:endParaRPr lang="es-SV" dirty="0">
              <a:solidFill>
                <a:schemeClr val="tx1"/>
              </a:solidFill>
            </a:endParaRPr>
          </a:p>
          <a:p>
            <a:pPr marL="0" indent="0">
              <a:buNone/>
            </a:pPr>
            <a:r>
              <a:rPr lang="es-SV" b="1" dirty="0">
                <a:solidFill>
                  <a:schemeClr val="tx1"/>
                </a:solidFill>
              </a:rPr>
              <a:t>FUNCIONES:</a:t>
            </a:r>
          </a:p>
          <a:p>
            <a:pPr marL="342900" lvl="0" indent="-342900" algn="just">
              <a:spcAft>
                <a:spcPts val="0"/>
              </a:spcAft>
              <a:buFont typeface="Symbol" panose="05050102010706020507" pitchFamily="18" charset="2"/>
              <a:buChar char=""/>
            </a:pPr>
            <a:r>
              <a:rPr lang="es-SV" sz="1800" i="1" dirty="0">
                <a:solidFill>
                  <a:schemeClr val="tx1"/>
                </a:solidFill>
                <a:effectLst/>
                <a:latin typeface="Calibri" panose="020F0502020204030204" pitchFamily="34" charset="0"/>
                <a:ea typeface="Times New Roman" panose="02020603050405020304" pitchFamily="18" charset="0"/>
              </a:rPr>
              <a:t>Ejercer la dirección del Municipio, promoviendo e impulsando el desarrollo local, involucrando a los diferentes sectores ciudadanos en el quehacer municipal.</a:t>
            </a:r>
            <a:endParaRPr lang="es-SV" sz="18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chemeClr val="tx1"/>
                </a:solidFill>
                <a:effectLst/>
                <a:latin typeface="Calibri" panose="020F0502020204030204" pitchFamily="34" charset="0"/>
                <a:ea typeface="Times New Roman" panose="02020603050405020304" pitchFamily="18" charset="0"/>
              </a:rPr>
              <a:t>Regulares aspectos de interés local a través del cumplimiento de sus competencias, que viabilice el desarrollo local.</a:t>
            </a:r>
            <a:endParaRPr lang="es-SV" sz="18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chemeClr val="tx1"/>
                </a:solidFill>
                <a:effectLst/>
                <a:latin typeface="Calibri" panose="020F0502020204030204" pitchFamily="34" charset="0"/>
                <a:ea typeface="Times New Roman" panose="02020603050405020304" pitchFamily="18" charset="0"/>
              </a:rPr>
              <a:t>Mantener permanentemente informados a los ciudadanos, rindiéndoles cuentas periódicamente.</a:t>
            </a:r>
            <a:endParaRPr lang="es-SV" sz="18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solidFill>
                  <a:schemeClr val="tx1"/>
                </a:solidFill>
                <a:effectLst/>
                <a:latin typeface="Calibri" panose="020F0502020204030204" pitchFamily="34" charset="0"/>
                <a:ea typeface="Times New Roman" panose="02020603050405020304" pitchFamily="18" charset="0"/>
              </a:rPr>
              <a:t>Gestionar apoyo con instituciones públicas y privadas que promuevan el desarrollo local.</a:t>
            </a:r>
            <a:endParaRPr lang="es-SV" sz="1800" dirty="0">
              <a:solidFill>
                <a:schemeClr val="tx1"/>
              </a:solidFill>
              <a:effectLst/>
              <a:latin typeface="Times New Roman" panose="02020603050405020304" pitchFamily="18" charset="0"/>
              <a:ea typeface="Times New Roman" panose="02020603050405020304" pitchFamily="18" charset="0"/>
            </a:endParaRPr>
          </a:p>
          <a:p>
            <a:r>
              <a:rPr lang="es-SV" sz="18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Garantizar el cumplimiento del Código Municipal y Leyes vinculadas a la gestión pública </a:t>
            </a:r>
            <a:r>
              <a:rPr lang="es-SV" sz="1800" i="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municipal.</a:t>
            </a:r>
            <a:endParaRPr lang="es-SV" dirty="0">
              <a:solidFill>
                <a:schemeClr val="bg1"/>
              </a:solidFill>
            </a:endParaRPr>
          </a:p>
          <a:p>
            <a:pPr marL="0" indent="0">
              <a:buNone/>
            </a:pPr>
            <a:endParaRPr lang="es-SV" dirty="0">
              <a:solidFill>
                <a:schemeClr val="bg1"/>
              </a:solidFill>
            </a:endParaRPr>
          </a:p>
          <a:p>
            <a:pPr marL="0" indent="0">
              <a:buNone/>
            </a:pPr>
            <a:endParaRPr lang="es-SV" dirty="0">
              <a:solidFill>
                <a:schemeClr val="bg1"/>
              </a:solidFill>
            </a:endParaRPr>
          </a:p>
          <a:p>
            <a:endParaRPr lang="es-SV" dirty="0">
              <a:solidFill>
                <a:schemeClr val="bg1"/>
              </a:solidFill>
            </a:endParaRPr>
          </a:p>
          <a:p>
            <a:endParaRPr lang="es-SV" dirty="0"/>
          </a:p>
          <a:p>
            <a:endParaRPr lang="es-SV" dirty="0"/>
          </a:p>
        </p:txBody>
      </p:sp>
      <p:sp>
        <p:nvSpPr>
          <p:cNvPr id="4" name="Flecha: a la derecha 3">
            <a:hlinkClick r:id="rId2" action="ppaction://hlinksldjump"/>
            <a:extLst>
              <a:ext uri="{FF2B5EF4-FFF2-40B4-BE49-F238E27FC236}">
                <a16:creationId xmlns:a16="http://schemas.microsoft.com/office/drawing/2014/main" xmlns="" id="{E0C123D1-4919-40AE-87F1-00A1F3D1B7BC}"/>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627070529"/>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47B6BC2-D4C3-4625-9944-20D52FD3199E}"/>
              </a:ext>
            </a:extLst>
          </p:cNvPr>
          <p:cNvSpPr>
            <a:spLocks noGrp="1"/>
          </p:cNvSpPr>
          <p:nvPr>
            <p:ph type="title"/>
          </p:nvPr>
        </p:nvSpPr>
        <p:spPr>
          <a:xfrm>
            <a:off x="838200" y="0"/>
            <a:ext cx="10515600" cy="89383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lstStyle/>
          <a:p>
            <a:pPr algn="ctr"/>
            <a:r>
              <a:rPr lang="es-SV" b="1" i="1" dirty="0">
                <a:latin typeface="Times New Roman" panose="02020603050405020304" pitchFamily="18" charset="0"/>
                <a:cs typeface="Times New Roman" panose="02020603050405020304" pitchFamily="18" charset="0"/>
              </a:rPr>
              <a:t>UNIDAD DE LA CULTURA</a:t>
            </a:r>
          </a:p>
        </p:txBody>
      </p:sp>
      <p:sp>
        <p:nvSpPr>
          <p:cNvPr id="3" name="Marcador de contenido 2">
            <a:extLst>
              <a:ext uri="{FF2B5EF4-FFF2-40B4-BE49-F238E27FC236}">
                <a16:creationId xmlns:a16="http://schemas.microsoft.com/office/drawing/2014/main" xmlns="" id="{79F3FA94-8812-4ABA-AA97-DAA4FD0965F7}"/>
              </a:ext>
            </a:extLst>
          </p:cNvPr>
          <p:cNvSpPr>
            <a:spLocks noGrp="1"/>
          </p:cNvSpPr>
          <p:nvPr>
            <p:ph idx="1"/>
          </p:nvPr>
        </p:nvSpPr>
        <p:spPr>
          <a:xfrm>
            <a:off x="838200" y="1948070"/>
            <a:ext cx="10515600" cy="4532243"/>
          </a:xfrm>
        </p:spPr>
        <p:txBody>
          <a:bodyPr/>
          <a:lstStyle/>
          <a:p>
            <a:pPr marL="0" indent="0">
              <a:buNone/>
            </a:pPr>
            <a:r>
              <a:rPr lang="es-SV" dirty="0"/>
              <a:t>HASTA EL AÑO 2020, NO SE ENCUENTRA NINGÚN SERVIDOR PUBLICO NOMBRADO EN ESTE CARGO.</a:t>
            </a:r>
          </a:p>
          <a:p>
            <a:pPr marL="0" indent="0">
              <a:buNone/>
            </a:pPr>
            <a:endParaRPr lang="es-SV" dirty="0"/>
          </a:p>
        </p:txBody>
      </p:sp>
      <p:sp>
        <p:nvSpPr>
          <p:cNvPr id="5" name="Flecha: a la derecha 4">
            <a:hlinkClick r:id="rId2" action="ppaction://hlinksldjump"/>
            <a:extLst>
              <a:ext uri="{FF2B5EF4-FFF2-40B4-BE49-F238E27FC236}">
                <a16:creationId xmlns:a16="http://schemas.microsoft.com/office/drawing/2014/main" xmlns="" id="{63869CEC-AE79-4651-B99B-16E577FFDBCC}"/>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3875390866"/>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9621625-DD95-4DC2-88D0-5F4DA93AE950}"/>
              </a:ext>
            </a:extLst>
          </p:cNvPr>
          <p:cNvSpPr>
            <a:spLocks noGrp="1"/>
          </p:cNvSpPr>
          <p:nvPr>
            <p:ph type="title"/>
          </p:nvPr>
        </p:nvSpPr>
        <p:spPr>
          <a:xfrm>
            <a:off x="838200" y="0"/>
            <a:ext cx="10515600" cy="74212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SERVICIOS PÚBLICOS MUNICIPALES</a:t>
            </a:r>
          </a:p>
        </p:txBody>
      </p:sp>
      <p:sp>
        <p:nvSpPr>
          <p:cNvPr id="3" name="Marcador de contenido 2">
            <a:extLst>
              <a:ext uri="{FF2B5EF4-FFF2-40B4-BE49-F238E27FC236}">
                <a16:creationId xmlns:a16="http://schemas.microsoft.com/office/drawing/2014/main" xmlns="" id="{1731FC91-3190-46AB-BD33-902F6BE44BD9}"/>
              </a:ext>
            </a:extLst>
          </p:cNvPr>
          <p:cNvSpPr>
            <a:spLocks noGrp="1"/>
          </p:cNvSpPr>
          <p:nvPr>
            <p:ph idx="1"/>
          </p:nvPr>
        </p:nvSpPr>
        <p:spPr>
          <a:xfrm>
            <a:off x="838200" y="907084"/>
            <a:ext cx="10515600" cy="5639490"/>
          </a:xfrm>
        </p:spPr>
        <p:txBody>
          <a:bodyPr/>
          <a:lstStyle/>
          <a:p>
            <a:pPr marL="0" indent="0">
              <a:buNone/>
            </a:pPr>
            <a:r>
              <a:rPr lang="es-SV" dirty="0"/>
              <a:t>TOTAL DE EMPLEADOS: 19</a:t>
            </a:r>
          </a:p>
          <a:p>
            <a:pPr marL="0" indent="0">
              <a:buNone/>
            </a:pPr>
            <a:r>
              <a:rPr lang="es-SV" dirty="0"/>
              <a:t>HOMBRES: 17</a:t>
            </a:r>
          </a:p>
          <a:p>
            <a:pPr marL="0" indent="0">
              <a:buNone/>
            </a:pPr>
            <a:r>
              <a:rPr lang="es-SV" dirty="0"/>
              <a:t>MUJERES: 2</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Contribuir al desarrollo local a través de la prestación de los servicios públicos, mejorando la calidad de vida de los ciudadanos</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ES" sz="1800" i="1" dirty="0">
                <a:effectLst/>
                <a:latin typeface="Times New Roman" panose="02020603050405020304" pitchFamily="18" charset="0"/>
                <a:ea typeface="Times New Roman" panose="02020603050405020304" pitchFamily="18" charset="0"/>
              </a:rPr>
              <a:t>Elaborar el Plan de Trabajo Anual de la Unidad.</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Vigilar para que sean proporcionados, en la forma, cantidad y calidad programada los servicios públicos prestados por la municipalidad.</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Optimizar la utilización de los recursos de la Unidad y sus secciones</a:t>
            </a:r>
            <a:endParaRPr lang="es-SV" dirty="0"/>
          </a:p>
        </p:txBody>
      </p:sp>
      <p:sp>
        <p:nvSpPr>
          <p:cNvPr id="5" name="Flecha: a la derecha 4">
            <a:hlinkClick r:id="rId2" action="ppaction://hlinksldjump"/>
            <a:extLst>
              <a:ext uri="{FF2B5EF4-FFF2-40B4-BE49-F238E27FC236}">
                <a16:creationId xmlns:a16="http://schemas.microsoft.com/office/drawing/2014/main" xmlns="" id="{4A9CF621-C21B-482F-950C-6777CDCCB49C}"/>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9342228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C24BE33-AFA9-4BF1-A35F-7C01DA7C040C}"/>
              </a:ext>
            </a:extLst>
          </p:cNvPr>
          <p:cNvSpPr>
            <a:spLocks noGrp="1"/>
          </p:cNvSpPr>
          <p:nvPr>
            <p:ph type="title"/>
          </p:nvPr>
        </p:nvSpPr>
        <p:spPr>
          <a:xfrm>
            <a:off x="838200" y="0"/>
            <a:ext cx="10515600" cy="62285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SERVICIOS GENERALES </a:t>
            </a:r>
          </a:p>
        </p:txBody>
      </p:sp>
      <p:sp>
        <p:nvSpPr>
          <p:cNvPr id="3" name="Marcador de contenido 2">
            <a:extLst>
              <a:ext uri="{FF2B5EF4-FFF2-40B4-BE49-F238E27FC236}">
                <a16:creationId xmlns:a16="http://schemas.microsoft.com/office/drawing/2014/main" xmlns="" id="{CC207C53-6E5F-4814-B328-ECAFB8016ADE}"/>
              </a:ext>
            </a:extLst>
          </p:cNvPr>
          <p:cNvSpPr>
            <a:spLocks noGrp="1"/>
          </p:cNvSpPr>
          <p:nvPr>
            <p:ph idx="1"/>
          </p:nvPr>
        </p:nvSpPr>
        <p:spPr>
          <a:xfrm>
            <a:off x="838200" y="814318"/>
            <a:ext cx="10515600" cy="5719004"/>
          </a:xfrm>
        </p:spPr>
        <p:txBody>
          <a:bodyPr/>
          <a:lstStyle/>
          <a:p>
            <a:pPr marL="0" indent="0">
              <a:buNone/>
            </a:pPr>
            <a:r>
              <a:rPr lang="es-SV" dirty="0"/>
              <a:t>TOTAL DE EMPLEADOS: 3</a:t>
            </a:r>
          </a:p>
          <a:p>
            <a:pPr marL="0" indent="0">
              <a:buNone/>
            </a:pPr>
            <a:r>
              <a:rPr lang="es-SV" dirty="0"/>
              <a:t>HOMBRES: 0</a:t>
            </a:r>
          </a:p>
          <a:p>
            <a:pPr marL="0" indent="0">
              <a:buNone/>
            </a:pPr>
            <a:r>
              <a:rPr lang="es-SV" dirty="0"/>
              <a:t>MUJERES: 3</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Brindar atención general a las instalaciones municipales, personal que labora y ciudadanos que la visitan</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Vigilar que los servicios y atenciones sean proporcionados en la forma, cantidad y calidad programada por la municipalidad.</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en óptimas condiciones las instalaciones municipales.</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Optimizar la utilización de los recursos de la unidad y sus secciones.</a:t>
            </a: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CD478DA4-5335-472D-B02F-D161C95C8CA6}"/>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13043913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362EF89-0132-48F1-9222-F5D8CF759FC0}"/>
              </a:ext>
            </a:extLst>
          </p:cNvPr>
          <p:cNvSpPr>
            <a:spLocks noGrp="1"/>
          </p:cNvSpPr>
          <p:nvPr>
            <p:ph type="title"/>
          </p:nvPr>
        </p:nvSpPr>
        <p:spPr>
          <a:xfrm>
            <a:off x="1285105" y="0"/>
            <a:ext cx="9905998" cy="57020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fontScale="90000"/>
          </a:bodyPr>
          <a:lstStyle/>
          <a:p>
            <a:pPr algn="ctr"/>
            <a:r>
              <a:rPr lang="es-SV" sz="4000" b="1" i="1" dirty="0">
                <a:latin typeface="Times New Roman" panose="02020603050405020304" pitchFamily="18" charset="0"/>
                <a:ea typeface="Tahoma" panose="020B0604030504040204" pitchFamily="34" charset="0"/>
                <a:cs typeface="Times New Roman" panose="02020603050405020304" pitchFamily="18" charset="0"/>
              </a:rPr>
              <a:t>SINDICATURA</a:t>
            </a:r>
            <a:r>
              <a:rPr lang="es-SV" b="1" i="1" dirty="0">
                <a:latin typeface="Times New Roman" panose="02020603050405020304" pitchFamily="18" charset="0"/>
                <a:ea typeface="Tahoma" panose="020B0604030504040204" pitchFamily="34" charset="0"/>
                <a:cs typeface="Times New Roman" panose="02020603050405020304" pitchFamily="18" charset="0"/>
              </a:rPr>
              <a:t> MUNICIPAL</a:t>
            </a:r>
          </a:p>
        </p:txBody>
      </p:sp>
      <p:sp>
        <p:nvSpPr>
          <p:cNvPr id="3" name="Marcador de contenido 2">
            <a:extLst>
              <a:ext uri="{FF2B5EF4-FFF2-40B4-BE49-F238E27FC236}">
                <a16:creationId xmlns:a16="http://schemas.microsoft.com/office/drawing/2014/main" xmlns="" id="{0E5ED717-8A88-4F62-90AE-B92F9E29BEC6}"/>
              </a:ext>
            </a:extLst>
          </p:cNvPr>
          <p:cNvSpPr>
            <a:spLocks noGrp="1"/>
          </p:cNvSpPr>
          <p:nvPr>
            <p:ph idx="1"/>
          </p:nvPr>
        </p:nvSpPr>
        <p:spPr>
          <a:xfrm>
            <a:off x="1141412" y="783771"/>
            <a:ext cx="9905999" cy="5930538"/>
          </a:xfrm>
        </p:spPr>
        <p:txBody>
          <a:bodyPr>
            <a:normAutofit/>
          </a:bodyPr>
          <a:lstStyle/>
          <a:p>
            <a:pPr marL="0" indent="0">
              <a:buNone/>
            </a:pPr>
            <a:r>
              <a:rPr lang="es-SV" dirty="0">
                <a:latin typeface="Times New Roman" panose="02020603050405020304" pitchFamily="18" charset="0"/>
                <a:cs typeface="Times New Roman" panose="02020603050405020304" pitchFamily="18" charset="0"/>
              </a:rPr>
              <a:t>TOTAL DE EMPLEADOS: 1</a:t>
            </a:r>
          </a:p>
          <a:p>
            <a:r>
              <a:rPr lang="es-SV" dirty="0">
                <a:latin typeface="Times New Roman" panose="02020603050405020304" pitchFamily="18" charset="0"/>
                <a:cs typeface="Times New Roman" panose="02020603050405020304" pitchFamily="18" charset="0"/>
              </a:rPr>
              <a:t>HOMBRES: 1</a:t>
            </a:r>
          </a:p>
          <a:p>
            <a:r>
              <a:rPr lang="es-SV" dirty="0">
                <a:latin typeface="Times New Roman" panose="02020603050405020304" pitchFamily="18" charset="0"/>
                <a:cs typeface="Times New Roman" panose="02020603050405020304" pitchFamily="18" charset="0"/>
              </a:rPr>
              <a:t>MUJERES: 0</a:t>
            </a:r>
          </a:p>
          <a:p>
            <a:pPr marL="0" indent="0">
              <a:buNone/>
            </a:pPr>
            <a:r>
              <a:rPr lang="es-SV" b="1" dirty="0">
                <a:latin typeface="Times New Roman" panose="02020603050405020304" pitchFamily="18" charset="0"/>
                <a:cs typeface="Times New Roman" panose="02020603050405020304" pitchFamily="18" charset="0"/>
              </a:rPr>
              <a:t>COMPETENCIA:</a:t>
            </a:r>
          </a:p>
          <a:p>
            <a:pPr marL="0" indent="0">
              <a:buNone/>
            </a:pP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Asesorar al Concejo en todo lo relativo a aspectos legales y ejercer la procuración para el municipio.</a:t>
            </a:r>
            <a:endParaRPr lang="es-SV" b="1" dirty="0">
              <a:latin typeface="Times New Roman" panose="02020603050405020304" pitchFamily="18" charset="0"/>
              <a:cs typeface="Times New Roman" panose="02020603050405020304" pitchFamily="18" charset="0"/>
            </a:endParaRPr>
          </a:p>
          <a:p>
            <a:pPr marL="0" indent="0">
              <a:buNone/>
            </a:pPr>
            <a:r>
              <a:rPr lang="es-SV" b="1" dirty="0">
                <a:latin typeface="Times New Roman" panose="02020603050405020304" pitchFamily="18" charset="0"/>
                <a:cs typeface="Times New Roman" panose="02020603050405020304" pitchFamily="18" charset="0"/>
              </a:rPr>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Verificar el cumplimiento de los aspectos legales en todos los contratos, operaciones y transacciones que realice la municipalidad.</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Asesorar al Concejo Municipal y Alcalde y emitir los dictámenes en forma razonada en los asuntos que le fueren solicitados.</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Proponer al concejo medidas para evitar inversiones ilegales o abusos en el manejo de los recursos del municipio.</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Garantizar el cumplimiento del Código Municipal y Leyes vinculadas a la gestión pública municipal.</a:t>
            </a:r>
            <a:endParaRPr lang="es-SV" b="1" dirty="0">
              <a:latin typeface="Times New Roman" panose="02020603050405020304" pitchFamily="18" charset="0"/>
              <a:cs typeface="Times New Roman" panose="02020603050405020304" pitchFamily="18" charset="0"/>
            </a:endParaRPr>
          </a:p>
          <a:p>
            <a:pPr marL="0" indent="0">
              <a:buNone/>
            </a:pPr>
            <a:endParaRPr lang="es-SV" b="1" dirty="0"/>
          </a:p>
          <a:p>
            <a:endParaRPr lang="es-SV" dirty="0"/>
          </a:p>
        </p:txBody>
      </p:sp>
      <p:sp>
        <p:nvSpPr>
          <p:cNvPr id="5" name="Flecha: a la derecha 4">
            <a:hlinkClick r:id="rId2" action="ppaction://hlinksldjump"/>
            <a:extLst>
              <a:ext uri="{FF2B5EF4-FFF2-40B4-BE49-F238E27FC236}">
                <a16:creationId xmlns:a16="http://schemas.microsoft.com/office/drawing/2014/main" xmlns="" id="{952F5A7B-3FDF-46C4-84FA-9D4647B1740D}"/>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93799907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68DE41A-F381-4654-B2D6-067629C4B8CA}"/>
              </a:ext>
            </a:extLst>
          </p:cNvPr>
          <p:cNvSpPr>
            <a:spLocks noGrp="1"/>
          </p:cNvSpPr>
          <p:nvPr>
            <p:ph type="title"/>
          </p:nvPr>
        </p:nvSpPr>
        <p:spPr>
          <a:xfrm>
            <a:off x="685801" y="119271"/>
            <a:ext cx="10131425" cy="821632"/>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4000" b="1" i="1" dirty="0">
                <a:solidFill>
                  <a:sysClr val="windowText" lastClr="000000"/>
                </a:solidFill>
                <a:latin typeface="Times New Roman" panose="02020603050405020304" pitchFamily="18" charset="0"/>
                <a:cs typeface="Times New Roman" panose="02020603050405020304" pitchFamily="18" charset="0"/>
              </a:rPr>
              <a:t>COMISIONES MUNICIPALES</a:t>
            </a:r>
            <a:endParaRPr lang="es-SV" dirty="0"/>
          </a:p>
        </p:txBody>
      </p:sp>
      <p:sp>
        <p:nvSpPr>
          <p:cNvPr id="3" name="Marcador de contenido 2">
            <a:extLst>
              <a:ext uri="{FF2B5EF4-FFF2-40B4-BE49-F238E27FC236}">
                <a16:creationId xmlns:a16="http://schemas.microsoft.com/office/drawing/2014/main" xmlns="" id="{3E41CCFF-BD22-4CD1-9E84-B02F53FD3C84}"/>
              </a:ext>
            </a:extLst>
          </p:cNvPr>
          <p:cNvSpPr>
            <a:spLocks noGrp="1"/>
          </p:cNvSpPr>
          <p:nvPr>
            <p:ph idx="1"/>
          </p:nvPr>
        </p:nvSpPr>
        <p:spPr>
          <a:xfrm>
            <a:off x="685801" y="1496291"/>
            <a:ext cx="10131425" cy="5142251"/>
          </a:xfrm>
        </p:spPr>
        <p:txBody>
          <a:bodyPr/>
          <a:lstStyle/>
          <a:p>
            <a:r>
              <a:rPr lang="es-SV" dirty="0"/>
              <a:t>HASTA EL AÑO 2020, NO SE ENCUENTRA NINGÚN SERVIDOR PUBLICO NOMBRADO EN ESTE CARGO.</a:t>
            </a:r>
          </a:p>
          <a:p>
            <a:endParaRPr lang="es-SV" dirty="0"/>
          </a:p>
        </p:txBody>
      </p:sp>
      <p:sp>
        <p:nvSpPr>
          <p:cNvPr id="5" name="Flecha: a la derecha 4">
            <a:hlinkClick r:id="rId2" action="ppaction://hlinksldjump"/>
            <a:extLst>
              <a:ext uri="{FF2B5EF4-FFF2-40B4-BE49-F238E27FC236}">
                <a16:creationId xmlns:a16="http://schemas.microsoft.com/office/drawing/2014/main" xmlns="" id="{D7FAFE56-8141-4D99-90EA-5C8D77E4A404}"/>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2012459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6E076E4-E934-4940-8974-8CDC30C2EB51}"/>
              </a:ext>
            </a:extLst>
          </p:cNvPr>
          <p:cNvSpPr>
            <a:spLocks noGrp="1"/>
          </p:cNvSpPr>
          <p:nvPr>
            <p:ph type="title"/>
          </p:nvPr>
        </p:nvSpPr>
        <p:spPr>
          <a:xfrm>
            <a:off x="145775" y="0"/>
            <a:ext cx="12046225" cy="728134"/>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Autofit/>
          </a:bodyPr>
          <a:lstStyle/>
          <a:p>
            <a:r>
              <a:rPr lang="es-SV" sz="3200" b="1" i="1" dirty="0">
                <a:solidFill>
                  <a:sysClr val="windowText" lastClr="000000"/>
                </a:solidFill>
                <a:latin typeface="Times New Roman" panose="02020603050405020304" pitchFamily="18" charset="0"/>
                <a:cs typeface="Times New Roman" panose="02020603050405020304" pitchFamily="18" charset="0"/>
              </a:rPr>
              <a:t>COMISIÓN MUNICIPAL DE LA CARRERA ADMINISTRATIVA</a:t>
            </a:r>
            <a:endParaRPr lang="es-SV" sz="3200" b="1" i="1" dirty="0">
              <a:latin typeface="Times New Roman" panose="02020603050405020304" pitchFamily="18" charset="0"/>
              <a:cs typeface="Times New Roman" panose="02020603050405020304" pitchFamily="18" charset="0"/>
            </a:endParaRPr>
          </a:p>
        </p:txBody>
      </p:sp>
      <p:sp>
        <p:nvSpPr>
          <p:cNvPr id="3" name="Marcador de contenido 2">
            <a:extLst>
              <a:ext uri="{FF2B5EF4-FFF2-40B4-BE49-F238E27FC236}">
                <a16:creationId xmlns:a16="http://schemas.microsoft.com/office/drawing/2014/main" xmlns="" id="{ECE3EF08-D58C-4E5E-AE36-6843506C175B}"/>
              </a:ext>
            </a:extLst>
          </p:cNvPr>
          <p:cNvSpPr>
            <a:spLocks noGrp="1"/>
          </p:cNvSpPr>
          <p:nvPr>
            <p:ph idx="1"/>
          </p:nvPr>
        </p:nvSpPr>
        <p:spPr>
          <a:xfrm>
            <a:off x="925926" y="913547"/>
            <a:ext cx="10340148" cy="5552777"/>
          </a:xfrm>
        </p:spPr>
        <p:txBody>
          <a:bodyPr>
            <a:normAutofit lnSpcReduction="10000"/>
          </a:bodyPr>
          <a:lstStyle/>
          <a:p>
            <a:pPr marL="0" indent="0">
              <a:buNone/>
            </a:pPr>
            <a:r>
              <a:rPr lang="es-SV" dirty="0">
                <a:latin typeface="Times New Roman" panose="02020603050405020304" pitchFamily="18" charset="0"/>
                <a:cs typeface="Times New Roman" panose="02020603050405020304" pitchFamily="18" charset="0"/>
              </a:rPr>
              <a:t>TOTAL DE EMPLEADOS: 6</a:t>
            </a:r>
          </a:p>
          <a:p>
            <a:pPr marL="0" indent="0">
              <a:buNone/>
            </a:pPr>
            <a:r>
              <a:rPr lang="es-SV" dirty="0">
                <a:latin typeface="Times New Roman" panose="02020603050405020304" pitchFamily="18" charset="0"/>
                <a:cs typeface="Times New Roman" panose="02020603050405020304" pitchFamily="18" charset="0"/>
              </a:rPr>
              <a:t>HOMBRES: 5</a:t>
            </a:r>
          </a:p>
          <a:p>
            <a:pPr marL="0" indent="0">
              <a:buNone/>
            </a:pPr>
            <a:r>
              <a:rPr lang="es-SV" dirty="0">
                <a:latin typeface="Times New Roman" panose="02020603050405020304" pitchFamily="18" charset="0"/>
                <a:cs typeface="Times New Roman" panose="02020603050405020304" pitchFamily="18" charset="0"/>
              </a:rPr>
              <a:t>MUJERES: 1</a:t>
            </a:r>
          </a:p>
          <a:p>
            <a:pPr marL="0" indent="0">
              <a:buNone/>
            </a:pPr>
            <a:r>
              <a:rPr lang="es-SV" b="1" dirty="0">
                <a:latin typeface="Times New Roman" panose="02020603050405020304" pitchFamily="18" charset="0"/>
                <a:cs typeface="Times New Roman" panose="02020603050405020304" pitchFamily="18" charset="0"/>
              </a:rPr>
              <a:t>COMPETENCIA:</a:t>
            </a:r>
          </a:p>
          <a:p>
            <a:pPr marL="0" indent="0">
              <a:buNone/>
            </a:pPr>
            <a:r>
              <a:rPr lang="es-ES" sz="1800" dirty="0">
                <a:effectLst/>
                <a:latin typeface="Times New Roman" panose="02020603050405020304" pitchFamily="18" charset="0"/>
                <a:cs typeface="Times New Roman" panose="02020603050405020304" pitchFamily="18" charset="0"/>
              </a:rPr>
              <a:t>Verificar la correcta aplicación de la normativa de su competencia, siendo el punto neutral en los análisis para las decisiones laborales</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s-SV" b="1" dirty="0">
                <a:latin typeface="Times New Roman" panose="02020603050405020304" pitchFamily="18" charset="0"/>
                <a:cs typeface="Times New Roman" panose="02020603050405020304" pitchFamily="18" charset="0"/>
              </a:rPr>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Velar por el cumplimiento de los procedimientos de selección en los casos de ingreso y de ascenso en la municipalidad.</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Conocer de las sanciones por suspensiones sin goce de sueldo y postergación en el derecho de ascenso.</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Informar periódicamente de sus labores al Concejo y a los funcionarios y empleados correspondientes.</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Informar las resoluciones que emita, a los Registros Nacional y Municipal de la Carrera Administrativa.</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Servir como instancia de mediación entre Concejo y empleados.</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Garantizar el cumplimiento de la Ley de la Carrera Administrativa Municipal.</a:t>
            </a:r>
            <a:endParaRPr lang="es-SV" b="1" dirty="0">
              <a:latin typeface="Times New Roman" panose="02020603050405020304" pitchFamily="18" charset="0"/>
              <a:cs typeface="Times New Roman" panose="02020603050405020304" pitchFamily="18" charset="0"/>
            </a:endParaRPr>
          </a:p>
          <a:p>
            <a:endParaRPr lang="es-SV" dirty="0"/>
          </a:p>
        </p:txBody>
      </p:sp>
      <p:sp>
        <p:nvSpPr>
          <p:cNvPr id="5" name="Flecha: a la derecha 4">
            <a:extLst>
              <a:ext uri="{FF2B5EF4-FFF2-40B4-BE49-F238E27FC236}">
                <a16:creationId xmlns:a16="http://schemas.microsoft.com/office/drawing/2014/main" xmlns="" id="{B12305B5-43A1-4DA7-959B-91829B519135}"/>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u="sng" dirty="0">
                <a:solidFill>
                  <a:schemeClr val="bg1"/>
                </a:solidFill>
                <a:hlinkClick r:id="rId2" action="ppaction://hlinksldjump">
                  <a:extLst>
                    <a:ext uri="{A12FA001-AC4F-418D-AE19-62706E023703}">
                      <ahyp:hlinkClr xmlns:ahyp="http://schemas.microsoft.com/office/drawing/2018/hyperlinkcolor" xmlns="" val="tx"/>
                    </a:ext>
                  </a:extLst>
                </a:hlinkClick>
              </a:rPr>
              <a:t>Regresar</a:t>
            </a:r>
            <a:endParaRPr lang="es-SV" u="sng" dirty="0">
              <a:solidFill>
                <a:schemeClr val="bg1"/>
              </a:solidFill>
            </a:endParaRPr>
          </a:p>
        </p:txBody>
      </p:sp>
    </p:spTree>
    <p:extLst>
      <p:ext uri="{BB962C8B-B14F-4D97-AF65-F5344CB8AC3E}">
        <p14:creationId xmlns:p14="http://schemas.microsoft.com/office/powerpoint/2010/main" val="19218889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3842773-5119-405A-9A2D-C9336C38D2C5}"/>
              </a:ext>
            </a:extLst>
          </p:cNvPr>
          <p:cNvSpPr>
            <a:spLocks noGrp="1"/>
          </p:cNvSpPr>
          <p:nvPr>
            <p:ph type="title"/>
          </p:nvPr>
        </p:nvSpPr>
        <p:spPr>
          <a:xfrm>
            <a:off x="685801" y="106017"/>
            <a:ext cx="11018519" cy="564771"/>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Autofit/>
          </a:bodyPr>
          <a:lstStyle/>
          <a:p>
            <a:pPr lvl="0"/>
            <a:r>
              <a:rPr lang="es-SV" sz="3200" b="1" i="1" dirty="0">
                <a:solidFill>
                  <a:sysClr val="windowText" lastClr="000000"/>
                </a:solidFill>
                <a:latin typeface="Times New Roman" panose="02020603050405020304" pitchFamily="18" charset="0"/>
                <a:cs typeface="Times New Roman" panose="02020603050405020304" pitchFamily="18" charset="0"/>
              </a:rPr>
              <a:t>COMITÉ DE SEGURIDAD Y SALUD OCUPACIONAL</a:t>
            </a:r>
            <a:endParaRPr lang="es-SV" sz="3200" b="1" i="1" dirty="0">
              <a:latin typeface="Times New Roman" panose="02020603050405020304" pitchFamily="18" charset="0"/>
              <a:cs typeface="Times New Roman" panose="02020603050405020304" pitchFamily="18" charset="0"/>
            </a:endParaRPr>
          </a:p>
        </p:txBody>
      </p:sp>
      <p:sp>
        <p:nvSpPr>
          <p:cNvPr id="3" name="Marcador de contenido 2">
            <a:extLst>
              <a:ext uri="{FF2B5EF4-FFF2-40B4-BE49-F238E27FC236}">
                <a16:creationId xmlns:a16="http://schemas.microsoft.com/office/drawing/2014/main" xmlns="" id="{20667081-F798-44B5-86A6-5497B83D1188}"/>
              </a:ext>
            </a:extLst>
          </p:cNvPr>
          <p:cNvSpPr>
            <a:spLocks noGrp="1"/>
          </p:cNvSpPr>
          <p:nvPr>
            <p:ph idx="1"/>
          </p:nvPr>
        </p:nvSpPr>
        <p:spPr>
          <a:xfrm>
            <a:off x="685801" y="670788"/>
            <a:ext cx="11170918" cy="5940419"/>
          </a:xfrm>
        </p:spPr>
        <p:txBody>
          <a:bodyPr>
            <a:normAutofit fontScale="92500" lnSpcReduction="10000"/>
          </a:bodyPr>
          <a:lstStyle/>
          <a:p>
            <a:pPr marL="0" indent="0">
              <a:buNone/>
            </a:pPr>
            <a:r>
              <a:rPr lang="es-SV" dirty="0">
                <a:latin typeface="Times New Roman" panose="02020603050405020304" pitchFamily="18" charset="0"/>
                <a:cs typeface="Times New Roman" panose="02020603050405020304" pitchFamily="18" charset="0"/>
              </a:rPr>
              <a:t>TOTAL DE EMPLEADOS: 4</a:t>
            </a:r>
          </a:p>
          <a:p>
            <a:pPr marL="0" indent="0">
              <a:buNone/>
            </a:pPr>
            <a:r>
              <a:rPr lang="es-SV" dirty="0">
                <a:latin typeface="Times New Roman" panose="02020603050405020304" pitchFamily="18" charset="0"/>
                <a:cs typeface="Times New Roman" panose="02020603050405020304" pitchFamily="18" charset="0"/>
              </a:rPr>
              <a:t>HOMBRES: 2</a:t>
            </a:r>
          </a:p>
          <a:p>
            <a:pPr marL="0" indent="0">
              <a:buNone/>
            </a:pPr>
            <a:r>
              <a:rPr lang="es-SV" dirty="0">
                <a:latin typeface="Times New Roman" panose="02020603050405020304" pitchFamily="18" charset="0"/>
                <a:cs typeface="Times New Roman" panose="02020603050405020304" pitchFamily="18" charset="0"/>
              </a:rPr>
              <a:t>MUJERES: 2</a:t>
            </a:r>
          </a:p>
          <a:p>
            <a:pPr marL="0" indent="0">
              <a:buNone/>
            </a:pPr>
            <a:r>
              <a:rPr lang="es-SV" b="1" dirty="0">
                <a:latin typeface="Times New Roman" panose="02020603050405020304" pitchFamily="18" charset="0"/>
                <a:cs typeface="Times New Roman" panose="02020603050405020304" pitchFamily="18" charset="0"/>
              </a:rPr>
              <a:t>COMPETENCIA:</a:t>
            </a:r>
          </a:p>
          <a:p>
            <a:pPr marL="0" indent="0">
              <a:buNone/>
            </a:pPr>
            <a:r>
              <a:rPr lang="es-ES" sz="1800" i="1" dirty="0">
                <a:effectLst/>
                <a:latin typeface="Times New Roman" panose="02020603050405020304" pitchFamily="18" charset="0"/>
                <a:ea typeface="Times New Roman" panose="02020603050405020304" pitchFamily="18" charset="0"/>
              </a:rPr>
              <a:t>Verificar la correcta aplicación de la Ley General de Prevención de Riesgos en los Lugares de Trabajo, normativa de su competencia, siendo el encargado de velar por la seguridad y salud ocupacional.</a:t>
            </a:r>
            <a:endParaRPr lang="es-SV" b="1" dirty="0">
              <a:latin typeface="Times New Roman" panose="02020603050405020304" pitchFamily="18" charset="0"/>
              <a:cs typeface="Times New Roman" panose="02020603050405020304" pitchFamily="18" charset="0"/>
            </a:endParaRPr>
          </a:p>
          <a:p>
            <a:pPr marL="0" indent="0">
              <a:buNone/>
            </a:pPr>
            <a:r>
              <a:rPr lang="es-SV" b="1" dirty="0">
                <a:latin typeface="Times New Roman" panose="02020603050405020304" pitchFamily="18" charset="0"/>
                <a:cs typeface="Times New Roman" panose="02020603050405020304" pitchFamily="18" charset="0"/>
              </a:rPr>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Participar en la elaboración, puesta en práctica y evaluación de la política y programa de gestión de prevención de riesgos ocupacionales de la empresa.</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Promover iniciativas sobre procedimientos para la efectiva prevención de riesgos.</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Investigar objetivamente las causas que motivaron los accidentes de trabajo y las enfermedades profesionales, proponiendo las medidas de seguridad necesarias para evitar su repetición.</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Proponer al empleador, la adopción de medidas de carácter preventivo, pudiendo a tal fin efectuar propuestas por escrito.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Instruir a los trabajadores y trabajadoras sobre los riesgos propios de la actividad laboral, observando las acciones inseguras y recomendando métodos para superarlas.</a:t>
            </a:r>
            <a:endParaRPr lang="es-SV" sz="1800" dirty="0">
              <a:effectLst/>
              <a:latin typeface="Times New Roman" panose="02020603050405020304" pitchFamily="18" charset="0"/>
              <a:ea typeface="Times New Roman" panose="02020603050405020304" pitchFamily="18" charset="0"/>
            </a:endParaRPr>
          </a:p>
          <a:p>
            <a:pPr marL="0" indent="0">
              <a:buNone/>
            </a:pPr>
            <a:r>
              <a:rPr lang="es-SV" sz="2800" dirty="0">
                <a:latin typeface="Times New Roman" panose="02020603050405020304" pitchFamily="18" charset="0"/>
                <a:cs typeface="Times New Roman" panose="02020603050405020304" pitchFamily="18" charset="0"/>
              </a:rPr>
              <a:t>ESTAS SON ALGUNAS DE LAS FUNCIONES.</a:t>
            </a:r>
          </a:p>
          <a:p>
            <a:pPr marL="0" indent="0">
              <a:buNone/>
            </a:pPr>
            <a:endParaRPr lang="es-SV" dirty="0"/>
          </a:p>
        </p:txBody>
      </p:sp>
      <p:sp>
        <p:nvSpPr>
          <p:cNvPr id="5" name="Flecha: a la derecha 4">
            <a:extLst>
              <a:ext uri="{FF2B5EF4-FFF2-40B4-BE49-F238E27FC236}">
                <a16:creationId xmlns:a16="http://schemas.microsoft.com/office/drawing/2014/main" xmlns="" id="{A2921D4C-EEBC-493A-9BB6-DBD61FAE35A5}"/>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2930125551"/>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C41E42C-7390-4C8C-855B-2D443D98E7D2}"/>
              </a:ext>
            </a:extLst>
          </p:cNvPr>
          <p:cNvSpPr>
            <a:spLocks noGrp="1"/>
          </p:cNvSpPr>
          <p:nvPr>
            <p:ph type="title"/>
          </p:nvPr>
        </p:nvSpPr>
        <p:spPr>
          <a:xfrm>
            <a:off x="838200" y="18255"/>
            <a:ext cx="10515600" cy="737119"/>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SV" sz="3600" b="1" i="1" dirty="0">
                <a:latin typeface="Times New Roman" panose="02020603050405020304" pitchFamily="18" charset="0"/>
                <a:cs typeface="Times New Roman" panose="02020603050405020304" pitchFamily="18" charset="0"/>
              </a:rPr>
              <a:t>AUDITORIA INTERNA</a:t>
            </a:r>
          </a:p>
        </p:txBody>
      </p:sp>
      <p:sp>
        <p:nvSpPr>
          <p:cNvPr id="3" name="Marcador de contenido 2">
            <a:extLst>
              <a:ext uri="{FF2B5EF4-FFF2-40B4-BE49-F238E27FC236}">
                <a16:creationId xmlns:a16="http://schemas.microsoft.com/office/drawing/2014/main" xmlns="" id="{D12A09AC-F439-49DB-A5CA-B77D4C9E23D4}"/>
              </a:ext>
            </a:extLst>
          </p:cNvPr>
          <p:cNvSpPr>
            <a:spLocks noGrp="1"/>
          </p:cNvSpPr>
          <p:nvPr>
            <p:ph idx="1"/>
          </p:nvPr>
        </p:nvSpPr>
        <p:spPr>
          <a:xfrm>
            <a:off x="838200" y="738808"/>
            <a:ext cx="10515600" cy="5380384"/>
          </a:xfrm>
        </p:spPr>
        <p:txBody>
          <a:bodyPr>
            <a:normAutofit lnSpcReduction="10000"/>
          </a:bodyPr>
          <a:lstStyle/>
          <a:p>
            <a:pPr marL="0" indent="0">
              <a:buNone/>
            </a:pPr>
            <a:r>
              <a:rPr lang="es-SV" dirty="0"/>
              <a:t>TOTAL DE EMPLEADOS: 1</a:t>
            </a:r>
          </a:p>
          <a:p>
            <a:pPr marL="0" indent="0">
              <a:buNone/>
            </a:pPr>
            <a:r>
              <a:rPr lang="es-SV" dirty="0"/>
              <a:t>HOMBRES: 0</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Asistir y asesorar al Concejo Municipal, en el cumplimiento de los requerimientos normativos y jurídicos establecidos. </a:t>
            </a:r>
            <a:endParaRPr lang="es-SV" b="1" dirty="0">
              <a:latin typeface="Times New Roman" panose="02020603050405020304" pitchFamily="18" charset="0"/>
              <a:cs typeface="Times New Roman" panose="02020603050405020304" pitchFamily="18" charset="0"/>
            </a:endParaRPr>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Asesorar al Concejo Municipal sobre la razonabilidad y confiabilidad de la gestión municipal.</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Evaluar el sistema de control interno que permita tener un conjunto de Normas y Procedimientos Administrativos y de manejo financiero.</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Verificar el cumplimiento de las políticas, leyes y procedimientos administrativos.</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Evaluar la funcionalidad de la estructura organizativa.</a:t>
            </a:r>
            <a:endParaRPr lang="es-SV"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cs typeface="Times New Roman" panose="02020603050405020304" pitchFamily="18" charset="0"/>
              </a:rPr>
              <a:t>Garantizar el cumplimiento del Código Municipal y Leyes vinculadas a la gestión pública municipal, y de manera especial a la normativa vigente emitida por la Corte de Cuentas de la República</a:t>
            </a:r>
            <a:r>
              <a:rPr lang="es-SV" sz="18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s-SV" b="1" dirty="0"/>
          </a:p>
          <a:p>
            <a:endParaRPr lang="es-SV" dirty="0"/>
          </a:p>
        </p:txBody>
      </p:sp>
      <p:sp>
        <p:nvSpPr>
          <p:cNvPr id="5" name="Flecha: a la derecha 4">
            <a:extLst>
              <a:ext uri="{FF2B5EF4-FFF2-40B4-BE49-F238E27FC236}">
                <a16:creationId xmlns:a16="http://schemas.microsoft.com/office/drawing/2014/main" xmlns="" id="{7F22D6A5-F73C-4532-844E-7CBF97717942}"/>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9739660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CFEB2A5-8F2C-4205-9653-2E71238FE23F}"/>
              </a:ext>
            </a:extLst>
          </p:cNvPr>
          <p:cNvSpPr>
            <a:spLocks noGrp="1"/>
          </p:cNvSpPr>
          <p:nvPr>
            <p:ph type="title"/>
          </p:nvPr>
        </p:nvSpPr>
        <p:spPr>
          <a:xfrm>
            <a:off x="838200" y="1"/>
            <a:ext cx="10515600" cy="775854"/>
          </a:xfr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a:normAutofit/>
          </a:bodyPr>
          <a:lstStyle/>
          <a:p>
            <a:pPr algn="ctr"/>
            <a:r>
              <a:rPr lang="es-ES" sz="4000" b="1" i="1" dirty="0">
                <a:effectLst/>
                <a:latin typeface="Times New Roman" panose="02020603050405020304" pitchFamily="18" charset="0"/>
                <a:ea typeface="Times New Roman" panose="02020603050405020304" pitchFamily="18" charset="0"/>
              </a:rPr>
              <a:t>SECRETARÍA MUNCIPAL</a:t>
            </a:r>
            <a:endParaRPr lang="es-SV" dirty="0"/>
          </a:p>
        </p:txBody>
      </p:sp>
      <p:sp>
        <p:nvSpPr>
          <p:cNvPr id="4" name="Marcador de contenido 2">
            <a:extLst>
              <a:ext uri="{FF2B5EF4-FFF2-40B4-BE49-F238E27FC236}">
                <a16:creationId xmlns:a16="http://schemas.microsoft.com/office/drawing/2014/main" xmlns="" id="{CD5706FA-7E13-4D9C-8B96-35878E58ED67}"/>
              </a:ext>
            </a:extLst>
          </p:cNvPr>
          <p:cNvSpPr>
            <a:spLocks noGrp="1"/>
          </p:cNvSpPr>
          <p:nvPr>
            <p:ph idx="1"/>
          </p:nvPr>
        </p:nvSpPr>
        <p:spPr>
          <a:xfrm>
            <a:off x="699053" y="887895"/>
            <a:ext cx="10131425" cy="5415685"/>
          </a:xfrm>
        </p:spPr>
        <p:txBody>
          <a:bodyPr/>
          <a:lstStyle/>
          <a:p>
            <a:pPr marL="0" indent="0">
              <a:buNone/>
            </a:pPr>
            <a:r>
              <a:rPr lang="es-SV" dirty="0"/>
              <a:t>TOTAL DE EMPLEADOS: 2</a:t>
            </a:r>
          </a:p>
          <a:p>
            <a:pPr marL="0" indent="0">
              <a:buNone/>
            </a:pPr>
            <a:r>
              <a:rPr lang="es-SV" dirty="0"/>
              <a:t>HOMBRES: 1</a:t>
            </a:r>
          </a:p>
          <a:p>
            <a:pPr marL="0" indent="0">
              <a:buNone/>
            </a:pPr>
            <a:r>
              <a:rPr lang="es-SV" dirty="0"/>
              <a:t>MUJERES: 1</a:t>
            </a:r>
          </a:p>
          <a:p>
            <a:pPr marL="0" indent="0">
              <a:buNone/>
            </a:pPr>
            <a:r>
              <a:rPr lang="es-SV" b="1" dirty="0"/>
              <a:t>COMPETENCIA:</a:t>
            </a:r>
          </a:p>
          <a:p>
            <a:pPr marL="0" indent="0">
              <a:buNone/>
            </a:pPr>
            <a:r>
              <a:rPr lang="es-ES" sz="1800" i="1" dirty="0">
                <a:effectLst/>
                <a:latin typeface="Times New Roman" panose="02020603050405020304" pitchFamily="18" charset="0"/>
                <a:ea typeface="Times New Roman" panose="02020603050405020304" pitchFamily="18" charset="0"/>
              </a:rPr>
              <a:t>Asistir al Concejo Municipal en asuntos administrativos.</a:t>
            </a:r>
            <a:endParaRPr lang="es-SV" b="1" dirty="0"/>
          </a:p>
          <a:p>
            <a:pPr marL="0" indent="0">
              <a:buNone/>
            </a:pPr>
            <a:r>
              <a:rPr lang="es-SV" b="1" dirty="0"/>
              <a:t>FUNCIONES:</a:t>
            </a: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Realizar convocatorias y asistir a las reuniones sostenidas por el Concejo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Mantener actualizados los registros sobre los asuntos tratados y acuerdos alcanzados en el Concejo Municipal.</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Apoyar a las comisiones designadas por el Concejo Municipal y facilitar el trabajo que se les ha encomendado.</a:t>
            </a:r>
            <a:endParaRPr lang="es-SV" sz="18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s-SV" sz="1800" i="1" dirty="0">
                <a:effectLst/>
                <a:latin typeface="Times New Roman" panose="02020603050405020304" pitchFamily="18" charset="0"/>
                <a:ea typeface="Times New Roman" panose="02020603050405020304" pitchFamily="18" charset="0"/>
              </a:rPr>
              <a:t>Garantizar el cumplimiento del Código Municipal y Leyes vinculadas a la gestión pública municipal.</a:t>
            </a:r>
            <a:endParaRPr lang="es-SV" sz="1800" dirty="0">
              <a:effectLst/>
              <a:latin typeface="Times New Roman" panose="02020603050405020304" pitchFamily="18" charset="0"/>
              <a:ea typeface="Times New Roman" panose="02020603050405020304" pitchFamily="18" charset="0"/>
            </a:endParaRPr>
          </a:p>
          <a:p>
            <a:r>
              <a:rPr lang="es-SV" sz="1800" i="1" dirty="0">
                <a:effectLst/>
                <a:latin typeface="Times New Roman" panose="02020603050405020304" pitchFamily="18" charset="0"/>
                <a:ea typeface="Times New Roman" panose="02020603050405020304" pitchFamily="18" charset="0"/>
              </a:rPr>
              <a:t>Asistir en general las actividades realizadas por el Concejo Municipal.</a:t>
            </a:r>
            <a:endParaRPr lang="es-SV" dirty="0"/>
          </a:p>
        </p:txBody>
      </p:sp>
      <p:sp>
        <p:nvSpPr>
          <p:cNvPr id="3" name="Flecha: a la derecha 2">
            <a:hlinkClick r:id="rId2" action="ppaction://hlinksldjump"/>
            <a:extLst>
              <a:ext uri="{FF2B5EF4-FFF2-40B4-BE49-F238E27FC236}">
                <a16:creationId xmlns:a16="http://schemas.microsoft.com/office/drawing/2014/main" xmlns="" id="{1A3BD6BD-836A-4BBA-9F7D-08B6760A76E8}"/>
              </a:ext>
            </a:extLst>
          </p:cNvPr>
          <p:cNvSpPr/>
          <p:nvPr/>
        </p:nvSpPr>
        <p:spPr>
          <a:xfrm rot="16200000">
            <a:off x="-515308" y="5321923"/>
            <a:ext cx="1780888" cy="7976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dirty="0"/>
              <a:t>Regresar</a:t>
            </a:r>
          </a:p>
        </p:txBody>
      </p:sp>
    </p:spTree>
    <p:extLst>
      <p:ext uri="{BB962C8B-B14F-4D97-AF65-F5344CB8AC3E}">
        <p14:creationId xmlns:p14="http://schemas.microsoft.com/office/powerpoint/2010/main" val="1518720943"/>
      </p:ext>
    </p:extLst>
  </p:cSld>
  <p:clrMapOvr>
    <a:masterClrMapping/>
  </p:clrMapOvr>
  <p:transition spd="med">
    <p:pull/>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492</TotalTime>
  <Words>3891</Words>
  <Application>Microsoft Office PowerPoint</Application>
  <PresentationFormat>Panorámica</PresentationFormat>
  <Paragraphs>426</Paragraphs>
  <Slides>32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32</vt:i4>
      </vt:variant>
    </vt:vector>
  </HeadingPairs>
  <TitlesOfParts>
    <vt:vector size="40" baseType="lpstr">
      <vt:lpstr>Arial</vt:lpstr>
      <vt:lpstr>Calibri</vt:lpstr>
      <vt:lpstr>Calibri Light</vt:lpstr>
      <vt:lpstr>Cambria</vt:lpstr>
      <vt:lpstr>Symbol</vt:lpstr>
      <vt:lpstr>Tahoma</vt:lpstr>
      <vt:lpstr>Times New Roman</vt:lpstr>
      <vt:lpstr>Tema de Office</vt:lpstr>
      <vt:lpstr>ORGANIGRAMA  DE LA  MUNICIPALIDAD  DE  GUATAJIAGUA.</vt:lpstr>
      <vt:lpstr>Presentación de PowerPoint</vt:lpstr>
      <vt:lpstr>CONCEJO    MUNICIPAL</vt:lpstr>
      <vt:lpstr>SINDICATURA MUNICIPAL</vt:lpstr>
      <vt:lpstr>COMISIONES MUNICIPALES</vt:lpstr>
      <vt:lpstr>COMISIÓN MUNICIPAL DE LA CARRERA ADMINISTRATIVA</vt:lpstr>
      <vt:lpstr>COMITÉ DE SEGURIDAD Y SALUD OCUPACIONAL</vt:lpstr>
      <vt:lpstr>AUDITORIA INTERNA</vt:lpstr>
      <vt:lpstr>SECRETARÍA MUNCIPAL</vt:lpstr>
      <vt:lpstr>DESPACHO MUNICIPAL</vt:lpstr>
      <vt:lpstr>UNIDAD MUNICIPAL DE LA MUJER</vt:lpstr>
      <vt:lpstr>COMICION DE ETICA MUNICIPAL</vt:lpstr>
      <vt:lpstr>UNIDAD DE MEDIO AMBIENTE  MUNICIPAL</vt:lpstr>
      <vt:lpstr>UNIDAD DE ACCESO A LA INFORMACION PUBLICA</vt:lpstr>
      <vt:lpstr>REGISTRO MUNICIPAL DE LA CARRERA ACMINISTRATIVA</vt:lpstr>
      <vt:lpstr>PROMOCION SOCIAL Y PARTICIPACION CIUDADANA </vt:lpstr>
      <vt:lpstr>UNIDAD DE DEPORTE</vt:lpstr>
      <vt:lpstr>UNIDAD DE ARCHIVO MUNICIPAL</vt:lpstr>
      <vt:lpstr>CONTABILIDAD MUNICIPAL</vt:lpstr>
      <vt:lpstr>TESORERIA MUNICIPAL</vt:lpstr>
      <vt:lpstr>COBROS </vt:lpstr>
      <vt:lpstr>UATM</vt:lpstr>
      <vt:lpstr>CATASTRO Y CUENTAS CORRIENTES</vt:lpstr>
      <vt:lpstr>UACI</vt:lpstr>
      <vt:lpstr>BODEGA MUNICIPAL</vt:lpstr>
      <vt:lpstr>ADMINISTRACION DE CONTRATOS</vt:lpstr>
      <vt:lpstr>UNIDAD DE PROYECTOS ADMINISTRATIVOS </vt:lpstr>
      <vt:lpstr>REF</vt:lpstr>
      <vt:lpstr>UNIDAD DE LA NIÑEZ, ADOLESCENCIA Y JUVENTUD</vt:lpstr>
      <vt:lpstr>UNIDAD DE LA CULTURA</vt:lpstr>
      <vt:lpstr>SERVICIOS PÚBLICOS MUNICIPALES</vt:lpstr>
      <vt:lpstr>SERVICIOS GENERALES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danilo orlando lopez veliz</dc:creator>
  <cp:lastModifiedBy>USER</cp:lastModifiedBy>
  <cp:revision>40</cp:revision>
  <dcterms:created xsi:type="dcterms:W3CDTF">2020-07-08T17:06:41Z</dcterms:created>
  <dcterms:modified xsi:type="dcterms:W3CDTF">2020-07-10T21:53:00Z</dcterms:modified>
</cp:coreProperties>
</file>