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34"/>
  </p:handoutMasterIdLst>
  <p:sldIdLst>
    <p:sldId id="283" r:id="rId2"/>
    <p:sldId id="256" r:id="rId3"/>
    <p:sldId id="257" r:id="rId4"/>
    <p:sldId id="280" r:id="rId5"/>
    <p:sldId id="282" r:id="rId6"/>
    <p:sldId id="291" r:id="rId7"/>
    <p:sldId id="261" r:id="rId8"/>
    <p:sldId id="289" r:id="rId9"/>
    <p:sldId id="290" r:id="rId10"/>
    <p:sldId id="278" r:id="rId11"/>
    <p:sldId id="259" r:id="rId12"/>
    <p:sldId id="260" r:id="rId13"/>
    <p:sldId id="262" r:id="rId14"/>
    <p:sldId id="263" r:id="rId15"/>
    <p:sldId id="293" r:id="rId16"/>
    <p:sldId id="264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94" r:id="rId25"/>
    <p:sldId id="285" r:id="rId26"/>
    <p:sldId id="275" r:id="rId27"/>
    <p:sldId id="276" r:id="rId28"/>
    <p:sldId id="286" r:id="rId29"/>
    <p:sldId id="277" r:id="rId30"/>
    <p:sldId id="295" r:id="rId31"/>
    <p:sldId id="279" r:id="rId32"/>
    <p:sldId id="287" r:id="rId33"/>
  </p:sldIdLst>
  <p:sldSz cx="46805850" cy="32404050"/>
  <p:notesSz cx="7086600" cy="8558213"/>
  <p:defaultTextStyle>
    <a:defPPr>
      <a:defRPr lang="es-SV"/>
    </a:defPPr>
    <a:lvl1pPr marL="0" algn="l" defTabSz="3291211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1pPr>
    <a:lvl2pPr marL="1645610" algn="l" defTabSz="3291211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2pPr>
    <a:lvl3pPr marL="3291211" algn="l" defTabSz="3291211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3pPr>
    <a:lvl4pPr marL="4936820" algn="l" defTabSz="3291211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4pPr>
    <a:lvl5pPr marL="6582425" algn="l" defTabSz="3291211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5pPr>
    <a:lvl6pPr marL="8228035" algn="l" defTabSz="3291211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6pPr>
    <a:lvl7pPr marL="9873637" algn="l" defTabSz="3291211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7pPr>
    <a:lvl8pPr marL="11519245" algn="l" defTabSz="3291211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8pPr>
    <a:lvl9pPr marL="13164848" algn="l" defTabSz="3291211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6625" autoAdjust="0"/>
  </p:normalViewPr>
  <p:slideViewPr>
    <p:cSldViewPr>
      <p:cViewPr varScale="1">
        <p:scale>
          <a:sx n="14" d="100"/>
          <a:sy n="14" d="100"/>
        </p:scale>
        <p:origin x="-1332" y="-168"/>
      </p:cViewPr>
      <p:guideLst>
        <p:guide orient="horz" pos="10206"/>
        <p:guide pos="14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279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279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DC2F4-A502-407B-BBD8-D5A3A508D4F7}" type="datetimeFigureOut">
              <a:rPr lang="es-SV" smtClean="0"/>
              <a:t>26/10/2017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128817"/>
            <a:ext cx="3070860" cy="4279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14100" y="8128817"/>
            <a:ext cx="3070860" cy="4279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BC675-59C6-49DB-A908-1FDB7535EFB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78253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10450" y="10066332"/>
            <a:ext cx="39784973" cy="694585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020882" y="18362298"/>
            <a:ext cx="32764095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45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91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36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8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2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73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5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64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54D7-C690-4A4A-9870-9118061B1051}" type="datetimeFigureOut">
              <a:rPr lang="es-SV" smtClean="0"/>
              <a:t>26/10/2017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611-6037-40A7-BC40-AFD9D49853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154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54D7-C690-4A4A-9870-9118061B1051}" type="datetimeFigureOut">
              <a:rPr lang="es-SV" smtClean="0"/>
              <a:t>26/10/2017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611-6037-40A7-BC40-AFD9D49853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8936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3934247" y="1080135"/>
            <a:ext cx="10531317" cy="2304288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340303" y="1080135"/>
            <a:ext cx="30813852" cy="2304288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54D7-C690-4A4A-9870-9118061B1051}" type="datetimeFigureOut">
              <a:rPr lang="es-SV" smtClean="0"/>
              <a:t>26/10/2017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611-6037-40A7-BC40-AFD9D49853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47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54D7-C690-4A4A-9870-9118061B1051}" type="datetimeFigureOut">
              <a:rPr lang="es-SV" smtClean="0"/>
              <a:t>26/10/2017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611-6037-40A7-BC40-AFD9D49853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7216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97352" y="20822617"/>
            <a:ext cx="39784973" cy="6435810"/>
          </a:xfrm>
        </p:spPr>
        <p:txBody>
          <a:bodyPr anchor="t"/>
          <a:lstStyle>
            <a:lvl1pPr algn="l">
              <a:defRPr sz="1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697352" y="13734254"/>
            <a:ext cx="39784973" cy="7088385"/>
          </a:xfrm>
        </p:spPr>
        <p:txBody>
          <a:bodyPr anchor="b"/>
          <a:lstStyle>
            <a:lvl1pPr marL="0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1pPr>
            <a:lvl2pPr marL="164561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3291211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93682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4pPr>
            <a:lvl5pPr marL="6582425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5pPr>
            <a:lvl6pPr marL="8228035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6pPr>
            <a:lvl7pPr marL="9873637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7pPr>
            <a:lvl8pPr marL="11519245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8pPr>
            <a:lvl9pPr marL="13164848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54D7-C690-4A4A-9870-9118061B1051}" type="datetimeFigureOut">
              <a:rPr lang="es-SV" smtClean="0"/>
              <a:t>26/10/2017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611-6037-40A7-BC40-AFD9D49853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5288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340300" y="6300789"/>
            <a:ext cx="20672584" cy="17822228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1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3792981" y="6300789"/>
            <a:ext cx="20672584" cy="17822228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1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54D7-C690-4A4A-9870-9118061B1051}" type="datetimeFigureOut">
              <a:rPr lang="es-SV" smtClean="0"/>
              <a:t>26/10/2017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611-6037-40A7-BC40-AFD9D49853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345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0297" y="1297659"/>
            <a:ext cx="42125265" cy="54006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40298" y="7253414"/>
            <a:ext cx="20680716" cy="3022896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45610" indent="0">
              <a:buNone/>
              <a:defRPr sz="7100" b="1"/>
            </a:lvl2pPr>
            <a:lvl3pPr marL="3291211" indent="0">
              <a:buNone/>
              <a:defRPr sz="6000" b="1"/>
            </a:lvl3pPr>
            <a:lvl4pPr marL="4936820" indent="0">
              <a:buNone/>
              <a:defRPr sz="5300" b="1"/>
            </a:lvl4pPr>
            <a:lvl5pPr marL="6582425" indent="0">
              <a:buNone/>
              <a:defRPr sz="5300" b="1"/>
            </a:lvl5pPr>
            <a:lvl6pPr marL="8228035" indent="0">
              <a:buNone/>
              <a:defRPr sz="5300" b="1"/>
            </a:lvl6pPr>
            <a:lvl7pPr marL="9873637" indent="0">
              <a:buNone/>
              <a:defRPr sz="5300" b="1"/>
            </a:lvl7pPr>
            <a:lvl8pPr marL="11519245" indent="0">
              <a:buNone/>
              <a:defRPr sz="5300" b="1"/>
            </a:lvl8pPr>
            <a:lvl9pPr marL="13164848" indent="0">
              <a:buNone/>
              <a:defRPr sz="5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340298" y="10276310"/>
            <a:ext cx="20680716" cy="18669828"/>
          </a:xfrm>
        </p:spPr>
        <p:txBody>
          <a:bodyPr/>
          <a:lstStyle>
            <a:lvl1pPr>
              <a:defRPr sz="8400"/>
            </a:lvl1pPr>
            <a:lvl2pPr>
              <a:defRPr sz="7100"/>
            </a:lvl2pPr>
            <a:lvl3pPr>
              <a:defRPr sz="60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3776781" y="7253414"/>
            <a:ext cx="20688837" cy="3022896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45610" indent="0">
              <a:buNone/>
              <a:defRPr sz="7100" b="1"/>
            </a:lvl2pPr>
            <a:lvl3pPr marL="3291211" indent="0">
              <a:buNone/>
              <a:defRPr sz="6000" b="1"/>
            </a:lvl3pPr>
            <a:lvl4pPr marL="4936820" indent="0">
              <a:buNone/>
              <a:defRPr sz="5300" b="1"/>
            </a:lvl4pPr>
            <a:lvl5pPr marL="6582425" indent="0">
              <a:buNone/>
              <a:defRPr sz="5300" b="1"/>
            </a:lvl5pPr>
            <a:lvl6pPr marL="8228035" indent="0">
              <a:buNone/>
              <a:defRPr sz="5300" b="1"/>
            </a:lvl6pPr>
            <a:lvl7pPr marL="9873637" indent="0">
              <a:buNone/>
              <a:defRPr sz="5300" b="1"/>
            </a:lvl7pPr>
            <a:lvl8pPr marL="11519245" indent="0">
              <a:buNone/>
              <a:defRPr sz="5300" b="1"/>
            </a:lvl8pPr>
            <a:lvl9pPr marL="13164848" indent="0">
              <a:buNone/>
              <a:defRPr sz="5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3776781" y="10276310"/>
            <a:ext cx="20688837" cy="18669828"/>
          </a:xfrm>
        </p:spPr>
        <p:txBody>
          <a:bodyPr/>
          <a:lstStyle>
            <a:lvl1pPr>
              <a:defRPr sz="8400"/>
            </a:lvl1pPr>
            <a:lvl2pPr>
              <a:defRPr sz="7100"/>
            </a:lvl2pPr>
            <a:lvl3pPr>
              <a:defRPr sz="60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54D7-C690-4A4A-9870-9118061B1051}" type="datetimeFigureOut">
              <a:rPr lang="es-SV" smtClean="0"/>
              <a:t>26/10/2017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611-6037-40A7-BC40-AFD9D49853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526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54D7-C690-4A4A-9870-9118061B1051}" type="datetimeFigureOut">
              <a:rPr lang="es-SV" smtClean="0"/>
              <a:t>26/10/2017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611-6037-40A7-BC40-AFD9D49853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7112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54D7-C690-4A4A-9870-9118061B1051}" type="datetimeFigureOut">
              <a:rPr lang="es-SV" smtClean="0"/>
              <a:t>26/10/2017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611-6037-40A7-BC40-AFD9D49853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82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0369" y="1290179"/>
            <a:ext cx="15398806" cy="5490687"/>
          </a:xfrm>
        </p:spPr>
        <p:txBody>
          <a:bodyPr anchor="b"/>
          <a:lstStyle>
            <a:lvl1pPr algn="l">
              <a:defRPr sz="7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299794" y="1290197"/>
            <a:ext cx="26165771" cy="27655959"/>
          </a:xfrm>
        </p:spPr>
        <p:txBody>
          <a:bodyPr/>
          <a:lstStyle>
            <a:lvl1pPr>
              <a:defRPr sz="12100"/>
            </a:lvl1pPr>
            <a:lvl2pPr>
              <a:defRPr sz="9800"/>
            </a:lvl2pPr>
            <a:lvl3pPr>
              <a:defRPr sz="84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40369" y="6780884"/>
            <a:ext cx="15398806" cy="22165272"/>
          </a:xfrm>
        </p:spPr>
        <p:txBody>
          <a:bodyPr/>
          <a:lstStyle>
            <a:lvl1pPr marL="0" indent="0">
              <a:buNone/>
              <a:defRPr sz="5000"/>
            </a:lvl1pPr>
            <a:lvl2pPr marL="1645610" indent="0">
              <a:buNone/>
              <a:defRPr sz="4400"/>
            </a:lvl2pPr>
            <a:lvl3pPr marL="3291211" indent="0">
              <a:buNone/>
              <a:defRPr sz="3400"/>
            </a:lvl3pPr>
            <a:lvl4pPr marL="4936820" indent="0">
              <a:buNone/>
              <a:defRPr sz="3400"/>
            </a:lvl4pPr>
            <a:lvl5pPr marL="6582425" indent="0">
              <a:buNone/>
              <a:defRPr sz="3400"/>
            </a:lvl5pPr>
            <a:lvl6pPr marL="8228035" indent="0">
              <a:buNone/>
              <a:defRPr sz="3400"/>
            </a:lvl6pPr>
            <a:lvl7pPr marL="9873637" indent="0">
              <a:buNone/>
              <a:defRPr sz="3400"/>
            </a:lvl7pPr>
            <a:lvl8pPr marL="11519245" indent="0">
              <a:buNone/>
              <a:defRPr sz="3400"/>
            </a:lvl8pPr>
            <a:lvl9pPr marL="13164848" indent="0">
              <a:buNone/>
              <a:defRPr sz="3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54D7-C690-4A4A-9870-9118061B1051}" type="datetimeFigureOut">
              <a:rPr lang="es-SV" smtClean="0"/>
              <a:t>26/10/2017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611-6037-40A7-BC40-AFD9D49853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963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74275" y="22682859"/>
            <a:ext cx="28083510" cy="2677833"/>
          </a:xfrm>
        </p:spPr>
        <p:txBody>
          <a:bodyPr anchor="b"/>
          <a:lstStyle>
            <a:lvl1pPr algn="l">
              <a:defRPr sz="7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9174275" y="2895353"/>
            <a:ext cx="28083510" cy="19442430"/>
          </a:xfrm>
        </p:spPr>
        <p:txBody>
          <a:bodyPr/>
          <a:lstStyle>
            <a:lvl1pPr marL="0" indent="0">
              <a:buNone/>
              <a:defRPr sz="12100"/>
            </a:lvl1pPr>
            <a:lvl2pPr marL="1645610" indent="0">
              <a:buNone/>
              <a:defRPr sz="9800"/>
            </a:lvl2pPr>
            <a:lvl3pPr marL="3291211" indent="0">
              <a:buNone/>
              <a:defRPr sz="8400"/>
            </a:lvl3pPr>
            <a:lvl4pPr marL="4936820" indent="0">
              <a:buNone/>
              <a:defRPr sz="7100"/>
            </a:lvl4pPr>
            <a:lvl5pPr marL="6582425" indent="0">
              <a:buNone/>
              <a:defRPr sz="7100"/>
            </a:lvl5pPr>
            <a:lvl6pPr marL="8228035" indent="0">
              <a:buNone/>
              <a:defRPr sz="7100"/>
            </a:lvl6pPr>
            <a:lvl7pPr marL="9873637" indent="0">
              <a:buNone/>
              <a:defRPr sz="7100"/>
            </a:lvl7pPr>
            <a:lvl8pPr marL="11519245" indent="0">
              <a:buNone/>
              <a:defRPr sz="7100"/>
            </a:lvl8pPr>
            <a:lvl9pPr marL="13164848" indent="0">
              <a:buNone/>
              <a:defRPr sz="71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74275" y="25360692"/>
            <a:ext cx="28083510" cy="3802977"/>
          </a:xfrm>
        </p:spPr>
        <p:txBody>
          <a:bodyPr/>
          <a:lstStyle>
            <a:lvl1pPr marL="0" indent="0">
              <a:buNone/>
              <a:defRPr sz="5000"/>
            </a:lvl1pPr>
            <a:lvl2pPr marL="1645610" indent="0">
              <a:buNone/>
              <a:defRPr sz="4400"/>
            </a:lvl2pPr>
            <a:lvl3pPr marL="3291211" indent="0">
              <a:buNone/>
              <a:defRPr sz="3400"/>
            </a:lvl3pPr>
            <a:lvl4pPr marL="4936820" indent="0">
              <a:buNone/>
              <a:defRPr sz="3400"/>
            </a:lvl4pPr>
            <a:lvl5pPr marL="6582425" indent="0">
              <a:buNone/>
              <a:defRPr sz="3400"/>
            </a:lvl5pPr>
            <a:lvl6pPr marL="8228035" indent="0">
              <a:buNone/>
              <a:defRPr sz="3400"/>
            </a:lvl6pPr>
            <a:lvl7pPr marL="9873637" indent="0">
              <a:buNone/>
              <a:defRPr sz="3400"/>
            </a:lvl7pPr>
            <a:lvl8pPr marL="11519245" indent="0">
              <a:buNone/>
              <a:defRPr sz="3400"/>
            </a:lvl8pPr>
            <a:lvl9pPr marL="13164848" indent="0">
              <a:buNone/>
              <a:defRPr sz="3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54D7-C690-4A4A-9870-9118061B1051}" type="datetimeFigureOut">
              <a:rPr lang="es-SV" smtClean="0"/>
              <a:t>26/10/2017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611-6037-40A7-BC40-AFD9D49853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0799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340297" y="1297659"/>
            <a:ext cx="42125265" cy="5400675"/>
          </a:xfrm>
          <a:prstGeom prst="rect">
            <a:avLst/>
          </a:prstGeom>
        </p:spPr>
        <p:txBody>
          <a:bodyPr vert="horz" lIns="329125" tIns="164558" rIns="329125" bIns="16455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40297" y="7560950"/>
            <a:ext cx="42125265" cy="21385191"/>
          </a:xfrm>
          <a:prstGeom prst="rect">
            <a:avLst/>
          </a:prstGeom>
        </p:spPr>
        <p:txBody>
          <a:bodyPr vert="horz" lIns="329125" tIns="164558" rIns="329125" bIns="16455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2340297" y="30033838"/>
            <a:ext cx="10921365" cy="1725206"/>
          </a:xfrm>
          <a:prstGeom prst="rect">
            <a:avLst/>
          </a:prstGeom>
        </p:spPr>
        <p:txBody>
          <a:bodyPr vert="horz" lIns="329125" tIns="164558" rIns="329125" bIns="164558" rtlCol="0" anchor="ctr"/>
          <a:lstStyle>
            <a:lvl1pPr algn="l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054D7-C690-4A4A-9870-9118061B1051}" type="datetimeFigureOut">
              <a:rPr lang="es-SV" smtClean="0"/>
              <a:t>26/10/2017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5992008" y="30033838"/>
            <a:ext cx="14821853" cy="1725206"/>
          </a:xfrm>
          <a:prstGeom prst="rect">
            <a:avLst/>
          </a:prstGeom>
        </p:spPr>
        <p:txBody>
          <a:bodyPr vert="horz" lIns="329125" tIns="164558" rIns="329125" bIns="164558" rtlCol="0" anchor="ctr"/>
          <a:lstStyle>
            <a:lvl1pPr algn="ct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3544197" y="30033838"/>
            <a:ext cx="10921365" cy="1725206"/>
          </a:xfrm>
          <a:prstGeom prst="rect">
            <a:avLst/>
          </a:prstGeom>
        </p:spPr>
        <p:txBody>
          <a:bodyPr vert="horz" lIns="329125" tIns="164558" rIns="329125" bIns="164558" rtlCol="0" anchor="ctr"/>
          <a:lstStyle>
            <a:lvl1pPr algn="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F611-6037-40A7-BC40-AFD9D49853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7814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3291211" rtl="0" eaLnBrk="1" latinLnBrk="0" hangingPunct="1">
        <a:spcBef>
          <a:spcPct val="0"/>
        </a:spcBef>
        <a:buNone/>
        <a:defRPr sz="1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4206" indent="-1234206" algn="l" defTabSz="3291211" rtl="0" eaLnBrk="1" latinLnBrk="0" hangingPunct="1">
        <a:spcBef>
          <a:spcPct val="20000"/>
        </a:spcBef>
        <a:buFont typeface="Arial" pitchFamily="34" charset="0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1pPr>
      <a:lvl2pPr marL="2674107" indent="-1028504" algn="l" defTabSz="3291211" rtl="0" eaLnBrk="1" latinLnBrk="0" hangingPunct="1">
        <a:spcBef>
          <a:spcPct val="20000"/>
        </a:spcBef>
        <a:buFont typeface="Arial" pitchFamily="34" charset="0"/>
        <a:buChar char="–"/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016" indent="-822805" algn="l" defTabSz="3291211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5759622" indent="-822805" algn="l" defTabSz="3291211" rtl="0" eaLnBrk="1" latinLnBrk="0" hangingPunct="1">
        <a:spcBef>
          <a:spcPct val="20000"/>
        </a:spcBef>
        <a:buFont typeface="Arial" pitchFamily="34" charset="0"/>
        <a:buChar char="–"/>
        <a:defRPr sz="7100" kern="1200">
          <a:solidFill>
            <a:schemeClr val="tx1"/>
          </a:solidFill>
          <a:latin typeface="+mn-lt"/>
          <a:ea typeface="+mn-ea"/>
          <a:cs typeface="+mn-cs"/>
        </a:defRPr>
      </a:lvl4pPr>
      <a:lvl5pPr marL="7405230" indent="-822805" algn="l" defTabSz="3291211" rtl="0" eaLnBrk="1" latinLnBrk="0" hangingPunct="1">
        <a:spcBef>
          <a:spcPct val="20000"/>
        </a:spcBef>
        <a:buFont typeface="Arial" pitchFamily="34" charset="0"/>
        <a:buChar char="»"/>
        <a:defRPr sz="7100" kern="1200">
          <a:solidFill>
            <a:schemeClr val="tx1"/>
          </a:solidFill>
          <a:latin typeface="+mn-lt"/>
          <a:ea typeface="+mn-ea"/>
          <a:cs typeface="+mn-cs"/>
        </a:defRPr>
      </a:lvl5pPr>
      <a:lvl6pPr marL="9050840" indent="-822805" algn="l" defTabSz="3291211" rtl="0" eaLnBrk="1" latinLnBrk="0" hangingPunct="1">
        <a:spcBef>
          <a:spcPct val="20000"/>
        </a:spcBef>
        <a:buFont typeface="Arial" pitchFamily="34" charset="0"/>
        <a:buChar char="•"/>
        <a:defRPr sz="71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6442" indent="-822805" algn="l" defTabSz="3291211" rtl="0" eaLnBrk="1" latinLnBrk="0" hangingPunct="1">
        <a:spcBef>
          <a:spcPct val="20000"/>
        </a:spcBef>
        <a:buFont typeface="Arial" pitchFamily="34" charset="0"/>
        <a:buChar char="•"/>
        <a:defRPr sz="7100" kern="1200">
          <a:solidFill>
            <a:schemeClr val="tx1"/>
          </a:solidFill>
          <a:latin typeface="+mn-lt"/>
          <a:ea typeface="+mn-ea"/>
          <a:cs typeface="+mn-cs"/>
        </a:defRPr>
      </a:lvl7pPr>
      <a:lvl8pPr marL="12342050" indent="-822805" algn="l" defTabSz="3291211" rtl="0" eaLnBrk="1" latinLnBrk="0" hangingPunct="1">
        <a:spcBef>
          <a:spcPct val="20000"/>
        </a:spcBef>
        <a:buFont typeface="Arial" pitchFamily="34" charset="0"/>
        <a:buChar char="•"/>
        <a:defRPr sz="71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7656" indent="-822805" algn="l" defTabSz="3291211" rtl="0" eaLnBrk="1" latinLnBrk="0" hangingPunct="1">
        <a:spcBef>
          <a:spcPct val="20000"/>
        </a:spcBef>
        <a:buFont typeface="Arial" pitchFamily="34" charset="0"/>
        <a:buChar char="•"/>
        <a:defRPr sz="7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3291211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645610" algn="l" defTabSz="3291211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3291211" algn="l" defTabSz="3291211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936820" algn="l" defTabSz="3291211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582425" algn="l" defTabSz="3291211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8228035" algn="l" defTabSz="3291211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9873637" algn="l" defTabSz="3291211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1519245" algn="l" defTabSz="3291211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3164848" algn="l" defTabSz="3291211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_GUAZAPA\Desktop\DOCUMENTOS KENIA 2017\Logo Alcal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104" y="4785196"/>
            <a:ext cx="22722085" cy="2272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3545188"/>
            <a:ext cx="46805850" cy="4795090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45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DECISIONES RELEVANTES TOMADAS POR EL CONCEJO MUNICIPAL AÑO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t="22581" r="16573" b="20968"/>
          <a:stretch/>
        </p:blipFill>
        <p:spPr bwMode="auto">
          <a:xfrm>
            <a:off x="1052837" y="8859239"/>
            <a:ext cx="44465561" cy="1951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5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998" y="9433273"/>
            <a:ext cx="46805850" cy="12474115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63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 PROGRAMAS EJECUTADOS</a:t>
            </a:r>
          </a:p>
          <a:p>
            <a:pPr algn="ctr"/>
            <a:r>
              <a:rPr lang="es-ES" sz="263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AÑO 2016</a:t>
            </a:r>
          </a:p>
        </p:txBody>
      </p:sp>
    </p:spTree>
    <p:extLst>
      <p:ext uri="{BB962C8B-B14F-4D97-AF65-F5344CB8AC3E}">
        <p14:creationId xmlns:p14="http://schemas.microsoft.com/office/powerpoint/2010/main" val="10822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86901" y="3545196"/>
            <a:ext cx="46805850" cy="2363655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32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 PROGRAMAS DE INVERSIÓN SOCIAL AÑO 2016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5" t="21710" r="18172" b="10985"/>
          <a:stretch/>
        </p:blipFill>
        <p:spPr bwMode="auto">
          <a:xfrm>
            <a:off x="576389" y="6480945"/>
            <a:ext cx="45499949" cy="2462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5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998" y="8087357"/>
            <a:ext cx="46805850" cy="12474115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63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PROYECTOS EJECUTADOS</a:t>
            </a:r>
          </a:p>
          <a:p>
            <a:pPr algn="ctr"/>
            <a:r>
              <a:rPr lang="es-ES" sz="263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AÑO 2016</a:t>
            </a:r>
          </a:p>
        </p:txBody>
      </p:sp>
    </p:spTree>
    <p:extLst>
      <p:ext uri="{BB962C8B-B14F-4D97-AF65-F5344CB8AC3E}">
        <p14:creationId xmlns:p14="http://schemas.microsoft.com/office/powerpoint/2010/main" val="208042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86901" y="3645172"/>
            <a:ext cx="46805850" cy="2763765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58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 PROYECTOS FÍSICOS AÑO 2016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6" t="23388" r="19520" b="9374"/>
          <a:stretch/>
        </p:blipFill>
        <p:spPr bwMode="auto">
          <a:xfrm>
            <a:off x="215288" y="6408937"/>
            <a:ext cx="46158189" cy="2541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75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86901" y="3456609"/>
            <a:ext cx="46805850" cy="2763765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58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 PROYECTOS FÍSICOS AÑO 2016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t="21976" r="16573" b="10547"/>
          <a:stretch/>
        </p:blipFill>
        <p:spPr bwMode="auto">
          <a:xfrm>
            <a:off x="504381" y="6707785"/>
            <a:ext cx="45789561" cy="2511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06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770060"/>
            <a:ext cx="46805850" cy="6180085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9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PROGRAMAS Y PROYECTOS NO EJECUTADOS AÑO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7" t="47379" r="25301" b="26311"/>
          <a:stretch/>
        </p:blipFill>
        <p:spPr bwMode="auto">
          <a:xfrm>
            <a:off x="664990" y="12961666"/>
            <a:ext cx="45107502" cy="1108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79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361784"/>
            <a:ext cx="46805850" cy="6180085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9000" b="1" dirty="0" smtClean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FUNCIONES </a:t>
            </a:r>
            <a:r>
              <a:rPr lang="es-ES" sz="19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DE LAS COMISIONES DEL CONCEJO MUNICIPAL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0" t="46573" r="24281" b="23992"/>
          <a:stretch/>
        </p:blipFill>
        <p:spPr bwMode="auto">
          <a:xfrm>
            <a:off x="2784146" y="12832595"/>
            <a:ext cx="41237558" cy="1150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4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86901" y="8852909"/>
            <a:ext cx="46805850" cy="11920118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51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SERVICIOS MUNICIPALES BRINDADOS A LA POBLACIÓN AÑO 2016</a:t>
            </a:r>
          </a:p>
        </p:txBody>
      </p:sp>
    </p:spTree>
    <p:extLst>
      <p:ext uri="{BB962C8B-B14F-4D97-AF65-F5344CB8AC3E}">
        <p14:creationId xmlns:p14="http://schemas.microsoft.com/office/powerpoint/2010/main" val="129176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>
          <a:xfrm>
            <a:off x="-72333" y="4248697"/>
            <a:ext cx="46805850" cy="3009986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74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SERVICIOS MUNICIPALES </a:t>
            </a:r>
            <a:r>
              <a:rPr lang="es-ES" sz="17400" b="1" dirty="0" smtClean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AÑO </a:t>
            </a:r>
            <a:r>
              <a:rPr lang="es-ES" sz="174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2016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21975" r="5240" b="9980"/>
          <a:stretch/>
        </p:blipFill>
        <p:spPr bwMode="auto">
          <a:xfrm>
            <a:off x="432373" y="8038220"/>
            <a:ext cx="45983817" cy="1925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" y="452337"/>
            <a:ext cx="664743" cy="125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29125" tIns="164558" rIns="329125" bIns="164558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SV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" y="3692742"/>
            <a:ext cx="664743" cy="125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29125" tIns="164558" rIns="329125" bIns="1645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" y="3798689"/>
            <a:ext cx="46805816" cy="4641202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4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INFORME DE RENDICIÓN </a:t>
            </a:r>
          </a:p>
          <a:p>
            <a:pPr algn="ctr"/>
            <a:r>
              <a:rPr lang="es-ES" sz="14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DE CUENTAS AÑO 2016</a:t>
            </a:r>
          </a:p>
        </p:txBody>
      </p:sp>
      <p:pic>
        <p:nvPicPr>
          <p:cNvPr id="4098" name="Picture 2" descr="C:\Users\A_GUAZAPA\Downloads\Concejo Munici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6" y="8415457"/>
            <a:ext cx="46333107" cy="239885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361785"/>
            <a:ext cx="46805850" cy="5195200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58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ORGANIZACIÓN SOCIAL DEL MUNICIPIO AÑO 2016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t="23470" r="17395" b="41032"/>
          <a:stretch/>
        </p:blipFill>
        <p:spPr bwMode="auto">
          <a:xfrm>
            <a:off x="576389" y="10834916"/>
            <a:ext cx="45414082" cy="1393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/>
          <p:cNvSpPr/>
          <p:nvPr/>
        </p:nvSpPr>
        <p:spPr>
          <a:xfrm>
            <a:off x="0" y="3953467"/>
            <a:ext cx="46805850" cy="2102045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15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MECANISMOS DE PARTICIPACION CIUDADANA AÑO 2016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7" t="22128" r="26140" b="10246"/>
          <a:stretch/>
        </p:blipFill>
        <p:spPr bwMode="auto">
          <a:xfrm>
            <a:off x="6562212" y="6552953"/>
            <a:ext cx="34050625" cy="2563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4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72333" y="7849097"/>
            <a:ext cx="46805850" cy="14920939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1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GESTIÓN FINANCIERA AÑO 2016</a:t>
            </a:r>
          </a:p>
        </p:txBody>
      </p:sp>
    </p:spTree>
    <p:extLst>
      <p:ext uri="{BB962C8B-B14F-4D97-AF65-F5344CB8AC3E}">
        <p14:creationId xmlns:p14="http://schemas.microsoft.com/office/powerpoint/2010/main" val="1322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>
          <a:xfrm>
            <a:off x="0" y="3136918"/>
            <a:ext cx="46805850" cy="2886875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INGRESOS AÑO 2016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1555" r="7285" b="10295"/>
          <a:stretch/>
        </p:blipFill>
        <p:spPr bwMode="auto">
          <a:xfrm>
            <a:off x="1" y="6247845"/>
            <a:ext cx="46805850" cy="2111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5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>
          <a:xfrm>
            <a:off x="0" y="3136918"/>
            <a:ext cx="46805850" cy="2886875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EGRESOS AÑO 2016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22938" r="6313" b="8492"/>
          <a:stretch/>
        </p:blipFill>
        <p:spPr bwMode="auto">
          <a:xfrm>
            <a:off x="1" y="6173329"/>
            <a:ext cx="46669674" cy="2054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50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683" y="9965316"/>
            <a:ext cx="46805850" cy="9981125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9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DESEMPEÑO FINANCIERO MUNICIPALIDAD DE GUAZAPA AÑO 2016</a:t>
            </a:r>
          </a:p>
        </p:txBody>
      </p:sp>
    </p:spTree>
    <p:extLst>
      <p:ext uri="{BB962C8B-B14F-4D97-AF65-F5344CB8AC3E}">
        <p14:creationId xmlns:p14="http://schemas.microsoft.com/office/powerpoint/2010/main" val="37562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631199"/>
            <a:ext cx="46805850" cy="3009986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74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AUTONOMIA FINANCIERA AÑO 2016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t="31597" r="29722" b="43667"/>
          <a:stretch/>
        </p:blipFill>
        <p:spPr bwMode="auto">
          <a:xfrm>
            <a:off x="792413" y="12710945"/>
            <a:ext cx="45375672" cy="1025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48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969767"/>
            <a:ext cx="46805850" cy="5687642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74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GASTOS DE PERSONAL AÑO 2016 (SALARIOS)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43229" r="29722" b="32167"/>
          <a:stretch/>
        </p:blipFill>
        <p:spPr bwMode="auto">
          <a:xfrm>
            <a:off x="576389" y="12549636"/>
            <a:ext cx="45440681" cy="1020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t="50000" r="29722" b="25000"/>
          <a:stretch/>
        </p:blipFill>
        <p:spPr bwMode="auto">
          <a:xfrm>
            <a:off x="918890" y="12313593"/>
            <a:ext cx="45375672" cy="1036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3"/>
          <p:cNvSpPr/>
          <p:nvPr/>
        </p:nvSpPr>
        <p:spPr>
          <a:xfrm>
            <a:off x="29280" y="4361774"/>
            <a:ext cx="46805850" cy="5687642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74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INVERSION EN INFRAESTRUCTURA AÑO 2016</a:t>
            </a:r>
          </a:p>
        </p:txBody>
      </p:sp>
    </p:spTree>
    <p:extLst>
      <p:ext uri="{BB962C8B-B14F-4D97-AF65-F5344CB8AC3E}">
        <p14:creationId xmlns:p14="http://schemas.microsoft.com/office/powerpoint/2010/main" val="22546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683" y="4718615"/>
            <a:ext cx="46805850" cy="2194378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21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ENDEUDAMIENTO AL 31 DE DICIEMBRE AÑO 2016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26411" r="49104" b="10157"/>
          <a:stretch/>
        </p:blipFill>
        <p:spPr bwMode="auto">
          <a:xfrm>
            <a:off x="5082745" y="7345041"/>
            <a:ext cx="36460148" cy="2491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5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44201" y="9721305"/>
            <a:ext cx="42517482" cy="11997062"/>
          </a:xfrm>
          <a:prstGeom prst="rect">
            <a:avLst/>
          </a:prstGeom>
          <a:noFill/>
        </p:spPr>
        <p:txBody>
          <a:bodyPr wrap="non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79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DESARROLLO </a:t>
            </a:r>
          </a:p>
          <a:p>
            <a:pPr algn="ctr"/>
            <a:r>
              <a:rPr lang="es-ES" sz="379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DEL MUNICIPIO</a:t>
            </a:r>
          </a:p>
        </p:txBody>
      </p:sp>
    </p:spTree>
    <p:extLst>
      <p:ext uri="{BB962C8B-B14F-4D97-AF65-F5344CB8AC3E}">
        <p14:creationId xmlns:p14="http://schemas.microsoft.com/office/powerpoint/2010/main" val="3662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918884" y="10077781"/>
            <a:ext cx="46805850" cy="7072637"/>
          </a:xfrm>
          <a:prstGeom prst="rect">
            <a:avLst/>
          </a:prstGeom>
          <a:noFill/>
        </p:spPr>
        <p:txBody>
          <a:bodyPr wrap="squar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19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PROYECCIONES PARA EL  AÑO 2017</a:t>
            </a:r>
          </a:p>
        </p:txBody>
      </p:sp>
    </p:spTree>
    <p:extLst>
      <p:ext uri="{BB962C8B-B14F-4D97-AF65-F5344CB8AC3E}">
        <p14:creationId xmlns:p14="http://schemas.microsoft.com/office/powerpoint/2010/main" val="42111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t="26411" r="52846" b="9179"/>
          <a:stretch/>
        </p:blipFill>
        <p:spPr bwMode="auto">
          <a:xfrm>
            <a:off x="8929317" y="3313718"/>
            <a:ext cx="28058379" cy="2873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6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/>
          <p:cNvSpPr/>
          <p:nvPr/>
        </p:nvSpPr>
        <p:spPr>
          <a:xfrm>
            <a:off x="6769077" y="6066127"/>
            <a:ext cx="33173707" cy="19352922"/>
          </a:xfrm>
          <a:prstGeom prst="rect">
            <a:avLst/>
          </a:prstGeom>
          <a:noFill/>
        </p:spPr>
        <p:txBody>
          <a:bodyPr wrap="non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12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¡GRACIAS </a:t>
            </a:r>
          </a:p>
          <a:p>
            <a:pPr algn="ctr"/>
            <a:r>
              <a:rPr lang="es-ES" sz="412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POR SU </a:t>
            </a:r>
          </a:p>
          <a:p>
            <a:pPr algn="ctr"/>
            <a:r>
              <a:rPr lang="es-ES" sz="412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ATENCION!</a:t>
            </a:r>
          </a:p>
        </p:txBody>
      </p:sp>
    </p:spTree>
    <p:extLst>
      <p:ext uri="{BB962C8B-B14F-4D97-AF65-F5344CB8AC3E}">
        <p14:creationId xmlns:p14="http://schemas.microsoft.com/office/powerpoint/2010/main" val="24454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09237" y="7993113"/>
            <a:ext cx="37732192" cy="18672318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s-SV" sz="8800" b="1" dirty="0">
                <a:solidFill>
                  <a:srgbClr val="0000FF"/>
                </a:solidFill>
              </a:rPr>
              <a:t>“SER UN MUNICIPIO COMPETITIVO, INCLUSIVO Y EN CONVIVENCIA PACIFICA, QUE FOMENTA EL CUIDO DE LOS RECURSOS NATURALES Y BRINDA A SUS HABITANTES OPORTUNIDADES DE DESARROLLO INTEGRAL A TRAVÉS DE LA EDUCACIÓN, LA PARTICIPACIÓN CIUDADANA Y EL FOMENTO DE LA AGROINDUSTRIA, LA COMERCIALIZACIÓN DE SUS PRODUCTOS, OFRECIENDO UNA VARIADA OFERTA DE BIENES Y  SERVICIOS LOGÍSTICOS A LA REGIÓN NORTE DEL PAÍS”.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224461" y="3908699"/>
            <a:ext cx="13360461" cy="4194926"/>
          </a:xfrm>
          <a:prstGeom prst="rect">
            <a:avLst/>
          </a:prstGeom>
          <a:noFill/>
        </p:spPr>
        <p:txBody>
          <a:bodyPr wrap="non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51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VISIÓN</a:t>
            </a:r>
          </a:p>
        </p:txBody>
      </p:sp>
    </p:spTree>
    <p:extLst>
      <p:ext uri="{BB962C8B-B14F-4D97-AF65-F5344CB8AC3E}">
        <p14:creationId xmlns:p14="http://schemas.microsoft.com/office/powerpoint/2010/main" val="36675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25261" y="10297369"/>
            <a:ext cx="36818594" cy="14689632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SV" sz="8800" b="1" dirty="0">
                <a:solidFill>
                  <a:srgbClr val="0000FF"/>
                </a:solidFill>
              </a:rPr>
              <a:t>“SOMOS UN GOBIERNO LOCAL MODERNO QUE TRABAJA PARA LA PROMOCIÓN DEL DESARROLLO Y EL FORTALECIMIENTO DEL CAPITAL SOCIAL, ECONÓMICO E INDUSTRIAL, A TRAVÉS DE LA PRESTACIÓN DE SERVICIOS EFICIENTES Y DE LA IMPLEMENTACIÓN DE POLÍTICAS, PROGRAMAS Y PROYECTOS QUE PROMUEVAN EL DESARROLLO INTEGRAL Y LA PARTICIPACIÓN DE LOS ACTORES LOCALES DEL MUNICIPIO”.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51679" y="4878307"/>
            <a:ext cx="13894262" cy="4194926"/>
          </a:xfrm>
          <a:prstGeom prst="rect">
            <a:avLst/>
          </a:prstGeom>
          <a:noFill/>
        </p:spPr>
        <p:txBody>
          <a:bodyPr wrap="non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51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MISIÓN</a:t>
            </a:r>
          </a:p>
        </p:txBody>
      </p:sp>
    </p:spTree>
    <p:extLst>
      <p:ext uri="{BB962C8B-B14F-4D97-AF65-F5344CB8AC3E}">
        <p14:creationId xmlns:p14="http://schemas.microsoft.com/office/powerpoint/2010/main" val="2328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37194" y="10704995"/>
            <a:ext cx="44931476" cy="9165517"/>
          </a:xfrm>
          <a:prstGeom prst="rect">
            <a:avLst/>
          </a:prstGeom>
          <a:noFill/>
        </p:spPr>
        <p:txBody>
          <a:bodyPr wrap="non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7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ORGANIZACIÓN</a:t>
            </a:r>
          </a:p>
          <a:p>
            <a:pPr algn="ctr"/>
            <a:r>
              <a:rPr lang="es-ES" sz="287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MUNICIPAL AÑO 2016</a:t>
            </a:r>
          </a:p>
        </p:txBody>
      </p:sp>
    </p:spTree>
    <p:extLst>
      <p:ext uri="{BB962C8B-B14F-4D97-AF65-F5344CB8AC3E}">
        <p14:creationId xmlns:p14="http://schemas.microsoft.com/office/powerpoint/2010/main" val="20390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" y="668364"/>
            <a:ext cx="664743" cy="125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29125" tIns="164558" rIns="329125" bIns="164558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SV"/>
          </a:p>
        </p:txBody>
      </p:sp>
      <p:pic>
        <p:nvPicPr>
          <p:cNvPr id="3074" name="Picture 2" descr="C:\Users\A_GUAZAPA\Downloads\ORGANIGRAMA 2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88" y="1295330"/>
            <a:ext cx="40369169" cy="3110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46357" y="2810661"/>
            <a:ext cx="2822320" cy="25200676"/>
          </a:xfrm>
          <a:prstGeom prst="rect">
            <a:avLst/>
          </a:prstGeom>
          <a:noFill/>
        </p:spPr>
        <p:txBody>
          <a:bodyPr wrap="non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2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P</a:t>
            </a:r>
          </a:p>
          <a:p>
            <a:pPr algn="ctr"/>
            <a:r>
              <a:rPr lang="es-ES" sz="202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es-ES" sz="202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s-ES" sz="202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S</a:t>
            </a:r>
          </a:p>
          <a:p>
            <a:pPr algn="ctr"/>
            <a:r>
              <a:rPr lang="es-ES" sz="202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O</a:t>
            </a:r>
          </a:p>
          <a:p>
            <a:pPr algn="ctr"/>
            <a:r>
              <a:rPr lang="es-ES" sz="202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N</a:t>
            </a:r>
          </a:p>
          <a:p>
            <a:pPr algn="ctr"/>
            <a:r>
              <a:rPr lang="es-ES" sz="202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es-ES" sz="202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3506526" y="3816649"/>
            <a:ext cx="2722935" cy="23877237"/>
          </a:xfrm>
          <a:prstGeom prst="rect">
            <a:avLst/>
          </a:prstGeom>
          <a:noFill/>
        </p:spPr>
        <p:txBody>
          <a:bodyPr wrap="non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7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M</a:t>
            </a:r>
          </a:p>
          <a:p>
            <a:pPr algn="ctr"/>
            <a:r>
              <a:rPr lang="es-ES" sz="17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U</a:t>
            </a:r>
          </a:p>
          <a:p>
            <a:pPr algn="ctr"/>
            <a:r>
              <a:rPr lang="es-ES" sz="17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N</a:t>
            </a:r>
          </a:p>
          <a:p>
            <a:pPr algn="ctr"/>
            <a:r>
              <a:rPr lang="es-ES" sz="17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es-ES" sz="17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</a:t>
            </a:r>
          </a:p>
          <a:p>
            <a:pPr algn="ctr"/>
            <a:r>
              <a:rPr lang="es-ES" sz="17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es-ES" sz="17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P</a:t>
            </a:r>
          </a:p>
          <a:p>
            <a:pPr algn="ctr"/>
            <a:r>
              <a:rPr lang="es-ES" sz="17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es-ES" sz="17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25418" r="23999" b="8951"/>
          <a:stretch/>
        </p:blipFill>
        <p:spPr bwMode="auto">
          <a:xfrm>
            <a:off x="3960765" y="3816648"/>
            <a:ext cx="39061840" cy="2387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5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0821" y="5229373"/>
            <a:ext cx="44004236" cy="4702757"/>
          </a:xfrm>
          <a:prstGeom prst="rect">
            <a:avLst/>
          </a:prstGeom>
          <a:noFill/>
        </p:spPr>
        <p:txBody>
          <a:bodyPr wrap="none" lIns="329125" tIns="164558" rIns="329125" bIns="1645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42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NUMERO DE SOLICITUDES Y RESPUESTAS </a:t>
            </a:r>
          </a:p>
          <a:p>
            <a:pPr algn="ctr"/>
            <a:r>
              <a:rPr lang="es-ES" sz="142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DE INFORMACIÓN AÑO 2016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9314" r="24621" b="42541"/>
          <a:stretch/>
        </p:blipFill>
        <p:spPr bwMode="auto">
          <a:xfrm>
            <a:off x="1889145" y="13502721"/>
            <a:ext cx="43027561" cy="746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56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</TotalTime>
  <Words>291</Words>
  <Application>Microsoft Office PowerPoint</Application>
  <PresentationFormat>Personalizado</PresentationFormat>
  <Paragraphs>55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A_GUAZAPA</dc:creator>
  <cp:lastModifiedBy>A_GUAZAPA</cp:lastModifiedBy>
  <cp:revision>106</cp:revision>
  <cp:lastPrinted>2017-10-21T01:18:41Z</cp:lastPrinted>
  <dcterms:created xsi:type="dcterms:W3CDTF">2017-10-11T15:57:00Z</dcterms:created>
  <dcterms:modified xsi:type="dcterms:W3CDTF">2017-10-26T17:58:33Z</dcterms:modified>
</cp:coreProperties>
</file>