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77" r:id="rId4"/>
    <p:sldId id="272" r:id="rId5"/>
    <p:sldId id="275" r:id="rId6"/>
    <p:sldId id="278" r:id="rId7"/>
    <p:sldId id="266" r:id="rId8"/>
    <p:sldId id="274" r:id="rId9"/>
    <p:sldId id="270" r:id="rId10"/>
    <p:sldId id="276" r:id="rId11"/>
    <p:sldId id="279" r:id="rId12"/>
    <p:sldId id="271" r:id="rId13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45AC-D818-4381-A9D8-79AD1CDB93B6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C1F7-5698-4501-A3EA-BBF09EAB7713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2713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5FECA-7E6E-4F61-BBB1-3152AD394AC6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051A-1D53-442A-9AA4-E29D9EDECCEB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2354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051A-1D53-442A-9AA4-E29D9EDECCEB}" type="slidenum">
              <a:rPr lang="es-SV" smtClean="0"/>
              <a:t>6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0813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051A-1D53-442A-9AA4-E29D9EDECCEB}" type="slidenum">
              <a:rPr lang="es-SV" smtClean="0"/>
              <a:t>7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37578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051A-1D53-442A-9AA4-E29D9EDECCEB}" type="slidenum">
              <a:rPr lang="es-SV" smtClean="0"/>
              <a:t>8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071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051A-1D53-442A-9AA4-E29D9EDECCEB}" type="slidenum">
              <a:rPr lang="es-SV" smtClean="0"/>
              <a:t>9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9088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051A-1D53-442A-9AA4-E29D9EDECCEB}" type="slidenum">
              <a:rPr lang="es-SV" smtClean="0"/>
              <a:t>10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178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051A-1D53-442A-9AA4-E29D9EDECCEB}" type="slidenum">
              <a:rPr lang="es-SV" smtClean="0"/>
              <a:t>11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6506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0051A-1D53-442A-9AA4-E29D9EDECCEB}" type="slidenum">
              <a:rPr lang="es-SV" smtClean="0"/>
              <a:t>12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081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8"/>
            <a:ext cx="12192764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7906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6537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3018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4810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1710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3433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8"/>
            <a:ext cx="12192764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0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8"/>
            <a:ext cx="12192764" cy="6857572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773029" y="176537"/>
            <a:ext cx="9501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SV" sz="2800" b="1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Breve descripción de la buena práctica que implementa</a:t>
            </a:r>
          </a:p>
          <a:p>
            <a:pPr algn="l"/>
            <a:r>
              <a:rPr lang="es-SV" sz="2800" b="1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en la municipalidad</a:t>
            </a: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939966" y="1130644"/>
            <a:ext cx="774683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 userDrawn="1"/>
        </p:nvSpPr>
        <p:spPr>
          <a:xfrm>
            <a:off x="881313" y="1363829"/>
            <a:ext cx="141371" cy="46643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8890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8"/>
            <a:ext cx="12192764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736934" y="234214"/>
            <a:ext cx="9501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SV" sz="2800" b="1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Obstáculos o desafíos en el desarrollo y/o implementación</a:t>
            </a:r>
          </a:p>
          <a:p>
            <a:pPr algn="l"/>
            <a:r>
              <a:rPr lang="es-SV" sz="2800" b="1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 la buena  práctica</a:t>
            </a:r>
          </a:p>
        </p:txBody>
      </p:sp>
      <p:cxnSp>
        <p:nvCxnSpPr>
          <p:cNvPr id="3" name="Conector recto 2"/>
          <p:cNvCxnSpPr/>
          <p:nvPr userDrawn="1"/>
        </p:nvCxnSpPr>
        <p:spPr>
          <a:xfrm>
            <a:off x="871869" y="1159285"/>
            <a:ext cx="775477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 userDrawn="1"/>
        </p:nvSpPr>
        <p:spPr>
          <a:xfrm>
            <a:off x="881313" y="1363829"/>
            <a:ext cx="141371" cy="46643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922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4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728161" y="583685"/>
            <a:ext cx="950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SV" sz="2800" b="1" baseline="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¿Resultado de la buena práctica?</a:t>
            </a:r>
          </a:p>
        </p:txBody>
      </p:sp>
      <p:cxnSp>
        <p:nvCxnSpPr>
          <p:cNvPr id="11" name="Conector recto 10"/>
          <p:cNvCxnSpPr>
            <a:endCxn id="4" idx="2"/>
          </p:cNvCxnSpPr>
          <p:nvPr userDrawn="1"/>
        </p:nvCxnSpPr>
        <p:spPr>
          <a:xfrm>
            <a:off x="855827" y="1098657"/>
            <a:ext cx="4623316" cy="824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 userDrawn="1"/>
        </p:nvSpPr>
        <p:spPr>
          <a:xfrm>
            <a:off x="881313" y="1363829"/>
            <a:ext cx="141371" cy="46643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265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8"/>
            <a:ext cx="12192764" cy="6857572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855827" y="1098657"/>
            <a:ext cx="3631952" cy="824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diamond" w="med" len="med"/>
            <a:tailEnd type="diamond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 userDrawn="1"/>
        </p:nvSpPr>
        <p:spPr>
          <a:xfrm>
            <a:off x="881313" y="1363829"/>
            <a:ext cx="141371" cy="46643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1902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8"/>
            <a:ext cx="12192764" cy="6857572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881313" y="1363829"/>
            <a:ext cx="141371" cy="46643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8403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4" cy="6857572"/>
          </a:xfrm>
          <a:prstGeom prst="rect">
            <a:avLst/>
          </a:prstGeom>
        </p:spPr>
      </p:pic>
      <p:sp>
        <p:nvSpPr>
          <p:cNvPr id="15" name="CuadroTexto 14"/>
          <p:cNvSpPr txBox="1"/>
          <p:nvPr userDrawn="1"/>
        </p:nvSpPr>
        <p:spPr>
          <a:xfrm>
            <a:off x="1519465" y="2609353"/>
            <a:ext cx="9501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“FOR</a:t>
            </a:r>
            <a:r>
              <a:rPr lang="es-SV" sz="32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 INTERNACIONAL DE BUENAS PRÁCTICAS</a:t>
            </a:r>
          </a:p>
          <a:p>
            <a:pPr algn="ctr"/>
            <a:r>
              <a:rPr lang="es-SV" sz="32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EN TRANSPARENCIA MUNICIPAL”</a:t>
            </a:r>
          </a:p>
        </p:txBody>
      </p:sp>
    </p:spTree>
    <p:extLst>
      <p:ext uri="{BB962C8B-B14F-4D97-AF65-F5344CB8AC3E}">
        <p14:creationId xmlns:p14="http://schemas.microsoft.com/office/powerpoint/2010/main" val="412111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4830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A6F1-723E-4237-917C-9920380077E9}" type="datetimeFigureOut">
              <a:rPr lang="es-SV" smtClean="0"/>
              <a:t>20 jul. 2018</a:t>
            </a:fld>
            <a:endParaRPr lang="es-SV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DAA0-5185-446F-A79D-C529F67D9ABE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3341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51" r:id="rId3"/>
    <p:sldLayoutId id="2147483661" r:id="rId4"/>
    <p:sldLayoutId id="2147483666" r:id="rId5"/>
    <p:sldLayoutId id="2147483672" r:id="rId6"/>
    <p:sldLayoutId id="2147483673" r:id="rId7"/>
    <p:sldLayoutId id="2147483670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VI_6628%20Participaci&#243;n%20ciudadana.M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80658" y="504008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868" y="3887586"/>
            <a:ext cx="2300938" cy="23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43061" y="2408032"/>
            <a:ext cx="8393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es-ES" sz="2200" b="1" dirty="0" smtClean="0"/>
              <a:t>Contribuye </a:t>
            </a:r>
            <a:r>
              <a:rPr lang="es-ES" sz="2200" b="1" dirty="0"/>
              <a:t>a legitimar el ejercicio de la función pública</a:t>
            </a:r>
            <a:r>
              <a:rPr lang="es-ES" sz="2200" b="1" dirty="0" smtClean="0"/>
              <a:t>.</a:t>
            </a:r>
          </a:p>
          <a:p>
            <a:pPr marL="342900" lvl="0" indent="-342900" algn="just">
              <a:buFontTx/>
              <a:buChar char="-"/>
            </a:pPr>
            <a:endParaRPr lang="es-SV" sz="2200" dirty="0"/>
          </a:p>
          <a:p>
            <a:pPr marL="342900" lvl="0" indent="-342900" algn="just">
              <a:buFontTx/>
              <a:buChar char="-"/>
            </a:pPr>
            <a:r>
              <a:rPr lang="es-ES" sz="2200" b="1" dirty="0" smtClean="0"/>
              <a:t>Evita </a:t>
            </a:r>
            <a:r>
              <a:rPr lang="es-ES" sz="2200" b="1" dirty="0"/>
              <a:t>los rumores y la distorsión de la información. </a:t>
            </a:r>
            <a:endParaRPr lang="es-ES" sz="2200" b="1" dirty="0" smtClean="0"/>
          </a:p>
          <a:p>
            <a:pPr marL="342900" lvl="0" indent="-342900" algn="just">
              <a:buFontTx/>
              <a:buChar char="-"/>
            </a:pPr>
            <a:endParaRPr lang="es-SV" sz="2200" dirty="0"/>
          </a:p>
          <a:p>
            <a:pPr marL="342900" lvl="0" indent="-342900" algn="just">
              <a:buFontTx/>
              <a:buChar char="-"/>
            </a:pPr>
            <a:r>
              <a:rPr lang="es-ES" sz="2200" b="1" dirty="0" smtClean="0"/>
              <a:t>Permite </a:t>
            </a:r>
            <a:r>
              <a:rPr lang="es-ES" sz="2200" b="1" dirty="0"/>
              <a:t>un relacionamiento saludable entre servidores municipales </a:t>
            </a:r>
            <a:r>
              <a:rPr lang="es-ES" sz="2200" b="1" dirty="0" smtClean="0"/>
              <a:t>y la ciudadanía.</a:t>
            </a:r>
          </a:p>
          <a:p>
            <a:pPr marL="342900" lvl="0" indent="-342900" algn="just">
              <a:buFontTx/>
              <a:buChar char="-"/>
            </a:pPr>
            <a:endParaRPr lang="es-SV" sz="2200" dirty="0"/>
          </a:p>
          <a:p>
            <a:pPr marL="342900" lvl="0" indent="-342900" algn="just">
              <a:buFontTx/>
              <a:buChar char="-"/>
            </a:pPr>
            <a:r>
              <a:rPr lang="es-ES" sz="2200" b="1" dirty="0" smtClean="0"/>
              <a:t>Identifica </a:t>
            </a:r>
            <a:r>
              <a:rPr lang="es-ES" sz="2200" b="1" dirty="0"/>
              <a:t>aspectos negativos </a:t>
            </a:r>
            <a:r>
              <a:rPr lang="es-ES" sz="2200" b="1" dirty="0" smtClean="0"/>
              <a:t>de la </a:t>
            </a:r>
            <a:r>
              <a:rPr lang="es-ES" sz="2200" b="1" dirty="0"/>
              <a:t>administración municipal que deben rectificarse </a:t>
            </a:r>
            <a:r>
              <a:rPr lang="es-ES" sz="2200" b="1" dirty="0" smtClean="0"/>
              <a:t>y mejora el servicio prestado a la ciudadanía.</a:t>
            </a: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891" y="5113315"/>
            <a:ext cx="1136073" cy="1316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499573" y="1505150"/>
            <a:ext cx="620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Beneficios para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280034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0764" y="2269487"/>
            <a:ext cx="8393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es-ES" sz="2200" b="1" dirty="0" smtClean="0"/>
              <a:t>Mejora </a:t>
            </a:r>
            <a:r>
              <a:rPr lang="es-ES" sz="2200" b="1" dirty="0"/>
              <a:t>la capacidad de la población para involucrarse en los asuntos </a:t>
            </a:r>
            <a:r>
              <a:rPr lang="es-ES" sz="2200" b="1" dirty="0" smtClean="0"/>
              <a:t>públicos. </a:t>
            </a:r>
          </a:p>
          <a:p>
            <a:pPr marL="342900" lvl="0" indent="-342900" algn="just">
              <a:buFontTx/>
              <a:buChar char="-"/>
            </a:pPr>
            <a:endParaRPr lang="es-ES" sz="2200" b="1" dirty="0" smtClean="0"/>
          </a:p>
          <a:p>
            <a:pPr marL="342900" lvl="0" indent="-342900" algn="just">
              <a:buFontTx/>
              <a:buChar char="-"/>
            </a:pPr>
            <a:r>
              <a:rPr lang="es-ES" sz="2200" b="1" dirty="0" smtClean="0"/>
              <a:t>Garantiza el debido cumplimiento </a:t>
            </a:r>
            <a:r>
              <a:rPr lang="es-ES" sz="2200" b="1" dirty="0" smtClean="0"/>
              <a:t>del </a:t>
            </a:r>
            <a:r>
              <a:rPr lang="es-ES" sz="2200" b="1" dirty="0"/>
              <a:t>C</a:t>
            </a:r>
            <a:r>
              <a:rPr lang="es-ES" sz="2200" b="1" dirty="0" smtClean="0"/>
              <a:t>ódigo Municipal </a:t>
            </a:r>
            <a:r>
              <a:rPr lang="es-ES" sz="2200" b="1" dirty="0" smtClean="0"/>
              <a:t>y es un fin de la LAIP, en la municipalidad.</a:t>
            </a:r>
            <a:endParaRPr lang="es-ES" sz="2200" b="1" dirty="0" smtClean="0"/>
          </a:p>
          <a:p>
            <a:pPr marL="342900" lvl="0" indent="-342900" algn="just">
              <a:buFontTx/>
              <a:buChar char="-"/>
            </a:pPr>
            <a:endParaRPr lang="es-ES" sz="2200" b="1" dirty="0" smtClean="0"/>
          </a:p>
          <a:p>
            <a:pPr marL="342900" indent="-342900" algn="just">
              <a:buFontTx/>
              <a:buChar char="-"/>
            </a:pPr>
            <a:r>
              <a:rPr lang="es-SV" sz="2200" b="1" dirty="0" smtClean="0"/>
              <a:t>La </a:t>
            </a:r>
            <a:r>
              <a:rPr lang="es-SV" sz="2200" b="1" dirty="0"/>
              <a:t>adecuada </a:t>
            </a:r>
            <a:r>
              <a:rPr lang="es-SV" sz="2200" b="1" dirty="0" smtClean="0"/>
              <a:t>Rendición </a:t>
            </a:r>
            <a:r>
              <a:rPr lang="es-SV" sz="2200" b="1" dirty="0"/>
              <a:t>de </a:t>
            </a:r>
            <a:r>
              <a:rPr lang="es-SV" sz="2200" b="1" dirty="0" smtClean="0"/>
              <a:t>Cuentas</a:t>
            </a:r>
            <a:r>
              <a:rPr lang="es-SV" sz="2200" b="1" dirty="0"/>
              <a:t>, </a:t>
            </a:r>
            <a:r>
              <a:rPr lang="es-SV" sz="2200" b="1" dirty="0" smtClean="0"/>
              <a:t>consolida </a:t>
            </a:r>
            <a:r>
              <a:rPr lang="es-SV" sz="2200" b="1" dirty="0"/>
              <a:t>una relación de socios </a:t>
            </a:r>
            <a:r>
              <a:rPr lang="es-SV" sz="2200" b="1" dirty="0"/>
              <a:t>g</a:t>
            </a:r>
            <a:r>
              <a:rPr lang="es-SV" sz="2200" b="1" dirty="0" smtClean="0"/>
              <a:t>obierno local - población</a:t>
            </a:r>
            <a:r>
              <a:rPr lang="es-SV" sz="2200" b="1" dirty="0"/>
              <a:t>, </a:t>
            </a:r>
            <a:r>
              <a:rPr lang="es-SV" sz="2200" b="1" dirty="0" smtClean="0"/>
              <a:t>que tienen </a:t>
            </a:r>
            <a:r>
              <a:rPr lang="es-SV" sz="2200" b="1" dirty="0"/>
              <a:t>objetivos comunes y compromisos mutuos para alcanzar las metas </a:t>
            </a:r>
            <a:r>
              <a:rPr lang="es-SV" sz="2200" b="1" dirty="0" smtClean="0"/>
              <a:t>del </a:t>
            </a:r>
            <a:r>
              <a:rPr lang="es-SV" sz="2200" b="1" dirty="0"/>
              <a:t>m</a:t>
            </a:r>
            <a:r>
              <a:rPr lang="es-SV" sz="2200" b="1" dirty="0" smtClean="0"/>
              <a:t>unicipio</a:t>
            </a:r>
            <a:r>
              <a:rPr lang="es-SV" sz="2200" dirty="0" smtClean="0"/>
              <a:t>.</a:t>
            </a: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891" y="5113315"/>
            <a:ext cx="1136073" cy="13161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371600" y="1463587"/>
            <a:ext cx="620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Beneficios para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290256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036" y="1995055"/>
            <a:ext cx="3034146" cy="3144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67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408" y="5435488"/>
            <a:ext cx="1135380" cy="13182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49928" y="1529984"/>
            <a:ext cx="52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Antecedentes:</a:t>
            </a:r>
            <a:endParaRPr lang="es-SV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49928" y="2259069"/>
            <a:ext cx="5361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/>
              <a:t>La Rendición de Cuentas no había sido implementada en el Municipio por ningún Concejo Municipal.</a:t>
            </a:r>
          </a:p>
          <a:p>
            <a:pPr algn="just"/>
            <a:endParaRPr lang="es-ES" sz="2200" b="1" dirty="0"/>
          </a:p>
          <a:p>
            <a:pPr algn="just"/>
            <a:r>
              <a:rPr lang="es-ES" sz="2200" b="1" dirty="0" smtClean="0"/>
              <a:t>Lo más cercano a un evento de este tipo eran informes económicos sobre la inversión en proyectos específicos, en la comunidad donde se realizaban.</a:t>
            </a:r>
            <a:endParaRPr lang="es-ES" sz="2200" b="1" dirty="0"/>
          </a:p>
          <a:p>
            <a:endParaRPr lang="es-ES" sz="2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1918168"/>
            <a:ext cx="4892675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0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856018" y="5292027"/>
            <a:ext cx="53617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200" b="1" dirty="0" smtClean="0"/>
              <a:t>El </a:t>
            </a:r>
            <a:r>
              <a:rPr lang="es-SV" sz="2200" b="1" dirty="0"/>
              <a:t>Concejo Municipal de Guazapa, con </a:t>
            </a:r>
            <a:r>
              <a:rPr lang="es-SV" sz="2200" b="1" dirty="0" smtClean="0"/>
              <a:t>inclusión </a:t>
            </a:r>
            <a:r>
              <a:rPr lang="es-SV" sz="2200" b="1" dirty="0"/>
              <a:t>de las jefaturas y encargados de las </a:t>
            </a:r>
            <a:r>
              <a:rPr lang="es-SV" sz="2200" b="1" dirty="0" smtClean="0"/>
              <a:t>unidades </a:t>
            </a:r>
            <a:r>
              <a:rPr lang="es-SV" sz="2200" b="1" dirty="0"/>
              <a:t>de la estructura </a:t>
            </a:r>
            <a:r>
              <a:rPr lang="es-SV" sz="2200" b="1" dirty="0" smtClean="0"/>
              <a:t>organizativa</a:t>
            </a:r>
            <a:r>
              <a:rPr lang="es-SV" sz="2200" dirty="0" smtClean="0"/>
              <a:t>.</a:t>
            </a:r>
            <a:endParaRPr lang="es-SV" sz="220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s-SV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408" y="5435488"/>
            <a:ext cx="1135380" cy="13182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52946" y="1469712"/>
            <a:ext cx="68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es-SV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¿En qué consiste la Rendición de Cuentas?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52946" y="2079135"/>
            <a:ext cx="5361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/>
              <a:t>Es un </a:t>
            </a:r>
            <a:r>
              <a:rPr lang="es-ES" sz="2200" b="1" dirty="0"/>
              <a:t>principio que establece: “Quienes desempeñan responsabilidades en el Estado o administran bienes públicos están obligados a rendir cuentas ante el público y autoridad competente, por el uso y la administración de los bienes públicos a su cargo y sobre su gestión, de acuerdo a la ley</a:t>
            </a:r>
            <a:r>
              <a:rPr lang="es-ES" sz="2200" b="1" dirty="0" smtClean="0"/>
              <a:t>”.</a:t>
            </a:r>
            <a:endParaRPr lang="es-ES" sz="2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414654" y="4855132"/>
            <a:ext cx="49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b)    ¿Quiénes la </a:t>
            </a:r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realizan?</a:t>
            </a:r>
            <a:endParaRPr lang="es-SV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28" y="1657464"/>
            <a:ext cx="5204460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11792" y="2820437"/>
            <a:ext cx="4779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200" b="1" dirty="0" smtClean="0"/>
              <a:t>En </a:t>
            </a:r>
            <a:r>
              <a:rPr lang="es-SV" sz="2200" b="1" dirty="0"/>
              <a:t>la Ciudad de Guazapa, específicamente en la Casa de la Renovación Carismática Católica, el día sábado 28 de octubre de 2017. </a:t>
            </a:r>
            <a:r>
              <a:rPr lang="es-SV" sz="2200" b="1" dirty="0" smtClean="0"/>
              <a:t>Lugar escogido por su ubicación</a:t>
            </a:r>
            <a:r>
              <a:rPr lang="es-SV" sz="2200" b="1" dirty="0"/>
              <a:t>, espacio físico, </a:t>
            </a:r>
            <a:r>
              <a:rPr lang="es-SV" sz="2200" b="1" dirty="0" smtClean="0"/>
              <a:t>instalaciones y neutralidad</a:t>
            </a:r>
            <a:r>
              <a:rPr lang="es-SV" sz="2200" b="1" dirty="0"/>
              <a:t>.</a:t>
            </a:r>
            <a:r>
              <a:rPr lang="es-SV" sz="2200" b="1" dirty="0" smtClean="0"/>
              <a:t> El </a:t>
            </a:r>
            <a:r>
              <a:rPr lang="es-SV" sz="2200" b="1" dirty="0"/>
              <a:t>parque público no es el mejor lugar para </a:t>
            </a:r>
            <a:r>
              <a:rPr lang="es-SV" sz="2200" b="1" dirty="0" smtClean="0"/>
              <a:t>presentar </a:t>
            </a:r>
            <a:r>
              <a:rPr lang="es-SV" sz="2200" b="1" dirty="0"/>
              <a:t>el </a:t>
            </a:r>
            <a:r>
              <a:rPr lang="es-SV" sz="2200" b="1" dirty="0" smtClean="0"/>
              <a:t>informe.</a:t>
            </a:r>
            <a:endParaRPr lang="es-SV" sz="220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408" y="5435488"/>
            <a:ext cx="1135380" cy="13182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44" y="1283624"/>
            <a:ext cx="3922492" cy="25450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144" y="4016779"/>
            <a:ext cx="3802380" cy="253746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46229" y="1725167"/>
            <a:ext cx="477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c)    ¿Dónde y cuándo se realizan las Rendiciones de Cuentas?</a:t>
            </a:r>
          </a:p>
        </p:txBody>
      </p:sp>
    </p:spTree>
    <p:extLst>
      <p:ext uri="{BB962C8B-B14F-4D97-AF65-F5344CB8AC3E}">
        <p14:creationId xmlns:p14="http://schemas.microsoft.com/office/powerpoint/2010/main" val="246483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46593" y="2491335"/>
            <a:ext cx="57971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SV" sz="2200" b="1" dirty="0" smtClean="0"/>
              <a:t>Conformación de CIM y CRC.</a:t>
            </a:r>
          </a:p>
          <a:p>
            <a:pPr marL="342900" indent="-342900" algn="just">
              <a:buFontTx/>
              <a:buChar char="-"/>
            </a:pPr>
            <a:r>
              <a:rPr lang="es-SV" sz="2200" b="1" dirty="0" smtClean="0"/>
              <a:t>Amplia </a:t>
            </a:r>
            <a:r>
              <a:rPr lang="es-SV" sz="2200" b="1" dirty="0"/>
              <a:t>e incluyente convocatoria ciudadana.</a:t>
            </a:r>
            <a:endParaRPr lang="es-SV" sz="2200" b="1" dirty="0" smtClean="0"/>
          </a:p>
          <a:p>
            <a:pPr marL="342900" indent="-342900" algn="just">
              <a:buFontTx/>
              <a:buChar char="-"/>
            </a:pPr>
            <a:r>
              <a:rPr lang="es-SV" sz="2200" b="1" dirty="0" smtClean="0"/>
              <a:t>Poner el Informe de Rendición de Cuentas </a:t>
            </a:r>
            <a:r>
              <a:rPr lang="es-SV" sz="2200" b="1" dirty="0"/>
              <a:t>a disposición de la ciudadanía antes de la celebración de la </a:t>
            </a:r>
            <a:r>
              <a:rPr lang="es-SV" sz="2200" b="1" dirty="0" smtClean="0"/>
              <a:t>Audiencia respectiva.</a:t>
            </a:r>
          </a:p>
          <a:p>
            <a:pPr marL="342900" indent="-342900" algn="just">
              <a:buFontTx/>
              <a:buChar char="-"/>
            </a:pPr>
            <a:r>
              <a:rPr lang="es-SV" sz="2200" b="1" dirty="0" smtClean="0"/>
              <a:t>Participación </a:t>
            </a:r>
            <a:r>
              <a:rPr lang="es-SV" sz="2200" b="1" dirty="0"/>
              <a:t>del Concejo Municipal plural en </a:t>
            </a:r>
            <a:r>
              <a:rPr lang="es-SV" sz="2200" b="1" dirty="0" smtClean="0"/>
              <a:t>pleno.</a:t>
            </a:r>
          </a:p>
          <a:p>
            <a:pPr marL="342900" indent="-342900" algn="just">
              <a:buFontTx/>
              <a:buChar char="-"/>
            </a:pPr>
            <a:r>
              <a:rPr lang="es-SV" sz="2200" b="1" dirty="0" smtClean="0"/>
              <a:t>Presentación dialogada </a:t>
            </a:r>
            <a:r>
              <a:rPr lang="es-SV" sz="2200" b="1" dirty="0" smtClean="0"/>
              <a:t>por </a:t>
            </a:r>
            <a:r>
              <a:rPr lang="es-SV" sz="2200" b="1" dirty="0"/>
              <a:t>miembros de </a:t>
            </a:r>
            <a:r>
              <a:rPr lang="es-SV" sz="2200" b="1" dirty="0" smtClean="0"/>
              <a:t>los distintos </a:t>
            </a:r>
            <a:r>
              <a:rPr lang="es-SV" sz="2200" b="1" dirty="0"/>
              <a:t>partidos que conforman el Concejo</a:t>
            </a:r>
            <a:r>
              <a:rPr lang="es-SV" sz="2200" dirty="0" smtClean="0"/>
              <a:t>.</a:t>
            </a:r>
            <a:endParaRPr lang="es-SV" sz="2200" b="1" dirty="0" smtClean="0"/>
          </a:p>
          <a:p>
            <a:pPr marL="342900" indent="-342900" algn="just">
              <a:buFontTx/>
              <a:buChar char="-"/>
            </a:pPr>
            <a:r>
              <a:rPr lang="es-SV" sz="2200" b="1" dirty="0" smtClean="0"/>
              <a:t>Firma de Acta de Declaratoria de Compromiso</a:t>
            </a:r>
            <a:r>
              <a:rPr lang="es-SV" sz="2200" b="1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s-SV" sz="2200" b="1" dirty="0" smtClean="0"/>
              <a:t>Evaluación ciudadana.</a:t>
            </a:r>
            <a:endParaRPr lang="es-SV" sz="22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408" y="5435488"/>
            <a:ext cx="1135380" cy="131826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30400" y="1306102"/>
            <a:ext cx="561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d)    ¿Por qué es una buena práctica de Participación Ciudadana la Rendición de Cuentas?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1116900"/>
            <a:ext cx="3779520" cy="25222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291" y="3739145"/>
            <a:ext cx="3779520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82611"/>
            <a:ext cx="6158345" cy="50721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03101" y="5586414"/>
            <a:ext cx="718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 smtClean="0"/>
              <a:t>Participación de la ciudadanía</a:t>
            </a:r>
            <a:endParaRPr lang="es-SV" sz="3600" b="1" dirty="0"/>
          </a:p>
        </p:txBody>
      </p:sp>
    </p:spTree>
    <p:extLst>
      <p:ext uri="{BB962C8B-B14F-4D97-AF65-F5344CB8AC3E}">
        <p14:creationId xmlns:p14="http://schemas.microsoft.com/office/powerpoint/2010/main" val="171094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93050" y="2333031"/>
            <a:ext cx="60281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/>
              <a:t>La </a:t>
            </a:r>
            <a:r>
              <a:rPr lang="es-ES" sz="2200" b="1" dirty="0"/>
              <a:t>proximidad de las elecciones, generó un poco temor de realizarlas</a:t>
            </a:r>
            <a:r>
              <a:rPr lang="es-ES" sz="2200" b="1" dirty="0" smtClean="0"/>
              <a:t>.</a:t>
            </a:r>
            <a:endParaRPr lang="es-SV" sz="2200" dirty="0"/>
          </a:p>
          <a:p>
            <a:endParaRPr lang="es-ES" sz="2200" b="1" dirty="0" smtClean="0"/>
          </a:p>
          <a:p>
            <a:pPr algn="just"/>
            <a:r>
              <a:rPr lang="es-ES" sz="2200" b="1" dirty="0" smtClean="0"/>
              <a:t>Falta </a:t>
            </a:r>
            <a:r>
              <a:rPr lang="es-ES" sz="2200" b="1" dirty="0"/>
              <a:t>de conciliación </a:t>
            </a:r>
            <a:r>
              <a:rPr lang="es-ES" sz="2200" b="1" dirty="0" smtClean="0"/>
              <a:t>en </a:t>
            </a:r>
            <a:r>
              <a:rPr lang="es-ES" sz="2200" b="1" dirty="0"/>
              <a:t>algunos casos </a:t>
            </a:r>
            <a:r>
              <a:rPr lang="es-ES" sz="2200" b="1" dirty="0" smtClean="0"/>
              <a:t>entre los registros contables </a:t>
            </a:r>
            <a:r>
              <a:rPr lang="es-ES" sz="2200" b="1" dirty="0"/>
              <a:t>y </a:t>
            </a:r>
            <a:r>
              <a:rPr lang="es-ES" sz="2200" b="1" dirty="0" smtClean="0"/>
              <a:t>tributarios.</a:t>
            </a:r>
            <a:endParaRPr lang="es-SV" sz="2200" dirty="0"/>
          </a:p>
          <a:p>
            <a:r>
              <a:rPr lang="es-ES" sz="2200" b="1" dirty="0"/>
              <a:t> </a:t>
            </a:r>
            <a:endParaRPr lang="es-SV" sz="2200" dirty="0"/>
          </a:p>
          <a:p>
            <a:pPr algn="just"/>
            <a:r>
              <a:rPr lang="es-SV" sz="2200" b="1" dirty="0"/>
              <a:t>La </a:t>
            </a:r>
            <a:r>
              <a:rPr lang="es-SV" sz="2200" b="1" dirty="0" smtClean="0"/>
              <a:t>información </a:t>
            </a:r>
            <a:r>
              <a:rPr lang="es-SV" sz="2200" b="1" dirty="0"/>
              <a:t>requerida </a:t>
            </a:r>
            <a:r>
              <a:rPr lang="es-SV" sz="2200" b="1" dirty="0" smtClean="0"/>
              <a:t>no está adaptada en forma y contenido para comprenderse por todo público, </a:t>
            </a:r>
            <a:r>
              <a:rPr lang="es-SV" sz="2200" b="1" dirty="0"/>
              <a:t>entre otros</a:t>
            </a:r>
            <a:r>
              <a:rPr lang="es-SV" sz="2200" dirty="0" smtClean="0"/>
              <a:t>.</a:t>
            </a:r>
          </a:p>
          <a:p>
            <a:endParaRPr lang="es-SV" sz="22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455" y="5319107"/>
            <a:ext cx="1135380" cy="13182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93051" y="1580375"/>
            <a:ext cx="529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70C0"/>
                </a:solidFill>
              </a:rPr>
              <a:t>O</a:t>
            </a:r>
            <a:r>
              <a:rPr lang="es-ES" sz="2400" b="1" dirty="0" smtClean="0">
                <a:solidFill>
                  <a:srgbClr val="0070C0"/>
                </a:solidFill>
              </a:rPr>
              <a:t>bstáculos a la implementación de la Rendición de Cuentas: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127" y="1378181"/>
            <a:ext cx="4419600" cy="25222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705" y="4213980"/>
            <a:ext cx="300228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8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17742" y="1926510"/>
            <a:ext cx="67624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/>
              <a:t>- Despolitizar </a:t>
            </a:r>
            <a:r>
              <a:rPr lang="es-ES" sz="2200" b="1" dirty="0"/>
              <a:t>la Audiencia de Rendición de </a:t>
            </a:r>
            <a:r>
              <a:rPr lang="es-ES" sz="2200" b="1" dirty="0" smtClean="0"/>
              <a:t>Cuentas </a:t>
            </a:r>
            <a:r>
              <a:rPr lang="es-ES" sz="2200" b="1" dirty="0"/>
              <a:t>y </a:t>
            </a:r>
            <a:r>
              <a:rPr lang="es-ES" sz="2200" b="1" dirty="0" smtClean="0"/>
              <a:t>presentarla como </a:t>
            </a:r>
            <a:r>
              <a:rPr lang="es-ES" sz="2200" b="1" dirty="0"/>
              <a:t>un ejercicio conjunto de la administración municipal dirigida por el Concejo </a:t>
            </a:r>
            <a:r>
              <a:rPr lang="es-ES" sz="2200" b="1" dirty="0" smtClean="0"/>
              <a:t>en </a:t>
            </a:r>
            <a:r>
              <a:rPr lang="es-ES" sz="2200" b="1" dirty="0"/>
              <a:t>pleno</a:t>
            </a:r>
            <a:r>
              <a:rPr lang="es-ES" sz="2200" b="1" dirty="0" smtClean="0"/>
              <a:t>.</a:t>
            </a:r>
          </a:p>
          <a:p>
            <a:endParaRPr lang="es-ES" sz="2200" b="1" dirty="0" smtClean="0"/>
          </a:p>
          <a:p>
            <a:pPr algn="just"/>
            <a:r>
              <a:rPr lang="es-ES" sz="2200" b="1" dirty="0" smtClean="0"/>
              <a:t>- Representa para la Administración Municipal un ejercicio exhaustivo, analizar, ordenar y concatenar la información financiera, administrativa, de gestión y proyecciones.</a:t>
            </a:r>
          </a:p>
          <a:p>
            <a:endParaRPr lang="es-ES" sz="2200" b="1" dirty="0"/>
          </a:p>
          <a:p>
            <a:pPr algn="just"/>
            <a:r>
              <a:rPr lang="es-ES" sz="2200" b="1" dirty="0" smtClean="0"/>
              <a:t>- Continuar este procedimiento de buena práctica de las Audiencias de Rendición de Cuentas, año con año, en cumplimiento a la Ley.</a:t>
            </a:r>
          </a:p>
          <a:p>
            <a:endParaRPr lang="es-ES" sz="2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455" y="5440342"/>
            <a:ext cx="1135380" cy="13182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17742" y="1141679"/>
            <a:ext cx="676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400" b="1" dirty="0" smtClean="0">
                <a:solidFill>
                  <a:srgbClr val="0070C0"/>
                </a:solidFill>
              </a:rPr>
              <a:t>Desafíos a la implementación de la Rendición de Cuentas:</a:t>
            </a:r>
            <a:endParaRPr lang="es-SV" sz="24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520" y="986292"/>
            <a:ext cx="3246120" cy="21640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465" y="3266657"/>
            <a:ext cx="307848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33214" y="1954977"/>
            <a:ext cx="59552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200" b="1" dirty="0" smtClean="0"/>
              <a:t>La comunidad está debidamente informada del estado de los proyectos en beneficio de la misma, ejecutados, proyectados.</a:t>
            </a:r>
          </a:p>
          <a:p>
            <a:pPr marL="342900" indent="-342900" algn="just">
              <a:buFontTx/>
              <a:buChar char="-"/>
            </a:pPr>
            <a:endParaRPr lang="es-ES" sz="2200" b="1" dirty="0" smtClean="0"/>
          </a:p>
          <a:p>
            <a:pPr marL="342900" indent="-342900" algn="just">
              <a:buFontTx/>
              <a:buChar char="-"/>
            </a:pPr>
            <a:r>
              <a:rPr lang="es-ES" sz="2200" b="1" dirty="0" smtClean="0"/>
              <a:t>Da respuestas aún del por qué no se ha realizado su proyecto en el tiempo ofrecido por la Municipalidad.</a:t>
            </a:r>
          </a:p>
          <a:p>
            <a:pPr marL="342900" indent="-342900" algn="just">
              <a:buFontTx/>
              <a:buChar char="-"/>
            </a:pPr>
            <a:endParaRPr lang="es-ES" sz="2200" b="1" dirty="0" smtClean="0"/>
          </a:p>
          <a:p>
            <a:pPr marL="285750" indent="-285750" algn="just">
              <a:buFontTx/>
              <a:buChar char="-"/>
            </a:pPr>
            <a:r>
              <a:rPr lang="es-ES" sz="2200" b="1" dirty="0" smtClean="0"/>
              <a:t>Apertura a espacios de dialogó y participación efectiva con las autoridades locales en la gestión del desarrollo de su comunidad.</a:t>
            </a:r>
          </a:p>
          <a:p>
            <a:endParaRPr lang="es-SV" sz="2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endParaRPr lang="es-SV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891" y="5113315"/>
            <a:ext cx="1136073" cy="131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924" y="1874829"/>
            <a:ext cx="4511040" cy="30022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94509" y="1413164"/>
            <a:ext cx="469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Beneficios para la comunidad</a:t>
            </a:r>
          </a:p>
        </p:txBody>
      </p:sp>
    </p:spTree>
    <p:extLst>
      <p:ext uri="{BB962C8B-B14F-4D97-AF65-F5344CB8AC3E}">
        <p14:creationId xmlns:p14="http://schemas.microsoft.com/office/powerpoint/2010/main" val="1645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598</Words>
  <Application>Microsoft Office PowerPoint</Application>
  <PresentationFormat>Panorámica</PresentationFormat>
  <Paragraphs>58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VG</dc:creator>
  <cp:lastModifiedBy>Propietario</cp:lastModifiedBy>
  <cp:revision>125</cp:revision>
  <cp:lastPrinted>2018-07-19T23:51:07Z</cp:lastPrinted>
  <dcterms:created xsi:type="dcterms:W3CDTF">2018-07-02T14:58:30Z</dcterms:created>
  <dcterms:modified xsi:type="dcterms:W3CDTF">2018-07-20T16:18:07Z</dcterms:modified>
</cp:coreProperties>
</file>