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1"/>
  </p:notesMasterIdLst>
  <p:handoutMasterIdLst>
    <p:handoutMasterId r:id="rId42"/>
  </p:handoutMasterIdLst>
  <p:sldIdLst>
    <p:sldId id="272" r:id="rId2"/>
    <p:sldId id="298" r:id="rId3"/>
    <p:sldId id="267" r:id="rId4"/>
    <p:sldId id="268" r:id="rId5"/>
    <p:sldId id="269" r:id="rId6"/>
    <p:sldId id="270" r:id="rId7"/>
    <p:sldId id="301" r:id="rId8"/>
    <p:sldId id="302" r:id="rId9"/>
    <p:sldId id="271" r:id="rId10"/>
    <p:sldId id="297" r:id="rId11"/>
    <p:sldId id="256" r:id="rId12"/>
    <p:sldId id="258" r:id="rId13"/>
    <p:sldId id="260" r:id="rId14"/>
    <p:sldId id="303" r:id="rId15"/>
    <p:sldId id="262" r:id="rId16"/>
    <p:sldId id="304" r:id="rId17"/>
    <p:sldId id="305" r:id="rId18"/>
    <p:sldId id="265" r:id="rId19"/>
    <p:sldId id="307" r:id="rId20"/>
    <p:sldId id="311" r:id="rId21"/>
    <p:sldId id="309" r:id="rId22"/>
    <p:sldId id="308" r:id="rId23"/>
    <p:sldId id="310" r:id="rId24"/>
    <p:sldId id="313" r:id="rId25"/>
    <p:sldId id="317" r:id="rId26"/>
    <p:sldId id="316" r:id="rId27"/>
    <p:sldId id="314" r:id="rId28"/>
    <p:sldId id="318" r:id="rId29"/>
    <p:sldId id="319" r:id="rId30"/>
    <p:sldId id="320" r:id="rId31"/>
    <p:sldId id="321" r:id="rId32"/>
    <p:sldId id="322" r:id="rId33"/>
    <p:sldId id="323" r:id="rId34"/>
    <p:sldId id="327" r:id="rId35"/>
    <p:sldId id="326" r:id="rId36"/>
    <p:sldId id="277" r:id="rId37"/>
    <p:sldId id="299" r:id="rId38"/>
    <p:sldId id="328" r:id="rId39"/>
    <p:sldId id="300" r:id="rId40"/>
  </p:sldIdLst>
  <p:sldSz cx="9144000" cy="6858000" type="screen4x3"/>
  <p:notesSz cx="6858000" cy="9144000"/>
  <p:defaultTextStyle>
    <a:defPPr>
      <a:defRPr lang="es-S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422" y="-3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1BBE17-FF43-4D5A-AA43-6FC9BEBD4E94}" type="datetimeFigureOut">
              <a:rPr lang="es-ES" smtClean="0"/>
              <a:pPr/>
              <a:t>26/02/2018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3497A4-BCAB-44F3-80AC-FCCC3A40731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14913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F16EEF-DF50-4CFE-8818-1687BFA230CD}" type="datetimeFigureOut">
              <a:rPr lang="es-SV" smtClean="0"/>
              <a:pPr/>
              <a:t>26/02/2018</a:t>
            </a:fld>
            <a:endParaRPr lang="es-SV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SV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337583-DF6E-4B4D-B882-747B80C8BF58}" type="slidenum">
              <a:rPr lang="es-SV" smtClean="0"/>
              <a:pPr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333832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337583-DF6E-4B4D-B882-747B80C8BF58}" type="slidenum">
              <a:rPr lang="es-SV" smtClean="0"/>
              <a:pPr/>
              <a:t>6</a:t>
            </a:fld>
            <a:endParaRPr lang="es-SV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337583-DF6E-4B4D-B882-747B80C8BF58}" type="slidenum">
              <a:rPr lang="es-SV" smtClean="0"/>
              <a:pPr/>
              <a:t>7</a:t>
            </a:fld>
            <a:endParaRPr lang="es-SV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algn="l" rtl="0" eaLnBrk="1" fontAlgn="b" latinLnBrk="0" hangingPunct="1">
              <a:spcBef>
                <a:spcPts val="0"/>
              </a:spcBef>
              <a:spcAft>
                <a:spcPts val="0"/>
              </a:spcAft>
            </a:pPr>
            <a:r>
              <a:rPr lang="es-SV" sz="1200" b="1" i="0" u="none" strike="noStrike" kern="1200" dirty="0" smtClean="0">
                <a:solidFill>
                  <a:srgbClr val="000000"/>
                </a:solidFill>
                <a:effectLst/>
                <a:latin typeface="+mn-lt"/>
              </a:rPr>
              <a:t> $        264,691.71 </a:t>
            </a:r>
            <a:endParaRPr lang="es-SV" sz="1200" b="0" i="0" u="none" strike="noStrike" dirty="0" smtClean="0">
              <a:effectLst/>
              <a:latin typeface="Arial"/>
            </a:endParaRPr>
          </a:p>
          <a:p>
            <a:pPr marL="0" algn="l" rtl="0" eaLnBrk="1" fontAlgn="b" latinLnBrk="0" hangingPunct="1">
              <a:spcBef>
                <a:spcPts val="0"/>
              </a:spcBef>
              <a:spcAft>
                <a:spcPts val="0"/>
              </a:spcAft>
            </a:pPr>
            <a:r>
              <a:rPr lang="es-SV" sz="1200" b="1" i="0" u="none" strike="noStrike" kern="1200" dirty="0" smtClean="0">
                <a:solidFill>
                  <a:srgbClr val="000000"/>
                </a:solidFill>
                <a:effectLst/>
                <a:latin typeface="+mn-lt"/>
              </a:rPr>
              <a:t> $    794,073.50 </a:t>
            </a:r>
            <a:endParaRPr lang="es-SV" sz="1200" b="0" i="0" u="none" strike="noStrike" dirty="0" smtClean="0">
              <a:effectLst/>
              <a:latin typeface="Arial"/>
            </a:endParaRPr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337583-DF6E-4B4D-B882-747B80C8BF58}" type="slidenum">
              <a:rPr lang="es-SV" smtClean="0"/>
              <a:pPr/>
              <a:t>8</a:t>
            </a:fld>
            <a:endParaRPr lang="es-SV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337583-DF6E-4B4D-B882-747B80C8BF58}" type="slidenum">
              <a:rPr lang="es-SV" smtClean="0"/>
              <a:pPr/>
              <a:t>12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401265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Triángulo rectángulo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grpSp>
        <p:nvGrpSpPr>
          <p:cNvPr id="2" name="1 Grupo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6 Forma libre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7 Forma libre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10 Forma libre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11 Conector recto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1BA60AE-F35C-4AD1-B8AA-CC5260DE14E0}" type="datetimeFigureOut">
              <a:rPr lang="es-SV" smtClean="0"/>
              <a:pPr/>
              <a:t>26/02/2018</a:t>
            </a:fld>
            <a:endParaRPr lang="es-SV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s-SV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C7793DE-43AC-4E17-BAEF-E24F3646E628}" type="slidenum">
              <a:rPr lang="es-SV" smtClean="0"/>
              <a:pPr/>
              <a:t>‹Nº›</a:t>
            </a:fld>
            <a:endParaRPr lang="es-SV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1BA60AE-F35C-4AD1-B8AA-CC5260DE14E0}" type="datetimeFigureOut">
              <a:rPr lang="es-SV" smtClean="0"/>
              <a:pPr/>
              <a:t>26/02/2018</a:t>
            </a:fld>
            <a:endParaRPr lang="es-SV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7793DE-43AC-4E17-BAEF-E24F3646E628}" type="slidenum">
              <a:rPr lang="es-SV" smtClean="0"/>
              <a:pPr/>
              <a:t>‹Nº›</a:t>
            </a:fld>
            <a:endParaRPr lang="es-SV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1BA60AE-F35C-4AD1-B8AA-CC5260DE14E0}" type="datetimeFigureOut">
              <a:rPr lang="es-SV" smtClean="0"/>
              <a:pPr/>
              <a:t>26/02/2018</a:t>
            </a:fld>
            <a:endParaRPr lang="es-SV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7793DE-43AC-4E17-BAEF-E24F3646E628}" type="slidenum">
              <a:rPr lang="es-SV" smtClean="0"/>
              <a:pPr/>
              <a:t>‹Nº›</a:t>
            </a:fld>
            <a:endParaRPr lang="es-SV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1BA60AE-F35C-4AD1-B8AA-CC5260DE14E0}" type="datetimeFigureOut">
              <a:rPr lang="es-SV" smtClean="0"/>
              <a:pPr/>
              <a:t>26/02/2018</a:t>
            </a:fld>
            <a:endParaRPr lang="es-SV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7793DE-43AC-4E17-BAEF-E24F3646E628}" type="slidenum">
              <a:rPr lang="es-SV" smtClean="0"/>
              <a:pPr/>
              <a:t>‹Nº›</a:t>
            </a:fld>
            <a:endParaRPr lang="es-SV"/>
          </a:p>
        </p:txBody>
      </p:sp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1BA60AE-F35C-4AD1-B8AA-CC5260DE14E0}" type="datetimeFigureOut">
              <a:rPr lang="es-SV" smtClean="0"/>
              <a:pPr/>
              <a:t>26/02/2018</a:t>
            </a:fld>
            <a:endParaRPr lang="es-SV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7793DE-43AC-4E17-BAEF-E24F3646E628}" type="slidenum">
              <a:rPr lang="es-SV" smtClean="0"/>
              <a:pPr/>
              <a:t>‹Nº›</a:t>
            </a:fld>
            <a:endParaRPr lang="es-SV"/>
          </a:p>
        </p:txBody>
      </p:sp>
      <p:sp>
        <p:nvSpPr>
          <p:cNvPr id="7" name="6 Cheurón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7 Cheurón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1BA60AE-F35C-4AD1-B8AA-CC5260DE14E0}" type="datetimeFigureOut">
              <a:rPr lang="es-SV" smtClean="0"/>
              <a:pPr/>
              <a:t>26/02/2018</a:t>
            </a:fld>
            <a:endParaRPr lang="es-SV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SV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7793DE-43AC-4E17-BAEF-E24F3646E628}" type="slidenum">
              <a:rPr lang="es-SV" smtClean="0"/>
              <a:pPr/>
              <a:t>‹Nº›</a:t>
            </a:fld>
            <a:endParaRPr lang="es-SV"/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1BA60AE-F35C-4AD1-B8AA-CC5260DE14E0}" type="datetimeFigureOut">
              <a:rPr lang="es-SV" smtClean="0"/>
              <a:pPr/>
              <a:t>26/02/2018</a:t>
            </a:fld>
            <a:endParaRPr lang="es-SV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SV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7793DE-43AC-4E17-BAEF-E24F3646E628}" type="slidenum">
              <a:rPr lang="es-SV" smtClean="0"/>
              <a:pPr/>
              <a:t>‹Nº›</a:t>
            </a:fld>
            <a:endParaRPr lang="es-SV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1BA60AE-F35C-4AD1-B8AA-CC5260DE14E0}" type="datetimeFigureOut">
              <a:rPr lang="es-SV" smtClean="0"/>
              <a:pPr/>
              <a:t>26/02/2018</a:t>
            </a:fld>
            <a:endParaRPr lang="es-SV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SV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7793DE-43AC-4E17-BAEF-E24F3646E628}" type="slidenum">
              <a:rPr lang="es-SV" smtClean="0"/>
              <a:pPr/>
              <a:t>‹Nº›</a:t>
            </a:fld>
            <a:endParaRPr lang="es-SV"/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1BA60AE-F35C-4AD1-B8AA-CC5260DE14E0}" type="datetimeFigureOut">
              <a:rPr lang="es-SV" smtClean="0"/>
              <a:pPr/>
              <a:t>26/02/2018</a:t>
            </a:fld>
            <a:endParaRPr lang="es-SV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SV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7793DE-43AC-4E17-BAEF-E24F3646E628}" type="slidenum">
              <a:rPr lang="es-SV" smtClean="0"/>
              <a:pPr/>
              <a:t>‹Nº›</a:t>
            </a:fld>
            <a:endParaRPr lang="es-SV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21BA60AE-F35C-4AD1-B8AA-CC5260DE14E0}" type="datetimeFigureOut">
              <a:rPr lang="es-SV" smtClean="0"/>
              <a:pPr/>
              <a:t>26/02/2018</a:t>
            </a:fld>
            <a:endParaRPr lang="es-SV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SV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7793DE-43AC-4E17-BAEF-E24F3646E628}" type="slidenum">
              <a:rPr lang="es-SV" smtClean="0"/>
              <a:pPr/>
              <a:t>‹Nº›</a:t>
            </a:fld>
            <a:endParaRPr lang="es-SV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1BA60AE-F35C-4AD1-B8AA-CC5260DE14E0}" type="datetimeFigureOut">
              <a:rPr lang="es-SV" smtClean="0"/>
              <a:pPr/>
              <a:t>26/02/2018</a:t>
            </a:fld>
            <a:endParaRPr lang="es-SV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s-SV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C7793DE-43AC-4E17-BAEF-E24F3646E628}" type="slidenum">
              <a:rPr lang="es-SV" smtClean="0"/>
              <a:pPr/>
              <a:t>‹Nº›</a:t>
            </a:fld>
            <a:endParaRPr lang="es-SV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8 Forma libre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9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10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11 Cheurón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12 Cheurón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Forma libre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11 Forma libre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13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14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21BA60AE-F35C-4AD1-B8AA-CC5260DE14E0}" type="datetimeFigureOut">
              <a:rPr lang="es-SV" smtClean="0"/>
              <a:pPr/>
              <a:t>26/02/2018</a:t>
            </a:fld>
            <a:endParaRPr lang="es-SV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s-SV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1C7793DE-43AC-4E17-BAEF-E24F3646E628}" type="slidenum">
              <a:rPr lang="es-SV" smtClean="0"/>
              <a:pPr/>
              <a:t>‹Nº›</a:t>
            </a:fld>
            <a:endParaRPr lang="es-SV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42844" y="274638"/>
            <a:ext cx="8786874" cy="6583362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600" dirty="0" smtClean="0"/>
              <a:t>RENDICION DE CUENTAS </a:t>
            </a:r>
            <a:br>
              <a:rPr lang="es-ES" sz="3600" dirty="0" smtClean="0"/>
            </a:br>
            <a:r>
              <a:rPr lang="es-ES" sz="3600" dirty="0" smtClean="0"/>
              <a:t>CONCEJO MUNICIPAL DE OSICALA </a:t>
            </a:r>
            <a:br>
              <a:rPr lang="es-ES" sz="3600" dirty="0" smtClean="0"/>
            </a:br>
            <a:r>
              <a:rPr lang="es-ES" sz="3600" dirty="0" smtClean="0"/>
              <a:t>PERIODO 2015 – 2018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FOMENTANDO LA TRANSPARENCIA </a:t>
            </a:r>
            <a:br>
              <a:rPr lang="es-ES" dirty="0" smtClean="0"/>
            </a:br>
            <a:endParaRPr lang="es-E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2143115"/>
            <a:ext cx="5715040" cy="32507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725866"/>
          </a:xfrm>
        </p:spPr>
        <p:txBody>
          <a:bodyPr>
            <a:normAutofit/>
          </a:bodyPr>
          <a:lstStyle/>
          <a:p>
            <a:pPr algn="ctr"/>
            <a:r>
              <a:rPr lang="es-ES" sz="5400" dirty="0" smtClean="0"/>
              <a:t>DETALLE DE EGRESOS DURANTE EL AÑO 2017.</a:t>
            </a:r>
            <a:endParaRPr lang="es-ES" sz="5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07504" y="44624"/>
            <a:ext cx="8856984" cy="1512168"/>
          </a:xfrm>
        </p:spPr>
        <p:txBody>
          <a:bodyPr>
            <a:noAutofit/>
          </a:bodyPr>
          <a:lstStyle/>
          <a:p>
            <a:pPr algn="just"/>
            <a:r>
              <a:rPr lang="es-SV" sz="2800" dirty="0">
                <a:solidFill>
                  <a:schemeClr val="tx1"/>
                </a:solidFill>
              </a:rPr>
              <a:t>“REMODELACION Y ADECUACION DE OBRAS ORNAMENTALES EN FRENTE A IGLESIA CATOLICA DE OSICALA, DEPARTAMENTO DE MORAZÁN”</a:t>
            </a:r>
          </a:p>
        </p:txBody>
      </p:sp>
      <p:sp>
        <p:nvSpPr>
          <p:cNvPr id="5" name="2 Subtítulo"/>
          <p:cNvSpPr>
            <a:spLocks noGrp="1"/>
          </p:cNvSpPr>
          <p:nvPr>
            <p:ph type="subTitle" idx="1"/>
          </p:nvPr>
        </p:nvSpPr>
        <p:spPr>
          <a:xfrm>
            <a:off x="3203848" y="1700808"/>
            <a:ext cx="2664296" cy="1944216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s-SV" sz="3200" b="1" dirty="0" smtClean="0"/>
              <a:t>MONTO INVERTIDO: $ 33,424.07</a:t>
            </a:r>
            <a:endParaRPr lang="es-SV" sz="3200" b="1" dirty="0"/>
          </a:p>
        </p:txBody>
      </p:sp>
      <p:pic>
        <p:nvPicPr>
          <p:cNvPr id="7" name="Imagen 5" descr="F:\DCIM\101MSDCF\DSC0713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628800"/>
            <a:ext cx="3007568" cy="2433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6" descr="F:\DCIM\101MSDCF\DSC0714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28800"/>
            <a:ext cx="3007568" cy="24331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889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5496" y="404664"/>
            <a:ext cx="9001000" cy="1512168"/>
          </a:xfrm>
        </p:spPr>
        <p:txBody>
          <a:bodyPr>
            <a:noAutofit/>
          </a:bodyPr>
          <a:lstStyle/>
          <a:p>
            <a:pPr algn="just"/>
            <a:r>
              <a:rPr lang="es-SV" sz="2800" dirty="0">
                <a:solidFill>
                  <a:schemeClr val="tx1"/>
                </a:solidFill>
              </a:rPr>
              <a:t>“CONSTRUCCION DE CENTRO ESCOLAR EN CASERÍO, CENTRO AMERICA, CANTÓN AGUA ZARCA, OSICALA, MORAZÁN.</a:t>
            </a:r>
          </a:p>
        </p:txBody>
      </p:sp>
      <p:sp>
        <p:nvSpPr>
          <p:cNvPr id="8" name="2 Subtítulo"/>
          <p:cNvSpPr>
            <a:spLocks noGrp="1"/>
          </p:cNvSpPr>
          <p:nvPr>
            <p:ph type="subTitle" idx="1"/>
          </p:nvPr>
        </p:nvSpPr>
        <p:spPr>
          <a:xfrm>
            <a:off x="5076056" y="1936048"/>
            <a:ext cx="2664296" cy="1872209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s-SV" sz="3200" b="1" dirty="0" smtClean="0"/>
              <a:t>MONTO INVERTIDO: $ 55,111.52</a:t>
            </a:r>
            <a:endParaRPr lang="es-SV" sz="3200" b="1" dirty="0"/>
          </a:p>
        </p:txBody>
      </p:sp>
      <p:pic>
        <p:nvPicPr>
          <p:cNvPr id="7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83" y="1907200"/>
            <a:ext cx="4397225" cy="2473439"/>
          </a:xfrm>
          <a:prstGeom prst="rect">
            <a:avLst/>
          </a:prstGeom>
        </p:spPr>
      </p:pic>
      <p:pic>
        <p:nvPicPr>
          <p:cNvPr id="10" name="Picture 2" descr="La imagen puede contener: 2 personas, exteri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729" y="4062653"/>
            <a:ext cx="4511551" cy="253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2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2008" y="260648"/>
            <a:ext cx="9036496" cy="1080120"/>
          </a:xfrm>
        </p:spPr>
        <p:txBody>
          <a:bodyPr>
            <a:noAutofit/>
          </a:bodyPr>
          <a:lstStyle/>
          <a:p>
            <a:pPr algn="ctr"/>
            <a:r>
              <a:rPr lang="es-SV" sz="2200" dirty="0">
                <a:solidFill>
                  <a:schemeClr val="tx1"/>
                </a:solidFill>
              </a:rPr>
              <a:t>CONCRETO HIDRAHULICO EN CALLE LOS ESQUIVELES, CASERIO EL JOBO, CANTON AGUA ZARCA, OSICALA, MORAZAN”</a:t>
            </a:r>
          </a:p>
        </p:txBody>
      </p:sp>
      <p:sp>
        <p:nvSpPr>
          <p:cNvPr id="7" name="2 Subtítulo"/>
          <p:cNvSpPr>
            <a:spLocks noGrp="1"/>
          </p:cNvSpPr>
          <p:nvPr>
            <p:ph type="subTitle" idx="1"/>
          </p:nvPr>
        </p:nvSpPr>
        <p:spPr>
          <a:xfrm>
            <a:off x="4644008" y="1503360"/>
            <a:ext cx="2736304" cy="1925640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s-SV" sz="3200" b="1" dirty="0" smtClean="0"/>
              <a:t>MONTO INVERTIDO: $ 52,263.15</a:t>
            </a:r>
            <a:endParaRPr lang="es-SV" sz="3200" b="1" dirty="0"/>
          </a:p>
        </p:txBody>
      </p:sp>
      <p:pic>
        <p:nvPicPr>
          <p:cNvPr id="11" name="Imagen 4" descr="E:\td\ALCALDIA 2017\CAMARA 2017\JULIO 2017\DSC0629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4032448" cy="3564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5" descr="F:\DCIM\101MSDCF\DSC0717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73016"/>
            <a:ext cx="4176464" cy="29523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663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2008" y="260648"/>
            <a:ext cx="9036496" cy="1080120"/>
          </a:xfrm>
        </p:spPr>
        <p:txBody>
          <a:bodyPr>
            <a:noAutofit/>
          </a:bodyPr>
          <a:lstStyle/>
          <a:p>
            <a:pPr algn="ctr"/>
            <a:r>
              <a:rPr lang="es-SV" sz="2200" dirty="0">
                <a:solidFill>
                  <a:schemeClr val="tx1"/>
                </a:solidFill>
              </a:rPr>
              <a:t>MEJORAMIENTO DE CANCHA DE FUTBOL EN CASERIO LLANO ALEGRE, CANTON CERRO EL COYOL, MUNICIPIO DE OSICALA, MORAZAN.</a:t>
            </a:r>
          </a:p>
        </p:txBody>
      </p:sp>
      <p:sp>
        <p:nvSpPr>
          <p:cNvPr id="7" name="2 Subtítulo"/>
          <p:cNvSpPr>
            <a:spLocks noGrp="1"/>
          </p:cNvSpPr>
          <p:nvPr>
            <p:ph type="subTitle" idx="1"/>
          </p:nvPr>
        </p:nvSpPr>
        <p:spPr>
          <a:xfrm>
            <a:off x="5076056" y="1412776"/>
            <a:ext cx="2736304" cy="1925640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s-SV" sz="3200" b="1" dirty="0" smtClean="0"/>
              <a:t>MONTO INVERTIDO: $ 52,507.66</a:t>
            </a:r>
            <a:endParaRPr lang="es-SV" sz="3200" b="1" dirty="0"/>
          </a:p>
        </p:txBody>
      </p:sp>
      <p:pic>
        <p:nvPicPr>
          <p:cNvPr id="8" name="Picture 2" descr="La imagen puede contener: árbol, cielo, exterior y naturalez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484784"/>
            <a:ext cx="4104456" cy="307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La imagen puede contener: árbol, cielo, exterior y naturalez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063" y="3716318"/>
            <a:ext cx="4032448" cy="302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093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5496" y="116632"/>
            <a:ext cx="9036496" cy="1728192"/>
          </a:xfrm>
        </p:spPr>
        <p:txBody>
          <a:bodyPr>
            <a:noAutofit/>
          </a:bodyPr>
          <a:lstStyle/>
          <a:p>
            <a:pPr algn="ctr"/>
            <a:r>
              <a:rPr lang="es-SV" sz="2600" dirty="0">
                <a:solidFill>
                  <a:schemeClr val="tx1"/>
                </a:solidFill>
              </a:rPr>
              <a:t>"MEJORAMIENTO DE ESPACIO PARA ESPARCIMIENTO DE PREVENCION CONTRALA   VIOLENCIA,   MUNICIPIO   DE   OSICALA;   DEPARTAMENTO   DE   MORAZAN.”</a:t>
            </a:r>
          </a:p>
        </p:txBody>
      </p:sp>
      <p:sp>
        <p:nvSpPr>
          <p:cNvPr id="7" name="2 Subtítulo"/>
          <p:cNvSpPr>
            <a:spLocks noGrp="1"/>
          </p:cNvSpPr>
          <p:nvPr>
            <p:ph type="subTitle" idx="1"/>
          </p:nvPr>
        </p:nvSpPr>
        <p:spPr>
          <a:xfrm>
            <a:off x="4859928" y="1988840"/>
            <a:ext cx="2808519" cy="1512168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s-SV" sz="3200" b="1" dirty="0" smtClean="0"/>
              <a:t>MONTO INVERTIDO: $ 44,085.30</a:t>
            </a:r>
            <a:endParaRPr lang="es-SV" sz="3200" b="1" dirty="0"/>
          </a:p>
        </p:txBody>
      </p:sp>
      <p:pic>
        <p:nvPicPr>
          <p:cNvPr id="9" name="Imagen 4" descr="E:\td\ALCALDIA 2017\CAMARA 2017\20170503_12124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07169"/>
            <a:ext cx="4464496" cy="281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5" descr="E:\td\ALCALDIA 2017\CAMARA 2017\20170503_12124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635361"/>
            <a:ext cx="5256584" cy="32226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22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51520" y="188640"/>
            <a:ext cx="8496944" cy="1152128"/>
          </a:xfrm>
        </p:spPr>
        <p:txBody>
          <a:bodyPr>
            <a:noAutofit/>
          </a:bodyPr>
          <a:lstStyle/>
          <a:p>
            <a:pPr algn="ctr"/>
            <a:r>
              <a:rPr lang="es-SV" sz="2400" dirty="0" smtClean="0">
                <a:solidFill>
                  <a:schemeClr val="tx2">
                    <a:lumMod val="75000"/>
                  </a:schemeClr>
                </a:solidFill>
              </a:rPr>
              <a:t>TRAMO DE CONCRETO HIDRÁULICO EN CANTON CERRO EL COYOL CENTRO, MUNICIPIO DE OSICALA</a:t>
            </a:r>
            <a:endParaRPr lang="es-SV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122" name="Picture 2" descr="La imagen puede contener: bicicleta, árbol, exterior y naturalez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01"/>
          <a:stretch/>
        </p:blipFill>
        <p:spPr bwMode="auto">
          <a:xfrm>
            <a:off x="251520" y="1556792"/>
            <a:ext cx="3677008" cy="3951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La imagen puede contener: una o varias personas, calzado y exteri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799" y="1556791"/>
            <a:ext cx="4986725" cy="3951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2 Subtítulo"/>
          <p:cNvSpPr>
            <a:spLocks noGrp="1"/>
          </p:cNvSpPr>
          <p:nvPr>
            <p:ph type="subTitle" idx="1"/>
          </p:nvPr>
        </p:nvSpPr>
        <p:spPr>
          <a:xfrm>
            <a:off x="25772" y="5877272"/>
            <a:ext cx="8856984" cy="576064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s-SV" sz="3200" b="1" dirty="0" smtClean="0"/>
              <a:t>MONTO INVERTIDO: $ 38,500.00</a:t>
            </a:r>
            <a:endParaRPr lang="es-SV" sz="3200" b="1" dirty="0"/>
          </a:p>
        </p:txBody>
      </p:sp>
    </p:spTree>
    <p:extLst>
      <p:ext uri="{BB962C8B-B14F-4D97-AF65-F5344CB8AC3E}">
        <p14:creationId xmlns:p14="http://schemas.microsoft.com/office/powerpoint/2010/main" val="157277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51520" y="188640"/>
            <a:ext cx="8496944" cy="1368152"/>
          </a:xfrm>
        </p:spPr>
        <p:txBody>
          <a:bodyPr>
            <a:noAutofit/>
          </a:bodyPr>
          <a:lstStyle/>
          <a:p>
            <a:pPr algn="ctr"/>
            <a:r>
              <a:rPr lang="es-SV" sz="2400" dirty="0">
                <a:solidFill>
                  <a:schemeClr val="tx2">
                    <a:lumMod val="75000"/>
                  </a:schemeClr>
                </a:solidFill>
              </a:rPr>
              <a:t>CONCRETO HIDRAHULICO EN TRAMO EN CHARAMO ARRIBA CANTON LA MONTAÑA, TRAMO DE CALLE EN CASERIO HOJA DE SAL Y TRAMO EN CALLE EL ESPINO, CANTON LLANO ALEGRE, OSICALA, MORAZAN”</a:t>
            </a:r>
          </a:p>
        </p:txBody>
      </p:sp>
      <p:pic>
        <p:nvPicPr>
          <p:cNvPr id="5" name="Imagen 4" descr="F:\DCIM\101MSDCF\DSC0716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4464496" cy="3456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 descr="F:\DCIM\101MSDCF\DSC0716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429000"/>
            <a:ext cx="4680520" cy="324036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2 Subtítulo"/>
          <p:cNvSpPr>
            <a:spLocks noGrp="1"/>
          </p:cNvSpPr>
          <p:nvPr>
            <p:ph type="subTitle" idx="1"/>
          </p:nvPr>
        </p:nvSpPr>
        <p:spPr>
          <a:xfrm>
            <a:off x="683568" y="5204668"/>
            <a:ext cx="2880320" cy="1512168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s-SV" sz="3200" b="1" dirty="0" smtClean="0"/>
              <a:t>MONTO INVERTIDO: $ 52,216.56</a:t>
            </a:r>
            <a:endParaRPr lang="es-SV" sz="3200" b="1" dirty="0"/>
          </a:p>
        </p:txBody>
      </p:sp>
    </p:spTree>
    <p:extLst>
      <p:ext uri="{BB962C8B-B14F-4D97-AF65-F5344CB8AC3E}">
        <p14:creationId xmlns:p14="http://schemas.microsoft.com/office/powerpoint/2010/main" val="142077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07372" y="0"/>
            <a:ext cx="8929124" cy="1196752"/>
          </a:xfrm>
        </p:spPr>
        <p:txBody>
          <a:bodyPr>
            <a:noAutofit/>
          </a:bodyPr>
          <a:lstStyle/>
          <a:p>
            <a:pPr algn="ctr"/>
            <a:r>
              <a:rPr lang="es-SV" sz="2000" dirty="0"/>
              <a:t>CONFORMACION Y BASLASTADO PARA EL MEJORAMIENTO DE CALLES Y CAMINOS VECINALES EN EL MUNICIPIO DE OSICALA, DEPARATMENTO DE MORAZAN. 2017 (DOS ETAPAS)</a:t>
            </a:r>
          </a:p>
        </p:txBody>
      </p:sp>
      <p:sp>
        <p:nvSpPr>
          <p:cNvPr id="8" name="2 Subtítulo"/>
          <p:cNvSpPr>
            <a:spLocks noGrp="1"/>
          </p:cNvSpPr>
          <p:nvPr>
            <p:ph type="subTitle" idx="1"/>
          </p:nvPr>
        </p:nvSpPr>
        <p:spPr>
          <a:xfrm>
            <a:off x="5436096" y="1628800"/>
            <a:ext cx="3456384" cy="1512168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s-SV" sz="3200" b="1" dirty="0" smtClean="0"/>
              <a:t>MONTO INVERTIDO:      $ 52,202.84</a:t>
            </a:r>
            <a:endParaRPr lang="es-SV" sz="32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5422900" cy="311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717032"/>
            <a:ext cx="5472112" cy="299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488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51520" y="332656"/>
            <a:ext cx="8568952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SV" sz="2300" b="1" dirty="0">
                <a:solidFill>
                  <a:schemeClr val="accent4">
                    <a:lumMod val="50000"/>
                  </a:schemeClr>
                </a:solidFill>
              </a:rPr>
              <a:t>MEJORAMIENTO Y AMPLIACION DE LA RED DE ALUMBRADO PÚBLICO EN EL   MUNICIPIO DE OSICALA. 2017</a:t>
            </a:r>
            <a:r>
              <a:rPr lang="es-SV" sz="23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s-SV" sz="2300" dirty="0" smtClean="0">
                <a:solidFill>
                  <a:schemeClr val="accent4">
                    <a:lumMod val="50000"/>
                  </a:schemeClr>
                </a:solidFill>
              </a:rPr>
              <a:t>      </a:t>
            </a:r>
            <a:r>
              <a:rPr lang="es-SV" sz="2300" b="1" dirty="0" smtClean="0">
                <a:solidFill>
                  <a:schemeClr val="accent4">
                    <a:lumMod val="50000"/>
                  </a:schemeClr>
                </a:solidFill>
              </a:rPr>
              <a:t> $5,224.79</a:t>
            </a:r>
            <a:endParaRPr lang="es-SV" sz="23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" name="Picture 2" descr="La imagen puede contener: una o varias personas, cielo y exteri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9" y="1571613"/>
            <a:ext cx="2357453" cy="3857652"/>
          </a:xfrm>
          <a:prstGeom prst="rect">
            <a:avLst/>
          </a:prstGeom>
          <a:noFill/>
        </p:spPr>
      </p:pic>
      <p:pic>
        <p:nvPicPr>
          <p:cNvPr id="4" name="Picture 4" descr="La imagen puede contener: cielo, nube y exteri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1571612"/>
            <a:ext cx="2893239" cy="3857652"/>
          </a:xfrm>
          <a:prstGeom prst="rect">
            <a:avLst/>
          </a:prstGeom>
          <a:noFill/>
        </p:spPr>
      </p:pic>
      <p:pic>
        <p:nvPicPr>
          <p:cNvPr id="5" name="Picture 2" descr="La imagen puede contener: una o varias personas, personas de pie, cielo y exterio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198" y="1614950"/>
            <a:ext cx="2145552" cy="38143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3661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11750"/>
          </a:xfrm>
        </p:spPr>
        <p:txBody>
          <a:bodyPr>
            <a:normAutofit/>
          </a:bodyPr>
          <a:lstStyle/>
          <a:p>
            <a:pPr algn="ctr"/>
            <a:r>
              <a:rPr lang="es-ES" sz="5400" dirty="0" smtClean="0"/>
              <a:t>DETALLE DE INGRESOS DURANTE EL AÑO 2017.</a:t>
            </a:r>
            <a:endParaRPr lang="es-ES" sz="54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51520" y="260648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SV" sz="2000" b="1" dirty="0">
                <a:solidFill>
                  <a:schemeClr val="accent4">
                    <a:lumMod val="50000"/>
                  </a:schemeClr>
                </a:solidFill>
              </a:rPr>
              <a:t>PROGRAMA DE </a:t>
            </a:r>
            <a:r>
              <a:rPr lang="es-SV" sz="2400" b="1" dirty="0">
                <a:solidFill>
                  <a:schemeClr val="accent4">
                    <a:lumMod val="50000"/>
                  </a:schemeClr>
                </a:solidFill>
              </a:rPr>
              <a:t>RECREACION, EDUCACION, CULTURA Y DEPORTE PARA PREVENCION CONTRA LA VIOLENCIA DEL MUNICIPIO DE OSICALA 2017.”</a:t>
            </a:r>
            <a:r>
              <a:rPr lang="es-SV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s-SV" sz="24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s-SV" sz="2400" b="1" dirty="0" smtClean="0">
                <a:solidFill>
                  <a:schemeClr val="accent4">
                    <a:lumMod val="50000"/>
                  </a:schemeClr>
                </a:solidFill>
              </a:rPr>
              <a:t>         $24,720.28</a:t>
            </a:r>
            <a:endParaRPr lang="es-SV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" name="Picture 3" descr="C:\Documents and Settings\ALCALDIA MPAL\Escritorio\RESPALDO ESCRITORIO\DEPORTE\1111\final municiapla\IMG_20160731_1329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1500174"/>
            <a:ext cx="4494987" cy="2528430"/>
          </a:xfrm>
          <a:prstGeom prst="rect">
            <a:avLst/>
          </a:prstGeom>
          <a:noFill/>
        </p:spPr>
      </p:pic>
      <p:pic>
        <p:nvPicPr>
          <p:cNvPr id="4" name="Picture 4" descr="C:\Documents and Settings\ALCALDIA MPAL\Escritorio\RESPALDO ESCRITORIO\DEPORTE\1111\IMG_20160422_1502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500174"/>
            <a:ext cx="3939390" cy="2571768"/>
          </a:xfrm>
          <a:prstGeom prst="rect">
            <a:avLst/>
          </a:prstGeom>
          <a:noFill/>
        </p:spPr>
      </p:pic>
      <p:pic>
        <p:nvPicPr>
          <p:cNvPr id="5" name="Picture 5" descr="E:\DEPORTE\JORNADAS\FOTOS\fotos\10455214_864898193546564_1861459341169709100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4143380"/>
            <a:ext cx="3500462" cy="2625347"/>
          </a:xfrm>
          <a:prstGeom prst="rect">
            <a:avLst/>
          </a:prstGeom>
          <a:noFill/>
        </p:spPr>
      </p:pic>
      <p:pic>
        <p:nvPicPr>
          <p:cNvPr id="6" name="Picture 6" descr="E:\DEPORTE\JORNADAS\FOTOS\fotos\11051750_864898336879883_2413849055005772556_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4" y="4071942"/>
            <a:ext cx="3643338" cy="2732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493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323528" y="404664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b="1" dirty="0">
                <a:solidFill>
                  <a:schemeClr val="accent4">
                    <a:lumMod val="50000"/>
                  </a:schemeClr>
                </a:solidFill>
              </a:rPr>
              <a:t>MANEJO INTEGRAL DE LOS DESECHOS SÓLIDOS EN EL MUNICIPIO DE OSICALA 2017.</a:t>
            </a:r>
            <a:r>
              <a:rPr lang="es-SV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s-SV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s-SV" b="1" dirty="0" smtClean="0">
                <a:solidFill>
                  <a:schemeClr val="accent4">
                    <a:lumMod val="50000"/>
                  </a:schemeClr>
                </a:solidFill>
              </a:rPr>
              <a:t>	$ 52,929.13</a:t>
            </a:r>
            <a:endParaRPr lang="es-SV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Picture 2" descr="https://scontent-mia1-1.xx.fbcdn.net/v/t34.0-12/17409898_235042390297257_531260986_n.jpg?oh=4e3759556fc47c0074f12cbf68b34a45&amp;oe=58D1E9C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2197286" y="2160376"/>
            <a:ext cx="4710114" cy="35325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4465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95536" y="260648"/>
            <a:ext cx="84249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sz="2000" b="1" dirty="0">
                <a:solidFill>
                  <a:schemeClr val="accent4">
                    <a:lumMod val="50000"/>
                  </a:schemeClr>
                </a:solidFill>
              </a:rPr>
              <a:t>SANEAMIENTO AMBIENTAL DEL MUNICIPIO DE OSICALA </a:t>
            </a:r>
            <a:r>
              <a:rPr lang="es-SV" sz="2000" b="1" dirty="0" smtClean="0">
                <a:solidFill>
                  <a:schemeClr val="accent4">
                    <a:lumMod val="50000"/>
                  </a:schemeClr>
                </a:solidFill>
              </a:rPr>
              <a:t>2017</a:t>
            </a:r>
          </a:p>
          <a:p>
            <a:pPr algn="ctr"/>
            <a:r>
              <a:rPr lang="es-SV" sz="2000" b="1" dirty="0" smtClean="0">
                <a:solidFill>
                  <a:schemeClr val="accent4">
                    <a:lumMod val="50000"/>
                  </a:schemeClr>
                </a:solidFill>
              </a:rPr>
              <a:t>$ 39,959.83</a:t>
            </a:r>
            <a:r>
              <a:rPr lang="es-SV" sz="20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s-SV" sz="2000" b="1" dirty="0">
                <a:solidFill>
                  <a:schemeClr val="accent4">
                    <a:lumMod val="50000"/>
                  </a:schemeClr>
                </a:solidFill>
              </a:rPr>
              <a:t> </a:t>
            </a:r>
            <a:r>
              <a:rPr lang="es-SV" sz="2000" dirty="0">
                <a:solidFill>
                  <a:schemeClr val="accent4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3" name="2 Rectángulo"/>
          <p:cNvSpPr/>
          <p:nvPr/>
        </p:nvSpPr>
        <p:spPr>
          <a:xfrm>
            <a:off x="395536" y="1484784"/>
            <a:ext cx="84249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sz="3200" b="1" dirty="0" smtClean="0">
                <a:solidFill>
                  <a:schemeClr val="accent4">
                    <a:lumMod val="50000"/>
                  </a:schemeClr>
                </a:solidFill>
              </a:rPr>
              <a:t>Reparación de Agua Potable</a:t>
            </a:r>
            <a:r>
              <a:rPr lang="es-SV" sz="3200" b="1" dirty="0">
                <a:solidFill>
                  <a:schemeClr val="accent4">
                    <a:lumMod val="50000"/>
                  </a:schemeClr>
                </a:solidFill>
              </a:rPr>
              <a:t> </a:t>
            </a:r>
            <a:r>
              <a:rPr lang="es-SV" sz="3200" dirty="0">
                <a:solidFill>
                  <a:schemeClr val="accent4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4" name="3 Rectángulo"/>
          <p:cNvSpPr/>
          <p:nvPr/>
        </p:nvSpPr>
        <p:spPr>
          <a:xfrm>
            <a:off x="522784" y="2420888"/>
            <a:ext cx="84249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sz="3200" b="1" dirty="0" smtClean="0">
                <a:solidFill>
                  <a:schemeClr val="accent4">
                    <a:lumMod val="50000"/>
                  </a:schemeClr>
                </a:solidFill>
              </a:rPr>
              <a:t>Reparación de Aguas Negras</a:t>
            </a:r>
            <a:r>
              <a:rPr lang="es-SV" sz="3200" b="1" dirty="0">
                <a:solidFill>
                  <a:schemeClr val="accent4">
                    <a:lumMod val="50000"/>
                  </a:schemeClr>
                </a:solidFill>
              </a:rPr>
              <a:t> </a:t>
            </a:r>
            <a:r>
              <a:rPr lang="es-SV" sz="3200" dirty="0">
                <a:solidFill>
                  <a:schemeClr val="accent4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8018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251520" y="476672"/>
            <a:ext cx="8640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SV" b="1" dirty="0">
                <a:solidFill>
                  <a:schemeClr val="accent4">
                    <a:lumMod val="50000"/>
                  </a:schemeClr>
                </a:solidFill>
              </a:rPr>
              <a:t>ENTREGA DE ABONO A FAMILIAS DE ESCASOS RECURSOS NO  CONTEMPLADOS EN LA BASE DE DATOS DEL MINISTERIO DE A Y GANADERIA (MAG).</a:t>
            </a:r>
            <a:r>
              <a:rPr lang="es-SV" b="1" dirty="0" smtClean="0">
                <a:solidFill>
                  <a:schemeClr val="accent4">
                    <a:lumMod val="50000"/>
                  </a:schemeClr>
                </a:solidFill>
              </a:rPr>
              <a:t>2017</a:t>
            </a:r>
            <a:r>
              <a:rPr lang="es-SV" b="1" dirty="0">
                <a:solidFill>
                  <a:schemeClr val="accent4">
                    <a:lumMod val="50000"/>
                  </a:schemeClr>
                </a:solidFill>
              </a:rPr>
              <a:t>	</a:t>
            </a:r>
            <a:r>
              <a:rPr lang="es-SV" b="1" dirty="0" smtClean="0">
                <a:solidFill>
                  <a:schemeClr val="accent4">
                    <a:lumMod val="50000"/>
                  </a:schemeClr>
                </a:solidFill>
              </a:rPr>
              <a:t>$ 10,508.39</a:t>
            </a:r>
            <a:endParaRPr lang="es-SV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3314" name="Picture 2" descr="C:\Users\Usuario\Desktop\fotos perfiles\DSC073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00002"/>
            <a:ext cx="6772275" cy="507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57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11560" y="332656"/>
            <a:ext cx="81369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SV" b="1" dirty="0">
                <a:solidFill>
                  <a:schemeClr val="accent4">
                    <a:lumMod val="50000"/>
                  </a:schemeClr>
                </a:solidFill>
              </a:rPr>
              <a:t>PROYECTO DE INTERES SOCIAL Y APOYO PARA HABITANTES DE ESCASOS RECURSOS ECONOMICOS DEL MUNICIPIO DE OSICALA. 2017</a:t>
            </a:r>
            <a:r>
              <a:rPr lang="es-SV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s-SV" b="1" dirty="0">
                <a:solidFill>
                  <a:schemeClr val="accent4">
                    <a:lumMod val="50000"/>
                  </a:schemeClr>
                </a:solidFill>
              </a:rPr>
              <a:t> $ </a:t>
            </a:r>
            <a:r>
              <a:rPr lang="es-SV" b="1" dirty="0" smtClean="0">
                <a:solidFill>
                  <a:schemeClr val="accent4">
                    <a:lumMod val="50000"/>
                  </a:schemeClr>
                </a:solidFill>
              </a:rPr>
              <a:t>18,693.92</a:t>
            </a:r>
            <a:endParaRPr lang="es-SV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4338" name="Picture 2" descr="C:\Users\Usuario\Desktop\fotos perfiles\DSC056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412777"/>
            <a:ext cx="2688719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Usuario\Desktop\fotos perfiles\DSC056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059" y="4552739"/>
            <a:ext cx="2786399" cy="20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uario\Desktop\fotos perfiles\DSC074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060" y="1412777"/>
            <a:ext cx="268840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uario\Desktop\fotos perfiles\DSC073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1" y="1412776"/>
            <a:ext cx="2736305" cy="205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uario\Desktop\fotos perfiles\DSC0573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36" y="4552739"/>
            <a:ext cx="2786400" cy="208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uario\Desktop\fotos perfiles\DSC0567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940" y="4552738"/>
            <a:ext cx="2856212" cy="214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14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23528" y="116632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b="1" dirty="0">
                <a:solidFill>
                  <a:schemeClr val="accent4">
                    <a:lumMod val="50000"/>
                  </a:schemeClr>
                </a:solidFill>
              </a:rPr>
              <a:t>LIMPIEZA Y CHAPEO DE CAMINOS Y CALLES VECINALES DEL MUNICIPIO DE OSICALA 2017</a:t>
            </a:r>
            <a:r>
              <a:rPr lang="es-SV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s-SV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s-SV" b="1" dirty="0" smtClean="0">
                <a:solidFill>
                  <a:schemeClr val="accent4">
                    <a:lumMod val="50000"/>
                  </a:schemeClr>
                </a:solidFill>
              </a:rPr>
              <a:t>		$18,653.92</a:t>
            </a:r>
            <a:endParaRPr lang="es-SV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074" name="Picture 2" descr="E:\td\ALCALDIA 2017\PERFILES 2017\FOTOS CHAPEO\DSC065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15" y="889001"/>
            <a:ext cx="3458145" cy="259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td\ALCALDIA 2017\PERFILES 2017\FOTOS CHAPEO\DSC066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966" y="889002"/>
            <a:ext cx="3458146" cy="259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E:\td\ALCALDIA 2017\PERFILES 2017\FOTOS CHAPEO\DSC069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025" y="3608188"/>
            <a:ext cx="4178226" cy="313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069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51520" y="188640"/>
            <a:ext cx="86409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SV" sz="2000" b="1" dirty="0">
                <a:solidFill>
                  <a:schemeClr val="accent4">
                    <a:lumMod val="50000"/>
                  </a:schemeClr>
                </a:solidFill>
              </a:rPr>
              <a:t>MANTENIMIENTO, SUMINISTRO Y REPARACION DE RETROEXCAVADORA PROPIEDAD DE OSICALA Y CAMION MACK  EN COMODATO DE LA ALCALDIA MUNICIPAL DE OSICALA. 2017</a:t>
            </a:r>
            <a:r>
              <a:rPr lang="es-SV" sz="20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s-SV" sz="20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s-SV" sz="2000" b="1" dirty="0" smtClean="0">
                <a:solidFill>
                  <a:schemeClr val="accent4">
                    <a:lumMod val="50000"/>
                  </a:schemeClr>
                </a:solidFill>
              </a:rPr>
              <a:t>		$21,486.95</a:t>
            </a:r>
            <a:endParaRPr lang="es-SV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" name="Picture 2" descr="C:\Users\Usuario\Desktop\CAMARA\FOTOS DE KELVIN\DSC00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772816"/>
            <a:ext cx="3840427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Usuario\Desktop\CAMARA\FOTOS DE KELVIN\DSC000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752925"/>
            <a:ext cx="4583976" cy="290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93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07504" y="116632"/>
            <a:ext cx="88569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SV" sz="2000" b="1" dirty="0">
                <a:solidFill>
                  <a:schemeClr val="accent4">
                    <a:lumMod val="50000"/>
                  </a:schemeClr>
                </a:solidFill>
              </a:rPr>
              <a:t>ACTIVIDADES PARA LA CONSERVACION DE PRINCIPIOS Y RAICES CULTURALES QUE IDENTIFICAN A LOS DIFERENTES CASERIOS Y CANTONES DEL MUNICIPIO DE OSICALA, DEPARTAMENTO DE MORZAN.</a:t>
            </a:r>
            <a:r>
              <a:rPr lang="es-SV" sz="20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s-SV" sz="20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s-SV" sz="2000" b="1" dirty="0" smtClean="0">
                <a:solidFill>
                  <a:schemeClr val="accent4">
                    <a:lumMod val="50000"/>
                  </a:schemeClr>
                </a:solidFill>
              </a:rPr>
              <a:t>		$ 25,129.84 </a:t>
            </a:r>
            <a:endParaRPr lang="es-SV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" name="Picture 2" descr="La imagen puede contener: 3 personas, personas sentadas y exteri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000372"/>
            <a:ext cx="4286280" cy="2482470"/>
          </a:xfrm>
          <a:prstGeom prst="rect">
            <a:avLst/>
          </a:prstGeom>
          <a:noFill/>
        </p:spPr>
      </p:pic>
      <p:pic>
        <p:nvPicPr>
          <p:cNvPr id="4" name="Picture 4" descr="La imagen puede contener: 1 persona, de pie y exteri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000372"/>
            <a:ext cx="4269591" cy="24824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6651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323528" y="188641"/>
            <a:ext cx="856895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SV" sz="2000" b="1" dirty="0">
                <a:solidFill>
                  <a:schemeClr val="accent4">
                    <a:lumMod val="50000"/>
                  </a:schemeClr>
                </a:solidFill>
              </a:rPr>
              <a:t>APOYO EN REPARACIONES DE INFRAESTRCUTURA Y OBRAS BASICAS DE URGENCIA EN INSTITUCIONES GUBERNAMENTALES Y NO GUBERNAMENTAES DEL MUNICIPIO DE OSICALA.                                                                   </a:t>
            </a:r>
            <a:r>
              <a:rPr lang="es-SV" sz="2000" b="1" dirty="0" smtClean="0">
                <a:solidFill>
                  <a:schemeClr val="accent4">
                    <a:lumMod val="50000"/>
                  </a:schemeClr>
                </a:solidFill>
              </a:rPr>
              <a:t>CONSTRUCCION </a:t>
            </a:r>
            <a:r>
              <a:rPr lang="es-SV" sz="2000" b="1" dirty="0">
                <a:solidFill>
                  <a:schemeClr val="accent4">
                    <a:lumMod val="50000"/>
                  </a:schemeClr>
                </a:solidFill>
              </a:rPr>
              <a:t>DE BODEGA EN EL INSTITUTO NACIONAL DE OSICALA.	 </a:t>
            </a:r>
            <a:r>
              <a:rPr lang="es-SV" sz="2000" b="1" dirty="0" smtClean="0">
                <a:solidFill>
                  <a:schemeClr val="accent4">
                    <a:lumMod val="50000"/>
                  </a:schemeClr>
                </a:solidFill>
              </a:rPr>
              <a:t>$29,450.12</a:t>
            </a:r>
            <a:endParaRPr lang="es-SV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098" name="Picture 2" descr="E:\td\ALCALDIA 2017\PERFILES 2017\CASETAS\IMG-20171213-WA0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11" y="2316769"/>
            <a:ext cx="4747337" cy="356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td\ALCALDIA 2017\PERFILES 2017\CASETAS\IMG-20171213-WA00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3" y="1812714"/>
            <a:ext cx="3462065" cy="461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14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95536" y="332656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SV" sz="2400" b="1" dirty="0">
                <a:solidFill>
                  <a:schemeClr val="accent4">
                    <a:lumMod val="50000"/>
                  </a:schemeClr>
                </a:solidFill>
              </a:rPr>
              <a:t>CELEBRACION DE FIESTAS TITULARES EN HONOR A LA VIRGEN DE CANDELARIA MUNICIPIO DE OSICALA, DEPARTAMENTO DE MORZAN.	 $</a:t>
            </a:r>
            <a:r>
              <a:rPr lang="es-SV" sz="2400" b="1" dirty="0" smtClean="0">
                <a:solidFill>
                  <a:schemeClr val="accent4">
                    <a:lumMod val="50000"/>
                  </a:schemeClr>
                </a:solidFill>
              </a:rPr>
              <a:t>68,839.15</a:t>
            </a:r>
            <a:endParaRPr lang="es-SV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5122" name="Picture 2" descr="https://scontent.fsal2-1.fna.fbcdn.net/v/t35.0-12/28555454_1745310452198298_456668427_o.jpg?oh=7de5f95317f8038c81f3f426f84a9ecb&amp;oe=5A96EBF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42" y="1700808"/>
            <a:ext cx="4224469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content.fsal2-1.fna.fbcdn.net/v/t35.0-12/28500638_1745310478864962_435380961_o.jpg?oh=9dc29bd2f56aaca5372b3bd8fd265f91&amp;oe=5A96E09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985" y="1725960"/>
            <a:ext cx="4178495" cy="235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344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/>
              <a:t>INGRESOS  POR   AREAS </a:t>
            </a:r>
            <a:endParaRPr lang="es-ES" dirty="0"/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6178782"/>
              </p:ext>
            </p:extLst>
          </p:nvPr>
        </p:nvGraphicFramePr>
        <p:xfrm>
          <a:off x="251519" y="1268758"/>
          <a:ext cx="8712968" cy="5094339"/>
        </p:xfrm>
        <a:graphic>
          <a:graphicData uri="http://schemas.openxmlformats.org/drawingml/2006/table">
            <a:tbl>
              <a:tblPr/>
              <a:tblGrid>
                <a:gridCol w="1609285"/>
                <a:gridCol w="1441153"/>
                <a:gridCol w="1423138"/>
                <a:gridCol w="1537230"/>
                <a:gridCol w="1206967"/>
                <a:gridCol w="1495195"/>
              </a:tblGrid>
              <a:tr h="1008114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FECHA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COMERCIO 21310001</a:t>
                      </a:r>
                    </a:p>
                  </a:txBody>
                  <a:tcPr marL="9525" marR="9525" marT="952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FINANCIERAS 21310003</a:t>
                      </a:r>
                    </a:p>
                  </a:txBody>
                  <a:tcPr marL="9525" marR="9525" marT="952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OFICINAS 21310067</a:t>
                      </a:r>
                    </a:p>
                  </a:txBody>
                  <a:tcPr marL="9525" marR="9525" marT="952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VIALIDAD 2131018</a:t>
                      </a:r>
                    </a:p>
                  </a:txBody>
                  <a:tcPr marL="9525" marR="9525" marT="952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SERVICIOS DE CERTIFC. DOCTOS. 21312005</a:t>
                      </a:r>
                    </a:p>
                  </a:txBody>
                  <a:tcPr marL="9525" marR="9525" marT="952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</a:tr>
              <a:tr h="286409"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ENERO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455.55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328.41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30.00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422.94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409"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FEBRERO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844.17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1,764.37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10.00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30.87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281.58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409"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MARZO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568.21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1,943.61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20.00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10.29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285.00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409"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ABRIL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617.81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1,702.13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1,468.61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39.90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157.32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409"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MAYO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1,084.67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225.19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71.55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65.17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193.81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409"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JUNIO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1,153.29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4,631.25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20.00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68.60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209.76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409"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JULIO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614.43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270.62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30.00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301.84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275.88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409"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AGOSTO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649.92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310.09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30.00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277.46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409"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SEPTIEMBRE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549.76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1,698.59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40.00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96.04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272.46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409"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OCTUBRE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578.51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3,157.20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30.00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247.38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409"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NOVIEMBRE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625.25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3,157.20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40.00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3.43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315.78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409"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DICIEMBRE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522.26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240.98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50.00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184.68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409"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8,263.83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$ 19,429.64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1,840.16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616.14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3,124.05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251520" y="260648"/>
            <a:ext cx="85689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SV" sz="2400" b="1" dirty="0">
                <a:solidFill>
                  <a:schemeClr val="accent4">
                    <a:lumMod val="50000"/>
                  </a:schemeClr>
                </a:solidFill>
              </a:rPr>
              <a:t>APOYO A ESTUDIANTES DE ESCASOS RECURSOS ECONOMICOS DE NIVEL MEDIO Y SUPERIOS CON NOTAS SOBRESALIENTES DEL MUNICIPIO DE OSICALA, DEPARTAMENTO DE MORAZAN.	 </a:t>
            </a:r>
            <a:r>
              <a:rPr lang="es-SV" sz="2400" b="1" dirty="0" smtClean="0">
                <a:solidFill>
                  <a:schemeClr val="accent4">
                    <a:lumMod val="50000"/>
                  </a:schemeClr>
                </a:solidFill>
              </a:rPr>
              <a:t>$19,697.80 </a:t>
            </a:r>
            <a:endParaRPr lang="es-SV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612" y="1700808"/>
            <a:ext cx="6912768" cy="486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43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323528" y="188640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SV" sz="2400" b="1" dirty="0">
                <a:solidFill>
                  <a:schemeClr val="accent4">
                    <a:lumMod val="50000"/>
                  </a:schemeClr>
                </a:solidFill>
              </a:rPr>
              <a:t>“CASA DE ENCUENTRO JUVENIL DE LA CIUDAD DE OSICALA, DEPARTAMENTO DE MORAZÁN”.	 $</a:t>
            </a:r>
            <a:r>
              <a:rPr lang="es-SV" sz="2400" b="1" dirty="0" smtClean="0">
                <a:solidFill>
                  <a:schemeClr val="accent4">
                    <a:lumMod val="50000"/>
                  </a:schemeClr>
                </a:solidFill>
              </a:rPr>
              <a:t>20,646.70 </a:t>
            </a:r>
            <a:endParaRPr lang="es-SV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Picture 2" descr="La imagen puede contener: 5 personas, personas de pie y exterio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5116" y="980728"/>
            <a:ext cx="4857784" cy="2732504"/>
          </a:xfrm>
          <a:prstGeom prst="rect">
            <a:avLst/>
          </a:prstGeom>
          <a:noFill/>
        </p:spPr>
      </p:pic>
      <p:pic>
        <p:nvPicPr>
          <p:cNvPr id="5" name="Picture 6" descr="https://scontent-mia1-1.xx.fbcdn.net/v/t1.0-0/p206x206/14291887_1845062545714969_6717633170461435675_n.jpg?oh=812033afd90bc498f54804158fd0e729&amp;oe=595FD3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2372" y="3933056"/>
            <a:ext cx="3143272" cy="23631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2583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79512" y="116632"/>
            <a:ext cx="87849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SV" sz="2400" b="1" dirty="0">
                <a:solidFill>
                  <a:schemeClr val="accent4">
                    <a:lumMod val="50000"/>
                  </a:schemeClr>
                </a:solidFill>
              </a:rPr>
              <a:t>“DECORACION DE INSTALACIONES DE LA ALCALDÍA Y PARQUE MUNICPAL PARA EPOCA NAVIDEÑA Y ENTREGA DE JUGUETES, PIÑATAS Y DULCES PARA LOS NIÑOS/AS  DEL MUNICIPIO DE OSICALA 2017”	 $</a:t>
            </a:r>
            <a:r>
              <a:rPr lang="es-SV" sz="2400" b="1" dirty="0" smtClean="0">
                <a:solidFill>
                  <a:schemeClr val="accent4">
                    <a:lumMod val="50000"/>
                  </a:schemeClr>
                </a:solidFill>
              </a:rPr>
              <a:t>13,191.52</a:t>
            </a:r>
            <a:endParaRPr lang="es-SV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6" name="Picture 4" descr="La imagen puede contener: noche, puente y exteri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9322" y="2205434"/>
            <a:ext cx="2928958" cy="2196719"/>
          </a:xfrm>
          <a:prstGeom prst="rect">
            <a:avLst/>
          </a:prstGeom>
          <a:noFill/>
        </p:spPr>
      </p:pic>
      <p:pic>
        <p:nvPicPr>
          <p:cNvPr id="7" name="Picture 6" descr="La imagen puede contener: noche y exteri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3" y="2276872"/>
            <a:ext cx="2857520" cy="2143141"/>
          </a:xfrm>
          <a:prstGeom prst="rect">
            <a:avLst/>
          </a:prstGeom>
          <a:noFill/>
        </p:spPr>
      </p:pic>
      <p:pic>
        <p:nvPicPr>
          <p:cNvPr id="8" name="Picture 10" descr="La imagen puede contener: árbol, noche, planta, calzado, césped, exterior y naturalez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2276872"/>
            <a:ext cx="2667018" cy="21431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27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323528" y="260648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SV" sz="2400" b="1" dirty="0">
                <a:solidFill>
                  <a:schemeClr val="accent4">
                    <a:lumMod val="50000"/>
                  </a:schemeClr>
                </a:solidFill>
              </a:rPr>
              <a:t>APOYO PARA EL COMITÉ DE TURISMO  DEL MUNICIPIO DE OSICALA, DEPARTAMENTO DE MORZAN 2017”	 $3,500.00 </a:t>
            </a:r>
          </a:p>
        </p:txBody>
      </p:sp>
      <p:pic>
        <p:nvPicPr>
          <p:cNvPr id="4" name="Picture 2" descr="La imagen puede contener: 2 persona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624" y="1512874"/>
            <a:ext cx="6624736" cy="49685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6162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95536" y="188640"/>
            <a:ext cx="82809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SV" sz="2000" b="1" dirty="0">
                <a:solidFill>
                  <a:schemeClr val="accent4">
                    <a:lumMod val="50000"/>
                  </a:schemeClr>
                </a:solidFill>
              </a:rPr>
              <a:t>VIVERO PARA LA CONSERVACION Y PRESERVACION DE LAS FUENTES DE AGUA DEL MUNICIPIO DE OSICALA, UBICADO EN CASERÍO LOS COCOS, CANTÓN AGUA ZARCA, OSICALA, MORAZÁN.	 </a:t>
            </a:r>
            <a:r>
              <a:rPr lang="es-SV" sz="2000" b="1" dirty="0" smtClean="0">
                <a:solidFill>
                  <a:schemeClr val="accent4">
                    <a:lumMod val="50000"/>
                  </a:schemeClr>
                </a:solidFill>
              </a:rPr>
              <a:t>$6,361.44</a:t>
            </a:r>
            <a:endParaRPr lang="es-SV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" name="Picture 2" descr="E:\IMG_20160614_1027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571612"/>
            <a:ext cx="4000528" cy="2214578"/>
          </a:xfrm>
          <a:prstGeom prst="rect">
            <a:avLst/>
          </a:prstGeom>
          <a:noFill/>
        </p:spPr>
      </p:pic>
      <p:pic>
        <p:nvPicPr>
          <p:cNvPr id="4" name="Picture 3" descr="E:\20160720_1421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571612"/>
            <a:ext cx="4357718" cy="3500462"/>
          </a:xfrm>
          <a:prstGeom prst="rect">
            <a:avLst/>
          </a:prstGeom>
          <a:noFill/>
        </p:spPr>
      </p:pic>
      <p:pic>
        <p:nvPicPr>
          <p:cNvPr id="5" name="Picture 4" descr="E:\20160720_1335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4000504"/>
            <a:ext cx="4071966" cy="24569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23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251520" y="188640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SV" sz="2400" b="1" dirty="0">
                <a:solidFill>
                  <a:schemeClr val="accent4">
                    <a:lumMod val="50000"/>
                  </a:schemeClr>
                </a:solidFill>
              </a:rPr>
              <a:t>CONSTRUCCION DE CASETAS PARA ESPERAR TRANSPORTE, EN EL MUNICIPIO DE OSICALA DEPARTAMENTO DE MORAZAN.	 </a:t>
            </a:r>
            <a:r>
              <a:rPr lang="es-SV" sz="2400" b="1" dirty="0" smtClean="0">
                <a:solidFill>
                  <a:schemeClr val="accent4">
                    <a:lumMod val="50000"/>
                  </a:schemeClr>
                </a:solidFill>
              </a:rPr>
              <a:t>$13.000</a:t>
            </a:r>
            <a:endParaRPr lang="es-SV" sz="2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1265" name="Picture 1" descr="C:\Users\Usuario\Desktop\fotos perfiles\IMG-20180105-WA0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397725"/>
            <a:ext cx="4968552" cy="279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Usuario\Desktop\fotos perfiles\IMG-20180105-WA0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610" y="3717032"/>
            <a:ext cx="5084564" cy="286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939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785786" y="1500174"/>
            <a:ext cx="5900750" cy="151904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S" sz="4800" b="1" dirty="0" smtClean="0">
                <a:solidFill>
                  <a:schemeClr val="accent1">
                    <a:lumMod val="50000"/>
                  </a:schemeClr>
                </a:solidFill>
              </a:rPr>
              <a:t>$ 398,901.01</a:t>
            </a:r>
            <a:endParaRPr lang="es-ES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es-ES" dirty="0" smtClean="0"/>
              <a:t>Total de pago en salarios durante el año 2017</a:t>
            </a:r>
            <a:endParaRPr lang="es-ES" dirty="0"/>
          </a:p>
        </p:txBody>
      </p:sp>
      <p:sp>
        <p:nvSpPr>
          <p:cNvPr id="4" name="2 Título"/>
          <p:cNvSpPr txBox="1">
            <a:spLocks/>
          </p:cNvSpPr>
          <p:nvPr/>
        </p:nvSpPr>
        <p:spPr>
          <a:xfrm>
            <a:off x="428596" y="2285992"/>
            <a:ext cx="8229600" cy="1143000"/>
          </a:xfrm>
          <a:prstGeom prst="rect">
            <a:avLst/>
          </a:prstGeom>
        </p:spPr>
        <p:txBody>
          <a:bodyPr vert="horz" rtlCol="0" anchor="ctr">
            <a:normAutofit fontScale="90000" lnSpcReduction="1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Pago de energía eléctrica  durante el año 2017</a:t>
            </a:r>
            <a:endParaRPr kumimoji="0" lang="es-ES" sz="41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1 Marcador de contenido"/>
          <p:cNvSpPr txBox="1">
            <a:spLocks/>
          </p:cNvSpPr>
          <p:nvPr/>
        </p:nvSpPr>
        <p:spPr>
          <a:xfrm>
            <a:off x="500034" y="3357562"/>
            <a:ext cx="5900750" cy="151904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es-E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$ 40,555.99</a:t>
            </a:r>
            <a:endParaRPr kumimoji="0" lang="es-ES" sz="4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2 Título"/>
          <p:cNvSpPr txBox="1">
            <a:spLocks/>
          </p:cNvSpPr>
          <p:nvPr/>
        </p:nvSpPr>
        <p:spPr>
          <a:xfrm>
            <a:off x="500034" y="4000504"/>
            <a:ext cx="8229600" cy="1143000"/>
          </a:xfrm>
          <a:prstGeom prst="rect">
            <a:avLst/>
          </a:prstGeom>
        </p:spPr>
        <p:txBody>
          <a:bodyPr vert="horz" rtlCol="0" anchor="ctr">
            <a:normAutofit fontScale="90000" lnSpcReduction="1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Pago de </a:t>
            </a:r>
            <a:r>
              <a:rPr lang="es-ES" sz="4100" b="1" dirty="0" smtClean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Telefonía</a:t>
            </a:r>
            <a:r>
              <a:rPr kumimoji="0" lang="es-ES" sz="4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durante el año 2017</a:t>
            </a:r>
            <a:endParaRPr kumimoji="0" lang="es-ES" sz="41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1 Marcador de contenido"/>
          <p:cNvSpPr txBox="1">
            <a:spLocks/>
          </p:cNvSpPr>
          <p:nvPr/>
        </p:nvSpPr>
        <p:spPr>
          <a:xfrm>
            <a:off x="571472" y="5072074"/>
            <a:ext cx="5900750" cy="151904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es-ES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$ 5,288.77</a:t>
            </a:r>
            <a:endParaRPr kumimoji="0" lang="es-ES" sz="4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1481329"/>
            <a:ext cx="8229600" cy="1090416"/>
          </a:xfrm>
        </p:spPr>
        <p:txBody>
          <a:bodyPr>
            <a:normAutofit/>
          </a:bodyPr>
          <a:lstStyle/>
          <a:p>
            <a:r>
              <a:rPr lang="es-ES" sz="6000" dirty="0" smtClean="0">
                <a:solidFill>
                  <a:schemeClr val="accent1">
                    <a:lumMod val="50000"/>
                  </a:schemeClr>
                </a:solidFill>
              </a:rPr>
              <a:t>$ 4, 219.15</a:t>
            </a:r>
            <a:endParaRPr lang="es-ES" sz="6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Gastos en equipo de oficina y </a:t>
            </a:r>
            <a:r>
              <a:rPr lang="es-ES" dirty="0" err="1" smtClean="0"/>
              <a:t>papeleria</a:t>
            </a:r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4" name="1 Marcador de contenido"/>
          <p:cNvSpPr txBox="1">
            <a:spLocks/>
          </p:cNvSpPr>
          <p:nvPr/>
        </p:nvSpPr>
        <p:spPr>
          <a:xfrm>
            <a:off x="467544" y="4293096"/>
            <a:ext cx="8229600" cy="109041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s-ES" sz="6000" dirty="0" smtClean="0">
                <a:solidFill>
                  <a:schemeClr val="accent1">
                    <a:lumMod val="50000"/>
                  </a:schemeClr>
                </a:solidFill>
              </a:rPr>
              <a:t>$ 1,243.30</a:t>
            </a:r>
            <a:endParaRPr lang="es-ES" sz="6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2 Título"/>
          <p:cNvSpPr txBox="1">
            <a:spLocks/>
          </p:cNvSpPr>
          <p:nvPr/>
        </p:nvSpPr>
        <p:spPr>
          <a:xfrm>
            <a:off x="467544" y="3086405"/>
            <a:ext cx="8229600" cy="1143000"/>
          </a:xfrm>
          <a:prstGeom prst="rect">
            <a:avLst/>
          </a:prstGeom>
        </p:spPr>
        <p:txBody>
          <a:bodyPr vert="horz" rtlCol="0" anchor="ctr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s-ES" dirty="0" smtClean="0"/>
              <a:t>Servicio de Agua</a:t>
            </a:r>
            <a:endParaRPr lang="es-E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611560" y="2852936"/>
            <a:ext cx="8229600" cy="1090416"/>
          </a:xfrm>
        </p:spPr>
        <p:txBody>
          <a:bodyPr>
            <a:noAutofit/>
          </a:bodyPr>
          <a:lstStyle/>
          <a:p>
            <a:pPr algn="ctr"/>
            <a:r>
              <a:rPr lang="es-ES" sz="7200" b="1" dirty="0" smtClean="0">
                <a:solidFill>
                  <a:schemeClr val="accent1">
                    <a:lumMod val="50000"/>
                  </a:schemeClr>
                </a:solidFill>
              </a:rPr>
              <a:t>$ 1,222,513.1</a:t>
            </a:r>
            <a:endParaRPr lang="es-ES" sz="7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395536" y="119675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s-ES" sz="5400" dirty="0" smtClean="0"/>
              <a:t>TOTAL DE EGRESOS </a:t>
            </a:r>
            <a:endParaRPr lang="es-ES" sz="5400" dirty="0"/>
          </a:p>
        </p:txBody>
      </p:sp>
    </p:spTree>
    <p:extLst>
      <p:ext uri="{BB962C8B-B14F-4D97-AF65-F5344CB8AC3E}">
        <p14:creationId xmlns:p14="http://schemas.microsoft.com/office/powerpoint/2010/main" val="30855530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67544" y="1484784"/>
            <a:ext cx="8229600" cy="2500322"/>
          </a:xfrm>
        </p:spPr>
        <p:txBody>
          <a:bodyPr>
            <a:normAutofit/>
          </a:bodyPr>
          <a:lstStyle/>
          <a:p>
            <a:pPr algn="ctr"/>
            <a:r>
              <a:rPr lang="es-ES" sz="8800" dirty="0" smtClean="0"/>
              <a:t>GRACIAS </a:t>
            </a:r>
            <a:endParaRPr lang="es-ES" sz="8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0650831"/>
              </p:ext>
            </p:extLst>
          </p:nvPr>
        </p:nvGraphicFramePr>
        <p:xfrm>
          <a:off x="179511" y="1052736"/>
          <a:ext cx="8640961" cy="4991386"/>
        </p:xfrm>
        <a:graphic>
          <a:graphicData uri="http://schemas.openxmlformats.org/drawingml/2006/table">
            <a:tbl>
              <a:tblPr/>
              <a:tblGrid>
                <a:gridCol w="1152129"/>
                <a:gridCol w="1127808"/>
                <a:gridCol w="1185566"/>
                <a:gridCol w="1253965"/>
                <a:gridCol w="1459160"/>
                <a:gridCol w="1215967"/>
                <a:gridCol w="1246366"/>
              </a:tblGrid>
              <a:tr h="957518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FECHA</a:t>
                      </a: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EXPEDICION DE DOCTOS DE IDENT. 21312006</a:t>
                      </a:r>
                    </a:p>
                  </a:txBody>
                  <a:tcPr marL="9525" marR="9525" marT="952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ALUMBRADO PUBLICOI 21312008</a:t>
                      </a:r>
                    </a:p>
                  </a:txBody>
                  <a:tcPr marL="9525" marR="9525" marT="952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ASEO PUBLICO 21312009</a:t>
                      </a:r>
                    </a:p>
                  </a:txBody>
                  <a:tcPr marL="9525" marR="9525" marT="952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CASETAS TELEFONIC. 21312010</a:t>
                      </a:r>
                    </a:p>
                  </a:txBody>
                  <a:tcPr marL="9525" marR="9525" marT="952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CEMENTERIOS MUNICIPALES 21312011</a:t>
                      </a:r>
                    </a:p>
                  </a:txBody>
                  <a:tcPr marL="9525" marR="9525" marT="952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BARRIDO DE CALLES 21312012</a:t>
                      </a:r>
                    </a:p>
                  </a:txBody>
                  <a:tcPr marL="9525" marR="9525" marT="952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</a:tr>
              <a:tr h="307199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sng" strike="noStrike">
                          <a:solidFill>
                            <a:srgbClr val="000000"/>
                          </a:solidFill>
                          <a:latin typeface="Arial Narrow"/>
                        </a:rPr>
                        <a:t>ENERO 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19.77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265.95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705.00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274.32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163.91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190.46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</a:tr>
              <a:tr h="307199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sng" strike="noStrike">
                          <a:solidFill>
                            <a:srgbClr val="000000"/>
                          </a:solidFill>
                          <a:latin typeface="Arial Narrow"/>
                        </a:rPr>
                        <a:t>FEBRERO 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50.24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288.88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744.00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368.50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160.00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199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sng" strike="noStrike">
                          <a:solidFill>
                            <a:srgbClr val="000000"/>
                          </a:solidFill>
                          <a:latin typeface="Arial Narrow"/>
                        </a:rPr>
                        <a:t>MARZO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13.50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257.61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737.00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148.21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173.09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199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sng" strike="noStrike">
                          <a:solidFill>
                            <a:srgbClr val="000000"/>
                          </a:solidFill>
                          <a:latin typeface="Arial Narrow"/>
                        </a:rPr>
                        <a:t>ABRIL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61.71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301.46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476.00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8.00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185.86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156.48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199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sng" strike="noStrike">
                          <a:solidFill>
                            <a:srgbClr val="000000"/>
                          </a:solidFill>
                          <a:latin typeface="Arial Narrow"/>
                        </a:rPr>
                        <a:t>MAYO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28.62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230.17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735.49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5.00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462.23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167.36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199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sng" strike="noStrike">
                          <a:solidFill>
                            <a:srgbClr val="000000"/>
                          </a:solidFill>
                          <a:latin typeface="Arial Narrow"/>
                        </a:rPr>
                        <a:t>JUNIO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38.28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238.23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717.00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142.16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434.73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323.79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199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sng" strike="noStrike">
                          <a:solidFill>
                            <a:srgbClr val="000000"/>
                          </a:solidFill>
                          <a:latin typeface="Arial Narrow"/>
                        </a:rPr>
                        <a:t>JULIO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10.50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300.28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972.00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219.00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212.30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199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sng" strike="noStrike">
                          <a:solidFill>
                            <a:srgbClr val="000000"/>
                          </a:solidFill>
                          <a:latin typeface="Arial Narrow"/>
                        </a:rPr>
                        <a:t>AGOSTO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13.50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217.79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658.00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640.77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155.03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314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sng" strike="noStrike">
                          <a:solidFill>
                            <a:srgbClr val="000000"/>
                          </a:solidFill>
                          <a:latin typeface="Arial Narrow"/>
                        </a:rPr>
                        <a:t>SEPTIEMBRE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16.20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233.47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658.00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578.39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148.87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199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sng" strike="noStrike">
                          <a:solidFill>
                            <a:srgbClr val="000000"/>
                          </a:solidFill>
                          <a:latin typeface="Arial Narrow"/>
                        </a:rPr>
                        <a:t>OCTUBRE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25.50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302.82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639.14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101.53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189.86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7199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sng" strike="noStrike">
                          <a:solidFill>
                            <a:srgbClr val="000000"/>
                          </a:solidFill>
                          <a:latin typeface="Arial Narrow"/>
                        </a:rPr>
                        <a:t>NOVIEMBRE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19.50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251.53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648.00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307.92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169.49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7199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sng" strike="noStrike">
                          <a:solidFill>
                            <a:srgbClr val="000000"/>
                          </a:solidFill>
                          <a:latin typeface="Arial Narrow"/>
                        </a:rPr>
                        <a:t>DICIEMBRE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10.50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245.45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655.00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232.74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159.25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0649"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TOTALES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307.82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3,133.64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$ 8,344.63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429.48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3,843.79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2,205.98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pPr algn="ctr"/>
            <a:r>
              <a:rPr lang="es-ES" dirty="0" smtClean="0"/>
              <a:t>INGRESOS  POR   AREAS 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3897496"/>
              </p:ext>
            </p:extLst>
          </p:nvPr>
        </p:nvGraphicFramePr>
        <p:xfrm>
          <a:off x="357158" y="933313"/>
          <a:ext cx="8463314" cy="5176619"/>
        </p:xfrm>
        <a:graphic>
          <a:graphicData uri="http://schemas.openxmlformats.org/drawingml/2006/table">
            <a:tbl>
              <a:tblPr/>
              <a:tblGrid>
                <a:gridCol w="1352709"/>
                <a:gridCol w="1000488"/>
                <a:gridCol w="1350658"/>
                <a:gridCol w="1029074"/>
                <a:gridCol w="1436413"/>
                <a:gridCol w="1179144"/>
                <a:gridCol w="1114828"/>
              </a:tblGrid>
              <a:tr h="1029071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FECHA</a:t>
                      </a: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FIESTAS 21312014</a:t>
                      </a:r>
                    </a:p>
                  </a:txBody>
                  <a:tcPr marL="9525" marR="9525" marT="952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MERCADOS 21312015 </a:t>
                      </a:r>
                    </a:p>
                  </a:txBody>
                  <a:tcPr marL="9525" marR="9525" marT="952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PAVIMENTO 21312017</a:t>
                      </a:r>
                    </a:p>
                  </a:txBody>
                  <a:tcPr marL="9525" marR="9525" marT="952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TORRES POSTES Y ANTENAS 21312018</a:t>
                      </a:r>
                    </a:p>
                  </a:txBody>
                  <a:tcPr marL="9525" marR="9525" marT="952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RASTRO Y TIANGUE 21312019</a:t>
                      </a:r>
                    </a:p>
                  </a:txBody>
                  <a:tcPr marL="9525" marR="9525" marT="952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FIESTAS 21312014</a:t>
                      </a:r>
                    </a:p>
                  </a:txBody>
                  <a:tcPr marL="9525" marR="9525" marT="952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</a:tr>
              <a:tr h="274493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sng" strike="noStrike">
                          <a:solidFill>
                            <a:srgbClr val="000000"/>
                          </a:solidFill>
                          <a:latin typeface="Arial Narrow"/>
                        </a:rPr>
                        <a:t>ENERO 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342.55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114.94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259.61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334.38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161.80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342.55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</a:tr>
              <a:tr h="274493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sng" strike="noStrike">
                          <a:solidFill>
                            <a:srgbClr val="000000"/>
                          </a:solidFill>
                          <a:latin typeface="Arial Narrow"/>
                        </a:rPr>
                        <a:t>FEBRERO 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1,437.18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260.65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243.76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21,245.00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114.22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1,437.18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493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sng" strike="noStrike">
                          <a:solidFill>
                            <a:srgbClr val="000000"/>
                          </a:solidFill>
                          <a:latin typeface="Arial Narrow"/>
                        </a:rPr>
                        <a:t>MARZO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379.90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259.99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266.49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570.00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221.88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379.90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493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sng" strike="noStrike">
                          <a:solidFill>
                            <a:srgbClr val="000000"/>
                          </a:solidFill>
                          <a:latin typeface="Arial Narrow"/>
                        </a:rPr>
                        <a:t>ABRIL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371.22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141.25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147.97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294.40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113.76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371.22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493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sng" strike="noStrike">
                          <a:solidFill>
                            <a:srgbClr val="000000"/>
                          </a:solidFill>
                          <a:latin typeface="Arial Narrow"/>
                        </a:rPr>
                        <a:t>MAYO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1,088.52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128.44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811.71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14,678.18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254.77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1,088.52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493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sng" strike="noStrike">
                          <a:solidFill>
                            <a:srgbClr val="000000"/>
                          </a:solidFill>
                          <a:latin typeface="Arial Narrow"/>
                        </a:rPr>
                        <a:t>JUNIO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401.04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299.47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225.45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284.00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291.40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401.04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493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sng" strike="noStrike">
                          <a:solidFill>
                            <a:srgbClr val="000000"/>
                          </a:solidFill>
                          <a:latin typeface="Arial Narrow"/>
                        </a:rPr>
                        <a:t>JULIO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424.87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346.83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284.32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1,591.76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241.84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424.87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493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sng" strike="noStrike">
                          <a:solidFill>
                            <a:srgbClr val="000000"/>
                          </a:solidFill>
                          <a:latin typeface="Arial Narrow"/>
                        </a:rPr>
                        <a:t>AGOSTO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1,028.94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249.14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223.42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15,020.30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511.22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1,028.94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989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sng" strike="noStrike">
                          <a:solidFill>
                            <a:srgbClr val="000000"/>
                          </a:solidFill>
                          <a:latin typeface="Arial Narrow"/>
                        </a:rPr>
                        <a:t>SEPTIEMBRE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528.61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259.11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225.06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3,354.00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279.06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528.61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493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sng" strike="noStrike">
                          <a:solidFill>
                            <a:srgbClr val="000000"/>
                          </a:solidFill>
                          <a:latin typeface="Arial Narrow"/>
                        </a:rPr>
                        <a:t>OCTUBRE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471.66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161.82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289.45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334.24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124.66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471.66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6989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sng" strike="noStrike">
                          <a:solidFill>
                            <a:srgbClr val="000000"/>
                          </a:solidFill>
                          <a:latin typeface="Arial Narrow"/>
                        </a:rPr>
                        <a:t>NOVIEMBRE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1,040.19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216.59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241.82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11,904.00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249.38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1,040.19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4493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sng" strike="noStrike">
                          <a:solidFill>
                            <a:srgbClr val="000000"/>
                          </a:solidFill>
                          <a:latin typeface="Arial Narrow"/>
                        </a:rPr>
                        <a:t>DICIEMBRE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344.77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167.25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243.41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1,334.00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162.40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344.77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74493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sng" strike="noStrike">
                          <a:solidFill>
                            <a:srgbClr val="000000"/>
                          </a:solidFill>
                          <a:latin typeface="Arial Narrow"/>
                        </a:rPr>
                        <a:t> 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5505"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TOTALES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7,859.46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$ 2,605.48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3,462.47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70,944.26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2,726.39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7,859.46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smtClean="0"/>
              <a:t>INGRESOS  POR   AREAS 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857256"/>
          </a:xfrm>
        </p:spPr>
        <p:txBody>
          <a:bodyPr/>
          <a:lstStyle/>
          <a:p>
            <a:pPr algn="ctr"/>
            <a:r>
              <a:rPr lang="es-ES" dirty="0" smtClean="0"/>
              <a:t>INGRESOS  POR   AREAS </a:t>
            </a:r>
            <a:endParaRPr lang="es-ES" dirty="0"/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2303613"/>
              </p:ext>
            </p:extLst>
          </p:nvPr>
        </p:nvGraphicFramePr>
        <p:xfrm>
          <a:off x="500034" y="785795"/>
          <a:ext cx="8464454" cy="5391184"/>
        </p:xfrm>
        <a:graphic>
          <a:graphicData uri="http://schemas.openxmlformats.org/drawingml/2006/table">
            <a:tbl>
              <a:tblPr/>
              <a:tblGrid>
                <a:gridCol w="1191646"/>
                <a:gridCol w="1368152"/>
                <a:gridCol w="1080120"/>
                <a:gridCol w="1512168"/>
                <a:gridCol w="1455933"/>
                <a:gridCol w="1856435"/>
              </a:tblGrid>
              <a:tr h="747977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FECHA</a:t>
                      </a: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TERMINAL DE BUSES 21312022</a:t>
                      </a:r>
                    </a:p>
                  </a:txBody>
                  <a:tcPr marL="9525" marR="9525" marT="952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BañOS 21312023</a:t>
                      </a:r>
                    </a:p>
                  </a:txBody>
                  <a:tcPr marL="9525" marR="9525" marT="952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PERMISOS Y LICENCIAS 21312024</a:t>
                      </a:r>
                    </a:p>
                  </a:txBody>
                  <a:tcPr marL="9525" marR="9525" marT="952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COTEJO DE FIERRO 21312025</a:t>
                      </a:r>
                    </a:p>
                  </a:txBody>
                  <a:tcPr marL="9525" marR="9525" marT="952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AGUA POTABLE 21314001</a:t>
                      </a:r>
                    </a:p>
                  </a:txBody>
                  <a:tcPr marL="9525" marR="9525" marT="952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</a:tr>
              <a:tr h="31954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sng" strike="noStrike">
                          <a:solidFill>
                            <a:srgbClr val="000000"/>
                          </a:solidFill>
                          <a:latin typeface="Arial Narrow"/>
                        </a:rPr>
                        <a:t>ENERO 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57.00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60.00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597.50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9.06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1,550.22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</a:tr>
              <a:tr h="31954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sng" strike="noStrike">
                          <a:solidFill>
                            <a:srgbClr val="000000"/>
                          </a:solidFill>
                          <a:latin typeface="Arial Narrow"/>
                        </a:rPr>
                        <a:t>FEBRERO 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174.00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317.02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4.74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1,631.88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954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sng" strike="noStrike">
                          <a:solidFill>
                            <a:srgbClr val="000000"/>
                          </a:solidFill>
                          <a:latin typeface="Arial Narrow"/>
                        </a:rPr>
                        <a:t>MARZO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111.00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60.00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117.00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9.96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1,754.14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954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sng" strike="noStrike">
                          <a:solidFill>
                            <a:srgbClr val="000000"/>
                          </a:solidFill>
                          <a:latin typeface="Arial Narrow"/>
                        </a:rPr>
                        <a:t>ABRIL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81.00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30.00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120.00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$ 242.79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1,486.76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954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sng" strike="noStrike">
                          <a:solidFill>
                            <a:srgbClr val="000000"/>
                          </a:solidFill>
                          <a:latin typeface="Arial Narrow"/>
                        </a:rPr>
                        <a:t>MAYO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207.00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30.00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53.00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14.34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1,718.94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954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sng" strike="noStrike">
                          <a:solidFill>
                            <a:srgbClr val="000000"/>
                          </a:solidFill>
                          <a:latin typeface="Arial Narrow"/>
                        </a:rPr>
                        <a:t>JUNIO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69.00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30.00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282.50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13.80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1,432.51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954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sng" strike="noStrike">
                          <a:solidFill>
                            <a:srgbClr val="000000"/>
                          </a:solidFill>
                          <a:latin typeface="Arial Narrow"/>
                        </a:rPr>
                        <a:t>JULIO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126.00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30.00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191.79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13.20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1,943.62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954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sng" strike="noStrike">
                          <a:solidFill>
                            <a:srgbClr val="000000"/>
                          </a:solidFill>
                          <a:latin typeface="Arial Narrow"/>
                        </a:rPr>
                        <a:t>AGOSTO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141.00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30.00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29.34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1,147.88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954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sng" strike="noStrike">
                          <a:solidFill>
                            <a:srgbClr val="000000"/>
                          </a:solidFill>
                          <a:latin typeface="Arial Narrow"/>
                        </a:rPr>
                        <a:t>SEPTIEMBRE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42.00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30.00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13.02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1,485.10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954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sng" strike="noStrike">
                          <a:solidFill>
                            <a:srgbClr val="000000"/>
                          </a:solidFill>
                          <a:latin typeface="Arial Narrow"/>
                        </a:rPr>
                        <a:t>OCTUBRE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159.00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86.00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9.30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1,325.41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954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sng" strike="noStrike">
                          <a:solidFill>
                            <a:srgbClr val="000000"/>
                          </a:solidFill>
                          <a:latin typeface="Arial Narrow"/>
                        </a:rPr>
                        <a:t>NOVIEMBRE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90.00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60.00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402.50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11.46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1,534.64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9540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sng" strike="noStrike">
                          <a:solidFill>
                            <a:srgbClr val="000000"/>
                          </a:solidFill>
                          <a:latin typeface="Arial Narrow"/>
                        </a:rPr>
                        <a:t>DICIEMBRE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51.00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30.00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485.20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6.72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1,903.20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2644"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0" i="0" u="sng" strike="noStrike">
                          <a:solidFill>
                            <a:srgbClr val="000000"/>
                          </a:solidFill>
                          <a:latin typeface="Arial Narrow"/>
                        </a:rPr>
                        <a:t> 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latin typeface="Arial Narrow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4407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TOTALES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1,308.00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390.00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2,652.51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$ 377.73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18,914.30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857256"/>
          </a:xfrm>
        </p:spPr>
        <p:txBody>
          <a:bodyPr/>
          <a:lstStyle/>
          <a:p>
            <a:pPr algn="ctr"/>
            <a:r>
              <a:rPr lang="es-ES" dirty="0" smtClean="0"/>
              <a:t>INGRESOS  POR   AREAS </a:t>
            </a:r>
            <a:endParaRPr lang="es-ES" dirty="0"/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8824578"/>
              </p:ext>
            </p:extLst>
          </p:nvPr>
        </p:nvGraphicFramePr>
        <p:xfrm>
          <a:off x="500034" y="785795"/>
          <a:ext cx="8032406" cy="5480711"/>
        </p:xfrm>
        <a:graphic>
          <a:graphicData uri="http://schemas.openxmlformats.org/drawingml/2006/table">
            <a:tbl>
              <a:tblPr/>
              <a:tblGrid>
                <a:gridCol w="1448510"/>
                <a:gridCol w="1663063"/>
                <a:gridCol w="1312945"/>
                <a:gridCol w="1838122"/>
                <a:gridCol w="1769766"/>
              </a:tblGrid>
              <a:tr h="746357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FECHA</a:t>
                      </a: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05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MULTAS POR MORA DE IMP. 21315001</a:t>
                      </a:r>
                    </a:p>
                  </a:txBody>
                  <a:tcPr marL="9525" marR="9525" marT="952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05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INTERES POR MORA 21315002</a:t>
                      </a:r>
                    </a:p>
                  </a:txBody>
                  <a:tcPr marL="9525" marR="9525" marT="952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05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MULTA DEL REF 21315014</a:t>
                      </a:r>
                    </a:p>
                  </a:txBody>
                  <a:tcPr marL="9525" marR="9525" marT="952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05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INGRESOS DIV. 21315099</a:t>
                      </a:r>
                    </a:p>
                  </a:txBody>
                  <a:tcPr marL="9525" marR="9525" marT="952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</a:tr>
              <a:tr h="318848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sng" strike="noStrike">
                          <a:solidFill>
                            <a:srgbClr val="000000"/>
                          </a:solidFill>
                          <a:latin typeface="Arial Narrow"/>
                        </a:rPr>
                        <a:t>ENERO 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17.16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0.02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19.22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 20.50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</a:tr>
              <a:tr h="318848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sng" strike="noStrike">
                          <a:solidFill>
                            <a:srgbClr val="000000"/>
                          </a:solidFill>
                          <a:latin typeface="Arial Narrow"/>
                        </a:rPr>
                        <a:t>FEBRERO 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28.59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1.18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2.86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 11.62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848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sng" strike="noStrike">
                          <a:solidFill>
                            <a:srgbClr val="000000"/>
                          </a:solidFill>
                          <a:latin typeface="Arial Narrow"/>
                        </a:rPr>
                        <a:t>MARZO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82.02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6.24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2.86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122.99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848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sng" strike="noStrike">
                          <a:solidFill>
                            <a:srgbClr val="000000"/>
                          </a:solidFill>
                          <a:latin typeface="Arial Narrow"/>
                        </a:rPr>
                        <a:t>ABRIL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53.50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10.12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14.60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115.58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848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sng" strike="noStrike">
                          <a:solidFill>
                            <a:srgbClr val="000000"/>
                          </a:solidFill>
                          <a:latin typeface="Arial Narrow"/>
                        </a:rPr>
                        <a:t>MAYO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160.98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28.49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17.15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253.87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848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sng" strike="noStrike">
                          <a:solidFill>
                            <a:srgbClr val="000000"/>
                          </a:solidFill>
                          <a:latin typeface="Arial Narrow"/>
                        </a:rPr>
                        <a:t>JUNIO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152.91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60.11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2.86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180.08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848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sng" strike="noStrike">
                          <a:solidFill>
                            <a:srgbClr val="000000"/>
                          </a:solidFill>
                          <a:latin typeface="Arial Narrow"/>
                        </a:rPr>
                        <a:t>JULIO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301.90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99.23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5.72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 30.52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848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sng" strike="noStrike">
                          <a:solidFill>
                            <a:srgbClr val="000000"/>
                          </a:solidFill>
                          <a:latin typeface="Arial Narrow"/>
                        </a:rPr>
                        <a:t>AGOSTO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115.46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8.83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11.43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235.38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848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sng" strike="noStrike">
                          <a:solidFill>
                            <a:srgbClr val="000000"/>
                          </a:solidFill>
                          <a:latin typeface="Arial Narrow"/>
                        </a:rPr>
                        <a:t>SEPTIEMBRE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64.88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21.61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3.03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182.91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848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sng" strike="noStrike">
                          <a:solidFill>
                            <a:srgbClr val="000000"/>
                          </a:solidFill>
                          <a:latin typeface="Arial Narrow"/>
                        </a:rPr>
                        <a:t>OCTUBRE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139.23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41.22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2.86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120.81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8848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sng" strike="noStrike">
                          <a:solidFill>
                            <a:srgbClr val="000000"/>
                          </a:solidFill>
                          <a:latin typeface="Arial Narrow"/>
                        </a:rPr>
                        <a:t>NOVIEMBRE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106.31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29.95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5.71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160.30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8848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0" i="0" u="sng" strike="noStrike">
                          <a:solidFill>
                            <a:srgbClr val="000000"/>
                          </a:solidFill>
                          <a:latin typeface="Arial Narrow"/>
                        </a:rPr>
                        <a:t>DICIEMBRE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100.67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21.79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10.03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 14.46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4928">
                <a:tc>
                  <a:txBody>
                    <a:bodyPr/>
                    <a:lstStyle/>
                    <a:p>
                      <a:pPr algn="ctr" fontAlgn="b"/>
                      <a:endParaRPr lang="es-ES" sz="1400" b="0" i="0" u="sng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33250"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TOTALES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1,323.61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328.79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98.33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1,449.02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132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857256"/>
          </a:xfrm>
        </p:spPr>
        <p:txBody>
          <a:bodyPr/>
          <a:lstStyle/>
          <a:p>
            <a:pPr algn="ctr"/>
            <a:r>
              <a:rPr lang="es-ES" dirty="0" smtClean="0"/>
              <a:t>INGRESOS  POR   AREAS </a:t>
            </a:r>
            <a:endParaRPr lang="es-ES" dirty="0"/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1483709"/>
              </p:ext>
            </p:extLst>
          </p:nvPr>
        </p:nvGraphicFramePr>
        <p:xfrm>
          <a:off x="500034" y="785795"/>
          <a:ext cx="8032406" cy="5658924"/>
        </p:xfrm>
        <a:graphic>
          <a:graphicData uri="http://schemas.openxmlformats.org/drawingml/2006/table">
            <a:tbl>
              <a:tblPr/>
              <a:tblGrid>
                <a:gridCol w="2629669"/>
                <a:gridCol w="3019176"/>
                <a:gridCol w="2383561"/>
              </a:tblGrid>
              <a:tr h="843005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FECHA</a:t>
                      </a: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25% FODES 21316834</a:t>
                      </a:r>
                    </a:p>
                  </a:txBody>
                  <a:tcPr marL="9525" marR="9525" marT="952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75% FODES 21322834</a:t>
                      </a:r>
                    </a:p>
                  </a:txBody>
                  <a:tcPr marL="9525" marR="9525" marT="952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</a:tr>
              <a:tr h="296204"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0" i="0" u="sng" strike="noStrike">
                          <a:solidFill>
                            <a:srgbClr val="000000"/>
                          </a:solidFill>
                          <a:latin typeface="Arial Narrow"/>
                        </a:rPr>
                        <a:t>ENERO 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  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</a:tr>
              <a:tr h="296204"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0" i="0" u="sng" strike="noStrike">
                          <a:solidFill>
                            <a:srgbClr val="000000"/>
                          </a:solidFill>
                          <a:latin typeface="Arial Narrow"/>
                        </a:rPr>
                        <a:t>FEBRERO 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24,397.27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73,191.80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204"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0" i="0" u="sng" strike="noStrike">
                          <a:solidFill>
                            <a:srgbClr val="000000"/>
                          </a:solidFill>
                          <a:latin typeface="Arial Narrow"/>
                        </a:rPr>
                        <a:t>MARZO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48,058.78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144,176.34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204"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0" i="0" u="sng" strike="noStrike">
                          <a:solidFill>
                            <a:srgbClr val="000000"/>
                          </a:solidFill>
                          <a:latin typeface="Arial Narrow"/>
                        </a:rPr>
                        <a:t>ABRIL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  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204"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0" i="0" u="sng" strike="noStrike">
                          <a:solidFill>
                            <a:srgbClr val="000000"/>
                          </a:solidFill>
                          <a:latin typeface="Arial Narrow"/>
                        </a:rPr>
                        <a:t>MAYO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48,058.78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144,176.34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204"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0" i="0" u="sng" strike="noStrike">
                          <a:solidFill>
                            <a:srgbClr val="000000"/>
                          </a:solidFill>
                          <a:latin typeface="Arial Narrow"/>
                        </a:rPr>
                        <a:t>JUNIO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  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204"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0" i="0" u="sng" strike="noStrike">
                          <a:solidFill>
                            <a:srgbClr val="000000"/>
                          </a:solidFill>
                          <a:latin typeface="Arial Narrow"/>
                        </a:rPr>
                        <a:t>JULIO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24,029.93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72,088.17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204"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0" i="0" u="sng" strike="noStrike">
                          <a:solidFill>
                            <a:srgbClr val="000000"/>
                          </a:solidFill>
                          <a:latin typeface="Arial Narrow"/>
                        </a:rPr>
                        <a:t>AGOSTO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48,058.78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144,176.34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204"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0" i="0" u="sng" strike="noStrike">
                          <a:solidFill>
                            <a:srgbClr val="000000"/>
                          </a:solidFill>
                          <a:latin typeface="Arial Narrow"/>
                        </a:rPr>
                        <a:t>SEPTIEMBRE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  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204"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0" i="0" u="sng" strike="noStrike">
                          <a:solidFill>
                            <a:srgbClr val="000000"/>
                          </a:solidFill>
                          <a:latin typeface="Arial Narrow"/>
                        </a:rPr>
                        <a:t>OCTUBRE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24,029.39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72,088.17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6204"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0" i="0" u="sng" strike="noStrike">
                          <a:solidFill>
                            <a:srgbClr val="000000"/>
                          </a:solidFill>
                          <a:latin typeface="Arial Narrow"/>
                        </a:rPr>
                        <a:t>NOVIEMBRE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24,029.39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72,088.17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6204"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0" i="0" u="sng" strike="noStrike">
                          <a:solidFill>
                            <a:srgbClr val="000000"/>
                          </a:solidFill>
                          <a:latin typeface="Arial Narrow"/>
                        </a:rPr>
                        <a:t>DICIEMBRE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  24,029.39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72,088.17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8301">
                <a:tc>
                  <a:txBody>
                    <a:bodyPr/>
                    <a:lstStyle/>
                    <a:p>
                      <a:pPr algn="ctr" fontAlgn="b"/>
                      <a:endParaRPr lang="es-ES" sz="1800" b="0" i="0" u="sng" strike="noStrike" dirty="0">
                        <a:solidFill>
                          <a:srgbClr val="000000"/>
                        </a:solidFill>
                        <a:latin typeface="Arial Narrow"/>
                      </a:endParaRP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6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600" b="0" i="0" u="none" strike="noStrike">
                          <a:solidFill>
                            <a:srgbClr val="000000"/>
                          </a:solidFill>
                          <a:latin typeface="Arial Narrow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95379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TOTALES</a:t>
                      </a:r>
                    </a:p>
                  </a:txBody>
                  <a:tcPr marL="0" marR="0" marT="0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    264,691.71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794,073.50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531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47747826"/>
              </p:ext>
            </p:extLst>
          </p:nvPr>
        </p:nvGraphicFramePr>
        <p:xfrm>
          <a:off x="611560" y="1700808"/>
          <a:ext cx="8001056" cy="3214707"/>
        </p:xfrm>
        <a:graphic>
          <a:graphicData uri="http://schemas.openxmlformats.org/drawingml/2006/table">
            <a:tbl>
              <a:tblPr/>
              <a:tblGrid>
                <a:gridCol w="4176464"/>
                <a:gridCol w="3824592"/>
              </a:tblGrid>
              <a:tr h="632556">
                <a:tc>
                  <a:txBody>
                    <a:bodyPr/>
                    <a:lstStyle/>
                    <a:p>
                      <a:pPr algn="l" fontAlgn="ctr"/>
                      <a:r>
                        <a:rPr lang="es-ES" sz="2800" b="1" i="0" u="none" strike="noStrike" dirty="0">
                          <a:solidFill>
                            <a:srgbClr val="000000"/>
                          </a:solidFill>
                          <a:latin typeface="Bookman Old Style"/>
                        </a:rPr>
                        <a:t>FONDOS PROPIOS </a:t>
                      </a: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$ </a:t>
                      </a:r>
                      <a:r>
                        <a:rPr lang="es-SV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170,192.91 </a:t>
                      </a:r>
                      <a:endParaRPr lang="es-SV" sz="2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2556">
                <a:tc>
                  <a:txBody>
                    <a:bodyPr/>
                    <a:lstStyle/>
                    <a:p>
                      <a:pPr algn="l" fontAlgn="ctr"/>
                      <a:r>
                        <a:rPr lang="es-ES" sz="3200" b="1" i="0" u="none" strike="noStrike">
                          <a:solidFill>
                            <a:srgbClr val="000000"/>
                          </a:solidFill>
                          <a:latin typeface="Bookman Old Style"/>
                        </a:rPr>
                        <a:t>FODES 75%</a:t>
                      </a: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$ </a:t>
                      </a:r>
                      <a:r>
                        <a:rPr lang="es-SV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794,073.50 </a:t>
                      </a:r>
                      <a:endParaRPr lang="es-SV" sz="2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2556">
                <a:tc>
                  <a:txBody>
                    <a:bodyPr/>
                    <a:lstStyle/>
                    <a:p>
                      <a:pPr algn="l" fontAlgn="ctr"/>
                      <a:r>
                        <a:rPr lang="es-ES" sz="3200" b="1" i="0" u="none" strike="noStrike">
                          <a:solidFill>
                            <a:srgbClr val="000000"/>
                          </a:solidFill>
                          <a:latin typeface="Bookman Old Style"/>
                        </a:rPr>
                        <a:t>FODES 25%</a:t>
                      </a: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s-SV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$ </a:t>
                      </a:r>
                      <a:r>
                        <a:rPr lang="es-SV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264,691.71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2556">
                <a:tc>
                  <a:txBody>
                    <a:bodyPr/>
                    <a:lstStyle/>
                    <a:p>
                      <a:pPr algn="l" fontAlgn="ctr"/>
                      <a:r>
                        <a:rPr lang="es-ES" sz="3200" b="1" i="0" u="none" strike="noStrike" dirty="0">
                          <a:solidFill>
                            <a:srgbClr val="000000"/>
                          </a:solidFill>
                          <a:latin typeface="Bookman Old Style"/>
                        </a:rPr>
                        <a:t>FISDL</a:t>
                      </a: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</a:t>
                      </a:r>
                      <a:endParaRPr lang="es-SV" sz="2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4483">
                <a:tc>
                  <a:txBody>
                    <a:bodyPr/>
                    <a:lstStyle/>
                    <a:p>
                      <a:pPr algn="l" fontAlgn="ctr"/>
                      <a:r>
                        <a:rPr lang="es-ES" sz="2800" b="1" i="0" u="none" strike="noStrike" dirty="0">
                          <a:solidFill>
                            <a:srgbClr val="000000"/>
                          </a:solidFill>
                          <a:latin typeface="Bookman Old Style"/>
                        </a:rPr>
                        <a:t>TOTAL </a:t>
                      </a:r>
                      <a:r>
                        <a:rPr lang="es-ES" sz="2400" b="1" i="0" u="none" strike="noStrike" dirty="0">
                          <a:solidFill>
                            <a:srgbClr val="000000"/>
                          </a:solidFill>
                          <a:latin typeface="Bookman Old Style"/>
                        </a:rPr>
                        <a:t>DE INGRESOS </a:t>
                      </a:r>
                      <a:endParaRPr lang="es-ES" sz="2800" b="1" i="0" u="none" strike="noStrike" dirty="0">
                        <a:solidFill>
                          <a:srgbClr val="000000"/>
                        </a:solidFill>
                        <a:latin typeface="Bookman Old Style"/>
                      </a:endParaRP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4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$    1228,958.12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000" dirty="0" smtClean="0"/>
              <a:t>TOTAL DE INGRESOS  AÑO 2017</a:t>
            </a:r>
            <a:endParaRPr lang="es-E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urrencia">
  <a:themeElements>
    <a:clrScheme name="Forma de onda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Concurrencia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urrenci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1819</TotalTime>
  <Words>1974</Words>
  <Application>Microsoft Office PowerPoint</Application>
  <PresentationFormat>Presentación en pantalla (4:3)</PresentationFormat>
  <Paragraphs>570</Paragraphs>
  <Slides>39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0" baseType="lpstr">
      <vt:lpstr>Concurrencia</vt:lpstr>
      <vt:lpstr>RENDICION DE CUENTAS  CONCEJO MUNICIPAL DE OSICALA  PERIODO 2015 – 2018       FOMENTANDO LA TRANSPARENCIA  </vt:lpstr>
      <vt:lpstr>DETALLE DE INGRESOS DURANTE EL AÑO 2017.</vt:lpstr>
      <vt:lpstr>INGRESOS  POR   AREAS </vt:lpstr>
      <vt:lpstr>INGRESOS  POR   AREAS </vt:lpstr>
      <vt:lpstr>INGRESOS  POR   AREAS </vt:lpstr>
      <vt:lpstr>INGRESOS  POR   AREAS </vt:lpstr>
      <vt:lpstr>INGRESOS  POR   AREAS </vt:lpstr>
      <vt:lpstr>INGRESOS  POR   AREAS </vt:lpstr>
      <vt:lpstr>TOTAL DE INGRESOS  AÑO 2017</vt:lpstr>
      <vt:lpstr>DETALLE DE EGRESOS DURANTE EL AÑO 2017.</vt:lpstr>
      <vt:lpstr>“REMODELACION Y ADECUACION DE OBRAS ORNAMENTALES EN FRENTE A IGLESIA CATOLICA DE OSICALA, DEPARTAMENTO DE MORAZÁN”</vt:lpstr>
      <vt:lpstr>“CONSTRUCCION DE CENTRO ESCOLAR EN CASERÍO, CENTRO AMERICA, CANTÓN AGUA ZARCA, OSICALA, MORAZÁN.</vt:lpstr>
      <vt:lpstr>CONCRETO HIDRAHULICO EN CALLE LOS ESQUIVELES, CASERIO EL JOBO, CANTON AGUA ZARCA, OSICALA, MORAZAN”</vt:lpstr>
      <vt:lpstr>MEJORAMIENTO DE CANCHA DE FUTBOL EN CASERIO LLANO ALEGRE, CANTON CERRO EL COYOL, MUNICIPIO DE OSICALA, MORAZAN.</vt:lpstr>
      <vt:lpstr>"MEJORAMIENTO DE ESPACIO PARA ESPARCIMIENTO DE PREVENCION CONTRALA   VIOLENCIA,   MUNICIPIO   DE   OSICALA;   DEPARTAMENTO   DE   MORAZAN.”</vt:lpstr>
      <vt:lpstr>TRAMO DE CONCRETO HIDRÁULICO EN CANTON CERRO EL COYOL CENTRO, MUNICIPIO DE OSICALA</vt:lpstr>
      <vt:lpstr>CONCRETO HIDRAHULICO EN TRAMO EN CHARAMO ARRIBA CANTON LA MONTAÑA, TRAMO DE CALLE EN CASERIO HOJA DE SAL Y TRAMO EN CALLE EL ESPINO, CANTON LLANO ALEGRE, OSICALA, MORAZAN”</vt:lpstr>
      <vt:lpstr>CONFORMACION Y BASLASTADO PARA EL MEJORAMIENTO DE CALLES Y CAMINOS VECINALES EN EL MUNICIPIO DE OSICALA, DEPARATMENTO DE MORAZAN. 2017 (DOS ETAPAS)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Total de pago en salarios durante el año 2017</vt:lpstr>
      <vt:lpstr>Gastos en equipo de oficina y papeleria </vt:lpstr>
      <vt:lpstr>TOTAL DE EGRESOS </vt:lpstr>
      <vt:lpstr>GRACIAS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“COLOCACION DE MEZCLA ASFALTICA EN CALLE DE COLONIA NUEVA,  CASERÍO EL TABLON, CANTÓN AGUA ZARCA”, MUNICIPIO DE OSICALA DEPARTAMENTO DE MORAZÁN.-</dc:title>
  <dc:creator>alcaldia</dc:creator>
  <cp:lastModifiedBy>Usuario</cp:lastModifiedBy>
  <cp:revision>127</cp:revision>
  <cp:lastPrinted>2018-02-26T21:09:51Z</cp:lastPrinted>
  <dcterms:created xsi:type="dcterms:W3CDTF">2017-02-22T15:24:02Z</dcterms:created>
  <dcterms:modified xsi:type="dcterms:W3CDTF">2018-02-26T21:10:43Z</dcterms:modified>
</cp:coreProperties>
</file>