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0" r:id="rId8"/>
    <p:sldId id="265" r:id="rId9"/>
    <p:sldId id="266" r:id="rId10"/>
    <p:sldId id="261" r:id="rId11"/>
    <p:sldId id="267" r:id="rId12"/>
    <p:sldId id="268" r:id="rId13"/>
    <p:sldId id="271" r:id="rId14"/>
    <p:sldId id="269" r:id="rId15"/>
    <p:sldId id="274" r:id="rId16"/>
    <p:sldId id="273" r:id="rId17"/>
    <p:sldId id="272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E713E-AC2C-40A7-AC89-128B16A69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80011" y="235275"/>
            <a:ext cx="10145372" cy="3183985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TESORERIA:</a:t>
            </a:r>
            <a:br>
              <a:rPr lang="es-SV" dirty="0"/>
            </a:br>
            <a:r>
              <a:rPr lang="es-SV" dirty="0"/>
              <a:t> </a:t>
            </a:r>
            <a:br>
              <a:rPr lang="es-SV" dirty="0"/>
            </a:br>
            <a:endParaRPr lang="es-SV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F7BDEA-B907-4627-A03F-C8A5AAC99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14515" y="2833374"/>
            <a:ext cx="10185240" cy="3083032"/>
          </a:xfrm>
        </p:spPr>
        <p:txBody>
          <a:bodyPr/>
          <a:lstStyle/>
          <a:p>
            <a:pPr algn="ctr"/>
            <a:r>
              <a:rPr lang="es-SV" sz="4800" dirty="0"/>
              <a:t>CUENTAS PRINCIPALES DE LA MUNICIPALIDAD DE LA VILLA DE SAN SIMON</a:t>
            </a:r>
            <a:r>
              <a:rPr lang="es-S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9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89080-F01F-4465-919E-6D04B5253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837765"/>
          </a:xfrm>
        </p:spPr>
        <p:txBody>
          <a:bodyPr>
            <a:normAutofit/>
          </a:bodyPr>
          <a:lstStyle/>
          <a:p>
            <a:pPr algn="ctr"/>
            <a:r>
              <a:rPr lang="es-SV" sz="6000" dirty="0"/>
              <a:t>FODES 25%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F2B689-6BC7-4C36-9039-84F0FE685A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78193"/>
            <a:ext cx="10394707" cy="4184725"/>
          </a:xfrm>
        </p:spPr>
        <p:txBody>
          <a:bodyPr>
            <a:noAutofit/>
          </a:bodyPr>
          <a:lstStyle/>
          <a:p>
            <a:r>
              <a:rPr lang="es-MX" dirty="0"/>
              <a:t>Art. 8.- A PARTIR DE LA FECHA EN QUE LOS MUNICIPIOS RECIBAN LOS RECURSOS ASIGNADOS</a:t>
            </a:r>
          </a:p>
          <a:p>
            <a:pPr marL="0" indent="0">
              <a:buNone/>
            </a:pPr>
            <a:r>
              <a:rPr lang="es-MX" dirty="0"/>
              <a:t>DEL FONDO MUNICIPAL, NO PODRÁN UTILIZAR MÁS DEL 25% DE ELLOS EN GASTOS DE</a:t>
            </a:r>
          </a:p>
          <a:p>
            <a:pPr marL="0" indent="0">
              <a:buNone/>
            </a:pPr>
            <a:r>
              <a:rPr lang="es-MX" dirty="0"/>
              <a:t>FUNCIONAMIENTO.</a:t>
            </a:r>
          </a:p>
          <a:p>
            <a:r>
              <a:rPr lang="es-MX" dirty="0"/>
              <a:t>.- Deberá entenderse que son gastos de funcionamiento todos aquellos</a:t>
            </a:r>
          </a:p>
          <a:p>
            <a:pPr marL="0" indent="0">
              <a:buNone/>
            </a:pPr>
            <a:r>
              <a:rPr lang="es-MX" dirty="0"/>
              <a:t>en que incurre la Municipalidad como Ente Titular  tales como salarios, jornales,</a:t>
            </a:r>
          </a:p>
          <a:p>
            <a:pPr marL="0" indent="0">
              <a:buNone/>
            </a:pPr>
            <a:r>
              <a:rPr lang="es-MX" dirty="0"/>
              <a:t>aguinaldos, viáticos, transporte de funcionarios y empleados, servicios de telecomunicaciones,</a:t>
            </a:r>
          </a:p>
          <a:p>
            <a:pPr marL="0" indent="0">
              <a:buNone/>
            </a:pPr>
            <a:r>
              <a:rPr lang="es-MX" dirty="0"/>
              <a:t>de agua, energía eléctrica, repuestos y accesorios para los vehículos de uso para el transporte</a:t>
            </a:r>
          </a:p>
          <a:p>
            <a:pPr marL="0" indent="0">
              <a:buNone/>
            </a:pPr>
            <a:r>
              <a:rPr lang="es-MX" dirty="0"/>
              <a:t>de funcionarios y empleados propiedad de las municipalidades.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41072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B4D4F-9A23-4769-885F-823CAE6D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837765"/>
          </a:xfrm>
        </p:spPr>
        <p:txBody>
          <a:bodyPr>
            <a:normAutofit fontScale="90000"/>
          </a:bodyPr>
          <a:lstStyle/>
          <a:p>
            <a:r>
              <a:rPr lang="es-SV" dirty="0"/>
              <a:t>CUANTO INGRESA Y COMO SE DISTRIBUYE EL FODES 25% EN LA VILLA DE SAN SIMON.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214472-198C-4062-8906-27FF20D024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498308"/>
          </a:xfrm>
        </p:spPr>
        <p:txBody>
          <a:bodyPr>
            <a:noAutofit/>
          </a:bodyPr>
          <a:lstStyle/>
          <a:p>
            <a:r>
              <a:rPr lang="es-SV" dirty="0"/>
              <a:t>INGRESA 23,335.07</a:t>
            </a:r>
          </a:p>
          <a:p>
            <a:r>
              <a:rPr lang="es-SV" dirty="0"/>
              <a:t>PAGO DE PLANILLA DE SALARIOS POR UN MONTO DE $11,430.86</a:t>
            </a:r>
          </a:p>
          <a:p>
            <a:r>
              <a:rPr lang="es-SV" dirty="0"/>
              <a:t>PAGO DIETAS ( CONCEJALES)  POR UN MONTO DE $ 2,791.29</a:t>
            </a:r>
          </a:p>
          <a:p>
            <a:r>
              <a:rPr lang="es-SV" dirty="0"/>
              <a:t>PAGO DE  LAS AFP POR UN MONTO DE $2,394.86</a:t>
            </a:r>
          </a:p>
          <a:p>
            <a:r>
              <a:rPr lang="es-SV" dirty="0"/>
              <a:t>PAGO DE ISSS POR UN MONTO DE $1,688.66</a:t>
            </a:r>
          </a:p>
          <a:p>
            <a:r>
              <a:rPr lang="es-SV" dirty="0"/>
              <a:t>PAGO DE RENTA DESCONTADA A LOS EMPLEADOS POR $837</a:t>
            </a:r>
          </a:p>
          <a:p>
            <a:r>
              <a:rPr lang="es-SV" dirty="0"/>
              <a:t>TELEFONIA LINEA FIJA E INTERNET MUNICIPALIDAD POR $96.00</a:t>
            </a:r>
          </a:p>
          <a:p>
            <a:r>
              <a:rPr lang="es-SV" dirty="0"/>
              <a:t>PAGO DE COMBUSTIBLE VEHICULOS MUNICIPALES POR $ 550</a:t>
            </a:r>
          </a:p>
          <a:p>
            <a:r>
              <a:rPr lang="es-SV" dirty="0"/>
              <a:t>PAGO DE ENERGIA ELECTRICA POR $ 4,300</a:t>
            </a:r>
          </a:p>
        </p:txBody>
      </p:sp>
    </p:spTree>
    <p:extLst>
      <p:ext uri="{BB962C8B-B14F-4D97-AF65-F5344CB8AC3E}">
        <p14:creationId xmlns:p14="http://schemas.microsoft.com/office/powerpoint/2010/main" val="376733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9AF75-D145-432D-A5B8-2A79F3A6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837765"/>
          </a:xfrm>
        </p:spPr>
        <p:txBody>
          <a:bodyPr/>
          <a:lstStyle/>
          <a:p>
            <a:r>
              <a:rPr lang="es-SV" dirty="0"/>
              <a:t>FONDOS PROPIOS: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1DC953-2521-4BEA-82D3-7D38AE42C7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SV" sz="4400" dirty="0"/>
              <a:t>INGRESOS PROVENIENTES DE LOS IMPUESTOS PAGADOS POR PERSONAS PARTICULARES, Y JURIDICAS, POR LOS SERVICIOS QUE PRESTA LA MUNICIPALIDAD:</a:t>
            </a:r>
          </a:p>
        </p:txBody>
      </p:sp>
    </p:spTree>
    <p:extLst>
      <p:ext uri="{BB962C8B-B14F-4D97-AF65-F5344CB8AC3E}">
        <p14:creationId xmlns:p14="http://schemas.microsoft.com/office/powerpoint/2010/main" val="367274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D9AD8-9290-4602-A5EE-EA10F9CC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9850"/>
            <a:ext cx="10396882" cy="1697916"/>
          </a:xfrm>
        </p:spPr>
        <p:txBody>
          <a:bodyPr>
            <a:normAutofit/>
          </a:bodyPr>
          <a:lstStyle/>
          <a:p>
            <a:r>
              <a:rPr lang="es-SV" sz="4400" dirty="0"/>
              <a:t>SERVICIOS PUBLICOS PRESTADOS POR LA MUNICIPALIDAD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30B74-9403-49B0-81CA-086C6F04FD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SV" sz="12300" dirty="0"/>
              <a:t> ALUMBRADO PUBLICO</a:t>
            </a:r>
          </a:p>
          <a:p>
            <a:r>
              <a:rPr lang="es-SV" sz="12300" dirty="0"/>
              <a:t>ASEO</a:t>
            </a:r>
          </a:p>
          <a:p>
            <a:r>
              <a:rPr lang="es-SV" sz="12300" dirty="0"/>
              <a:t>PAVIMENTACION</a:t>
            </a:r>
          </a:p>
          <a:p>
            <a:r>
              <a:rPr lang="es-SV" sz="12300" dirty="0"/>
              <a:t>AGUA POTABLE</a:t>
            </a:r>
          </a:p>
          <a:p>
            <a:r>
              <a:rPr lang="es-SV" sz="12300" dirty="0"/>
              <a:t>AGUAS NEGRAS</a:t>
            </a:r>
          </a:p>
          <a:p>
            <a:r>
              <a:rPr lang="es-SV" sz="12300" dirty="0"/>
              <a:t>PERMISOS</a:t>
            </a:r>
          </a:p>
          <a:p>
            <a:r>
              <a:rPr lang="es-SV" sz="12300" dirty="0"/>
              <a:t>EXPEDISION DE DOCUMENTOS ENTRE OTROS.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0890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E6534-A384-4751-90ED-B16717CA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SV" sz="4000" dirty="0"/>
              <a:t>¿CUANTO INGRESA Y COMO SE DISTRIBUYEN LOS FONDOS PROPIOS DE LA MUNICIPALIDAD DE LA VILLA DE SAN SIMON?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BEADC-4B73-4D33-8CDA-DC3092E89B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551" y="2063395"/>
            <a:ext cx="10305956" cy="4305131"/>
          </a:xfrm>
        </p:spPr>
        <p:txBody>
          <a:bodyPr>
            <a:normAutofit/>
          </a:bodyPr>
          <a:lstStyle/>
          <a:p>
            <a:pPr algn="ctr"/>
            <a:r>
              <a:rPr lang="es-SV" sz="4000" dirty="0"/>
              <a:t>INGRESAN UN MONTO PROMEDIO DE $1,986.34 </a:t>
            </a:r>
          </a:p>
          <a:p>
            <a:pPr algn="ctr"/>
            <a:r>
              <a:rPr lang="es-SV" sz="4000" dirty="0"/>
              <a:t> LOS CULAES SON PAGADOS POR PERSONAS PARTICULARES.</a:t>
            </a:r>
          </a:p>
        </p:txBody>
      </p:sp>
    </p:spTree>
    <p:extLst>
      <p:ext uri="{BB962C8B-B14F-4D97-AF65-F5344CB8AC3E}">
        <p14:creationId xmlns:p14="http://schemas.microsoft.com/office/powerpoint/2010/main" val="308599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75D71-9151-4EFF-9BFC-D26FBECC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MAS UN MONTO PROMEDIO DE $ 6,843.21. DE MANERA TRIMESTRAL.</a:t>
            </a:r>
            <a:br>
              <a:rPr lang="es-SV" dirty="0"/>
            </a:b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AAAC78-0261-4C73-B803-E0C7FBE326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s-SV" sz="2800" dirty="0"/>
              <a:t>LOS  CUALES SON PAGADOS POR PERSONAS JURIDICAS ENTRE ELLAS:</a:t>
            </a:r>
          </a:p>
          <a:p>
            <a:r>
              <a:rPr lang="es-SV" sz="2800" dirty="0"/>
              <a:t>CLARO</a:t>
            </a:r>
          </a:p>
          <a:p>
            <a:r>
              <a:rPr lang="es-SV" sz="2800" dirty="0"/>
              <a:t>TELEMOVIL</a:t>
            </a:r>
          </a:p>
          <a:p>
            <a:r>
              <a:rPr lang="es-SV" sz="2800" dirty="0"/>
              <a:t>SBA TORRES EL SALVADOR</a:t>
            </a:r>
          </a:p>
          <a:p>
            <a:r>
              <a:rPr lang="es-SV" sz="2800" dirty="0"/>
              <a:t>EEO Y PAGO POR</a:t>
            </a:r>
          </a:p>
          <a:p>
            <a:r>
              <a:rPr lang="es-SV" sz="2800" dirty="0"/>
              <a:t>ANTENAS</a:t>
            </a:r>
          </a:p>
        </p:txBody>
      </p:sp>
    </p:spTree>
    <p:extLst>
      <p:ext uri="{BB962C8B-B14F-4D97-AF65-F5344CB8AC3E}">
        <p14:creationId xmlns:p14="http://schemas.microsoft.com/office/powerpoint/2010/main" val="395091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A97EE-5B54-4104-9E92-A9DF32E2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837766"/>
          </a:xfrm>
        </p:spPr>
        <p:txBody>
          <a:bodyPr>
            <a:normAutofit/>
          </a:bodyPr>
          <a:lstStyle/>
          <a:p>
            <a:r>
              <a:rPr lang="es-MX" dirty="0"/>
              <a:t>LOS CUALES SON UTILIZADOS DE LA SIGUIENTE MANERA:</a:t>
            </a:r>
            <a:endParaRPr lang="es-SV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D9C96-EE94-4716-B5B4-B1EB748145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2132"/>
            <a:ext cx="10394707" cy="4593516"/>
          </a:xfrm>
        </p:spPr>
        <p:txBody>
          <a:bodyPr>
            <a:normAutofit fontScale="77500" lnSpcReduction="20000"/>
          </a:bodyPr>
          <a:lstStyle/>
          <a:p>
            <a:r>
              <a:rPr lang="es-MX" sz="3000" dirty="0"/>
              <a:t>COLABORACIONES ECONOMICAS A SOLICITUDES DE:</a:t>
            </a:r>
          </a:p>
          <a:p>
            <a:r>
              <a:rPr lang="es-MX" sz="3000" dirty="0"/>
              <a:t>IGLESIAS</a:t>
            </a:r>
          </a:p>
          <a:p>
            <a:r>
              <a:rPr lang="es-MX" sz="3000" dirty="0"/>
              <a:t>ESCUELAS</a:t>
            </a:r>
          </a:p>
          <a:p>
            <a:r>
              <a:rPr lang="es-MX" sz="3000" dirty="0"/>
              <a:t>EQUIPOS DE FUTBOL</a:t>
            </a:r>
          </a:p>
          <a:p>
            <a:r>
              <a:rPr lang="es-MX" sz="3000" dirty="0"/>
              <a:t>OTRAS INSTITUCIONES </a:t>
            </a:r>
          </a:p>
          <a:p>
            <a:r>
              <a:rPr lang="es-MX" sz="3000" dirty="0"/>
              <a:t>PARTICULARES</a:t>
            </a:r>
          </a:p>
          <a:p>
            <a:r>
              <a:rPr lang="es-MX" sz="3000" dirty="0"/>
              <a:t>PAGO DE ENERGIA</a:t>
            </a:r>
          </a:p>
          <a:p>
            <a:r>
              <a:rPr lang="es-MX" sz="3000" dirty="0"/>
              <a:t>PAGO DE COMBUSTIBLE.</a:t>
            </a:r>
          </a:p>
          <a:p>
            <a:r>
              <a:rPr lang="es-MX" sz="3000" dirty="0"/>
              <a:t>PAGO DE TELEFONIA E INTERNET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1940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054FD-9AA7-48AA-8090-6D0C42B7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398032"/>
            <a:ext cx="10396882" cy="2235798"/>
          </a:xfrm>
        </p:spPr>
        <p:txBody>
          <a:bodyPr>
            <a:normAutofit/>
          </a:bodyPr>
          <a:lstStyle/>
          <a:p>
            <a:r>
              <a:rPr lang="es-SV" dirty="0"/>
              <a:t>SALARIOS QUE SE PAGAN DE FONDOS PROPIOS: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02C16C-C7BB-47A7-98D4-63FD5118F8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81374"/>
            <a:ext cx="10394707" cy="4216998"/>
          </a:xfrm>
        </p:spPr>
        <p:txBody>
          <a:bodyPr>
            <a:noAutofit/>
          </a:bodyPr>
          <a:lstStyle/>
          <a:p>
            <a:r>
              <a:rPr lang="es-SV" sz="3200" dirty="0"/>
              <a:t>SALARIO DEL MOTORISTA DE LOS VEHICULOS MUNICIPALES.</a:t>
            </a:r>
          </a:p>
          <a:p>
            <a:r>
              <a:rPr lang="es-SV" sz="3200" dirty="0"/>
              <a:t>SALARIO DE AUDITORIA INTERNA DE LA MUNICIPALIDAD</a:t>
            </a:r>
          </a:p>
          <a:p>
            <a:r>
              <a:rPr lang="es-SV" sz="3200" dirty="0"/>
              <a:t>SALARIO DE UN MAESTRO DE EDUCACION FISICA EN COMPLEJO  EDUCATIVO CANTON EL CARRIZAL</a:t>
            </a:r>
          </a:p>
          <a:p>
            <a:r>
              <a:rPr lang="es-SV" sz="3200" dirty="0"/>
              <a:t>MANTENIMIENTO DE LAVADEROS PUBLICOS.</a:t>
            </a:r>
          </a:p>
          <a:p>
            <a:r>
              <a:rPr lang="es-SV" sz="3200" dirty="0"/>
              <a:t>INPREVISTOS</a:t>
            </a:r>
          </a:p>
        </p:txBody>
      </p:sp>
    </p:spTree>
    <p:extLst>
      <p:ext uri="{BB962C8B-B14F-4D97-AF65-F5344CB8AC3E}">
        <p14:creationId xmlns:p14="http://schemas.microsoft.com/office/powerpoint/2010/main" val="191768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75F80-14CA-4379-9DF1-C22A8188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TESORERIA MUNICIPAL DE SAN SIMON.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A0595F-8731-4F6E-B0EC-B463319FA0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6000" dirty="0">
                <a:latin typeface="Algerian" panose="04020705040A02060702" pitchFamily="82" charset="0"/>
              </a:rPr>
              <a:t>GRACIAS POR SU ATENCION!</a:t>
            </a:r>
          </a:p>
        </p:txBody>
      </p:sp>
    </p:spTree>
    <p:extLst>
      <p:ext uri="{BB962C8B-B14F-4D97-AF65-F5344CB8AC3E}">
        <p14:creationId xmlns:p14="http://schemas.microsoft.com/office/powerpoint/2010/main" val="306555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8D61-0E34-461D-8439-E4B363ED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FODES ( PROVEIENE DE GOBIERNO CENTRAL)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C3B24-7851-469E-853F-A3F31529E5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09065"/>
          </a:xfrm>
        </p:spPr>
        <p:txBody>
          <a:bodyPr>
            <a:normAutofit fontScale="92500" lnSpcReduction="20000"/>
          </a:bodyPr>
          <a:lstStyle/>
          <a:p>
            <a:r>
              <a:rPr lang="es-SV" sz="7200" dirty="0"/>
              <a:t>FODES 75%</a:t>
            </a:r>
          </a:p>
          <a:p>
            <a:r>
              <a:rPr lang="es-SV" sz="7200" dirty="0"/>
              <a:t>FODES 25%</a:t>
            </a:r>
          </a:p>
          <a:p>
            <a:r>
              <a:rPr lang="es-SV" sz="7200" dirty="0"/>
              <a:t>FONDOS PROPIOS</a:t>
            </a:r>
          </a:p>
        </p:txBody>
      </p:sp>
    </p:spTree>
    <p:extLst>
      <p:ext uri="{BB962C8B-B14F-4D97-AF65-F5344CB8AC3E}">
        <p14:creationId xmlns:p14="http://schemas.microsoft.com/office/powerpoint/2010/main" val="285630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51C80-BC70-4ED6-9DC8-A5AC2741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27126"/>
            <a:ext cx="10396882" cy="1310640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DEFINICION Y DISTRIBUCION DEL FODES</a:t>
            </a:r>
            <a:br>
              <a:rPr lang="es-SV" dirty="0"/>
            </a:br>
            <a:r>
              <a:rPr lang="es-SV" dirty="0"/>
              <a:t>Y LOS FONDOS PROPIOS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E8193E-DB04-48D9-B312-ED073810AB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4800" dirty="0"/>
              <a:t>FODES:</a:t>
            </a:r>
            <a:r>
              <a:rPr lang="es-MX" sz="4800" dirty="0"/>
              <a:t> FONDO PARA EL DESARROLLO ECONOMICO Y SOCIAL DE LOS MUNICIPIOS.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92623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50EF6-5614-4532-BC89-4DAB970E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495313"/>
          </a:xfrm>
        </p:spPr>
        <p:txBody>
          <a:bodyPr/>
          <a:lstStyle/>
          <a:p>
            <a:pPr algn="ctr"/>
            <a:r>
              <a:rPr lang="es-SV" dirty="0"/>
              <a:t>BASE LEGAL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A4024-1FB8-4F71-B7D9-DC2CB74B7A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409713"/>
            <a:ext cx="10394707" cy="23236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600" dirty="0"/>
              <a:t>Art. 207 inc. 3. Constitución</a:t>
            </a:r>
          </a:p>
          <a:p>
            <a:pPr marL="0" indent="0" algn="just">
              <a:buNone/>
            </a:pPr>
            <a:r>
              <a:rPr lang="es-MX" sz="3600" dirty="0"/>
              <a:t>Para garantizar  el desarrollo y la autonomía económica de los municipios, se creará un fondo para el desarrollo económico y social de los mismos. Una ley establecerá el monto de ese fondo y los mecanismos para su uso.</a:t>
            </a:r>
          </a:p>
        </p:txBody>
      </p:sp>
    </p:spTree>
    <p:extLst>
      <p:ext uri="{BB962C8B-B14F-4D97-AF65-F5344CB8AC3E}">
        <p14:creationId xmlns:p14="http://schemas.microsoft.com/office/powerpoint/2010/main" val="270303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B76C0-8134-42BC-AE96-ADE5412B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942"/>
            <a:ext cx="10396882" cy="1568824"/>
          </a:xfrm>
        </p:spPr>
        <p:txBody>
          <a:bodyPr/>
          <a:lstStyle/>
          <a:p>
            <a:r>
              <a:rPr lang="es-SV" dirty="0"/>
              <a:t>ASIGNACION DEL FODES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874E16-11FC-409E-86F0-9B38734FC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92132"/>
            <a:ext cx="10394707" cy="4367604"/>
          </a:xfrm>
        </p:spPr>
        <p:txBody>
          <a:bodyPr>
            <a:normAutofit fontScale="92500" lnSpcReduction="10000"/>
          </a:bodyPr>
          <a:lstStyle/>
          <a:p>
            <a:r>
              <a:rPr lang="es-MX" sz="3200" dirty="0"/>
              <a:t>Art. 4.- EL MONTO A DISTRIBUIR ANUALMENTE A LOS MUNICIPIOS SE ASIGNARA</a:t>
            </a:r>
          </a:p>
          <a:p>
            <a:r>
              <a:rPr lang="es-MX" sz="3200" dirty="0"/>
              <a:t>PROPORCIONALMENTE SEGÚN LOS SIGUIENTES CRITERIOS:</a:t>
            </a:r>
          </a:p>
          <a:p>
            <a:r>
              <a:rPr lang="es-MX" sz="3200" dirty="0"/>
              <a:t>POBLACIÓN 50%</a:t>
            </a:r>
          </a:p>
          <a:p>
            <a:r>
              <a:rPr lang="es-MX" sz="3200" dirty="0"/>
              <a:t>EQUIDAD 25%</a:t>
            </a:r>
          </a:p>
          <a:p>
            <a:r>
              <a:rPr lang="es-MX" sz="3200" dirty="0"/>
              <a:t>POBREZA 20%</a:t>
            </a:r>
          </a:p>
          <a:p>
            <a:r>
              <a:rPr lang="es-MX" sz="3200" dirty="0"/>
              <a:t>EXTENSIÓN TERRITORIAL 5%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9194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9BBC6-7CED-4DB9-BC91-B5BDE627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837765"/>
          </a:xfrm>
        </p:spPr>
        <p:txBody>
          <a:bodyPr/>
          <a:lstStyle/>
          <a:p>
            <a:r>
              <a:rPr lang="es-SV" dirty="0"/>
              <a:t>INGRESO DEL FODES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E23E21-CBDE-4F82-9D8D-AC82632B9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69216"/>
          </a:xfrm>
        </p:spPr>
        <p:txBody>
          <a:bodyPr>
            <a:noAutofit/>
          </a:bodyPr>
          <a:lstStyle/>
          <a:p>
            <a:r>
              <a:rPr lang="es-MX" sz="2400" dirty="0"/>
              <a:t>Art. 6.- El Gobierno Central depositará en una cuenta especial a nombre del ISDEM</a:t>
            </a:r>
          </a:p>
          <a:p>
            <a:r>
              <a:rPr lang="es-MX" sz="2400" dirty="0"/>
              <a:t>Art. 7.- El ISDEM depositará en la cuenta de cada municipio los recursos mencionados en el</a:t>
            </a:r>
          </a:p>
          <a:p>
            <a:r>
              <a:rPr lang="es-MX" sz="2400" dirty="0"/>
              <a:t>artículo anterior a más tardar dentro de los diez días siguientes de tenerlos a su disposición.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35225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A20F-4C6D-480C-AB8B-F48F4E43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6000" dirty="0"/>
              <a:t>FODES 75%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927641-97F5-45E1-AA98-41488DD25E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5400" dirty="0"/>
              <a:t>DESTINADO PARA INVERSION Y DESARROLLO DEL MUNICIPIO.</a:t>
            </a:r>
          </a:p>
        </p:txBody>
      </p:sp>
    </p:spTree>
    <p:extLst>
      <p:ext uri="{BB962C8B-B14F-4D97-AF65-F5344CB8AC3E}">
        <p14:creationId xmlns:p14="http://schemas.microsoft.com/office/powerpoint/2010/main" val="301103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0CED4-07CA-4FFD-8259-E55C351A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CUANTO INGRESA Y COMO SE DISTRIBUYE E INVIERTE EL FODES 75% DE LA VILLA DE SAN SIMON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E58CC-057B-4657-9154-B71435E05C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003917"/>
          </a:xfrm>
        </p:spPr>
        <p:txBody>
          <a:bodyPr>
            <a:normAutofit/>
          </a:bodyPr>
          <a:lstStyle/>
          <a:p>
            <a:r>
              <a:rPr lang="es-SV" sz="3600" dirty="0"/>
              <a:t>INGRESAN $45,725.41   APARTIR DE AHÍ:</a:t>
            </a:r>
          </a:p>
          <a:p>
            <a:r>
              <a:rPr lang="es-SV" sz="3600" dirty="0"/>
              <a:t>SE ESTIMA LO QUE CADA UNIDAD O DEPENDENCIA VA A GASTAR EN EL PROXIMO MES AL DEL DEPOSITO.</a:t>
            </a:r>
          </a:p>
          <a:p>
            <a:r>
              <a:rPr lang="es-SV" sz="3600" dirty="0"/>
              <a:t>EN BASE A LA ESTIMACION DE GASTO, SE LE TRANFIEREN FONDOS A CADA UNIDAD O DEPENDENCIA.</a:t>
            </a:r>
          </a:p>
        </p:txBody>
      </p:sp>
    </p:spTree>
    <p:extLst>
      <p:ext uri="{BB962C8B-B14F-4D97-AF65-F5344CB8AC3E}">
        <p14:creationId xmlns:p14="http://schemas.microsoft.com/office/powerpoint/2010/main" val="352548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7D9F6-094D-446C-BFAF-1A3CC2EC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837765"/>
          </a:xfrm>
        </p:spPr>
        <p:txBody>
          <a:bodyPr>
            <a:normAutofit/>
          </a:bodyPr>
          <a:lstStyle/>
          <a:p>
            <a:r>
              <a:rPr lang="es-SV" sz="4800" dirty="0"/>
              <a:t>UNIDADES Y DEPENDENCIAS QUE SE LES TRASFIEREN FONDOS DE FODES 75%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5A8BF5-DFF1-434A-A0D6-8BC3BFBF88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10394707" cy="3530581"/>
          </a:xfrm>
        </p:spPr>
        <p:txBody>
          <a:bodyPr>
            <a:noAutofit/>
          </a:bodyPr>
          <a:lstStyle/>
          <a:p>
            <a:r>
              <a:rPr lang="es-SV" dirty="0"/>
              <a:t>UNIDAD AGROPECUARIA</a:t>
            </a:r>
          </a:p>
          <a:p>
            <a:r>
              <a:rPr lang="es-SV" dirty="0"/>
              <a:t>UNIDAD DE RECREACION, CULTURA Y DEPORTES</a:t>
            </a:r>
          </a:p>
          <a:p>
            <a:r>
              <a:rPr lang="es-SV" dirty="0"/>
              <a:t>UNIDAD MUNICIPAL DE LA MUJER</a:t>
            </a:r>
          </a:p>
          <a:p>
            <a:r>
              <a:rPr lang="es-SV" dirty="0"/>
              <a:t>FIESTAS TITULARES Y PATRONALES DE LA VILLA DE SAN SIMON</a:t>
            </a:r>
          </a:p>
          <a:p>
            <a:r>
              <a:rPr lang="es-SV" dirty="0"/>
              <a:t>MANTENIMIENTO DE LOS SISTEMAS DE AGUAS</a:t>
            </a:r>
          </a:p>
          <a:p>
            <a:r>
              <a:rPr lang="es-SV" dirty="0"/>
              <a:t>SANEAMIENTO AMBIENTAL</a:t>
            </a:r>
          </a:p>
          <a:p>
            <a:r>
              <a:rPr lang="es-SV" dirty="0"/>
              <a:t>MANTENIMIENTO DEL SISTEMA ELECTRICO</a:t>
            </a:r>
          </a:p>
          <a:p>
            <a:r>
              <a:rPr lang="es-SV" dirty="0"/>
              <a:t>CASA DE ENCUENTROS JUVENILES</a:t>
            </a:r>
          </a:p>
          <a:p>
            <a:r>
              <a:rPr lang="es-SV" dirty="0"/>
              <a:t> PREINVERSION ( PROYECTOS)</a:t>
            </a:r>
          </a:p>
        </p:txBody>
      </p:sp>
    </p:spTree>
    <p:extLst>
      <p:ext uri="{BB962C8B-B14F-4D97-AF65-F5344CB8AC3E}">
        <p14:creationId xmlns:p14="http://schemas.microsoft.com/office/powerpoint/2010/main" val="3311446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304</TotalTime>
  <Words>717</Words>
  <Application>Microsoft Office PowerPoint</Application>
  <PresentationFormat>Panorámica</PresentationFormat>
  <Paragraphs>95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Algerian</vt:lpstr>
      <vt:lpstr>Arial</vt:lpstr>
      <vt:lpstr>Impact</vt:lpstr>
      <vt:lpstr>Evento principal</vt:lpstr>
      <vt:lpstr>TESORERIA:   </vt:lpstr>
      <vt:lpstr>FODES ( PROVEIENE DE GOBIERNO CENTRAL)</vt:lpstr>
      <vt:lpstr>DEFINICION Y DISTRIBUCION DEL FODES Y LOS FONDOS PROPIOS</vt:lpstr>
      <vt:lpstr>BASE LEGAL</vt:lpstr>
      <vt:lpstr>ASIGNACION DEL FODES</vt:lpstr>
      <vt:lpstr>INGRESO DEL FODES</vt:lpstr>
      <vt:lpstr>FODES 75%</vt:lpstr>
      <vt:lpstr>CUANTO INGRESA Y COMO SE DISTRIBUYE E INVIERTE EL FODES 75% DE LA VILLA DE SAN SIMON</vt:lpstr>
      <vt:lpstr>UNIDADES Y DEPENDENCIAS QUE SE LES TRASFIEREN FONDOS DE FODES 75%</vt:lpstr>
      <vt:lpstr>FODES 25%</vt:lpstr>
      <vt:lpstr>CUANTO INGRESA Y COMO SE DISTRIBUYE EL FODES 25% EN LA VILLA DE SAN SIMON.</vt:lpstr>
      <vt:lpstr>FONDOS PROPIOS:</vt:lpstr>
      <vt:lpstr>SERVICIOS PUBLICOS PRESTADOS POR LA MUNICIPALIDAD</vt:lpstr>
      <vt:lpstr>¿CUANTO INGRESA Y COMO SE DISTRIBUYEN LOS FONDOS PROPIOS DE LA MUNICIPALIDAD DE LA VILLA DE SAN SIMON?</vt:lpstr>
      <vt:lpstr>MAS UN MONTO PROMEDIO DE $ 6,843.21. DE MANERA TRIMESTRAL. </vt:lpstr>
      <vt:lpstr>LOS CUALES SON UTILIZADOS DE LA SIGUIENTE MANERA:</vt:lpstr>
      <vt:lpstr>SALARIOS QUE SE PAGAN DE FONDOS PROPIOS:</vt:lpstr>
      <vt:lpstr>TESORERIA MUNICIPAL DE SAN SIMON.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CUENTAS PRINCIPALES DE   LA MUNICIPALIDAD</dc:title>
  <dc:creator>hp</dc:creator>
  <cp:lastModifiedBy>hp</cp:lastModifiedBy>
  <cp:revision>25</cp:revision>
  <cp:lastPrinted>2019-03-15T20:31:19Z</cp:lastPrinted>
  <dcterms:created xsi:type="dcterms:W3CDTF">2019-03-13T16:54:47Z</dcterms:created>
  <dcterms:modified xsi:type="dcterms:W3CDTF">2019-03-15T21:00:59Z</dcterms:modified>
</cp:coreProperties>
</file>