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599988" cy="7199313"/>
  <p:notesSz cx="6858000" cy="9144000"/>
  <p:defaultTextStyle>
    <a:defPPr>
      <a:defRPr lang="es-SV"/>
    </a:defPPr>
    <a:lvl1pPr marL="0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1pPr>
    <a:lvl2pPr marL="475168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2pPr>
    <a:lvl3pPr marL="950336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3pPr>
    <a:lvl4pPr marL="1425504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4pPr>
    <a:lvl5pPr marL="1900672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5pPr>
    <a:lvl6pPr marL="2375840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6pPr>
    <a:lvl7pPr marL="2851008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7pPr>
    <a:lvl8pPr marL="3326176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8pPr>
    <a:lvl9pPr marL="3801344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C05154BB-229C-49D0-927F-272619F70D36}">
          <p14:sldIdLst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092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111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330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554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977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288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3551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500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006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017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845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67F5-1BF0-443F-8DC4-B86954496C46}" type="datetimeFigureOut">
              <a:rPr lang="es-SV" smtClean="0"/>
              <a:t>15/3/2019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AB53-572F-4BF5-86B3-2CAC439C3E7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0936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909"/>
            <a:ext cx="12601080" cy="75354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250" y="928217"/>
            <a:ext cx="10867489" cy="874957"/>
          </a:xfrm>
        </p:spPr>
        <p:txBody>
          <a:bodyPr>
            <a:noAutofit/>
          </a:bodyPr>
          <a:lstStyle/>
          <a:p>
            <a:pPr algn="ctr"/>
            <a:r>
              <a:rPr lang="es-SV" sz="4400" b="1" dirty="0"/>
              <a:t>PROYECTO EJECUTADOS MAYO – JUNIO 2018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61506"/>
              </p:ext>
            </p:extLst>
          </p:nvPr>
        </p:nvGraphicFramePr>
        <p:xfrm>
          <a:off x="1" y="1600198"/>
          <a:ext cx="12599988" cy="517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75"/>
                <a:gridCol w="2064223"/>
                <a:gridCol w="707295"/>
                <a:gridCol w="820271"/>
                <a:gridCol w="1129553"/>
                <a:gridCol w="1452282"/>
                <a:gridCol w="1304365"/>
                <a:gridCol w="1169894"/>
                <a:gridCol w="1304365"/>
                <a:gridCol w="1129552"/>
                <a:gridCol w="1062413"/>
              </a:tblGrid>
              <a:tr h="853123"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solidFill>
                            <a:schemeClr val="bg1"/>
                          </a:solidFill>
                        </a:rPr>
                        <a:t>N°</a:t>
                      </a:r>
                      <a:endParaRPr lang="es-SV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solidFill>
                            <a:schemeClr val="bg1"/>
                          </a:solidFill>
                        </a:rPr>
                        <a:t>NOMBRE</a:t>
                      </a:r>
                      <a:r>
                        <a:rPr lang="es-SV" sz="1400" baseline="0" dirty="0" smtClean="0">
                          <a:solidFill>
                            <a:schemeClr val="bg1"/>
                          </a:solidFill>
                        </a:rPr>
                        <a:t> DEL PROYECTO</a:t>
                      </a:r>
                      <a:endParaRPr lang="es-SV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solidFill>
                            <a:schemeClr val="bg1"/>
                          </a:solidFill>
                        </a:rPr>
                        <a:t>FECHAS</a:t>
                      </a:r>
                      <a:endParaRPr lang="es-SV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solidFill>
                            <a:schemeClr val="bg1"/>
                          </a:solidFill>
                        </a:rPr>
                        <a:t>FONDOS</a:t>
                      </a:r>
                      <a:endParaRPr lang="es-SV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solidFill>
                            <a:schemeClr val="bg1"/>
                          </a:solidFill>
                        </a:rPr>
                        <a:t>MODADALIDAD DE EJECUCION</a:t>
                      </a:r>
                      <a:endParaRPr lang="es-SV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solidFill>
                            <a:schemeClr val="bg1"/>
                          </a:solidFill>
                        </a:rPr>
                        <a:t>MONTOS</a:t>
                      </a:r>
                      <a:endParaRPr lang="es-SV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solidFill>
                            <a:schemeClr val="bg1"/>
                          </a:solidFill>
                        </a:rPr>
                        <a:t>MONTO A FORMULADOR</a:t>
                      </a:r>
                      <a:endParaRPr lang="es-SV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solidFill>
                            <a:schemeClr val="bg1"/>
                          </a:solidFill>
                        </a:rPr>
                        <a:t>MONTO PAGADO A SUPERVISOR</a:t>
                      </a:r>
                      <a:endParaRPr lang="es-SV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solidFill>
                            <a:schemeClr val="bg1"/>
                          </a:solidFill>
                        </a:rPr>
                        <a:t>OMBRE FORMULADOR</a:t>
                      </a:r>
                      <a:endParaRPr lang="es-SV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503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INI.</a:t>
                      </a:r>
                      <a:endParaRPr lang="es-SV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FNALZ.</a:t>
                      </a:r>
                      <a:endParaRPr lang="es-SV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CARPETA/ PERFIL</a:t>
                      </a:r>
                      <a:endParaRPr lang="es-SV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EJECUTADO</a:t>
                      </a:r>
                      <a:endParaRPr lang="es-SV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23">
                <a:tc>
                  <a:txBody>
                    <a:bodyPr/>
                    <a:lstStyle/>
                    <a:p>
                      <a:r>
                        <a:rPr lang="es-SV" sz="1900" b="1" dirty="0" smtClean="0"/>
                        <a:t>1</a:t>
                      </a:r>
                      <a:endParaRPr lang="es-SV" sz="1900" b="1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Chapeos Suministro de material balastado y </a:t>
                      </a:r>
                      <a:r>
                        <a:rPr lang="es-SV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reparación </a:t>
                      </a:r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menores de calles en el </a:t>
                      </a:r>
                      <a:r>
                        <a:rPr lang="es-SV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municipio </a:t>
                      </a:r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San </a:t>
                      </a:r>
                      <a:r>
                        <a:rPr lang="es-SV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Simón, Morazán.</a:t>
                      </a:r>
                      <a:endParaRPr lang="es-SV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45032" rtl="0" eaLnBrk="1" fontAlgn="ctr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23/7/2018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45032" rtl="0" eaLnBrk="1" fontAlgn="ctr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8/7/2018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ctr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ctr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ctr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48,509.89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ctr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48,127.24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ctr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2,182.95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ctr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2,400.00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ctr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CONSTRUVE S.A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23">
                <a:tc>
                  <a:txBody>
                    <a:bodyPr/>
                    <a:lstStyle/>
                    <a:p>
                      <a:r>
                        <a:rPr lang="es-SV" sz="1900" dirty="0" smtClean="0"/>
                        <a:t>3</a:t>
                      </a:r>
                      <a:endParaRPr lang="es-SV" sz="19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Saneamiento Ambiental  San </a:t>
                      </a:r>
                      <a:r>
                        <a:rPr lang="es-SV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Simón </a:t>
                      </a:r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25/5/2018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43,166.07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42,949.29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fontAlgn="t" latinLnBrk="0" hangingPunct="1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JEFE UACI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23">
                <a:tc>
                  <a:txBody>
                    <a:bodyPr/>
                    <a:lstStyle/>
                    <a:p>
                      <a:r>
                        <a:rPr lang="es-SV" sz="1900" dirty="0" smtClean="0"/>
                        <a:t>4</a:t>
                      </a:r>
                      <a:endParaRPr lang="es-SV" sz="19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Fortalecimiento </a:t>
                      </a:r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la Unidad  de  la mujer  san </a:t>
                      </a:r>
                      <a:r>
                        <a:rPr lang="es-SV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simón </a:t>
                      </a:r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1/5/2018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5,000.00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$1709.75</a:t>
                      </a:r>
                      <a:endParaRPr lang="es-SV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Unidad Municipal de la mujer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23">
                <a:tc>
                  <a:txBody>
                    <a:bodyPr/>
                    <a:lstStyle/>
                    <a:p>
                      <a:r>
                        <a:rPr lang="es-SV" sz="1900" dirty="0" smtClean="0"/>
                        <a:t>5</a:t>
                      </a:r>
                      <a:endParaRPr lang="es-SV" sz="19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Transporte de estudiante San </a:t>
                      </a:r>
                      <a:r>
                        <a:rPr lang="es-SV" sz="12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Simon</a:t>
                      </a:r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4/6/2018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20/11/2018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19,800.00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17,930.00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JEFE UACI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44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909"/>
            <a:ext cx="12601080" cy="75354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250" y="928217"/>
            <a:ext cx="10867489" cy="874957"/>
          </a:xfrm>
        </p:spPr>
        <p:txBody>
          <a:bodyPr>
            <a:normAutofit/>
          </a:bodyPr>
          <a:lstStyle/>
          <a:p>
            <a:pPr algn="ctr"/>
            <a:r>
              <a:rPr lang="es-SV" sz="4400" b="1" dirty="0"/>
              <a:t>PROYECTO EJECUTADOS MAYO – JUNIO 2018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57491"/>
              </p:ext>
            </p:extLst>
          </p:nvPr>
        </p:nvGraphicFramePr>
        <p:xfrm>
          <a:off x="1" y="1600198"/>
          <a:ext cx="12599988" cy="524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75"/>
                <a:gridCol w="2064223"/>
                <a:gridCol w="707295"/>
                <a:gridCol w="820271"/>
                <a:gridCol w="1129553"/>
                <a:gridCol w="1452282"/>
                <a:gridCol w="1304365"/>
                <a:gridCol w="1169894"/>
                <a:gridCol w="1304365"/>
                <a:gridCol w="1129552"/>
                <a:gridCol w="1062413"/>
              </a:tblGrid>
              <a:tr h="853123"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N°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NOMBRE</a:t>
                      </a:r>
                      <a:r>
                        <a:rPr lang="es-SV" sz="1400" baseline="0" dirty="0" smtClean="0"/>
                        <a:t> DEL PROYECTO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FECHAS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FONDOS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MODADALIDAD DE EJECUCION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MONTOS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MONTO A FORMULADOR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MONTO PAGADO A SUPERVISOR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OMBRE FORMULADOR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503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INI.</a:t>
                      </a:r>
                      <a:endParaRPr lang="es-SV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FNALZ.</a:t>
                      </a:r>
                      <a:endParaRPr lang="es-SV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CARPETA/ PERFIL</a:t>
                      </a:r>
                      <a:endParaRPr lang="es-SV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EJECUTADO</a:t>
                      </a:r>
                      <a:endParaRPr lang="es-SV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788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Fiestas patronales y titulares  San </a:t>
                      </a:r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Simón 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3/5/2018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38,802.66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34,522.20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JEFE UACI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23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Mantenimiento y reparacion del sistema Electrico de San Simon,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3/5/2018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9,690.00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8,277.00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JEFE UACI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23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Mantenimiento y </a:t>
                      </a:r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reparacion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del sistema de agua potable y aguas negras San </a:t>
                      </a:r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Simon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3/5/2018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8,277.47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6,514.81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Jefe UACI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23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e implementacion del deporte, recreacion, San Simon,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3/5/2018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28,350.00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</a:t>
                      </a:r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28089.95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Jefe UACI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94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909"/>
            <a:ext cx="12601080" cy="75354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250" y="928217"/>
            <a:ext cx="10867489" cy="874957"/>
          </a:xfrm>
        </p:spPr>
        <p:txBody>
          <a:bodyPr>
            <a:normAutofit/>
          </a:bodyPr>
          <a:lstStyle/>
          <a:p>
            <a:pPr algn="ctr"/>
            <a:r>
              <a:rPr lang="es-SV" sz="4400" b="1" dirty="0"/>
              <a:t>PROYECTO EJECUTADOS MAYO – JUNIO 2018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64106"/>
              </p:ext>
            </p:extLst>
          </p:nvPr>
        </p:nvGraphicFramePr>
        <p:xfrm>
          <a:off x="1" y="1600198"/>
          <a:ext cx="12599988" cy="531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75"/>
                <a:gridCol w="2064223"/>
                <a:gridCol w="707295"/>
                <a:gridCol w="820271"/>
                <a:gridCol w="1129553"/>
                <a:gridCol w="1452282"/>
                <a:gridCol w="1304365"/>
                <a:gridCol w="1169894"/>
                <a:gridCol w="1304365"/>
                <a:gridCol w="1129552"/>
                <a:gridCol w="1062413"/>
              </a:tblGrid>
              <a:tr h="853123"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N°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NOMBRE</a:t>
                      </a:r>
                      <a:r>
                        <a:rPr lang="es-SV" sz="1400" baseline="0" dirty="0" smtClean="0"/>
                        <a:t> DEL PROYECTO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FECHAS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FONDOS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MODADALIDAD DE EJECUCION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MONTOS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MONTO A FORMULADOR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MONTO PAGADO A SUPERVISOR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OMBRE FORMULADOR</a:t>
                      </a:r>
                      <a:endParaRPr lang="es-SV" sz="1400" dirty="0"/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503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INI.</a:t>
                      </a:r>
                      <a:endParaRPr lang="es-SV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FNALZ.</a:t>
                      </a:r>
                      <a:endParaRPr lang="es-SV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CARPETA/ PERFIL</a:t>
                      </a:r>
                      <a:endParaRPr lang="es-SV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EJECUTADO</a:t>
                      </a:r>
                      <a:endParaRPr lang="es-SV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00" marR="94500" marT="47250" marB="47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788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a la agricultura  de San </a:t>
                      </a:r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Simon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3/5/2018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31,500.00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30,737.32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JEFE UACI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23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Casa de encuentro juveniles san </a:t>
                      </a:r>
                      <a:r>
                        <a:rPr lang="es-S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simon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1/9/2018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31/12/2018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6,000.00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5,180.00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JEFE UACI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23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“Mejoramiento de Pintura en la Alcaldía Municipal y Rehabilitación de Los Baños Públicos del Municipio de San Simón”.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1/10/2018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15/11/2018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7,000.00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5,274.28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315.00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OSSA CONSTRUCTORA S.A de C.V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23"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Fiesta </a:t>
                      </a:r>
                      <a:r>
                        <a:rPr lang="es-SV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civicas</a:t>
                      </a:r>
                      <a:r>
                        <a:rPr lang="es-S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1/2/2019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30//09/2018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8,000.00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</a:t>
                      </a: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5,475.73 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b="0" dirty="0" smtClean="0"/>
                        <a:t>0</a:t>
                      </a:r>
                      <a:endParaRPr lang="es-SV" sz="2000" b="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b="0" dirty="0" smtClean="0"/>
                        <a:t>0</a:t>
                      </a:r>
                      <a:endParaRPr lang="es-SV" sz="2000" b="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450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JEFE UACI</a:t>
                      </a:r>
                    </a:p>
                    <a:p>
                      <a:pPr algn="ctr"/>
                      <a:endParaRPr lang="es-SV" sz="1200" b="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85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909"/>
            <a:ext cx="12601080" cy="75354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250" y="928217"/>
            <a:ext cx="10867489" cy="874957"/>
          </a:xfrm>
        </p:spPr>
        <p:txBody>
          <a:bodyPr>
            <a:normAutofit fontScale="90000"/>
          </a:bodyPr>
          <a:lstStyle/>
          <a:p>
            <a:pPr algn="ctr"/>
            <a:r>
              <a:rPr lang="es-SV" sz="4400" b="1" dirty="0" smtClean="0"/>
              <a:t>FORMULACION DE CARPETAS </a:t>
            </a:r>
            <a:r>
              <a:rPr lang="es-SV" sz="4400" b="1" dirty="0"/>
              <a:t>MAYO – JUNIO 2018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87689"/>
              </p:ext>
            </p:extLst>
          </p:nvPr>
        </p:nvGraphicFramePr>
        <p:xfrm>
          <a:off x="-1" y="1627094"/>
          <a:ext cx="12599988" cy="5230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997"/>
                <a:gridCol w="3149997"/>
                <a:gridCol w="3149997"/>
                <a:gridCol w="3149997"/>
              </a:tblGrid>
              <a:tr h="1125365">
                <a:tc>
                  <a:txBody>
                    <a:bodyPr/>
                    <a:lstStyle/>
                    <a:p>
                      <a:r>
                        <a:rPr lang="es-SV" dirty="0" smtClean="0"/>
                        <a:t>NOMBRE DE LA CARPETA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EMPRESA QUE FORMULA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MONTO INVERTIDO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FINACIAMIENTO</a:t>
                      </a:r>
                      <a:endParaRPr lang="es-SV" dirty="0"/>
                    </a:p>
                  </a:txBody>
                  <a:tcPr/>
                </a:tc>
              </a:tr>
              <a:tr h="1597518">
                <a:tc>
                  <a:txBody>
                    <a:bodyPr/>
                    <a:lstStyle/>
                    <a:p>
                      <a:r>
                        <a:rPr lang="es-SV" dirty="0" smtClean="0"/>
                        <a:t>“Chapeo, Suministro de material balasto  y reparaciones  menores de calles en el Municipio de San Simón, Morazán”.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CONTRUVEN.  S.A DE C.V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2182.95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FORMATO</a:t>
                      </a:r>
                      <a:r>
                        <a:rPr lang="es-SV" baseline="0" dirty="0" smtClean="0"/>
                        <a:t> FODES</a:t>
                      </a:r>
                      <a:endParaRPr lang="es-SV" dirty="0"/>
                    </a:p>
                  </a:txBody>
                  <a:tcPr/>
                </a:tc>
              </a:tr>
              <a:tr h="1297378">
                <a:tc>
                  <a:txBody>
                    <a:bodyPr/>
                    <a:lstStyle/>
                    <a:p>
                      <a:r>
                        <a:rPr lang="es-SV" dirty="0" err="1" smtClean="0"/>
                        <a:t>Construcion</a:t>
                      </a:r>
                      <a:r>
                        <a:rPr lang="es-SV" dirty="0" smtClean="0"/>
                        <a:t> de 7 aulas y servicios sanitarios en complejo Educativo </a:t>
                      </a:r>
                      <a:r>
                        <a:rPr lang="es-SV" dirty="0" err="1" smtClean="0"/>
                        <a:t>Canton</a:t>
                      </a:r>
                      <a:r>
                        <a:rPr lang="es-SV" dirty="0" smtClean="0"/>
                        <a:t> EL Carrizal de San </a:t>
                      </a:r>
                      <a:r>
                        <a:rPr lang="es-SV" dirty="0" err="1" smtClean="0"/>
                        <a:t>San</a:t>
                      </a:r>
                      <a:r>
                        <a:rPr lang="es-SV" dirty="0" smtClean="0"/>
                        <a:t> </a:t>
                      </a:r>
                      <a:r>
                        <a:rPr lang="es-SV" dirty="0" err="1" smtClean="0"/>
                        <a:t>Simon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err="1" smtClean="0"/>
                        <a:t>Construcicion</a:t>
                      </a:r>
                      <a:r>
                        <a:rPr lang="es-SV" dirty="0" smtClean="0"/>
                        <a:t> y </a:t>
                      </a:r>
                      <a:r>
                        <a:rPr lang="es-SV" dirty="0" err="1" smtClean="0"/>
                        <a:t>Terraceria</a:t>
                      </a:r>
                      <a:r>
                        <a:rPr lang="es-SV" dirty="0" smtClean="0"/>
                        <a:t>, S.A de C.V.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45032" rtl="0" eaLnBrk="1" fontAlgn="b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          7,000.00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45032" rtl="0" eaLnBrk="1" fontAlgn="b" latinLnBrk="0" hangingPunct="1"/>
                      <a:r>
                        <a:rPr lang="es-SV" sz="186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</a:t>
                      </a:r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FSDL</a:t>
                      </a:r>
                    </a:p>
                  </a:txBody>
                  <a:tcPr marL="9525" marR="9525" marT="9525" marB="0" anchor="b"/>
                </a:tc>
              </a:tr>
              <a:tr h="1210644"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“Construcción de  módulos  (pilas, trampa para grasa y pozo de absorción), Municipio de San Simón, Morazán”.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Santos Benavides Constructoras S.A de C.V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          2,000.00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Covenio</a:t>
                      </a:r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6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Asps</a:t>
                      </a:r>
                      <a:endParaRPr lang="es-SV" sz="186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37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909"/>
            <a:ext cx="12601080" cy="75354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250" y="928217"/>
            <a:ext cx="10867489" cy="874957"/>
          </a:xfrm>
        </p:spPr>
        <p:txBody>
          <a:bodyPr>
            <a:normAutofit fontScale="90000"/>
          </a:bodyPr>
          <a:lstStyle/>
          <a:p>
            <a:pPr algn="ctr"/>
            <a:r>
              <a:rPr lang="es-SV" sz="4400" b="1" dirty="0" smtClean="0"/>
              <a:t>FORMULACION DE CARPETAS </a:t>
            </a:r>
            <a:r>
              <a:rPr lang="es-SV" sz="4400" b="1" dirty="0"/>
              <a:t>MAYO – JUNIO 2018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61249"/>
              </p:ext>
            </p:extLst>
          </p:nvPr>
        </p:nvGraphicFramePr>
        <p:xfrm>
          <a:off x="-1" y="1627094"/>
          <a:ext cx="12599988" cy="6040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997"/>
                <a:gridCol w="3149997"/>
                <a:gridCol w="3149997"/>
                <a:gridCol w="3149997"/>
              </a:tblGrid>
              <a:tr h="1125365">
                <a:tc>
                  <a:txBody>
                    <a:bodyPr/>
                    <a:lstStyle/>
                    <a:p>
                      <a:r>
                        <a:rPr lang="es-SV" dirty="0" smtClean="0"/>
                        <a:t>NOMBRE DE LA CARPETA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EMPRESA QUE FORMULA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MONTO INVERTIDO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FINACIAMIENTO</a:t>
                      </a:r>
                      <a:endParaRPr lang="es-SV" dirty="0"/>
                    </a:p>
                  </a:txBody>
                  <a:tcPr/>
                </a:tc>
              </a:tr>
              <a:tr h="1597518"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“AMPLIACION DEL COMPLEJO EDUCATIVO DE CANTON VALLE GRANDE CENTRO, MUNICIPIO DE SAN SIMON, DEPARTAMENTO DE MORAZAN.”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45032" rtl="0" eaLnBrk="1" fontAlgn="t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Diseño y proyectos S. A de C.V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        11,725.00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FSDL</a:t>
                      </a:r>
                      <a:endParaRPr lang="es-SV" dirty="0"/>
                    </a:p>
                  </a:txBody>
                  <a:tcPr/>
                </a:tc>
              </a:tr>
              <a:tr h="1297378">
                <a:tc>
                  <a:txBody>
                    <a:bodyPr/>
                    <a:lstStyle/>
                    <a:p>
                      <a:pPr marL="0" algn="ctr" defTabSz="945032" rtl="0" eaLnBrk="1" fontAlgn="b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“CONSTRUCCION DE LA UNIDAD COMUNITARIA DE SALUD FAMILIAR BASICA EN EL CANTON VALLE GRANDE, MUNICIPIO DE SAN SIMON, DEPARTAMENTO DE MORAZAN.”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45032" rtl="0" eaLnBrk="1" fontAlgn="b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Diseño y proyectos S. A de C.V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45032" rtl="0" eaLnBrk="1" fontAlgn="b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            5,600.00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45032" rtl="0" eaLnBrk="1" fontAlgn="b" latinLnBrk="0" hangingPunct="1"/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Ministerio</a:t>
                      </a:r>
                      <a:r>
                        <a:rPr lang="es-SV" sz="186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SV" sz="186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Eduacion</a:t>
                      </a:r>
                      <a:endParaRPr lang="es-SV" sz="186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210644"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“Mejoramiento de cancha de futbol del Municipio de San Simón, Departamento de Morazán”. </a:t>
                      </a:r>
                      <a:endParaRPr lang="es-SV" sz="186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Santos Benavides Constructoras S.A de C.V</a:t>
                      </a:r>
                      <a:endParaRPr lang="es-SV" sz="186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es-SV" sz="186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PREPAS</a:t>
                      </a:r>
                      <a:endParaRPr lang="es-SV" sz="186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65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909"/>
            <a:ext cx="12601080" cy="75354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250" y="928217"/>
            <a:ext cx="10867489" cy="874957"/>
          </a:xfrm>
        </p:spPr>
        <p:txBody>
          <a:bodyPr>
            <a:normAutofit fontScale="90000"/>
          </a:bodyPr>
          <a:lstStyle/>
          <a:p>
            <a:pPr algn="ctr"/>
            <a:r>
              <a:rPr lang="es-SV" sz="4400" b="1" dirty="0" smtClean="0"/>
              <a:t>FORMULACION DE CARPETAS </a:t>
            </a:r>
            <a:r>
              <a:rPr lang="es-SV" sz="4400" b="1" dirty="0"/>
              <a:t>MAYO – JUNIO 2018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52961"/>
              </p:ext>
            </p:extLst>
          </p:nvPr>
        </p:nvGraphicFramePr>
        <p:xfrm>
          <a:off x="-1" y="1627094"/>
          <a:ext cx="12599988" cy="2722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997"/>
                <a:gridCol w="3149997"/>
                <a:gridCol w="3149997"/>
                <a:gridCol w="3149997"/>
              </a:tblGrid>
              <a:tr h="1125365">
                <a:tc>
                  <a:txBody>
                    <a:bodyPr/>
                    <a:lstStyle/>
                    <a:p>
                      <a:r>
                        <a:rPr lang="es-SV" dirty="0" smtClean="0"/>
                        <a:t>NOMBRE DE LA CARPETA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EMPRESA QUE FORMULA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MONTO INVERTIDO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FINACIAMIENTO</a:t>
                      </a:r>
                      <a:endParaRPr lang="es-SV" dirty="0"/>
                    </a:p>
                  </a:txBody>
                  <a:tcPr/>
                </a:tc>
              </a:tr>
              <a:tr h="1597518"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Concretado de tramo de calle que conduce a </a:t>
                      </a:r>
                      <a:r>
                        <a:rPr lang="es-SV" sz="186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canton</a:t>
                      </a:r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san francisco, municipio de san </a:t>
                      </a:r>
                      <a:r>
                        <a:rPr lang="es-SV" sz="186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saimon</a:t>
                      </a:r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SV" sz="186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dpto</a:t>
                      </a:r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SV" sz="186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Morazan</a:t>
                      </a:r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SV" sz="186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45032" rtl="0" eaLnBrk="1" fontAlgn="t" latinLnBrk="0" hangingPunct="1"/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Jacqueline </a:t>
                      </a:r>
                      <a:r>
                        <a:rPr lang="es-SV" sz="186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Sayuri</a:t>
                      </a:r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Argueta de Rivas</a:t>
                      </a:r>
                      <a:endParaRPr lang="es-SV" sz="186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186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6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3057.14</a:t>
                      </a:r>
                      <a:endParaRPr lang="es-SV" sz="186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FODES</a:t>
                      </a:r>
                      <a:endParaRPr lang="es-S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73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909"/>
            <a:ext cx="12601080" cy="75354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250" y="928217"/>
            <a:ext cx="10867489" cy="874957"/>
          </a:xfrm>
        </p:spPr>
        <p:txBody>
          <a:bodyPr>
            <a:normAutofit fontScale="90000"/>
          </a:bodyPr>
          <a:lstStyle/>
          <a:p>
            <a:pPr algn="ctr"/>
            <a:r>
              <a:rPr lang="es-SV" sz="4400" b="1" dirty="0" smtClean="0"/>
              <a:t>INVERSION REALIZADA  FODES 75% MAYO - JUNIO</a:t>
            </a:r>
            <a:endParaRPr lang="es-SV" sz="44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590527"/>
              </p:ext>
            </p:extLst>
          </p:nvPr>
        </p:nvGraphicFramePr>
        <p:xfrm>
          <a:off x="-1" y="1627094"/>
          <a:ext cx="12223377" cy="4953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4459"/>
                <a:gridCol w="4074459"/>
                <a:gridCol w="4074459"/>
              </a:tblGrid>
              <a:tr h="2045218">
                <a:tc>
                  <a:txBody>
                    <a:bodyPr/>
                    <a:lstStyle/>
                    <a:p>
                      <a:r>
                        <a:rPr lang="es-SV" dirty="0" smtClean="0"/>
                        <a:t>INVERSION</a:t>
                      </a:r>
                      <a:r>
                        <a:rPr lang="es-SV" baseline="0" dirty="0" smtClean="0"/>
                        <a:t> REALIZADA PROYECTO.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INVERSION</a:t>
                      </a:r>
                      <a:r>
                        <a:rPr lang="es-SV" baseline="0" dirty="0" smtClean="0"/>
                        <a:t> EN FORMULACION DE CARPETA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MONTO TOTAL </a:t>
                      </a:r>
                      <a:r>
                        <a:rPr lang="es-SV" baseline="0" dirty="0" smtClean="0"/>
                        <a:t> INVERTIDO</a:t>
                      </a:r>
                      <a:endParaRPr lang="es-SV" dirty="0"/>
                    </a:p>
                  </a:txBody>
                  <a:tcPr/>
                </a:tc>
              </a:tr>
              <a:tr h="2903300">
                <a:tc>
                  <a:txBody>
                    <a:bodyPr/>
                    <a:lstStyle/>
                    <a:p>
                      <a:pPr marL="0" algn="ctr" defTabSz="945032" rtl="0" eaLnBrk="1" fontAlgn="b" latinLnBrk="0" hangingPunct="1"/>
                      <a:endParaRPr lang="es-SV" sz="186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45032" rtl="0" eaLnBrk="1" fontAlgn="b" latinLnBrk="0" hangingPunct="1"/>
                      <a:r>
                        <a:rPr lang="es-SV" sz="6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6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237,188.23</a:t>
                      </a:r>
                      <a:endParaRPr lang="es-SV" sz="6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45032" rtl="0" eaLnBrk="1" fontAlgn="t" latinLnBrk="0" hangingPunct="1"/>
                      <a:r>
                        <a:rPr lang="es-SV" sz="186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45032" rtl="0" eaLnBrk="1" fontAlgn="t" latinLnBrk="0" hangingPunct="1"/>
                      <a:endParaRPr lang="es-SV" sz="186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45032" rtl="0" eaLnBrk="1" fontAlgn="t" latinLnBrk="0" hangingPunct="1"/>
                      <a:endParaRPr lang="es-SV" sz="186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45032" rtl="0" eaLnBrk="1" fontAlgn="t" latinLnBrk="0" hangingPunct="1"/>
                      <a:endParaRPr lang="es-SV" sz="186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45032" rtl="0" eaLnBrk="1" fontAlgn="t" latinLnBrk="0" hangingPunct="1"/>
                      <a:endParaRPr lang="es-SV" sz="186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45032" rtl="0" eaLnBrk="1" fontAlgn="t" latinLnBrk="0" hangingPunct="1"/>
                      <a:endParaRPr lang="es-SV" sz="186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45032" rtl="0" eaLnBrk="1" fontAlgn="t" latinLnBrk="0" hangingPunct="1"/>
                      <a:endParaRPr lang="es-SV" sz="186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45032" rtl="0" eaLnBrk="1" fontAlgn="t" latinLnBrk="0" hangingPunct="1"/>
                      <a:r>
                        <a:rPr lang="es-SV" sz="6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$ 37,565.09</a:t>
                      </a:r>
                      <a:endParaRPr lang="es-SV" sz="186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45032" rtl="0" eaLnBrk="1" fontAlgn="b" latinLnBrk="0" hangingPunct="1"/>
                      <a:r>
                        <a:rPr lang="es-SV" sz="6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$ 274,753.30</a:t>
                      </a:r>
                      <a:endParaRPr lang="es-SV" sz="6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107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750</Words>
  <Application>Microsoft Office PowerPoint</Application>
  <PresentationFormat>Personalizado</PresentationFormat>
  <Paragraphs>232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PROYECTO EJECUTADOS MAYO – JUNIO 2018</vt:lpstr>
      <vt:lpstr>PROYECTO EJECUTADOS MAYO – JUNIO 2018</vt:lpstr>
      <vt:lpstr>PROYECTO EJECUTADOS MAYO – JUNIO 2018</vt:lpstr>
      <vt:lpstr>FORMULACION DE CARPETAS MAYO – JUNIO 2018</vt:lpstr>
      <vt:lpstr>FORMULACION DE CARPETAS MAYO – JUNIO 2018</vt:lpstr>
      <vt:lpstr>FORMULACION DE CARPETAS MAYO – JUNIO 2018</vt:lpstr>
      <vt:lpstr>INVERSION REALIZADA  FODES 75% MAYO - JUNIO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Sandra</cp:lastModifiedBy>
  <cp:revision>14</cp:revision>
  <dcterms:created xsi:type="dcterms:W3CDTF">2019-03-15T14:18:49Z</dcterms:created>
  <dcterms:modified xsi:type="dcterms:W3CDTF">2019-03-15T20:23:48Z</dcterms:modified>
</cp:coreProperties>
</file>