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3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443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56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989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04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02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90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04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98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41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A9C47-8666-40E1-8679-E8D4415FD86F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9718-9E11-4CE1-A6A1-135E79B025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72207"/>
          </a:xfrm>
          <a:blipFill>
            <a:blip r:embed="rId2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s-ES" sz="7200" b="1" dirty="0"/>
              <a:t>RENDICION DE CUENTAS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63588" y="2708921"/>
            <a:ext cx="6616824" cy="3456384"/>
          </a:xfr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pPr algn="l"/>
            <a:r>
              <a:rPr lang="es-ES" sz="4800" dirty="0">
                <a:solidFill>
                  <a:srgbClr val="C00000"/>
                </a:solidFill>
                <a:latin typeface="Cooper Black" pitchFamily="18" charset="0"/>
              </a:rPr>
              <a:t>ALCALDIA MUNICIPAL DE VILLA DE SAN SIMON, MARZO 2019  </a:t>
            </a:r>
          </a:p>
          <a:p>
            <a:pPr algn="l"/>
            <a:endParaRPr lang="es-ES" sz="4800" dirty="0"/>
          </a:p>
          <a:p>
            <a:pPr algn="l"/>
            <a:endParaRPr lang="es-ES" sz="4800" dirty="0"/>
          </a:p>
          <a:p>
            <a:pPr algn="l"/>
            <a:endParaRPr lang="es-ES" sz="4800" dirty="0"/>
          </a:p>
          <a:p>
            <a:pPr algn="l"/>
            <a:endParaRPr lang="es-ES" sz="4800" dirty="0"/>
          </a:p>
          <a:p>
            <a:pPr algn="l"/>
            <a:endParaRPr lang="es-ES" sz="4800" dirty="0"/>
          </a:p>
        </p:txBody>
      </p:sp>
      <p:pic>
        <p:nvPicPr>
          <p:cNvPr id="5" name="4 Imagen" descr="Descripción: Descripción: Descripción: http://192.168.1.100/sam/images/sansimon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328" y="1484784"/>
            <a:ext cx="1512168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022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  <a:blipFill>
            <a:blip r:embed="rId2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ES" sz="5000" b="1" dirty="0">
                <a:latin typeface="Cooper Black" pitchFamily="18" charset="0"/>
              </a:rPr>
              <a:t>FONDOS RECIBIDOS EL 1ro. DE MAYO 2018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4" cy="3993307"/>
          </a:xfrm>
          <a:blipFill>
            <a:blip r:embed="rId3"/>
            <a:tile tx="0" ty="0" sx="100000" sy="100000" flip="none" algn="tl"/>
          </a:blip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5200" b="1" dirty="0"/>
              <a:t>FONDOS PROPIOS..$ 132.08</a:t>
            </a:r>
          </a:p>
          <a:p>
            <a:pPr marL="0" indent="0">
              <a:buNone/>
            </a:pPr>
            <a:r>
              <a:rPr lang="es-ES" sz="5200" b="1" dirty="0"/>
              <a:t>FODES 25% …....……$  640.10</a:t>
            </a:r>
          </a:p>
          <a:p>
            <a:pPr marL="0" indent="0">
              <a:buNone/>
            </a:pPr>
            <a:r>
              <a:rPr lang="es-ES" sz="5200" b="1" dirty="0"/>
              <a:t>FODES 75%.............$4,903.81</a:t>
            </a:r>
          </a:p>
          <a:p>
            <a:pPr>
              <a:buFont typeface="Arial" charset="0"/>
              <a:buChar char="•"/>
            </a:pPr>
            <a:endParaRPr lang="es-ES" sz="5200" dirty="0"/>
          </a:p>
        </p:txBody>
      </p:sp>
    </p:spTree>
    <p:extLst>
      <p:ext uri="{BB962C8B-B14F-4D97-AF65-F5344CB8AC3E}">
        <p14:creationId xmlns:p14="http://schemas.microsoft.com/office/powerpoint/2010/main" val="93591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s-ES" dirty="0"/>
              <a:t>DEUDA MUNICIPAL (PRESTAMOS)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sz="2900" dirty="0"/>
              <a:t>CAJA DE CREDI. CHALATENAGO:                $467,584,81</a:t>
            </a:r>
          </a:p>
          <a:p>
            <a:r>
              <a:rPr lang="es-ES" sz="2900" dirty="0"/>
              <a:t>CAJA DE CREDI. DE CIUDAD ARCE:             $184,287,31</a:t>
            </a:r>
          </a:p>
          <a:p>
            <a:r>
              <a:rPr lang="es-ES" sz="2900" dirty="0"/>
              <a:t>CAJA DE CREDI. SAN PEDRO NONUALCO: $280,258,21</a:t>
            </a:r>
          </a:p>
          <a:p>
            <a:r>
              <a:rPr lang="es-ES" sz="2900" dirty="0"/>
              <a:t>CAJA DE CREDI. METROPOLITANA:            $259,440,53</a:t>
            </a:r>
          </a:p>
          <a:p>
            <a:r>
              <a:rPr lang="es-ES" sz="2900" dirty="0"/>
              <a:t>CAJA DE CREDI. SAN VICENTE:                    $561,287,02</a:t>
            </a:r>
          </a:p>
          <a:p>
            <a:r>
              <a:rPr lang="es-ES" sz="2900" dirty="0"/>
              <a:t>CAJA DE CREDITO DE ILOBASCO:                $280,258,21</a:t>
            </a:r>
          </a:p>
          <a:p>
            <a:r>
              <a:rPr lang="es-ES" sz="2900" dirty="0"/>
              <a:t>COMISIONES DE ADMIN. DE CREDITO:     $ 27,385,84</a:t>
            </a:r>
          </a:p>
          <a:p>
            <a:r>
              <a:rPr lang="es-ES" sz="2900" dirty="0"/>
              <a:t>TOTAL DE DEUDA RECIBIDA:  $2,060,501,93</a:t>
            </a:r>
          </a:p>
          <a:p>
            <a:r>
              <a:rPr lang="es-ES" sz="2900" dirty="0"/>
              <a:t>VENCIMIENTO DE LA DEUDA:  18/06/2032 (15 AÑOS)</a:t>
            </a:r>
          </a:p>
        </p:txBody>
      </p:sp>
    </p:spTree>
    <p:extLst>
      <p:ext uri="{BB962C8B-B14F-4D97-AF65-F5344CB8AC3E}">
        <p14:creationId xmlns:p14="http://schemas.microsoft.com/office/powerpoint/2010/main" val="2981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50"/>
                            </p:stCondLst>
                            <p:childTnLst>
                              <p:par>
                                <p:cTn id="5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50"/>
                            </p:stCondLst>
                            <p:childTnLst>
                              <p:par>
                                <p:cTn id="5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50"/>
                            </p:stCondLst>
                            <p:childTnLst>
                              <p:par>
                                <p:cTn id="6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s-ES" dirty="0"/>
              <a:t>HISTORIAL DE ESTA DEUDA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616624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s-ES" sz="2400" b="1" dirty="0"/>
              <a:t>2010- CONCEJO 2009-2012…… $1,200,000,00</a:t>
            </a:r>
          </a:p>
          <a:p>
            <a:pPr marL="0" indent="0">
              <a:buNone/>
            </a:pPr>
            <a:r>
              <a:rPr lang="es-ES" sz="2400" dirty="0"/>
              <a:t>    (Alcalde Miguel Ángel Barahona) </a:t>
            </a:r>
          </a:p>
          <a:p>
            <a:r>
              <a:rPr lang="es-ES" sz="2400" b="1" dirty="0"/>
              <a:t>2013- CONCEJO 2012-2015….………. $ 1,400,000.00 </a:t>
            </a:r>
            <a:r>
              <a:rPr lang="es-ES" sz="2400" dirty="0"/>
              <a:t>PAGO DE LA DEUDA ANTERIOR POR……………….... $ 972,093.89</a:t>
            </a:r>
          </a:p>
          <a:p>
            <a:r>
              <a:rPr lang="es-ES" sz="2400" dirty="0"/>
              <a:t>GASTOS DE PAPELEO DE CREDITO.....$ 11,700.00</a:t>
            </a:r>
          </a:p>
          <a:p>
            <a:r>
              <a:rPr lang="es-ES" sz="2400" dirty="0"/>
              <a:t>REMANENTE PARA PROYECTOS</a:t>
            </a:r>
            <a:r>
              <a:rPr lang="es-ES" sz="2400" b="1" dirty="0"/>
              <a:t>………..$416,206.11</a:t>
            </a:r>
          </a:p>
          <a:p>
            <a:pPr marL="0" indent="0">
              <a:buNone/>
            </a:pPr>
            <a:r>
              <a:rPr lang="es-ES" sz="2400" b="1" dirty="0"/>
              <a:t>    </a:t>
            </a:r>
            <a:r>
              <a:rPr lang="es-ES" sz="2400" dirty="0"/>
              <a:t> (Alcalde  Carlos Mario Díaz)</a:t>
            </a:r>
          </a:p>
          <a:p>
            <a:r>
              <a:rPr lang="es-ES" sz="2400" b="1" dirty="0"/>
              <a:t>2015-</a:t>
            </a:r>
            <a:r>
              <a:rPr lang="es-ES" sz="2400" dirty="0"/>
              <a:t> CONCEJO 2015-2018….. $ 1,897,000.00</a:t>
            </a:r>
          </a:p>
          <a:p>
            <a:r>
              <a:rPr lang="es-ES" sz="2400" dirty="0"/>
              <a:t>         - CONCEJO 2015-2018……$    265,000.00</a:t>
            </a:r>
          </a:p>
          <a:p>
            <a:r>
              <a:rPr lang="es-ES" sz="2400" b="1" dirty="0"/>
              <a:t>TOTAL ADEUDADO……………..… $ 2,162,000.00</a:t>
            </a:r>
          </a:p>
          <a:p>
            <a:r>
              <a:rPr lang="es-ES" sz="2400" dirty="0"/>
              <a:t>PAGO DE DEUDA ANTERIOR…. $ 1,168,442.11</a:t>
            </a:r>
          </a:p>
          <a:p>
            <a:r>
              <a:rPr lang="es-ES" sz="2400" b="1" dirty="0"/>
              <a:t>REMANENTE PARA PROYECTOS:…… $993,557.89</a:t>
            </a:r>
          </a:p>
          <a:p>
            <a:pPr marL="0" indent="0">
              <a:buNone/>
            </a:pPr>
            <a:r>
              <a:rPr lang="es-ES" sz="2400" dirty="0"/>
              <a:t>      (Alcalde Luciano Fuentes)</a:t>
            </a:r>
          </a:p>
        </p:txBody>
      </p:sp>
    </p:spTree>
    <p:extLst>
      <p:ext uri="{BB962C8B-B14F-4D97-AF65-F5344CB8AC3E}">
        <p14:creationId xmlns:p14="http://schemas.microsoft.com/office/powerpoint/2010/main" val="214285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7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ES" sz="3600" b="1" dirty="0"/>
              <a:t>DEUDA DE COTIZACIONES (PRESTACIONES) DE EMPLEADOS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35378"/>
              </p:ext>
            </p:extLst>
          </p:nvPr>
        </p:nvGraphicFramePr>
        <p:xfrm>
          <a:off x="467544" y="1052736"/>
          <a:ext cx="8064896" cy="562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DEUDAS DE COTIZACIONES Y RENTA CONCEJO 2015-2018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AFP CONFIA FEBRERO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1.223,32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AFP CRECER FEBRERO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547,12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INPEP FEBRERO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386,70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AFP CONFIA  MARZO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1.223,32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AFP CRECER MARZO 2018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547,12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INPEP MARZO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386,70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ISSS DE MARZO 2018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1.800,64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DEUDA DE RENTA MES DE MARZO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1.318,79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85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AFP CONFIA DE ABRIL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1.223,32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AFP CRECER DE ABRIL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547,12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RENTA DE ABRIL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1.321,52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PLANILLA DE ISSS DE ABRIL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1.800,64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PLANILLA DE IMPEP DE ABRIL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 $                 386,70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TOTAL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 $           12.713,01 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1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ES" dirty="0"/>
              <a:t>INGRESOS FODES MENSUALES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3074" name="Picture 2" descr="E:\ \PNG73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2" b="34762"/>
          <a:stretch/>
        </p:blipFill>
        <p:spPr bwMode="auto">
          <a:xfrm>
            <a:off x="1664838" y="836712"/>
            <a:ext cx="6192688" cy="55446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  <a:extLst/>
        </p:spPr>
      </p:pic>
    </p:spTree>
    <p:extLst>
      <p:ext uri="{BB962C8B-B14F-4D97-AF65-F5344CB8AC3E}">
        <p14:creationId xmlns:p14="http://schemas.microsoft.com/office/powerpoint/2010/main" val="7844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s-ES" dirty="0"/>
              <a:t>INGRESOS FODES DISPONIBLES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s-ES" sz="2400" dirty="0"/>
              <a:t>FODES 25% (FUNCIONAM.) :      $ 22,222,75</a:t>
            </a:r>
          </a:p>
          <a:p>
            <a:r>
              <a:rPr lang="es-ES" sz="2400" dirty="0"/>
              <a:t>DESCUENTO COMURES: $ 355,56</a:t>
            </a:r>
          </a:p>
          <a:p>
            <a:r>
              <a:rPr lang="es-ES" sz="2400" b="1" dirty="0"/>
              <a:t>DISPONIBLE :  $ 21,867,19</a:t>
            </a:r>
            <a:endParaRPr lang="es-ES" sz="2400" dirty="0"/>
          </a:p>
          <a:p>
            <a:r>
              <a:rPr lang="es-ES" sz="2400" dirty="0"/>
              <a:t>FODES 75% (INVERSION) :            $66,668,23</a:t>
            </a:r>
          </a:p>
          <a:p>
            <a:r>
              <a:rPr lang="es-ES" sz="2400" dirty="0"/>
              <a:t>DESC. C.C. METROPOLITANA……………………….… $ 3,180,45</a:t>
            </a:r>
          </a:p>
          <a:p>
            <a:r>
              <a:rPr lang="es-ES" sz="2400" dirty="0"/>
              <a:t>DESC. C.C. RURAL DE CHALATENANGO………….  $ 6,000,85</a:t>
            </a:r>
          </a:p>
          <a:p>
            <a:r>
              <a:rPr lang="es-ES" sz="2400" dirty="0"/>
              <a:t>DESC. C.C. SAN VICENTE…………………………….……$ 7,201,01</a:t>
            </a:r>
          </a:p>
          <a:p>
            <a:r>
              <a:rPr lang="es-ES" sz="2400" dirty="0"/>
              <a:t>DESC. C.C. SAN PEDRO NONUALCO………………...$ 3,612,50</a:t>
            </a:r>
          </a:p>
          <a:p>
            <a:r>
              <a:rPr lang="es-ES" sz="2400" dirty="0"/>
              <a:t>DESC. C.C. ILOBASCO……………..……………..…………$ 3,612,50</a:t>
            </a:r>
          </a:p>
          <a:p>
            <a:r>
              <a:rPr lang="es-ES" sz="2400" dirty="0"/>
              <a:t>DESC. C.C. CIUDAD ARCE………………………………….$ 2,364,33</a:t>
            </a:r>
          </a:p>
          <a:p>
            <a:r>
              <a:rPr lang="es-ES" sz="2400" dirty="0"/>
              <a:t>COMISION MENSUAL POR ADMINIST……………..$ 180,17</a:t>
            </a:r>
          </a:p>
          <a:p>
            <a:r>
              <a:rPr lang="es-ES" sz="2400" dirty="0"/>
              <a:t>TOTAL DE DEUDA: $ 26,151,81</a:t>
            </a:r>
          </a:p>
          <a:p>
            <a:r>
              <a:rPr lang="es-ES" sz="2600" b="1" dirty="0"/>
              <a:t>DISPONIBLE PARA INFRAESTRUCTURA Y PROGRAMAS SOCIALES                            $ 40,516.42</a:t>
            </a:r>
          </a:p>
          <a:p>
            <a:pPr marL="0" indent="0">
              <a:buNone/>
            </a:pPr>
            <a:r>
              <a:rPr lang="es-E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1742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75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25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75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25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75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s-ES" dirty="0"/>
              <a:t>GASTOS FIJOS MENSUALES FODES 25%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es-ES" sz="12800" b="1" dirty="0"/>
              <a:t>SALARIOS EMPLEADOS:                 $13,134,66 </a:t>
            </a:r>
          </a:p>
          <a:p>
            <a:pPr marL="0" indent="0">
              <a:buNone/>
            </a:pPr>
            <a:endParaRPr lang="es-ES" sz="12800" b="1" dirty="0"/>
          </a:p>
          <a:p>
            <a:r>
              <a:rPr lang="es-ES" sz="12800" b="1" dirty="0"/>
              <a:t>COTIZACIONES PATRONALES:        $  2,394,05</a:t>
            </a:r>
          </a:p>
          <a:p>
            <a:endParaRPr lang="es-ES" sz="12800" b="1" dirty="0"/>
          </a:p>
          <a:p>
            <a:r>
              <a:rPr lang="es-ES" sz="12800" b="1" dirty="0"/>
              <a:t>DIETAS:                                               $ 3,777,76</a:t>
            </a:r>
          </a:p>
          <a:p>
            <a:endParaRPr lang="es-ES" sz="12800" b="1" dirty="0"/>
          </a:p>
          <a:p>
            <a:r>
              <a:rPr lang="es-ES" sz="12800" b="1" dirty="0"/>
              <a:t>ENERGIA ELECTRICA (Una parte)  $  2,116,28</a:t>
            </a:r>
          </a:p>
          <a:p>
            <a:endParaRPr lang="es-ES" sz="12800" b="1" dirty="0"/>
          </a:p>
          <a:p>
            <a:r>
              <a:rPr lang="es-ES" sz="12800" b="1" dirty="0"/>
              <a:t>AUDITORIA INTERNA:                      $    444,44</a:t>
            </a:r>
          </a:p>
          <a:p>
            <a:endParaRPr lang="es-ES" sz="12800" b="1" dirty="0"/>
          </a:p>
          <a:p>
            <a:pPr marL="0" indent="0">
              <a:buNone/>
            </a:pPr>
            <a:r>
              <a:rPr lang="es-ES" sz="12800" b="1" dirty="0">
                <a:latin typeface="Arial Black" pitchFamily="34" charset="0"/>
              </a:rPr>
              <a:t> TOTAL DE GASTOS $   21,867,19</a:t>
            </a:r>
          </a:p>
          <a:p>
            <a:endParaRPr lang="es-ES" sz="13600" dirty="0"/>
          </a:p>
          <a:p>
            <a:endParaRPr lang="es-ES" sz="13600" dirty="0"/>
          </a:p>
          <a:p>
            <a:endParaRPr lang="es-ES" sz="13600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261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4265D-0DA5-4616-9513-3975F96D34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SV" b="1" dirty="0">
                <a:latin typeface="Arial Black" panose="020B0A04020102020204" pitchFamily="34" charset="0"/>
              </a:rPr>
              <a:t>SOBRE LA DEUDA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B30EB0-0E1D-4BE0-9772-00999FC17F9B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s-SV" sz="4400" b="1" dirty="0"/>
              <a:t>PAGO DE MAYO A DICIEMBRE 2018   $ 209,214.48</a:t>
            </a:r>
          </a:p>
          <a:p>
            <a:r>
              <a:rPr lang="es-SV" sz="4400" b="1" dirty="0"/>
              <a:t>DEUDA PENDIENTE DE PAGAR: </a:t>
            </a:r>
          </a:p>
          <a:p>
            <a:pPr marL="0" indent="0">
              <a:buNone/>
            </a:pPr>
            <a:r>
              <a:rPr lang="es-SV" sz="4400" b="1" dirty="0"/>
              <a:t>$ 1,986,378.89 </a:t>
            </a:r>
            <a:r>
              <a:rPr lang="es-SV" sz="4800" b="1" dirty="0"/>
              <a:t>que vence en el   año    2032</a:t>
            </a:r>
          </a:p>
          <a:p>
            <a:endParaRPr lang="es-SV" sz="4400" b="1" dirty="0"/>
          </a:p>
          <a:p>
            <a:endParaRPr lang="es-SV" sz="4400" b="1" dirty="0"/>
          </a:p>
          <a:p>
            <a:endParaRPr lang="es-SV" sz="44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6092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497</Words>
  <Application>Microsoft Office PowerPoint</Application>
  <PresentationFormat>Presentación en pantalla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Cooper Black</vt:lpstr>
      <vt:lpstr>Tema de Office</vt:lpstr>
      <vt:lpstr>RENDICION DE CUENTAS </vt:lpstr>
      <vt:lpstr>FONDOS RECIBIDOS EL 1ro. DE MAYO 2018</vt:lpstr>
      <vt:lpstr>DEUDA MUNICIPAL (PRESTAMOS)</vt:lpstr>
      <vt:lpstr>HISTORIAL DE ESTA DEUDA</vt:lpstr>
      <vt:lpstr>DEUDA DE COTIZACIONES (PRESTACIONES) DE EMPLEADOS</vt:lpstr>
      <vt:lpstr>INGRESOS FODES MENSUALES</vt:lpstr>
      <vt:lpstr>INGRESOS FODES DISPONIBLES</vt:lpstr>
      <vt:lpstr>GASTOS FIJOS MENSUALES FODES 25%</vt:lpstr>
      <vt:lpstr>SOBRE LA DEUDA MUNICIPAL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RENDICION DE CUENTAS</dc:title>
  <dc:creator>PNC</dc:creator>
  <cp:lastModifiedBy>ESMERALDA HERNANDEZ</cp:lastModifiedBy>
  <cp:revision>157</cp:revision>
  <cp:lastPrinted>2019-03-15T18:59:59Z</cp:lastPrinted>
  <dcterms:created xsi:type="dcterms:W3CDTF">2018-07-25T07:22:20Z</dcterms:created>
  <dcterms:modified xsi:type="dcterms:W3CDTF">2019-03-15T19:58:08Z</dcterms:modified>
</cp:coreProperties>
</file>