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notesMasterIdLst>
    <p:notesMasterId r:id="rId32"/>
  </p:notesMasterIdLst>
  <p:sldIdLst>
    <p:sldId id="256" r:id="rId2"/>
    <p:sldId id="261" r:id="rId3"/>
    <p:sldId id="257" r:id="rId4"/>
    <p:sldId id="258" r:id="rId5"/>
    <p:sldId id="259" r:id="rId6"/>
    <p:sldId id="260" r:id="rId7"/>
    <p:sldId id="262" r:id="rId8"/>
    <p:sldId id="263" r:id="rId9"/>
    <p:sldId id="264" r:id="rId10"/>
    <p:sldId id="265" r:id="rId11"/>
    <p:sldId id="275" r:id="rId12"/>
    <p:sldId id="276" r:id="rId13"/>
    <p:sldId id="277" r:id="rId14"/>
    <p:sldId id="278" r:id="rId15"/>
    <p:sldId id="279" r:id="rId16"/>
    <p:sldId id="280" r:id="rId17"/>
    <p:sldId id="282" r:id="rId18"/>
    <p:sldId id="281"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Lst>
  <p:sldSz cx="12192000" cy="6858000"/>
  <p:notesSz cx="6858000" cy="91440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149" autoAdjust="0"/>
  </p:normalViewPr>
  <p:slideViewPr>
    <p:cSldViewPr snapToGrid="0">
      <p:cViewPr varScale="1">
        <p:scale>
          <a:sx n="60" d="100"/>
          <a:sy n="60" d="100"/>
        </p:scale>
        <p:origin x="11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SV"/>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F19C0E-FA58-42F5-8085-28AF9B044FDB}" type="datetimeFigureOut">
              <a:rPr lang="es-SV" smtClean="0"/>
              <a:t>15/3/2019</a:t>
            </a:fld>
            <a:endParaRPr lang="es-SV"/>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SV"/>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SV"/>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8AB701-C722-435F-B6B6-B17EF0A4FED1}" type="slidenum">
              <a:rPr lang="es-SV" smtClean="0"/>
              <a:t>‹Nº›</a:t>
            </a:fld>
            <a:endParaRPr lang="es-SV"/>
          </a:p>
        </p:txBody>
      </p:sp>
    </p:spTree>
    <p:extLst>
      <p:ext uri="{BB962C8B-B14F-4D97-AF65-F5344CB8AC3E}">
        <p14:creationId xmlns:p14="http://schemas.microsoft.com/office/powerpoint/2010/main" val="3566684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10"/>
          </p:nvPr>
        </p:nvSpPr>
        <p:spPr/>
        <p:txBody>
          <a:bodyPr/>
          <a:lstStyle/>
          <a:p>
            <a:fld id="{C78AB701-C722-435F-B6B6-B17EF0A4FED1}" type="slidenum">
              <a:rPr lang="es-SV" smtClean="0"/>
              <a:t>9</a:t>
            </a:fld>
            <a:endParaRPr lang="es-SV"/>
          </a:p>
        </p:txBody>
      </p:sp>
    </p:spTree>
    <p:extLst>
      <p:ext uri="{BB962C8B-B14F-4D97-AF65-F5344CB8AC3E}">
        <p14:creationId xmlns:p14="http://schemas.microsoft.com/office/powerpoint/2010/main" val="1405225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10"/>
          </p:nvPr>
        </p:nvSpPr>
        <p:spPr/>
        <p:txBody>
          <a:bodyPr/>
          <a:lstStyle/>
          <a:p>
            <a:fld id="{C78AB701-C722-435F-B6B6-B17EF0A4FED1}" type="slidenum">
              <a:rPr lang="es-SV" smtClean="0"/>
              <a:t>17</a:t>
            </a:fld>
            <a:endParaRPr lang="es-SV"/>
          </a:p>
        </p:txBody>
      </p:sp>
    </p:spTree>
    <p:extLst>
      <p:ext uri="{BB962C8B-B14F-4D97-AF65-F5344CB8AC3E}">
        <p14:creationId xmlns:p14="http://schemas.microsoft.com/office/powerpoint/2010/main" val="4009168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10"/>
          </p:nvPr>
        </p:nvSpPr>
        <p:spPr/>
        <p:txBody>
          <a:bodyPr/>
          <a:lstStyle/>
          <a:p>
            <a:fld id="{C78AB701-C722-435F-B6B6-B17EF0A4FED1}" type="slidenum">
              <a:rPr lang="es-SV" smtClean="0"/>
              <a:t>19</a:t>
            </a:fld>
            <a:endParaRPr lang="es-SV"/>
          </a:p>
        </p:txBody>
      </p:sp>
    </p:spTree>
    <p:extLst>
      <p:ext uri="{BB962C8B-B14F-4D97-AF65-F5344CB8AC3E}">
        <p14:creationId xmlns:p14="http://schemas.microsoft.com/office/powerpoint/2010/main" val="403872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10"/>
          </p:nvPr>
        </p:nvSpPr>
        <p:spPr/>
        <p:txBody>
          <a:bodyPr/>
          <a:lstStyle/>
          <a:p>
            <a:fld id="{C78AB701-C722-435F-B6B6-B17EF0A4FED1}" type="slidenum">
              <a:rPr lang="es-SV" smtClean="0"/>
              <a:t>25</a:t>
            </a:fld>
            <a:endParaRPr lang="es-SV"/>
          </a:p>
        </p:txBody>
      </p:sp>
    </p:spTree>
    <p:extLst>
      <p:ext uri="{BB962C8B-B14F-4D97-AF65-F5344CB8AC3E}">
        <p14:creationId xmlns:p14="http://schemas.microsoft.com/office/powerpoint/2010/main" val="3398939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10"/>
          </p:nvPr>
        </p:nvSpPr>
        <p:spPr/>
        <p:txBody>
          <a:bodyPr/>
          <a:lstStyle/>
          <a:p>
            <a:fld id="{C78AB701-C722-435F-B6B6-B17EF0A4FED1}" type="slidenum">
              <a:rPr lang="es-SV" smtClean="0"/>
              <a:t>28</a:t>
            </a:fld>
            <a:endParaRPr lang="es-SV"/>
          </a:p>
        </p:txBody>
      </p:sp>
    </p:spTree>
    <p:extLst>
      <p:ext uri="{BB962C8B-B14F-4D97-AF65-F5344CB8AC3E}">
        <p14:creationId xmlns:p14="http://schemas.microsoft.com/office/powerpoint/2010/main" val="1256571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10"/>
          </p:nvPr>
        </p:nvSpPr>
        <p:spPr/>
        <p:txBody>
          <a:bodyPr/>
          <a:lstStyle/>
          <a:p>
            <a:fld id="{C78AB701-C722-435F-B6B6-B17EF0A4FED1}" type="slidenum">
              <a:rPr lang="es-SV" smtClean="0"/>
              <a:t>29</a:t>
            </a:fld>
            <a:endParaRPr lang="es-SV"/>
          </a:p>
        </p:txBody>
      </p:sp>
    </p:spTree>
    <p:extLst>
      <p:ext uri="{BB962C8B-B14F-4D97-AF65-F5344CB8AC3E}">
        <p14:creationId xmlns:p14="http://schemas.microsoft.com/office/powerpoint/2010/main" val="316455366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6B313213-E951-4C21-A648-78DC590179CD}" type="datetimeFigureOut">
              <a:rPr lang="es-SV" smtClean="0"/>
              <a:t>15/3/2019</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3C223B1F-67D2-473F-98B8-FE7CFBA2EA13}" type="slidenum">
              <a:rPr lang="es-SV" smtClean="0"/>
              <a:t>‹Nº›</a:t>
            </a:fld>
            <a:endParaRPr lang="es-SV"/>
          </a:p>
        </p:txBody>
      </p:sp>
    </p:spTree>
    <p:extLst>
      <p:ext uri="{BB962C8B-B14F-4D97-AF65-F5344CB8AC3E}">
        <p14:creationId xmlns:p14="http://schemas.microsoft.com/office/powerpoint/2010/main" val="3100166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B313213-E951-4C21-A648-78DC590179CD}" type="datetimeFigureOut">
              <a:rPr lang="es-SV" smtClean="0"/>
              <a:t>15/3/2019</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3C223B1F-67D2-473F-98B8-FE7CFBA2EA13}" type="slidenum">
              <a:rPr lang="es-SV" smtClean="0"/>
              <a:t>‹Nº›</a:t>
            </a:fld>
            <a:endParaRPr lang="es-SV"/>
          </a:p>
        </p:txBody>
      </p:sp>
    </p:spTree>
    <p:extLst>
      <p:ext uri="{BB962C8B-B14F-4D97-AF65-F5344CB8AC3E}">
        <p14:creationId xmlns:p14="http://schemas.microsoft.com/office/powerpoint/2010/main" val="227803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B313213-E951-4C21-A648-78DC590179CD}" type="datetimeFigureOut">
              <a:rPr lang="es-SV" smtClean="0"/>
              <a:t>15/3/2019</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3C223B1F-67D2-473F-98B8-FE7CFBA2EA13}" type="slidenum">
              <a:rPr lang="es-SV" smtClean="0"/>
              <a:t>‹Nº›</a:t>
            </a:fld>
            <a:endParaRPr lang="es-SV"/>
          </a:p>
        </p:txBody>
      </p:sp>
    </p:spTree>
    <p:extLst>
      <p:ext uri="{BB962C8B-B14F-4D97-AF65-F5344CB8AC3E}">
        <p14:creationId xmlns:p14="http://schemas.microsoft.com/office/powerpoint/2010/main" val="603600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B313213-E951-4C21-A648-78DC590179CD}" type="datetimeFigureOut">
              <a:rPr lang="es-SV" smtClean="0"/>
              <a:t>15/3/2019</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3C223B1F-67D2-473F-98B8-FE7CFBA2EA13}" type="slidenum">
              <a:rPr lang="es-SV" smtClean="0"/>
              <a:t>‹Nº›</a:t>
            </a:fld>
            <a:endParaRPr lang="es-SV"/>
          </a:p>
        </p:txBody>
      </p:sp>
    </p:spTree>
    <p:extLst>
      <p:ext uri="{BB962C8B-B14F-4D97-AF65-F5344CB8AC3E}">
        <p14:creationId xmlns:p14="http://schemas.microsoft.com/office/powerpoint/2010/main" val="3159509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a:xfrm>
            <a:off x="8593667" y="6272784"/>
            <a:ext cx="2644309" cy="365125"/>
          </a:xfrm>
        </p:spPr>
        <p:txBody>
          <a:bodyPr/>
          <a:lstStyle/>
          <a:p>
            <a:fld id="{6B313213-E951-4C21-A648-78DC590179CD}" type="datetimeFigureOut">
              <a:rPr lang="es-SV" smtClean="0"/>
              <a:t>15/3/2019</a:t>
            </a:fld>
            <a:endParaRPr lang="es-SV"/>
          </a:p>
        </p:txBody>
      </p:sp>
      <p:sp>
        <p:nvSpPr>
          <p:cNvPr id="5" name="Footer Placeholder 4"/>
          <p:cNvSpPr>
            <a:spLocks noGrp="1"/>
          </p:cNvSpPr>
          <p:nvPr>
            <p:ph type="ftr" sz="quarter" idx="11"/>
          </p:nvPr>
        </p:nvSpPr>
        <p:spPr>
          <a:xfrm>
            <a:off x="2182708" y="6272784"/>
            <a:ext cx="6327648" cy="365125"/>
          </a:xfrm>
        </p:spPr>
        <p:txBody>
          <a:bodyPr/>
          <a:lstStyle/>
          <a:p>
            <a:endParaRPr lang="es-SV"/>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3C223B1F-67D2-473F-98B8-FE7CFBA2EA13}" type="slidenum">
              <a:rPr lang="es-SV" smtClean="0"/>
              <a:t>‹Nº›</a:t>
            </a:fld>
            <a:endParaRPr lang="es-SV"/>
          </a:p>
        </p:txBody>
      </p:sp>
    </p:spTree>
    <p:extLst>
      <p:ext uri="{BB962C8B-B14F-4D97-AF65-F5344CB8AC3E}">
        <p14:creationId xmlns:p14="http://schemas.microsoft.com/office/powerpoint/2010/main" val="1747278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B313213-E951-4C21-A648-78DC590179CD}" type="datetimeFigureOut">
              <a:rPr lang="es-SV" smtClean="0"/>
              <a:t>15/3/2019</a:t>
            </a:fld>
            <a:endParaRPr lang="es-SV"/>
          </a:p>
        </p:txBody>
      </p:sp>
      <p:sp>
        <p:nvSpPr>
          <p:cNvPr id="6" name="Footer Placeholder 5"/>
          <p:cNvSpPr>
            <a:spLocks noGrp="1"/>
          </p:cNvSpPr>
          <p:nvPr>
            <p:ph type="ftr" sz="quarter" idx="11"/>
          </p:nvPr>
        </p:nvSpPr>
        <p:spPr/>
        <p:txBody>
          <a:bodyPr/>
          <a:lstStyle/>
          <a:p>
            <a:endParaRPr lang="es-SV"/>
          </a:p>
        </p:txBody>
      </p:sp>
      <p:sp>
        <p:nvSpPr>
          <p:cNvPr id="7" name="Slide Number Placeholder 6"/>
          <p:cNvSpPr>
            <a:spLocks noGrp="1"/>
          </p:cNvSpPr>
          <p:nvPr>
            <p:ph type="sldNum" sz="quarter" idx="12"/>
          </p:nvPr>
        </p:nvSpPr>
        <p:spPr/>
        <p:txBody>
          <a:bodyPr/>
          <a:lstStyle/>
          <a:p>
            <a:fld id="{3C223B1F-67D2-473F-98B8-FE7CFBA2EA13}" type="slidenum">
              <a:rPr lang="es-SV" smtClean="0"/>
              <a:t>‹Nº›</a:t>
            </a:fld>
            <a:endParaRPr lang="es-SV"/>
          </a:p>
        </p:txBody>
      </p:sp>
    </p:spTree>
    <p:extLst>
      <p:ext uri="{BB962C8B-B14F-4D97-AF65-F5344CB8AC3E}">
        <p14:creationId xmlns:p14="http://schemas.microsoft.com/office/powerpoint/2010/main" val="1212113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B313213-E951-4C21-A648-78DC590179CD}" type="datetimeFigureOut">
              <a:rPr lang="es-SV" smtClean="0"/>
              <a:t>15/3/2019</a:t>
            </a:fld>
            <a:endParaRPr lang="es-SV"/>
          </a:p>
        </p:txBody>
      </p:sp>
      <p:sp>
        <p:nvSpPr>
          <p:cNvPr id="8" name="Footer Placeholder 7"/>
          <p:cNvSpPr>
            <a:spLocks noGrp="1"/>
          </p:cNvSpPr>
          <p:nvPr>
            <p:ph type="ftr" sz="quarter" idx="11"/>
          </p:nvPr>
        </p:nvSpPr>
        <p:spPr/>
        <p:txBody>
          <a:bodyPr/>
          <a:lstStyle/>
          <a:p>
            <a:endParaRPr lang="es-SV"/>
          </a:p>
        </p:txBody>
      </p:sp>
      <p:sp>
        <p:nvSpPr>
          <p:cNvPr id="9" name="Slide Number Placeholder 8"/>
          <p:cNvSpPr>
            <a:spLocks noGrp="1"/>
          </p:cNvSpPr>
          <p:nvPr>
            <p:ph type="sldNum" sz="quarter" idx="12"/>
          </p:nvPr>
        </p:nvSpPr>
        <p:spPr/>
        <p:txBody>
          <a:bodyPr/>
          <a:lstStyle/>
          <a:p>
            <a:fld id="{3C223B1F-67D2-473F-98B8-FE7CFBA2EA13}" type="slidenum">
              <a:rPr lang="es-SV" smtClean="0"/>
              <a:t>‹Nº›</a:t>
            </a:fld>
            <a:endParaRPr lang="es-SV"/>
          </a:p>
        </p:txBody>
      </p:sp>
    </p:spTree>
    <p:extLst>
      <p:ext uri="{BB962C8B-B14F-4D97-AF65-F5344CB8AC3E}">
        <p14:creationId xmlns:p14="http://schemas.microsoft.com/office/powerpoint/2010/main" val="3092912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B313213-E951-4C21-A648-78DC590179CD}" type="datetimeFigureOut">
              <a:rPr lang="es-SV" smtClean="0"/>
              <a:t>15/3/2019</a:t>
            </a:fld>
            <a:endParaRPr lang="es-SV"/>
          </a:p>
        </p:txBody>
      </p:sp>
      <p:sp>
        <p:nvSpPr>
          <p:cNvPr id="4" name="Footer Placeholder 3"/>
          <p:cNvSpPr>
            <a:spLocks noGrp="1"/>
          </p:cNvSpPr>
          <p:nvPr>
            <p:ph type="ftr" sz="quarter" idx="11"/>
          </p:nvPr>
        </p:nvSpPr>
        <p:spPr/>
        <p:txBody>
          <a:bodyPr/>
          <a:lstStyle/>
          <a:p>
            <a:endParaRPr lang="es-SV"/>
          </a:p>
        </p:txBody>
      </p:sp>
      <p:sp>
        <p:nvSpPr>
          <p:cNvPr id="5" name="Slide Number Placeholder 4"/>
          <p:cNvSpPr>
            <a:spLocks noGrp="1"/>
          </p:cNvSpPr>
          <p:nvPr>
            <p:ph type="sldNum" sz="quarter" idx="12"/>
          </p:nvPr>
        </p:nvSpPr>
        <p:spPr/>
        <p:txBody>
          <a:bodyPr/>
          <a:lstStyle/>
          <a:p>
            <a:fld id="{3C223B1F-67D2-473F-98B8-FE7CFBA2EA13}" type="slidenum">
              <a:rPr lang="es-SV" smtClean="0"/>
              <a:t>‹Nº›</a:t>
            </a:fld>
            <a:endParaRPr lang="es-SV"/>
          </a:p>
        </p:txBody>
      </p:sp>
    </p:spTree>
    <p:extLst>
      <p:ext uri="{BB962C8B-B14F-4D97-AF65-F5344CB8AC3E}">
        <p14:creationId xmlns:p14="http://schemas.microsoft.com/office/powerpoint/2010/main" val="3608493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313213-E951-4C21-A648-78DC590179CD}" type="datetimeFigureOut">
              <a:rPr lang="es-SV" smtClean="0"/>
              <a:t>15/3/2019</a:t>
            </a:fld>
            <a:endParaRPr lang="es-SV"/>
          </a:p>
        </p:txBody>
      </p:sp>
      <p:sp>
        <p:nvSpPr>
          <p:cNvPr id="3" name="Footer Placeholder 2"/>
          <p:cNvSpPr>
            <a:spLocks noGrp="1"/>
          </p:cNvSpPr>
          <p:nvPr>
            <p:ph type="ftr" sz="quarter" idx="11"/>
          </p:nvPr>
        </p:nvSpPr>
        <p:spPr/>
        <p:txBody>
          <a:bodyPr/>
          <a:lstStyle/>
          <a:p>
            <a:endParaRPr lang="es-SV"/>
          </a:p>
        </p:txBody>
      </p:sp>
      <p:sp>
        <p:nvSpPr>
          <p:cNvPr id="4" name="Slide Number Placeholder 3"/>
          <p:cNvSpPr>
            <a:spLocks noGrp="1"/>
          </p:cNvSpPr>
          <p:nvPr>
            <p:ph type="sldNum" sz="quarter" idx="12"/>
          </p:nvPr>
        </p:nvSpPr>
        <p:spPr/>
        <p:txBody>
          <a:bodyPr/>
          <a:lstStyle/>
          <a:p>
            <a:fld id="{3C223B1F-67D2-473F-98B8-FE7CFBA2EA13}" type="slidenum">
              <a:rPr lang="es-SV" smtClean="0"/>
              <a:t>‹Nº›</a:t>
            </a:fld>
            <a:endParaRPr lang="es-SV"/>
          </a:p>
        </p:txBody>
      </p:sp>
    </p:spTree>
    <p:extLst>
      <p:ext uri="{BB962C8B-B14F-4D97-AF65-F5344CB8AC3E}">
        <p14:creationId xmlns:p14="http://schemas.microsoft.com/office/powerpoint/2010/main" val="2709574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B313213-E951-4C21-A648-78DC590179CD}" type="datetimeFigureOut">
              <a:rPr lang="es-SV" smtClean="0"/>
              <a:t>15/3/2019</a:t>
            </a:fld>
            <a:endParaRPr lang="es-SV"/>
          </a:p>
        </p:txBody>
      </p:sp>
      <p:sp>
        <p:nvSpPr>
          <p:cNvPr id="6" name="Footer Placeholder 5"/>
          <p:cNvSpPr>
            <a:spLocks noGrp="1"/>
          </p:cNvSpPr>
          <p:nvPr>
            <p:ph type="ftr" sz="quarter" idx="11"/>
          </p:nvPr>
        </p:nvSpPr>
        <p:spPr/>
        <p:txBody>
          <a:bodyPr/>
          <a:lstStyle/>
          <a:p>
            <a:endParaRPr lang="es-SV"/>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3C223B1F-67D2-473F-98B8-FE7CFBA2EA13}" type="slidenum">
              <a:rPr lang="es-SV" smtClean="0"/>
              <a:t>‹Nº›</a:t>
            </a:fld>
            <a:endParaRPr lang="es-SV"/>
          </a:p>
        </p:txBody>
      </p:sp>
    </p:spTree>
    <p:extLst>
      <p:ext uri="{BB962C8B-B14F-4D97-AF65-F5344CB8AC3E}">
        <p14:creationId xmlns:p14="http://schemas.microsoft.com/office/powerpoint/2010/main" val="1748673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B313213-E951-4C21-A648-78DC590179CD}" type="datetimeFigureOut">
              <a:rPr lang="es-SV" smtClean="0"/>
              <a:t>15/3/2019</a:t>
            </a:fld>
            <a:endParaRPr lang="es-SV"/>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3C223B1F-67D2-473F-98B8-FE7CFBA2EA13}" type="slidenum">
              <a:rPr lang="es-SV" smtClean="0"/>
              <a:t>‹Nº›</a:t>
            </a:fld>
            <a:endParaRPr lang="es-SV"/>
          </a:p>
        </p:txBody>
      </p:sp>
    </p:spTree>
    <p:extLst>
      <p:ext uri="{BB962C8B-B14F-4D97-AF65-F5344CB8AC3E}">
        <p14:creationId xmlns:p14="http://schemas.microsoft.com/office/powerpoint/2010/main" val="3759018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6B313213-E951-4C21-A648-78DC590179CD}" type="datetimeFigureOut">
              <a:rPr lang="es-SV" smtClean="0"/>
              <a:t>15/3/2019</a:t>
            </a:fld>
            <a:endParaRPr lang="es-SV"/>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s-SV"/>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3C223B1F-67D2-473F-98B8-FE7CFBA2EA13}" type="slidenum">
              <a:rPr lang="es-SV" smtClean="0"/>
              <a:t>‹Nº›</a:t>
            </a:fld>
            <a:endParaRPr lang="es-SV"/>
          </a:p>
        </p:txBody>
      </p:sp>
    </p:spTree>
    <p:extLst>
      <p:ext uri="{BB962C8B-B14F-4D97-AF65-F5344CB8AC3E}">
        <p14:creationId xmlns:p14="http://schemas.microsoft.com/office/powerpoint/2010/main" val="371334110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2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2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jpe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2702368" y="64435"/>
            <a:ext cx="8760041" cy="1922639"/>
          </a:xfrm>
        </p:spPr>
        <p:txBody>
          <a:bodyPr/>
          <a:lstStyle/>
          <a:p>
            <a:r>
              <a:rPr lang="es-SV" sz="7200" dirty="0" smtClean="0"/>
              <a:t>UNIDAD AGROPECUARIA </a:t>
            </a:r>
            <a:endParaRPr lang="es-SV" sz="7200" dirty="0"/>
          </a:p>
        </p:txBody>
      </p:sp>
      <p:sp>
        <p:nvSpPr>
          <p:cNvPr id="3" name="Subtítulo 2"/>
          <p:cNvSpPr>
            <a:spLocks noGrp="1"/>
          </p:cNvSpPr>
          <p:nvPr>
            <p:ph type="subTitle" idx="1"/>
          </p:nvPr>
        </p:nvSpPr>
        <p:spPr>
          <a:xfrm>
            <a:off x="1" y="6143725"/>
            <a:ext cx="6105378" cy="1126283"/>
          </a:xfrm>
        </p:spPr>
        <p:txBody>
          <a:bodyPr/>
          <a:lstStyle/>
          <a:p>
            <a:r>
              <a:rPr lang="es-SV" dirty="0" smtClean="0"/>
              <a:t>ALCALDIA MUNICIPAL DE SAN SIMON </a:t>
            </a:r>
            <a:endParaRPr lang="es-SV" dirty="0"/>
          </a:p>
        </p:txBody>
      </p:sp>
      <p:sp>
        <p:nvSpPr>
          <p:cNvPr id="4" name="CuadroTexto 3"/>
          <p:cNvSpPr txBox="1"/>
          <p:nvPr/>
        </p:nvSpPr>
        <p:spPr>
          <a:xfrm>
            <a:off x="1264587" y="2288986"/>
            <a:ext cx="9551963" cy="1477328"/>
          </a:xfrm>
          <a:prstGeom prst="rect">
            <a:avLst/>
          </a:prstGeom>
          <a:noFill/>
        </p:spPr>
        <p:txBody>
          <a:bodyPr wrap="square" rtlCol="0">
            <a:spAutoFit/>
          </a:bodyPr>
          <a:lstStyle/>
          <a:p>
            <a:r>
              <a:rPr lang="es-SV" b="1" dirty="0"/>
              <a:t>PROYECTO:</a:t>
            </a:r>
            <a:endParaRPr lang="es-SV" dirty="0"/>
          </a:p>
          <a:p>
            <a:r>
              <a:rPr lang="es-SV" b="1" dirty="0"/>
              <a:t>“FORTALECIMIENTO DE CAPACIDADES PRODUCTIVAS PARA EL CRECIMIENTO ECONOMICO DE LAS FAMILIAS RURALES DE ESCASOS RECURSOS ECONOMICOS, MEDIANTE EL ENFOQUE DE MEJORAMIENTO DE VIDA PARA EL BUEN VIVIR EN EL MUNICIPIO DE SAN SIMÓN, DEPARTAMENTO DE MORAZÁN, EL SALVADOR”</a:t>
            </a:r>
            <a:endParaRPr lang="es-SV" dirty="0"/>
          </a:p>
        </p:txBody>
      </p:sp>
      <p:pic>
        <p:nvPicPr>
          <p:cNvPr id="1026" name="Imagen 1" descr="https://upload.wikimedia.org/wikipedia/commons/thumb/1/10/Escudo_del_Municipio_de_San_Sim%C3%B3n.gif/220px-Escudo_del_Municipio_de_San_Sim%C3%B3n.gif"/>
          <p:cNvPicPr>
            <a:picLocks noChangeAspect="1" noChangeArrowheads="1"/>
          </p:cNvPicPr>
          <p:nvPr/>
        </p:nvPicPr>
        <p:blipFill>
          <a:blip r:embed="rId2">
            <a:extLst>
              <a:ext uri="{28A0092B-C50C-407E-A947-70E740481C1C}">
                <a14:useLocalDpi xmlns:a14="http://schemas.microsoft.com/office/drawing/2010/main" val="0"/>
              </a:ext>
            </a:extLst>
          </a:blip>
          <a:srcRect l="12033" t="9961" r="17032" b="10577"/>
          <a:stretch>
            <a:fillRect/>
          </a:stretch>
        </p:blipFill>
        <p:spPr bwMode="auto">
          <a:xfrm>
            <a:off x="239151" y="0"/>
            <a:ext cx="2050872" cy="124142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027" name="Imagen 2" descr="Nero PhotoSnap Viewer Essentials"/>
          <p:cNvPicPr>
            <a:picLocks noChangeAspect="1" noChangeArrowheads="1"/>
          </p:cNvPicPr>
          <p:nvPr/>
        </p:nvPicPr>
        <p:blipFill>
          <a:blip r:embed="rId3">
            <a:extLst>
              <a:ext uri="{28A0092B-C50C-407E-A947-70E740481C1C}">
                <a14:useLocalDpi xmlns:a14="http://schemas.microsoft.com/office/drawing/2010/main" val="0"/>
              </a:ext>
            </a:extLst>
          </a:blip>
          <a:srcRect l="12988" t="10506" r="12201" b="10506"/>
          <a:stretch>
            <a:fillRect/>
          </a:stretch>
        </p:blipFill>
        <p:spPr bwMode="auto">
          <a:xfrm>
            <a:off x="10241280" y="0"/>
            <a:ext cx="1944113"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p:cNvSpPr txBox="1"/>
          <p:nvPr/>
        </p:nvSpPr>
        <p:spPr>
          <a:xfrm>
            <a:off x="7435202" y="6060535"/>
            <a:ext cx="4750191" cy="646331"/>
          </a:xfrm>
          <a:prstGeom prst="rect">
            <a:avLst/>
          </a:prstGeom>
          <a:noFill/>
        </p:spPr>
        <p:txBody>
          <a:bodyPr wrap="square" rtlCol="0">
            <a:spAutoFit/>
          </a:bodyPr>
          <a:lstStyle/>
          <a:p>
            <a:r>
              <a:rPr lang="es-SV" dirty="0" smtClean="0"/>
              <a:t>Técnico agr: Sonia de Jesús Monteagudo</a:t>
            </a:r>
          </a:p>
          <a:p>
            <a:r>
              <a:rPr lang="es-SV" dirty="0" smtClean="0"/>
              <a:t>Auxiliar: José Ovilio Díaz  Díaz</a:t>
            </a:r>
            <a:endParaRPr lang="es-SV" dirty="0"/>
          </a:p>
        </p:txBody>
      </p:sp>
    </p:spTree>
    <p:extLst>
      <p:ext uri="{BB962C8B-B14F-4D97-AF65-F5344CB8AC3E}">
        <p14:creationId xmlns:p14="http://schemas.microsoft.com/office/powerpoint/2010/main" val="1469625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245057" y="301934"/>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s-ES" dirty="0" smtClean="0"/>
              <a:t>INICIATIVAS AGROPECUARIAS</a:t>
            </a:r>
            <a:endParaRPr lang="es-ES" dirty="0"/>
          </a:p>
        </p:txBody>
      </p:sp>
      <p:pic>
        <p:nvPicPr>
          <p:cNvPr id="5" name="Picture 3" descr="D:\ESCRITORIO\Nueva carpeta\P1040137.JPG"/>
          <p:cNvPicPr>
            <a:picLocks noChangeAspect="1" noChangeArrowheads="1"/>
          </p:cNvPicPr>
          <p:nvPr/>
        </p:nvPicPr>
        <p:blipFill>
          <a:blip r:embed="rId3" cstate="print"/>
          <a:stretch>
            <a:fillRect/>
          </a:stretch>
        </p:blipFill>
        <p:spPr bwMode="auto">
          <a:xfrm>
            <a:off x="709685" y="3070746"/>
            <a:ext cx="5500046" cy="37872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Marcador de contenido 2"/>
          <p:cNvSpPr txBox="1">
            <a:spLocks/>
          </p:cNvSpPr>
          <p:nvPr/>
        </p:nvSpPr>
        <p:spPr>
          <a:xfrm>
            <a:off x="1752311" y="1889672"/>
            <a:ext cx="7821593" cy="4518816"/>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s-SV" dirty="0"/>
              <a:t>2</a:t>
            </a:r>
            <a:r>
              <a:rPr lang="es-SV" dirty="0" smtClean="0"/>
              <a:t> INICIATIVAS PRODUCTIVAS DE AVES MEJORADAS EN CARRIZAL/COORDINACION CON CENTA Y 4 DE POLLO DE ENGORDE.</a:t>
            </a:r>
            <a:endParaRPr lang="es-SV" dirty="0"/>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9857" y="3070746"/>
            <a:ext cx="5268036" cy="3782480"/>
          </a:xfrm>
          <a:prstGeom prst="rect">
            <a:avLst/>
          </a:prstGeom>
        </p:spPr>
      </p:pic>
    </p:spTree>
    <p:extLst>
      <p:ext uri="{BB962C8B-B14F-4D97-AF65-F5344CB8AC3E}">
        <p14:creationId xmlns:p14="http://schemas.microsoft.com/office/powerpoint/2010/main" val="3506819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1533872" y="143438"/>
            <a:ext cx="10058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s-ES" dirty="0" smtClean="0"/>
              <a:t>130-PARCELAS DE FRIJOL CENTA PIPIL.</a:t>
            </a:r>
            <a:endParaRPr lang="es-ES" dirty="0"/>
          </a:p>
        </p:txBody>
      </p:sp>
      <p:pic>
        <p:nvPicPr>
          <p:cNvPr id="5" name="Picture 2" descr="IMG_9012"/>
          <p:cNvPicPr>
            <a:picLocks noChangeAspect="1" noChangeArrowheads="1"/>
          </p:cNvPicPr>
          <p:nvPr/>
        </p:nvPicPr>
        <p:blipFill>
          <a:blip r:embed="rId3" cstate="print"/>
          <a:srcRect/>
          <a:stretch>
            <a:fillRect/>
          </a:stretch>
        </p:blipFill>
        <p:spPr bwMode="auto">
          <a:xfrm>
            <a:off x="847011" y="1584089"/>
            <a:ext cx="4840271" cy="2422153"/>
          </a:xfrm>
          <a:prstGeom prst="rect">
            <a:avLst/>
          </a:prstGeom>
          <a:noFill/>
          <a:ln w="9525">
            <a:noFill/>
            <a:miter lim="800000"/>
            <a:headEnd/>
            <a:tailEnd/>
          </a:ln>
        </p:spPr>
      </p:pic>
      <p:pic>
        <p:nvPicPr>
          <p:cNvPr id="6" name="Picture 3" descr="IMG_9014"/>
          <p:cNvPicPr>
            <a:picLocks noChangeAspect="1" noChangeArrowheads="1"/>
          </p:cNvPicPr>
          <p:nvPr/>
        </p:nvPicPr>
        <p:blipFill>
          <a:blip r:embed="rId4" cstate="print"/>
          <a:srcRect/>
          <a:stretch>
            <a:fillRect/>
          </a:stretch>
        </p:blipFill>
        <p:spPr bwMode="auto">
          <a:xfrm>
            <a:off x="6616044" y="1584088"/>
            <a:ext cx="4744216" cy="2315024"/>
          </a:xfrm>
          <a:prstGeom prst="rect">
            <a:avLst/>
          </a:prstGeom>
          <a:noFill/>
          <a:ln w="9525">
            <a:noFill/>
            <a:miter lim="800000"/>
            <a:headEnd/>
            <a:tailEnd/>
          </a:ln>
        </p:spPr>
      </p:pic>
      <p:pic>
        <p:nvPicPr>
          <p:cNvPr id="7" name="Picture 5" descr="SAM_2184"/>
          <p:cNvPicPr>
            <a:picLocks noChangeAspect="1" noChangeArrowheads="1"/>
          </p:cNvPicPr>
          <p:nvPr/>
        </p:nvPicPr>
        <p:blipFill>
          <a:blip r:embed="rId5" cstate="print"/>
          <a:srcRect/>
          <a:stretch>
            <a:fillRect/>
          </a:stretch>
        </p:blipFill>
        <p:spPr bwMode="auto">
          <a:xfrm>
            <a:off x="6713919" y="4006242"/>
            <a:ext cx="4646341" cy="2402381"/>
          </a:xfrm>
          <a:prstGeom prst="rect">
            <a:avLst/>
          </a:prstGeom>
          <a:noFill/>
          <a:ln w="9525">
            <a:noFill/>
            <a:miter lim="800000"/>
            <a:headEnd/>
            <a:tailEnd/>
          </a:ln>
        </p:spPr>
      </p:pic>
      <p:pic>
        <p:nvPicPr>
          <p:cNvPr id="8" name="Picture 2" descr="IMG_9012"/>
          <p:cNvPicPr>
            <a:picLocks noChangeAspect="1" noChangeArrowheads="1"/>
          </p:cNvPicPr>
          <p:nvPr/>
        </p:nvPicPr>
        <p:blipFill>
          <a:blip r:embed="rId3" cstate="print"/>
          <a:srcRect/>
          <a:stretch>
            <a:fillRect/>
          </a:stretch>
        </p:blipFill>
        <p:spPr bwMode="auto">
          <a:xfrm>
            <a:off x="847011" y="4110121"/>
            <a:ext cx="4840271" cy="2422153"/>
          </a:xfrm>
          <a:prstGeom prst="rect">
            <a:avLst/>
          </a:prstGeom>
          <a:noFill/>
          <a:ln w="9525">
            <a:noFill/>
            <a:miter lim="800000"/>
            <a:headEnd/>
            <a:tailEnd/>
          </a:ln>
        </p:spPr>
      </p:pic>
    </p:spTree>
    <p:extLst>
      <p:ext uri="{BB962C8B-B14F-4D97-AF65-F5344CB8AC3E}">
        <p14:creationId xmlns:p14="http://schemas.microsoft.com/office/powerpoint/2010/main" val="2629239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69848" y="484632"/>
            <a:ext cx="10058400" cy="1609344"/>
          </a:xfrm>
        </p:spPr>
        <p:txBody>
          <a:bodyPr/>
          <a:lstStyle/>
          <a:p>
            <a:r>
              <a:rPr lang="es-SV" dirty="0" smtClean="0"/>
              <a:t>ENTREGA DE MATERIALES PARA ESTANQUES ACUICOLAS</a:t>
            </a:r>
            <a:endParaRPr lang="es-SV" dirty="0"/>
          </a:p>
        </p:txBody>
      </p:sp>
      <p:pic>
        <p:nvPicPr>
          <p:cNvPr id="5"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9433" y="2312679"/>
            <a:ext cx="5016733" cy="4545320"/>
          </a:xfr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3504" y="2312679"/>
            <a:ext cx="5254389" cy="4545320"/>
          </a:xfrm>
          <a:prstGeom prst="rect">
            <a:avLst/>
          </a:prstGeom>
        </p:spPr>
      </p:pic>
    </p:spTree>
    <p:extLst>
      <p:ext uri="{BB962C8B-B14F-4D97-AF65-F5344CB8AC3E}">
        <p14:creationId xmlns:p14="http://schemas.microsoft.com/office/powerpoint/2010/main" val="769790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69848" y="484632"/>
            <a:ext cx="10058400" cy="1609344"/>
          </a:xfrm>
        </p:spPr>
        <p:txBody>
          <a:bodyPr/>
          <a:lstStyle/>
          <a:p>
            <a:r>
              <a:rPr lang="es-SV" dirty="0" smtClean="0"/>
              <a:t>Reservorios para captación de agua doble propósito hortalizas-</a:t>
            </a:r>
            <a:r>
              <a:rPr lang="es-SV" dirty="0" err="1" smtClean="0"/>
              <a:t>c.alevines</a:t>
            </a:r>
            <a:endParaRPr lang="es-SV" dirty="0"/>
          </a:p>
        </p:txBody>
      </p:sp>
      <p:pic>
        <p:nvPicPr>
          <p:cNvPr id="5" name="Picture 2" descr="s-DSCN02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501" y="2339185"/>
            <a:ext cx="5063320" cy="22191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s-DSCN02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3946" y="2343149"/>
            <a:ext cx="5489353" cy="451485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501" y="4558352"/>
            <a:ext cx="5063319" cy="2299647"/>
          </a:xfrm>
          <a:prstGeom prst="rect">
            <a:avLst/>
          </a:prstGeom>
        </p:spPr>
      </p:pic>
    </p:spTree>
    <p:extLst>
      <p:ext uri="{BB962C8B-B14F-4D97-AF65-F5344CB8AC3E}">
        <p14:creationId xmlns:p14="http://schemas.microsoft.com/office/powerpoint/2010/main" val="3446031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69848" y="484632"/>
            <a:ext cx="10058400" cy="1609344"/>
          </a:xfrm>
        </p:spPr>
        <p:txBody>
          <a:bodyPr>
            <a:normAutofit fontScale="90000"/>
          </a:bodyPr>
          <a:lstStyle/>
          <a:p>
            <a:r>
              <a:rPr lang="es-SV" dirty="0" smtClean="0"/>
              <a:t>ENTREGA DE SILOS,FORTALECIENDO LA SEGURIDAD ALIMENTARIA DE LAS FAMILIAS</a:t>
            </a:r>
            <a:endParaRPr lang="es-SV" dirty="0"/>
          </a:p>
        </p:txBody>
      </p:sp>
      <p:pic>
        <p:nvPicPr>
          <p:cNvPr id="5" name="Picture 3" descr="s-DSCN02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487" y="2339185"/>
            <a:ext cx="5291181" cy="45188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s-DSCN02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3128" y="2339185"/>
            <a:ext cx="5380171" cy="4484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495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69848" y="484632"/>
            <a:ext cx="10058400" cy="1609344"/>
          </a:xfrm>
        </p:spPr>
        <p:txBody>
          <a:bodyPr/>
          <a:lstStyle/>
          <a:p>
            <a:r>
              <a:rPr lang="es-SV" dirty="0" smtClean="0"/>
              <a:t>PRODUCCION G.B.Y HORTALIZAS</a:t>
            </a:r>
            <a:endParaRPr lang="es-SV" dirty="0"/>
          </a:p>
        </p:txBody>
      </p:sp>
      <p:pic>
        <p:nvPicPr>
          <p:cNvPr id="5" name="Picture 2" descr="s-DSCN03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8783" y="2121408"/>
            <a:ext cx="3536774" cy="455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s-DSCN0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847" y="2121408"/>
            <a:ext cx="3810000" cy="46052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s-DSCN0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398" y="2121408"/>
            <a:ext cx="4305300" cy="4605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278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69848" y="484632"/>
            <a:ext cx="10058400" cy="1609344"/>
          </a:xfrm>
        </p:spPr>
        <p:txBody>
          <a:bodyPr/>
          <a:lstStyle/>
          <a:p>
            <a:r>
              <a:rPr lang="es-SV" dirty="0" smtClean="0"/>
              <a:t>SIEMPRE APOYAMOS CON TRANSPORTES COMO CONTRAPARTIDA </a:t>
            </a:r>
            <a:r>
              <a:rPr lang="es-SV" dirty="0"/>
              <a:t>A</a:t>
            </a:r>
            <a:r>
              <a:rPr lang="es-SV" dirty="0" smtClean="0"/>
              <a:t> LAS GESTIONES.</a:t>
            </a:r>
            <a:endParaRPr lang="es-SV" dirty="0"/>
          </a:p>
        </p:txBody>
      </p:sp>
      <p:pic>
        <p:nvPicPr>
          <p:cNvPr id="5" name="Marcador de contenido 3" descr="C:\Users\User\Desktop\fotos de trabajo\101NIKON\s-DSCN0333.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94048" y="2197291"/>
            <a:ext cx="3810000" cy="4660709"/>
          </a:xfrm>
          <a:prstGeom prst="rect">
            <a:avLst/>
          </a:prstGeom>
          <a:noFill/>
          <a:ln>
            <a:noFill/>
          </a:ln>
        </p:spPr>
      </p:pic>
      <p:pic>
        <p:nvPicPr>
          <p:cNvPr id="6" name="Imagen 5" descr="C:\Users\User\Desktop\fotos de trabajo\101NIKON\s-DSCN0331.jpg"/>
          <p:cNvPicPr/>
          <p:nvPr/>
        </p:nvPicPr>
        <p:blipFill>
          <a:blip r:embed="rId3">
            <a:extLst>
              <a:ext uri="{28A0092B-C50C-407E-A947-70E740481C1C}">
                <a14:useLocalDpi xmlns:a14="http://schemas.microsoft.com/office/drawing/2010/main" val="0"/>
              </a:ext>
            </a:extLst>
          </a:blip>
          <a:srcRect/>
          <a:stretch>
            <a:fillRect/>
          </a:stretch>
        </p:blipFill>
        <p:spPr bwMode="auto">
          <a:xfrm>
            <a:off x="122831" y="2197291"/>
            <a:ext cx="3971498" cy="4660709"/>
          </a:xfrm>
          <a:prstGeom prst="rect">
            <a:avLst/>
          </a:prstGeom>
          <a:noFill/>
          <a:ln>
            <a:noFill/>
          </a:ln>
        </p:spPr>
      </p:pic>
      <p:pic>
        <p:nvPicPr>
          <p:cNvPr id="7" name="Imagen 6" descr="C:\Users\User\Desktop\fotos de trabajo\101NIKON\s-DSCN0330.jpg"/>
          <p:cNvPicPr/>
          <p:nvPr/>
        </p:nvPicPr>
        <p:blipFill>
          <a:blip r:embed="rId4">
            <a:extLst>
              <a:ext uri="{28A0092B-C50C-407E-A947-70E740481C1C}">
                <a14:useLocalDpi xmlns:a14="http://schemas.microsoft.com/office/drawing/2010/main" val="0"/>
              </a:ext>
            </a:extLst>
          </a:blip>
          <a:srcRect/>
          <a:stretch>
            <a:fillRect/>
          </a:stretch>
        </p:blipFill>
        <p:spPr bwMode="auto">
          <a:xfrm>
            <a:off x="8202303" y="2197291"/>
            <a:ext cx="3875965" cy="4660710"/>
          </a:xfrm>
          <a:prstGeom prst="rect">
            <a:avLst/>
          </a:prstGeom>
          <a:noFill/>
          <a:ln>
            <a:noFill/>
          </a:ln>
        </p:spPr>
      </p:pic>
    </p:spTree>
    <p:extLst>
      <p:ext uri="{BB962C8B-B14F-4D97-AF65-F5344CB8AC3E}">
        <p14:creationId xmlns:p14="http://schemas.microsoft.com/office/powerpoint/2010/main" val="1428373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SV" smtClean="0"/>
              <a:t>TRANSPORTE DE INSUMOS PARA PROYECTO ACUICOLA</a:t>
            </a:r>
            <a:endParaRPr lang="es-SV" dirty="0"/>
          </a:p>
        </p:txBody>
      </p:sp>
      <p:pic>
        <p:nvPicPr>
          <p:cNvPr id="4" name="Marcador de conteni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72285" y="2093976"/>
            <a:ext cx="5472975" cy="2012803"/>
          </a:xfr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286" y="4106779"/>
            <a:ext cx="5472975" cy="2751221"/>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9136" y="2093976"/>
            <a:ext cx="5662863" cy="4764024"/>
          </a:xfrm>
          <a:prstGeom prst="rect">
            <a:avLst/>
          </a:prstGeom>
        </p:spPr>
      </p:pic>
    </p:spTree>
    <p:extLst>
      <p:ext uri="{BB962C8B-B14F-4D97-AF65-F5344CB8AC3E}">
        <p14:creationId xmlns:p14="http://schemas.microsoft.com/office/powerpoint/2010/main" val="3335057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69848" y="484632"/>
            <a:ext cx="10058400" cy="1609344"/>
          </a:xfrm>
        </p:spPr>
        <p:txBody>
          <a:bodyPr/>
          <a:lstStyle/>
          <a:p>
            <a:r>
              <a:rPr lang="es-SV" dirty="0" smtClean="0"/>
              <a:t>PRODUCTORE/AS QUE ASISTEN A EVENTOS DE CAPACITACION.</a:t>
            </a:r>
            <a:endParaRPr lang="es-SV" dirty="0"/>
          </a:p>
        </p:txBody>
      </p:sp>
      <p:pic>
        <p:nvPicPr>
          <p:cNvPr id="5"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3525" y="2093975"/>
            <a:ext cx="3404061" cy="2464378"/>
          </a:xfr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587" y="4558352"/>
            <a:ext cx="3876402" cy="2299647"/>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7587" y="2093976"/>
            <a:ext cx="3973000" cy="4764024"/>
          </a:xfrm>
          <a:prstGeom prst="rect">
            <a:avLst/>
          </a:prstGeom>
        </p:spPr>
      </p:pic>
      <p:pic>
        <p:nvPicPr>
          <p:cNvPr id="2050" name="Picture 2" descr="P10307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524" y="4562475"/>
            <a:ext cx="3404062"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0586" y="2093977"/>
            <a:ext cx="3876403" cy="2464376"/>
          </a:xfrm>
          <a:prstGeom prst="rect">
            <a:avLst/>
          </a:prstGeom>
        </p:spPr>
      </p:pic>
    </p:spTree>
    <p:extLst>
      <p:ext uri="{BB962C8B-B14F-4D97-AF65-F5344CB8AC3E}">
        <p14:creationId xmlns:p14="http://schemas.microsoft.com/office/powerpoint/2010/main" val="783759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SV" dirty="0" smtClean="0"/>
              <a:t> UNIDAD AGROPECUARIA MUNICIPAL DA TRANSPORTE,PARA MATERIALES</a:t>
            </a:r>
            <a:endParaRPr lang="es-SV" dirty="0"/>
          </a:p>
        </p:txBody>
      </p:sp>
      <p:pic>
        <p:nvPicPr>
          <p:cNvPr id="4" name="Marcador de conteni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1883392"/>
            <a:ext cx="3007442" cy="2825086"/>
          </a:xfr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9908" y="2161532"/>
            <a:ext cx="4057936" cy="2825087"/>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7442" y="4776035"/>
            <a:ext cx="3930555" cy="2081966"/>
          </a:xfrm>
          <a:prstGeom prst="rect">
            <a:avLst/>
          </a:prstGeom>
        </p:spPr>
      </p:pic>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5972" y="4776033"/>
            <a:ext cx="5196027" cy="2081967"/>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776034"/>
            <a:ext cx="3007442" cy="2081966"/>
          </a:xfrm>
          <a:prstGeom prst="rect">
            <a:avLst/>
          </a:prstGeom>
        </p:spPr>
      </p:pic>
      <p:pic>
        <p:nvPicPr>
          <p:cNvPr id="8" name="Imagen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33141" y="2127754"/>
            <a:ext cx="5193561" cy="2614501"/>
          </a:xfrm>
          <a:prstGeom prst="rect">
            <a:avLst/>
          </a:prstGeom>
        </p:spPr>
      </p:pic>
    </p:spTree>
    <p:extLst>
      <p:ext uri="{BB962C8B-B14F-4D97-AF65-F5344CB8AC3E}">
        <p14:creationId xmlns:p14="http://schemas.microsoft.com/office/powerpoint/2010/main" val="3823263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69848" y="211015"/>
            <a:ext cx="10058400" cy="5961185"/>
          </a:xfrm>
        </p:spPr>
        <p:txBody>
          <a:bodyPr>
            <a:normAutofit fontScale="77500" lnSpcReduction="20000"/>
          </a:bodyPr>
          <a:lstStyle/>
          <a:p>
            <a:r>
              <a:rPr lang="es-SV" dirty="0"/>
              <a:t>Esta propuesta surge tomando en cuenta  aspectos importantes: </a:t>
            </a:r>
          </a:p>
          <a:p>
            <a:r>
              <a:rPr lang="es-SV" dirty="0"/>
              <a:t>-La importancia del fortalecimiento humano ya que se espera la formación de líderes  </a:t>
            </a:r>
            <a:r>
              <a:rPr lang="es-SV" dirty="0" smtClean="0"/>
              <a:t>representando </a:t>
            </a:r>
            <a:r>
              <a:rPr lang="es-SV" dirty="0"/>
              <a:t>a la Familia Demostradora como base principal para la identificación y selección de familias irradiadas que iniciaran el proceso de formación;  las cuales son parte del sector agropecuario en las comunidades, ya que son pequeñas familias productoras que practican la agricultura de subsistencia, cuya mano de obra utilizada en los sistemas de producción es de la misma familia, y  la naturaleza de las unidades productivas de estas comunidades. </a:t>
            </a:r>
          </a:p>
          <a:p>
            <a:pPr marL="0" indent="0">
              <a:buNone/>
            </a:pPr>
            <a:r>
              <a:rPr lang="es-SV" dirty="0"/>
              <a:t> </a:t>
            </a:r>
          </a:p>
          <a:p>
            <a:r>
              <a:rPr lang="es-SV" dirty="0"/>
              <a:t>-La municipalidad de San Simón en el departamento de Morazán, considerando que es necesario replicar la experiencia del Plan de Agricultura Familiar en el componente Seguridad alimentaria Nutricional PAF–SAN en el  municipio ha considerado la elaboración de esta propuesta para buscar la gestión </a:t>
            </a:r>
            <a:r>
              <a:rPr lang="es-SV" dirty="0" smtClean="0"/>
              <a:t> </a:t>
            </a:r>
            <a:r>
              <a:rPr lang="es-SV" dirty="0"/>
              <a:t>de recursos para la implementación de acciones enfocadas a mejorar las condiciones de vida de las familias.</a:t>
            </a:r>
          </a:p>
          <a:p>
            <a:endParaRPr lang="es-SV" dirty="0"/>
          </a:p>
          <a:p>
            <a:r>
              <a:rPr lang="es-SV" dirty="0"/>
              <a:t>-Los programas de extensión deben orientarse al desarrollo de los recursos humanos; el reforzamiento de las capacidades propias de familias para resolver sus problemas y tomar decisiones agrícolas adecuadas es la clave de la promoción del desarrollo agrícola y rural</a:t>
            </a:r>
            <a:r>
              <a:rPr lang="es-SV" b="1" dirty="0"/>
              <a:t> </a:t>
            </a:r>
            <a:r>
              <a:rPr lang="es-SV" dirty="0"/>
              <a:t>sostenible para elevar sus niveles de vida por medio de sus propios esfuerzos. Esta capacidad tiene varias dimensiones, incluyendo el capital humano, social y físico en la finca y </a:t>
            </a:r>
            <a:r>
              <a:rPr lang="es-SV" dirty="0" smtClean="0"/>
              <a:t>la infraestructura local. </a:t>
            </a:r>
            <a:r>
              <a:rPr lang="es-SV" dirty="0"/>
              <a:t>El desarrollo de los recursos humanos comprende al capital humano y al social.</a:t>
            </a:r>
          </a:p>
          <a:p>
            <a:pPr marL="0" indent="0">
              <a:buNone/>
            </a:pPr>
            <a:r>
              <a:rPr lang="es-SV" dirty="0"/>
              <a:t> </a:t>
            </a:r>
          </a:p>
          <a:p>
            <a:r>
              <a:rPr lang="es-SV" i="1" dirty="0"/>
              <a:t>-</a:t>
            </a:r>
            <a:r>
              <a:rPr lang="es-SV" dirty="0"/>
              <a:t>El gobierno central a través del personal técnico del Ministerio de Agricultura y Ganadería no tiene la capacidad de dar cobertura a todas las familias productoras de los municipios debido al poco personal técnico que dispone en cada una de las agencias de extensión es por ello que los gobiernos locales deben crear las unidades agropecuarias o departamentos agropecuarios y brindar servicios de extensión adecuados desde la municipalidad lo que</a:t>
            </a:r>
            <a:r>
              <a:rPr lang="es-SV" b="1" i="1" dirty="0"/>
              <a:t> </a:t>
            </a:r>
            <a:r>
              <a:rPr lang="es-SV" dirty="0"/>
              <a:t>implica que los agricultores deben participar en la formulación de soluciones organizándose y formándose como facilitadores del desarrollo local. </a:t>
            </a:r>
          </a:p>
        </p:txBody>
      </p:sp>
    </p:spTree>
    <p:extLst>
      <p:ext uri="{BB962C8B-B14F-4D97-AF65-F5344CB8AC3E}">
        <p14:creationId xmlns:p14="http://schemas.microsoft.com/office/powerpoint/2010/main" val="8846168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SV" dirty="0" smtClean="0"/>
              <a:t>PREPARACION DE PAQUETES DE ARROZ</a:t>
            </a:r>
            <a:endParaRPr lang="es-SV"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888406" y="2279176"/>
            <a:ext cx="3239842" cy="4578824"/>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848" y="2279176"/>
            <a:ext cx="3174605" cy="4578824"/>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4454" y="2279176"/>
            <a:ext cx="3643952" cy="4578824"/>
          </a:xfrm>
          <a:prstGeom prst="rect">
            <a:avLst/>
          </a:prstGeom>
        </p:spPr>
      </p:pic>
    </p:spTree>
    <p:extLst>
      <p:ext uri="{BB962C8B-B14F-4D97-AF65-F5344CB8AC3E}">
        <p14:creationId xmlns:p14="http://schemas.microsoft.com/office/powerpoint/2010/main" val="1068319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SV" dirty="0" smtClean="0"/>
              <a:t>ENTREGA DE INSUMOS PARA INICIATIVAS AGROPECUARIAS.</a:t>
            </a:r>
            <a:endParaRPr lang="es-SV"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9848" y="2093976"/>
            <a:ext cx="3411925" cy="2610134"/>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9848" y="4704111"/>
            <a:ext cx="3049500" cy="2153889"/>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9348" y="2093976"/>
            <a:ext cx="2738651" cy="2610134"/>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1773" y="2093976"/>
            <a:ext cx="3447575" cy="2610134"/>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848" y="4704110"/>
            <a:ext cx="3810000" cy="2153890"/>
          </a:xfrm>
          <a:prstGeom prst="rect">
            <a:avLst/>
          </a:prstGeom>
        </p:spPr>
      </p:pic>
      <p:pic>
        <p:nvPicPr>
          <p:cNvPr id="9" name="Imagen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9348" y="4704110"/>
            <a:ext cx="2738651" cy="2153890"/>
          </a:xfrm>
          <a:prstGeom prst="rect">
            <a:avLst/>
          </a:prstGeom>
        </p:spPr>
      </p:pic>
    </p:spTree>
    <p:extLst>
      <p:ext uri="{BB962C8B-B14F-4D97-AF65-F5344CB8AC3E}">
        <p14:creationId xmlns:p14="http://schemas.microsoft.com/office/powerpoint/2010/main" val="3807641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SV" dirty="0" smtClean="0"/>
              <a:t>INICIATIVAS,LISTAS PARA LA PRODUCCION</a:t>
            </a:r>
            <a:endParaRPr lang="es-SV"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50396" y="4146551"/>
            <a:ext cx="3954380" cy="2686571"/>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650" y="1927646"/>
            <a:ext cx="3048001" cy="2218905"/>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651" y="4146551"/>
            <a:ext cx="3048001" cy="2711450"/>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398" y="1927646"/>
            <a:ext cx="3954378" cy="2218905"/>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7753" y="1927646"/>
            <a:ext cx="3895468" cy="4905476"/>
          </a:xfrm>
          <a:prstGeom prst="rect">
            <a:avLst/>
          </a:prstGeom>
        </p:spPr>
      </p:pic>
    </p:spTree>
    <p:extLst>
      <p:ext uri="{BB962C8B-B14F-4D97-AF65-F5344CB8AC3E}">
        <p14:creationId xmlns:p14="http://schemas.microsoft.com/office/powerpoint/2010/main" val="2244818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SV" dirty="0" smtClean="0"/>
              <a:t>PRODUCTOR/AS ASISTEN A ENTREGA DE PAQUETE DE ARROZ.</a:t>
            </a:r>
            <a:endParaRPr lang="es-SV"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1041" y="2458492"/>
            <a:ext cx="3810000" cy="4399508"/>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175" y="2458492"/>
            <a:ext cx="3810000" cy="4399508"/>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1041" y="2458492"/>
            <a:ext cx="3810000" cy="4399508"/>
          </a:xfrm>
          <a:prstGeom prst="rect">
            <a:avLst/>
          </a:prstGeom>
        </p:spPr>
      </p:pic>
    </p:spTree>
    <p:extLst>
      <p:ext uri="{BB962C8B-B14F-4D97-AF65-F5344CB8AC3E}">
        <p14:creationId xmlns:p14="http://schemas.microsoft.com/office/powerpoint/2010/main" val="3097176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SV" dirty="0" smtClean="0"/>
              <a:t>NUESTRA GENTE ASISTE A ENTREGA DE ARROZ</a:t>
            </a:r>
            <a:endParaRPr lang="es-SV"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18248" y="2717800"/>
            <a:ext cx="3810000" cy="3328158"/>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8248" y="2717800"/>
            <a:ext cx="3810000" cy="3328158"/>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955" y="2717800"/>
            <a:ext cx="3235294" cy="3328158"/>
          </a:xfrm>
          <a:prstGeom prst="rect">
            <a:avLst/>
          </a:prstGeom>
        </p:spPr>
      </p:pic>
    </p:spTree>
    <p:extLst>
      <p:ext uri="{BB962C8B-B14F-4D97-AF65-F5344CB8AC3E}">
        <p14:creationId xmlns:p14="http://schemas.microsoft.com/office/powerpoint/2010/main" val="2165106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SV" dirty="0" smtClean="0"/>
              <a:t>PARCELAS DE HORTALIZAS Y HUERTOS FAMILIARES</a:t>
            </a:r>
            <a:endParaRPr lang="es-SV" dirty="0"/>
          </a:p>
        </p:txBody>
      </p:sp>
      <p:pic>
        <p:nvPicPr>
          <p:cNvPr id="4" name="Marcador de conteni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37480" y="2196438"/>
            <a:ext cx="3273961" cy="2442948"/>
          </a:xfr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1441" y="2196439"/>
            <a:ext cx="3195078" cy="2442948"/>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5402" y="4548485"/>
            <a:ext cx="4148218" cy="2442948"/>
          </a:xfrm>
          <a:prstGeom prst="rect">
            <a:avLst/>
          </a:prstGeom>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7480" y="4598490"/>
            <a:ext cx="3712191" cy="2342938"/>
          </a:xfrm>
          <a:prstGeom prst="rect">
            <a:avLst/>
          </a:prstGeom>
        </p:spPr>
      </p:pic>
      <p:pic>
        <p:nvPicPr>
          <p:cNvPr id="3"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4231" y="4639386"/>
            <a:ext cx="2892288" cy="2302041"/>
          </a:xfrm>
          <a:prstGeom prst="rect">
            <a:avLst/>
          </a:prstGeom>
        </p:spPr>
      </p:pic>
      <p:pic>
        <p:nvPicPr>
          <p:cNvPr id="8" name="Imagen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06519" y="2196438"/>
            <a:ext cx="4227101" cy="2442947"/>
          </a:xfrm>
          <a:prstGeom prst="rect">
            <a:avLst/>
          </a:prstGeom>
        </p:spPr>
      </p:pic>
    </p:spTree>
    <p:extLst>
      <p:ext uri="{BB962C8B-B14F-4D97-AF65-F5344CB8AC3E}">
        <p14:creationId xmlns:p14="http://schemas.microsoft.com/office/powerpoint/2010/main" val="3605671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SV" dirty="0" smtClean="0"/>
              <a:t>LOGROS</a:t>
            </a:r>
            <a:endParaRPr lang="es-SV" dirty="0"/>
          </a:p>
        </p:txBody>
      </p:sp>
      <p:sp>
        <p:nvSpPr>
          <p:cNvPr id="3" name="Marcador de contenido 2"/>
          <p:cNvSpPr>
            <a:spLocks noGrp="1"/>
          </p:cNvSpPr>
          <p:nvPr>
            <p:ph idx="1"/>
          </p:nvPr>
        </p:nvSpPr>
        <p:spPr/>
        <p:txBody>
          <a:bodyPr>
            <a:normAutofit lnSpcReduction="10000"/>
          </a:bodyPr>
          <a:lstStyle/>
          <a:p>
            <a:r>
              <a:rPr lang="es-SV" dirty="0" smtClean="0"/>
              <a:t>05 UNIDADES DE DESARROLLO PRODUCTIVAS</a:t>
            </a:r>
          </a:p>
          <a:p>
            <a:r>
              <a:rPr lang="es-SV" dirty="0" smtClean="0"/>
              <a:t>1-SAN FRANCISCO-PIEDRA DE AGUA</a:t>
            </a:r>
          </a:p>
          <a:p>
            <a:r>
              <a:rPr lang="es-SV" dirty="0" smtClean="0"/>
              <a:t>2-SAN JOSE-CTN POTRERO ADENTRO</a:t>
            </a:r>
          </a:p>
          <a:p>
            <a:r>
              <a:rPr lang="es-SV" dirty="0" smtClean="0"/>
              <a:t>3-REINA DE LA PAZ –CASERIO MATAZANO CTN VALLE GRANDE</a:t>
            </a:r>
          </a:p>
          <a:p>
            <a:r>
              <a:rPr lang="es-SV" dirty="0" smtClean="0"/>
              <a:t>4-LAS COLINAS-CTN VALLE GRANDE</a:t>
            </a:r>
          </a:p>
          <a:p>
            <a:r>
              <a:rPr lang="es-SV" dirty="0" smtClean="0"/>
              <a:t>5-SAN ROMERO- CASERIO POTRERIOS,CTN VALLE </a:t>
            </a:r>
            <a:r>
              <a:rPr lang="es-SV" dirty="0" smtClean="0"/>
              <a:t>GRANDE</a:t>
            </a:r>
          </a:p>
          <a:p>
            <a:r>
              <a:rPr lang="es-SV" dirty="0" smtClean="0"/>
              <a:t>6-GONZALEZ –CASERIO MATAZANO,CANTON  VALLE GRANDE.</a:t>
            </a:r>
            <a:endParaRPr lang="es-SV" dirty="0" smtClean="0"/>
          </a:p>
          <a:p>
            <a:r>
              <a:rPr lang="es-SV" dirty="0" smtClean="0"/>
              <a:t>ESTAMOS PRODUCIENDO TILAPIAS Y HORTALIZAS</a:t>
            </a:r>
          </a:p>
          <a:p>
            <a:r>
              <a:rPr lang="es-SV" dirty="0" smtClean="0"/>
              <a:t>NO OMITO MANIFESTAR QUE ESTAMOS BRINDANDO ASISTENCIA TECNICA Y TRANSFERENCIA TECNOLOGICA EN TODO EL QUE HACER AGROPECUARIO.</a:t>
            </a:r>
            <a:endParaRPr lang="es-SV" dirty="0"/>
          </a:p>
        </p:txBody>
      </p:sp>
    </p:spTree>
    <p:extLst>
      <p:ext uri="{BB962C8B-B14F-4D97-AF65-F5344CB8AC3E}">
        <p14:creationId xmlns:p14="http://schemas.microsoft.com/office/powerpoint/2010/main" val="2867363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SV" dirty="0" smtClean="0"/>
              <a:t>Actividades de transferencia de tecnología.</a:t>
            </a:r>
            <a:endParaRPr lang="es-SV" dirty="0"/>
          </a:p>
        </p:txBody>
      </p:sp>
      <p:sp>
        <p:nvSpPr>
          <p:cNvPr id="3" name="Marcador de contenido 2"/>
          <p:cNvSpPr>
            <a:spLocks noGrp="1"/>
          </p:cNvSpPr>
          <p:nvPr>
            <p:ph idx="1"/>
          </p:nvPr>
        </p:nvSpPr>
        <p:spPr>
          <a:xfrm>
            <a:off x="1069848" y="2093976"/>
            <a:ext cx="10604310" cy="4050792"/>
          </a:xfrm>
        </p:spPr>
        <p:txBody>
          <a:bodyPr/>
          <a:lstStyle/>
          <a:p>
            <a:r>
              <a:rPr lang="es-SV" dirty="0" smtClean="0"/>
              <a:t>EJECUTAMOS UNA ESCUELA DE CAMPO EN HORTALIZAS IMPLEMENTANDO PRACTICAS ORGANICAS, EN LA QUE PARTICIPARON:</a:t>
            </a:r>
          </a:p>
          <a:p>
            <a:r>
              <a:rPr lang="es-SV" dirty="0" smtClean="0"/>
              <a:t>12 MA,8 MJ.4HA Y 1HJ.REALIZAND TOTAL 25 REALIZAMOS SECCIONES C/15 DIAS.</a:t>
            </a:r>
          </a:p>
          <a:p>
            <a:r>
              <a:rPr lang="es-SV" dirty="0" smtClean="0"/>
              <a:t>IMPARTIMOS CAPACITACION EN MEDICINA PREVENTIVA EN GANADERIA.PARTICIPARON 32 GANADEROS.</a:t>
            </a:r>
          </a:p>
          <a:p>
            <a:r>
              <a:rPr lang="es-SV" dirty="0" smtClean="0"/>
              <a:t>IMPARTIMOS CAPACITACION EN CRIANZA DE TILAPIAS.</a:t>
            </a:r>
          </a:p>
          <a:p>
            <a:r>
              <a:rPr lang="es-SV" smtClean="0"/>
              <a:t>CAPACITACION EN ELABORACION DE CONCENTRADO ARETESANAL  PARA AVES PARTICPAN 15</a:t>
            </a:r>
          </a:p>
          <a:p>
            <a:endParaRPr lang="es-SV" dirty="0"/>
          </a:p>
        </p:txBody>
      </p:sp>
    </p:spTree>
    <p:extLst>
      <p:ext uri="{BB962C8B-B14F-4D97-AF65-F5344CB8AC3E}">
        <p14:creationId xmlns:p14="http://schemas.microsoft.com/office/powerpoint/2010/main" val="765401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SV" dirty="0" smtClean="0"/>
              <a:t>LOGROS</a:t>
            </a:r>
            <a:endParaRPr lang="es-SV" dirty="0"/>
          </a:p>
        </p:txBody>
      </p:sp>
      <p:pic>
        <p:nvPicPr>
          <p:cNvPr id="4" name="Marcador de conteni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9848" y="2261937"/>
            <a:ext cx="5234699" cy="3898231"/>
          </a:xfr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4548" y="2261937"/>
            <a:ext cx="5085347" cy="3898231"/>
          </a:xfrm>
          <a:prstGeom prst="rect">
            <a:avLst/>
          </a:prstGeom>
        </p:spPr>
      </p:pic>
    </p:spTree>
    <p:extLst>
      <p:ext uri="{BB962C8B-B14F-4D97-AF65-F5344CB8AC3E}">
        <p14:creationId xmlns:p14="http://schemas.microsoft.com/office/powerpoint/2010/main" val="3041771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SV" dirty="0" smtClean="0"/>
              <a:t>estanques ACUICOLAS,PARA CRIANZA DE TILAPIA.</a:t>
            </a:r>
            <a:endParaRPr lang="es-SV" dirty="0"/>
          </a:p>
        </p:txBody>
      </p:sp>
      <p:pic>
        <p:nvPicPr>
          <p:cNvPr id="4" name="Marcador de conteni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053139" y="2667480"/>
            <a:ext cx="3657598" cy="4190519"/>
          </a:xfr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241" y="2667480"/>
            <a:ext cx="3769897" cy="4190520"/>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848" y="2667480"/>
            <a:ext cx="3213391" cy="4190520"/>
          </a:xfrm>
          <a:prstGeom prst="rect">
            <a:avLst/>
          </a:prstGeom>
        </p:spPr>
      </p:pic>
    </p:spTree>
    <p:extLst>
      <p:ext uri="{BB962C8B-B14F-4D97-AF65-F5344CB8AC3E}">
        <p14:creationId xmlns:p14="http://schemas.microsoft.com/office/powerpoint/2010/main" val="788199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08667" y="822257"/>
            <a:ext cx="10058400" cy="1609344"/>
          </a:xfrm>
        </p:spPr>
        <p:txBody>
          <a:bodyPr/>
          <a:lstStyle/>
          <a:p>
            <a:r>
              <a:rPr lang="es-SV" dirty="0" smtClean="0"/>
              <a:t>OBJETIVOS</a:t>
            </a:r>
            <a:endParaRPr lang="es-SV" dirty="0"/>
          </a:p>
        </p:txBody>
      </p:sp>
      <p:sp>
        <p:nvSpPr>
          <p:cNvPr id="3" name="Marcador de contenido 2"/>
          <p:cNvSpPr>
            <a:spLocks noGrp="1"/>
          </p:cNvSpPr>
          <p:nvPr>
            <p:ph idx="1"/>
          </p:nvPr>
        </p:nvSpPr>
        <p:spPr>
          <a:xfrm>
            <a:off x="1026942" y="2067951"/>
            <a:ext cx="10365129" cy="4026151"/>
          </a:xfrm>
        </p:spPr>
        <p:txBody>
          <a:bodyPr>
            <a:normAutofit fontScale="92500" lnSpcReduction="10000"/>
          </a:bodyPr>
          <a:lstStyle/>
          <a:p>
            <a:r>
              <a:rPr lang="es-ES" dirty="0" smtClean="0"/>
              <a:t>GENERAL </a:t>
            </a:r>
          </a:p>
          <a:p>
            <a:pPr marL="0" indent="0">
              <a:buNone/>
            </a:pPr>
            <a:r>
              <a:rPr lang="es-ES" dirty="0" smtClean="0"/>
              <a:t>Fortalecer </a:t>
            </a:r>
            <a:r>
              <a:rPr lang="es-ES" dirty="0"/>
              <a:t>a las </a:t>
            </a:r>
            <a:r>
              <a:rPr lang="es-ES" dirty="0" smtClean="0"/>
              <a:t>familias </a:t>
            </a:r>
            <a:r>
              <a:rPr lang="es-ES" dirty="0"/>
              <a:t>del municipio </a:t>
            </a:r>
            <a:r>
              <a:rPr lang="es-SV" dirty="0"/>
              <a:t>aumentando las capacidades, habilidades y la participación activa mediante el </a:t>
            </a:r>
            <a:r>
              <a:rPr lang="es-ES" dirty="0"/>
              <a:t>enfoque de Mejoramiento de Vida para el Buen vivir, a través de procesos de planificación participativa en las  diferentes comunidades, en un periodo de tres años </a:t>
            </a:r>
            <a:endParaRPr lang="es-ES" dirty="0" smtClean="0"/>
          </a:p>
          <a:p>
            <a:pPr marL="0" indent="0">
              <a:buNone/>
            </a:pPr>
            <a:r>
              <a:rPr lang="es-ES" dirty="0" smtClean="0"/>
              <a:t>ESPECIFICOS:</a:t>
            </a:r>
            <a:endParaRPr lang="es-ES" dirty="0" smtClean="0"/>
          </a:p>
          <a:p>
            <a:pPr lvl="0"/>
            <a:r>
              <a:rPr lang="es-PE" dirty="0"/>
              <a:t>Capacitar </a:t>
            </a:r>
            <a:r>
              <a:rPr lang="es-PE" dirty="0" smtClean="0"/>
              <a:t>líderes, </a:t>
            </a:r>
            <a:r>
              <a:rPr lang="es-PE" dirty="0"/>
              <a:t>productores </a:t>
            </a:r>
            <a:r>
              <a:rPr lang="es-PE" dirty="0" smtClean="0"/>
              <a:t> </a:t>
            </a:r>
            <a:r>
              <a:rPr lang="es-PE" dirty="0"/>
              <a:t>en temas metodológicos y agropecuarios para su formación como </a:t>
            </a:r>
            <a:r>
              <a:rPr lang="es-PE" dirty="0" smtClean="0"/>
              <a:t>demostradores </a:t>
            </a:r>
            <a:r>
              <a:rPr lang="es-PE" dirty="0"/>
              <a:t>agropecuarias bajo el enfoque mejoramiento de vida para el buen vivir.</a:t>
            </a:r>
            <a:endParaRPr lang="es-SV" dirty="0"/>
          </a:p>
          <a:p>
            <a:pPr lvl="0"/>
            <a:r>
              <a:rPr lang="es-PE" dirty="0"/>
              <a:t>Desarrollar habilidades y destrezas en los participantes, de manera que puedan innovar sus procesos </a:t>
            </a:r>
            <a:r>
              <a:rPr lang="es-PE" dirty="0" smtClean="0"/>
              <a:t>productivos </a:t>
            </a:r>
            <a:r>
              <a:rPr lang="es-PE" dirty="0"/>
              <a:t>y </a:t>
            </a:r>
            <a:r>
              <a:rPr lang="es-PE" dirty="0" smtClean="0"/>
              <a:t>con ello mejorar </a:t>
            </a:r>
            <a:r>
              <a:rPr lang="es-PE" dirty="0"/>
              <a:t>sus condiciones de </a:t>
            </a:r>
            <a:r>
              <a:rPr lang="es-PE" dirty="0" smtClean="0"/>
              <a:t>vida actuales</a:t>
            </a:r>
            <a:r>
              <a:rPr lang="es-PE" dirty="0"/>
              <a:t>.</a:t>
            </a:r>
            <a:endParaRPr lang="es-SV" dirty="0"/>
          </a:p>
          <a:p>
            <a:pPr lvl="0"/>
            <a:r>
              <a:rPr lang="es-ES" dirty="0"/>
              <a:t>Promover y fortalecer la organización </a:t>
            </a:r>
            <a:r>
              <a:rPr lang="es-ES" dirty="0" smtClean="0"/>
              <a:t>de mujeres y hombres </a:t>
            </a:r>
            <a:r>
              <a:rPr lang="es-ES" dirty="0"/>
              <a:t>a nivel </a:t>
            </a:r>
            <a:r>
              <a:rPr lang="es-ES" dirty="0" smtClean="0"/>
              <a:t>del municipio con ello fomentar </a:t>
            </a:r>
            <a:r>
              <a:rPr lang="es-ES" dirty="0"/>
              <a:t>el desarrollo </a:t>
            </a:r>
            <a:r>
              <a:rPr lang="es-ES" dirty="0" smtClean="0"/>
              <a:t>económico local</a:t>
            </a:r>
            <a:endParaRPr lang="es-SV" dirty="0"/>
          </a:p>
          <a:p>
            <a:pPr marL="0" indent="0">
              <a:buNone/>
            </a:pPr>
            <a:endParaRPr lang="es-SV" dirty="0"/>
          </a:p>
          <a:p>
            <a:endParaRPr lang="es-SV" dirty="0" smtClean="0"/>
          </a:p>
          <a:p>
            <a:endParaRPr lang="es-SV" dirty="0"/>
          </a:p>
        </p:txBody>
      </p:sp>
      <p:pic>
        <p:nvPicPr>
          <p:cNvPr id="4" name="Imagen 1" descr="https://upload.wikimedia.org/wikipedia/commons/thumb/1/10/Escudo_del_Municipio_de_San_Sim%C3%B3n.gif/220px-Escudo_del_Municipio_de_San_Sim%C3%B3n.gif"/>
          <p:cNvPicPr>
            <a:picLocks noChangeAspect="1" noChangeArrowheads="1"/>
          </p:cNvPicPr>
          <p:nvPr/>
        </p:nvPicPr>
        <p:blipFill rotWithShape="1">
          <a:blip r:embed="rId2">
            <a:extLst>
              <a:ext uri="{28A0092B-C50C-407E-A947-70E740481C1C}">
                <a14:useLocalDpi xmlns:a14="http://schemas.microsoft.com/office/drawing/2010/main" val="0"/>
              </a:ext>
            </a:extLst>
          </a:blip>
          <a:srcRect l="26143" t="9961" r="28119" b="10577"/>
          <a:stretch/>
        </p:blipFill>
        <p:spPr bwMode="auto">
          <a:xfrm>
            <a:off x="168812" y="0"/>
            <a:ext cx="1828799" cy="124142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5" name="Imagen 2" descr="Nero PhotoSnap Viewer Essentials"/>
          <p:cNvPicPr>
            <a:picLocks noChangeAspect="1" noChangeArrowheads="1"/>
          </p:cNvPicPr>
          <p:nvPr/>
        </p:nvPicPr>
        <p:blipFill>
          <a:blip r:embed="rId3">
            <a:extLst>
              <a:ext uri="{28A0092B-C50C-407E-A947-70E740481C1C}">
                <a14:useLocalDpi xmlns:a14="http://schemas.microsoft.com/office/drawing/2010/main" val="0"/>
              </a:ext>
            </a:extLst>
          </a:blip>
          <a:srcRect l="12988" t="10506" r="12201" b="10506"/>
          <a:stretch>
            <a:fillRect/>
          </a:stretch>
        </p:blipFill>
        <p:spPr bwMode="auto">
          <a:xfrm>
            <a:off x="10241280" y="0"/>
            <a:ext cx="1944113"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2" descr="Nero PhotoSnap Viewer Essentials"/>
          <p:cNvPicPr>
            <a:picLocks noChangeAspect="1" noChangeArrowheads="1"/>
          </p:cNvPicPr>
          <p:nvPr/>
        </p:nvPicPr>
        <p:blipFill>
          <a:blip r:embed="rId3">
            <a:extLst>
              <a:ext uri="{28A0092B-C50C-407E-A947-70E740481C1C}">
                <a14:useLocalDpi xmlns:a14="http://schemas.microsoft.com/office/drawing/2010/main" val="0"/>
              </a:ext>
            </a:extLst>
          </a:blip>
          <a:srcRect l="12988" t="10506" r="12201" b="10506"/>
          <a:stretch>
            <a:fillRect/>
          </a:stretch>
        </p:blipFill>
        <p:spPr bwMode="auto">
          <a:xfrm>
            <a:off x="10247791" y="-63534"/>
            <a:ext cx="1944113"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81204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SV" smtClean="0"/>
              <a:t>PROYECCIONES TENEMOS CONVENIO CON ACUGOLFO</a:t>
            </a:r>
            <a:endParaRPr lang="es-SV" dirty="0"/>
          </a:p>
        </p:txBody>
      </p:sp>
      <p:sp>
        <p:nvSpPr>
          <p:cNvPr id="3" name="Marcador de contenido 2"/>
          <p:cNvSpPr>
            <a:spLocks noGrp="1"/>
          </p:cNvSpPr>
          <p:nvPr>
            <p:ph idx="1"/>
          </p:nvPr>
        </p:nvSpPr>
        <p:spPr/>
        <p:txBody>
          <a:bodyPr/>
          <a:lstStyle/>
          <a:p>
            <a:r>
              <a:rPr lang="es-SV" dirty="0"/>
              <a:t>3</a:t>
            </a:r>
            <a:r>
              <a:rPr lang="es-SV" dirty="0" smtClean="0"/>
              <a:t>0 PARCELAS DE GB MAIZ Y FRIJOL</a:t>
            </a:r>
          </a:p>
          <a:p>
            <a:r>
              <a:rPr lang="es-SV" dirty="0" smtClean="0"/>
              <a:t> IMPARTIREMOS DOS ECAS 1 GB 1 EN AVES.</a:t>
            </a:r>
          </a:p>
          <a:p>
            <a:r>
              <a:rPr lang="es-SV" dirty="0" smtClean="0"/>
              <a:t>AMPARTIREMOS TALLERES DE CONCENTRADO ARTESANAL</a:t>
            </a:r>
          </a:p>
          <a:p>
            <a:r>
              <a:rPr lang="es-SV" dirty="0" smtClean="0"/>
              <a:t>INSTALAREMOS 50 MODULOS DE AVES</a:t>
            </a:r>
          </a:p>
          <a:p>
            <a:r>
              <a:rPr lang="es-SV" dirty="0" smtClean="0"/>
              <a:t>MONTAREMOS 10 PARCELAS DE HORTALIZAS </a:t>
            </a:r>
          </a:p>
          <a:p>
            <a:r>
              <a:rPr lang="es-SV" dirty="0" smtClean="0"/>
              <a:t>50 HUERTOS FAMILIARES</a:t>
            </a:r>
            <a:endParaRPr lang="es-SV" dirty="0"/>
          </a:p>
        </p:txBody>
      </p:sp>
    </p:spTree>
    <p:extLst>
      <p:ext uri="{BB962C8B-B14F-4D97-AF65-F5344CB8AC3E}">
        <p14:creationId xmlns:p14="http://schemas.microsoft.com/office/powerpoint/2010/main" val="3349582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1197207558"/>
              </p:ext>
            </p:extLst>
          </p:nvPr>
        </p:nvGraphicFramePr>
        <p:xfrm>
          <a:off x="95535" y="95529"/>
          <a:ext cx="12096463" cy="6660112"/>
        </p:xfrm>
        <a:graphic>
          <a:graphicData uri="http://schemas.openxmlformats.org/drawingml/2006/table">
            <a:tbl>
              <a:tblPr>
                <a:tableStyleId>{5C22544A-7EE6-4342-B048-85BDC9FD1C3A}</a:tableStyleId>
              </a:tblPr>
              <a:tblGrid>
                <a:gridCol w="485246"/>
                <a:gridCol w="1109131"/>
                <a:gridCol w="1109131"/>
                <a:gridCol w="2738168"/>
                <a:gridCol w="1109131"/>
                <a:gridCol w="1109131"/>
                <a:gridCol w="1109131"/>
                <a:gridCol w="1109131"/>
                <a:gridCol w="2218263"/>
              </a:tblGrid>
              <a:tr h="522251">
                <a:tc gridSpan="9">
                  <a:txBody>
                    <a:bodyPr/>
                    <a:lstStyle/>
                    <a:p>
                      <a:pPr algn="ctr" fontAlgn="t"/>
                      <a:r>
                        <a:rPr lang="es-SV" sz="1100" u="none" strike="noStrike" dirty="0">
                          <a:effectLst/>
                        </a:rPr>
                        <a:t>UNIDAD AGROPECUARIA </a:t>
                      </a:r>
                      <a:r>
                        <a:rPr lang="es-SV" sz="1100" u="none" strike="noStrike" dirty="0" smtClean="0">
                          <a:effectLst/>
                        </a:rPr>
                        <a:t> MUNICIPAL</a:t>
                      </a:r>
                      <a:endParaRPr lang="es-SV" sz="1100" b="0" i="0" u="none" strike="noStrike" dirty="0">
                        <a:solidFill>
                          <a:srgbClr val="000000"/>
                        </a:solidFill>
                        <a:effectLst/>
                        <a:latin typeface="Calibri" panose="020F0502020204030204" pitchFamily="34" charset="0"/>
                      </a:endParaRPr>
                    </a:p>
                  </a:txBody>
                  <a:tcPr marL="9525" marR="9525" marT="9525" marB="0"/>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r>
              <a:tr h="522251">
                <a:tc gridSpan="9">
                  <a:txBody>
                    <a:bodyPr/>
                    <a:lstStyle/>
                    <a:p>
                      <a:pPr algn="ctr" fontAlgn="t"/>
                      <a:r>
                        <a:rPr lang="es-SV" sz="1100" u="none" strike="noStrike" dirty="0" smtClean="0">
                          <a:effectLst/>
                        </a:rPr>
                        <a:t> PRESENTA</a:t>
                      </a:r>
                      <a:r>
                        <a:rPr lang="es-SV" sz="1100" u="none" strike="noStrike" baseline="0" dirty="0" smtClean="0">
                          <a:effectLst/>
                        </a:rPr>
                        <a:t> INVERSION REALIZA 2018.</a:t>
                      </a:r>
                      <a:endParaRPr lang="es-SV" sz="1100" b="0" i="0" u="none" strike="noStrike" dirty="0">
                        <a:solidFill>
                          <a:srgbClr val="000000"/>
                        </a:solidFill>
                        <a:effectLst/>
                        <a:latin typeface="Calibri" panose="020F0502020204030204" pitchFamily="34" charset="0"/>
                      </a:endParaRPr>
                    </a:p>
                  </a:txBody>
                  <a:tcPr marL="9525" marR="9525" marT="9525" marB="0"/>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r>
              <a:tr h="561561">
                <a:tc>
                  <a:txBody>
                    <a:bodyPr/>
                    <a:lstStyle/>
                    <a:p>
                      <a:pPr algn="l" fontAlgn="b"/>
                      <a:r>
                        <a:rPr lang="es-SV" sz="1100" u="none" strike="noStrike">
                          <a:effectLst/>
                        </a:rPr>
                        <a:t>N°</a:t>
                      </a:r>
                      <a:endParaRPr lang="es-SV" sz="1100" b="0" i="0" u="none" strike="noStrike">
                        <a:solidFill>
                          <a:srgbClr val="000000"/>
                        </a:solidFill>
                        <a:effectLst/>
                        <a:latin typeface="Calibri" panose="020F0502020204030204" pitchFamily="34" charset="0"/>
                      </a:endParaRPr>
                    </a:p>
                  </a:txBody>
                  <a:tcPr marL="9525" marR="9525" marT="9525" marB="0" anchor="b"/>
                </a:tc>
                <a:tc gridSpan="3">
                  <a:txBody>
                    <a:bodyPr/>
                    <a:lstStyle/>
                    <a:p>
                      <a:pPr algn="ctr" fontAlgn="b"/>
                      <a:r>
                        <a:rPr lang="es-SV" sz="1100" u="none" strike="noStrike">
                          <a:effectLst/>
                        </a:rPr>
                        <a:t>DETALLE</a:t>
                      </a:r>
                      <a:endParaRPr lang="es-SV"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hMerge="1">
                  <a:txBody>
                    <a:bodyPr/>
                    <a:lstStyle/>
                    <a:p>
                      <a:endParaRPr lang="es-SV"/>
                    </a:p>
                  </a:txBody>
                  <a:tcPr/>
                </a:tc>
                <a:tc gridSpan="2">
                  <a:txBody>
                    <a:bodyPr/>
                    <a:lstStyle/>
                    <a:p>
                      <a:pPr algn="ctr" fontAlgn="b"/>
                      <a:r>
                        <a:rPr lang="es-SV" sz="1100" u="none" strike="noStrike">
                          <a:effectLst/>
                        </a:rPr>
                        <a:t>CANTIDAD </a:t>
                      </a:r>
                      <a:endParaRPr lang="es-SV"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gridSpan="2">
                  <a:txBody>
                    <a:bodyPr/>
                    <a:lstStyle/>
                    <a:p>
                      <a:pPr algn="ctr" fontAlgn="b"/>
                      <a:r>
                        <a:rPr lang="es-SV" sz="1100" u="none" strike="noStrike">
                          <a:effectLst/>
                        </a:rPr>
                        <a:t>COSTO/UNIDAD</a:t>
                      </a:r>
                      <a:endParaRPr lang="es-SV"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a:txBody>
                    <a:bodyPr/>
                    <a:lstStyle/>
                    <a:p>
                      <a:pPr algn="ctr" fontAlgn="b"/>
                      <a:r>
                        <a:rPr lang="es-SV" sz="1100" u="none" strike="noStrike">
                          <a:effectLst/>
                        </a:rPr>
                        <a:t>COSTO TOTAL</a:t>
                      </a:r>
                      <a:endParaRPr lang="es-SV" sz="1100" b="0" i="0" u="none" strike="noStrike">
                        <a:solidFill>
                          <a:srgbClr val="000000"/>
                        </a:solidFill>
                        <a:effectLst/>
                        <a:latin typeface="Calibri" panose="020F0502020204030204" pitchFamily="34" charset="0"/>
                      </a:endParaRPr>
                    </a:p>
                  </a:txBody>
                  <a:tcPr marL="9525" marR="9525" marT="9525" marB="0" anchor="b"/>
                </a:tc>
              </a:tr>
              <a:tr h="561561">
                <a:tc>
                  <a:txBody>
                    <a:bodyPr/>
                    <a:lstStyle/>
                    <a:p>
                      <a:pPr algn="r" fontAlgn="b"/>
                      <a:r>
                        <a:rPr lang="es-SV" sz="1100" u="none" strike="noStrike">
                          <a:effectLst/>
                        </a:rPr>
                        <a:t>1</a:t>
                      </a:r>
                      <a:endParaRPr lang="es-SV" sz="1100" b="0" i="0" u="none" strike="noStrike">
                        <a:solidFill>
                          <a:srgbClr val="000000"/>
                        </a:solidFill>
                        <a:effectLst/>
                        <a:latin typeface="Calibri" panose="020F0502020204030204" pitchFamily="34" charset="0"/>
                      </a:endParaRPr>
                    </a:p>
                  </a:txBody>
                  <a:tcPr marL="9525" marR="9525" marT="9525" marB="0" anchor="b"/>
                </a:tc>
                <a:tc gridSpan="3">
                  <a:txBody>
                    <a:bodyPr/>
                    <a:lstStyle/>
                    <a:p>
                      <a:pPr algn="ctr" fontAlgn="b"/>
                      <a:r>
                        <a:rPr lang="es-SV" sz="1000" u="none" strike="noStrike" dirty="0">
                          <a:effectLst/>
                        </a:rPr>
                        <a:t>TRASLADO </a:t>
                      </a:r>
                      <a:r>
                        <a:rPr lang="es-SV" sz="1000" u="none" strike="noStrike" dirty="0" smtClean="0">
                          <a:effectLst/>
                        </a:rPr>
                        <a:t>DE  PAQUTES AGRICOLAS A PRODUCTORES </a:t>
                      </a:r>
                      <a:endParaRPr lang="es-SV" sz="10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hMerge="1">
                  <a:txBody>
                    <a:bodyPr/>
                    <a:lstStyle/>
                    <a:p>
                      <a:endParaRPr lang="es-SV"/>
                    </a:p>
                  </a:txBody>
                  <a:tcPr/>
                </a:tc>
                <a:tc gridSpan="2">
                  <a:txBody>
                    <a:bodyPr/>
                    <a:lstStyle/>
                    <a:p>
                      <a:pPr algn="ctr" fontAlgn="b"/>
                      <a:r>
                        <a:rPr lang="es-SV" sz="1100" u="none" strike="noStrike" dirty="0">
                          <a:effectLst/>
                        </a:rPr>
                        <a:t>                           </a:t>
                      </a:r>
                      <a:r>
                        <a:rPr lang="es-SV" sz="1100" u="none" strike="noStrike" dirty="0" smtClean="0">
                          <a:effectLst/>
                        </a:rPr>
                        <a:t>925.PRODUCTORES</a:t>
                      </a:r>
                      <a:endParaRPr lang="es-SV"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gridSpan="2">
                  <a:txBody>
                    <a:bodyPr/>
                    <a:lstStyle/>
                    <a:p>
                      <a:pPr algn="ctr" fontAlgn="b"/>
                      <a:r>
                        <a:rPr lang="es-SV" sz="1100" u="none" strike="noStrike" dirty="0">
                          <a:effectLst/>
                        </a:rPr>
                        <a:t> $                            </a:t>
                      </a:r>
                      <a:r>
                        <a:rPr lang="es-SV" sz="1100" u="none" strike="noStrike" dirty="0" smtClean="0">
                          <a:effectLst/>
                        </a:rPr>
                        <a:t>2.83 </a:t>
                      </a:r>
                      <a:endParaRPr lang="es-SV"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a:txBody>
                    <a:bodyPr/>
                    <a:lstStyle/>
                    <a:p>
                      <a:pPr algn="ctr" fontAlgn="b"/>
                      <a:r>
                        <a:rPr lang="es-SV" sz="1100" u="none" strike="noStrike" dirty="0">
                          <a:effectLst/>
                        </a:rPr>
                        <a:t> $                    </a:t>
                      </a:r>
                      <a:r>
                        <a:rPr lang="es-SV" sz="1100" u="none" strike="noStrike" dirty="0" smtClean="0">
                          <a:effectLst/>
                        </a:rPr>
                        <a:t>2,623.50.00 </a:t>
                      </a:r>
                      <a:endParaRPr lang="es-SV" sz="1100" b="0" i="0" u="none" strike="noStrike" dirty="0">
                        <a:solidFill>
                          <a:srgbClr val="000000"/>
                        </a:solidFill>
                        <a:effectLst/>
                        <a:latin typeface="Calibri" panose="020F0502020204030204" pitchFamily="34" charset="0"/>
                      </a:endParaRPr>
                    </a:p>
                  </a:txBody>
                  <a:tcPr marL="9525" marR="9525" marT="9525" marB="0" anchor="b"/>
                </a:tc>
              </a:tr>
              <a:tr h="561561">
                <a:tc>
                  <a:txBody>
                    <a:bodyPr/>
                    <a:lstStyle/>
                    <a:p>
                      <a:pPr algn="r" fontAlgn="b"/>
                      <a:r>
                        <a:rPr lang="es-SV" sz="1100" u="none" strike="noStrike">
                          <a:effectLst/>
                        </a:rPr>
                        <a:t>2</a:t>
                      </a:r>
                      <a:endParaRPr lang="es-SV" sz="1100" b="0" i="0" u="none" strike="noStrike">
                        <a:solidFill>
                          <a:srgbClr val="000000"/>
                        </a:solidFill>
                        <a:effectLst/>
                        <a:latin typeface="Calibri" panose="020F0502020204030204" pitchFamily="34" charset="0"/>
                      </a:endParaRPr>
                    </a:p>
                  </a:txBody>
                  <a:tcPr marL="9525" marR="9525" marT="9525" marB="0" anchor="b"/>
                </a:tc>
                <a:tc gridSpan="3">
                  <a:txBody>
                    <a:bodyPr/>
                    <a:lstStyle/>
                    <a:p>
                      <a:pPr algn="ctr" fontAlgn="b"/>
                      <a:r>
                        <a:rPr lang="es-SV" sz="1000" u="none" strike="noStrike">
                          <a:effectLst/>
                        </a:rPr>
                        <a:t>COMPRA DE FERTILIZANTES SULFATO DE AMONIO QQ</a:t>
                      </a:r>
                      <a:endParaRPr lang="es-SV" sz="10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hMerge="1">
                  <a:txBody>
                    <a:bodyPr/>
                    <a:lstStyle/>
                    <a:p>
                      <a:endParaRPr lang="es-SV"/>
                    </a:p>
                  </a:txBody>
                  <a:tcPr/>
                </a:tc>
                <a:tc gridSpan="2">
                  <a:txBody>
                    <a:bodyPr/>
                    <a:lstStyle/>
                    <a:p>
                      <a:pPr algn="ctr" fontAlgn="b"/>
                      <a:r>
                        <a:rPr lang="es-SV" sz="1100" u="none" strike="noStrike" dirty="0">
                          <a:effectLst/>
                        </a:rPr>
                        <a:t>                       </a:t>
                      </a:r>
                      <a:r>
                        <a:rPr lang="es-SV" sz="1100" u="none" strike="noStrike" dirty="0" smtClean="0">
                          <a:effectLst/>
                        </a:rPr>
                        <a:t>1,000.QQ</a:t>
                      </a:r>
                      <a:endParaRPr lang="es-SV"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gridSpan="2">
                  <a:txBody>
                    <a:bodyPr/>
                    <a:lstStyle/>
                    <a:p>
                      <a:pPr algn="ctr" fontAlgn="b"/>
                      <a:r>
                        <a:rPr lang="es-SV" sz="1100" u="none" strike="noStrike">
                          <a:effectLst/>
                        </a:rPr>
                        <a:t> $                          11.50 </a:t>
                      </a:r>
                      <a:endParaRPr lang="es-SV"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a:txBody>
                    <a:bodyPr/>
                    <a:lstStyle/>
                    <a:p>
                      <a:pPr algn="ctr" fontAlgn="b"/>
                      <a:r>
                        <a:rPr lang="es-SV" sz="1100" u="none" strike="noStrike" dirty="0">
                          <a:effectLst/>
                        </a:rPr>
                        <a:t> $                 11,500.00 </a:t>
                      </a:r>
                      <a:endParaRPr lang="es-SV" sz="1100" b="0" i="0" u="none" strike="noStrike" dirty="0">
                        <a:solidFill>
                          <a:srgbClr val="000000"/>
                        </a:solidFill>
                        <a:effectLst/>
                        <a:latin typeface="Calibri" panose="020F0502020204030204" pitchFamily="34" charset="0"/>
                      </a:endParaRPr>
                    </a:p>
                  </a:txBody>
                  <a:tcPr marL="9525" marR="9525" marT="9525" marB="0" anchor="b"/>
                </a:tc>
              </a:tr>
              <a:tr h="561561">
                <a:tc>
                  <a:txBody>
                    <a:bodyPr/>
                    <a:lstStyle/>
                    <a:p>
                      <a:pPr algn="r" fontAlgn="b"/>
                      <a:r>
                        <a:rPr lang="es-SV" sz="1100" u="none" strike="noStrike">
                          <a:effectLst/>
                        </a:rPr>
                        <a:t>3</a:t>
                      </a:r>
                      <a:endParaRPr lang="es-SV" sz="1100" b="0" i="0" u="none" strike="noStrike">
                        <a:solidFill>
                          <a:srgbClr val="000000"/>
                        </a:solidFill>
                        <a:effectLst/>
                        <a:latin typeface="Calibri" panose="020F0502020204030204" pitchFamily="34" charset="0"/>
                      </a:endParaRPr>
                    </a:p>
                  </a:txBody>
                  <a:tcPr marL="9525" marR="9525" marT="9525" marB="0" anchor="b"/>
                </a:tc>
                <a:tc gridSpan="3">
                  <a:txBody>
                    <a:bodyPr/>
                    <a:lstStyle/>
                    <a:p>
                      <a:pPr algn="ctr" fontAlgn="b"/>
                      <a:r>
                        <a:rPr lang="es-SV" sz="1000" u="none" strike="noStrike" dirty="0">
                          <a:effectLst/>
                        </a:rPr>
                        <a:t>COMPRA DE ARROZ </a:t>
                      </a:r>
                      <a:r>
                        <a:rPr lang="es-SV" sz="1000" u="none" strike="noStrike" dirty="0" smtClean="0">
                          <a:effectLst/>
                        </a:rPr>
                        <a:t>QQ,ACEITE,FOSFOROS</a:t>
                      </a:r>
                      <a:endParaRPr lang="es-SV" sz="10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hMerge="1">
                  <a:txBody>
                    <a:bodyPr/>
                    <a:lstStyle/>
                    <a:p>
                      <a:endParaRPr lang="es-SV"/>
                    </a:p>
                  </a:txBody>
                  <a:tcPr/>
                </a:tc>
                <a:tc gridSpan="2">
                  <a:txBody>
                    <a:bodyPr/>
                    <a:lstStyle/>
                    <a:p>
                      <a:pPr algn="ctr" fontAlgn="b"/>
                      <a:r>
                        <a:rPr lang="es-SV" sz="1100" u="none" strike="noStrike" dirty="0">
                          <a:effectLst/>
                        </a:rPr>
                        <a:t>                             </a:t>
                      </a:r>
                      <a:r>
                        <a:rPr lang="es-SV" sz="1100" u="none" strike="noStrike" dirty="0" smtClean="0">
                          <a:effectLst/>
                        </a:rPr>
                        <a:t>100.QQ</a:t>
                      </a:r>
                      <a:endParaRPr lang="es-SV"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gridSpan="2">
                  <a:txBody>
                    <a:bodyPr/>
                    <a:lstStyle/>
                    <a:p>
                      <a:pPr algn="ctr" fontAlgn="b"/>
                      <a:r>
                        <a:rPr lang="es-SV" sz="1100" u="none" strike="noStrike">
                          <a:effectLst/>
                        </a:rPr>
                        <a:t> $                          62.51 </a:t>
                      </a:r>
                      <a:endParaRPr lang="es-SV"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a:txBody>
                    <a:bodyPr/>
                    <a:lstStyle/>
                    <a:p>
                      <a:pPr algn="ctr" fontAlgn="b"/>
                      <a:r>
                        <a:rPr lang="es-SV" sz="1100" u="none" strike="noStrike" dirty="0">
                          <a:effectLst/>
                        </a:rPr>
                        <a:t> $                    </a:t>
                      </a:r>
                      <a:r>
                        <a:rPr lang="es-SV" sz="1100" u="none" strike="noStrike" dirty="0" smtClean="0">
                          <a:effectLst/>
                        </a:rPr>
                        <a:t>5,560.00 </a:t>
                      </a:r>
                      <a:endParaRPr lang="es-SV" sz="1100" b="0" i="0" u="none" strike="noStrike" dirty="0">
                        <a:solidFill>
                          <a:srgbClr val="000000"/>
                        </a:solidFill>
                        <a:effectLst/>
                        <a:latin typeface="Calibri" panose="020F0502020204030204" pitchFamily="34" charset="0"/>
                      </a:endParaRPr>
                    </a:p>
                  </a:txBody>
                  <a:tcPr marL="9525" marR="9525" marT="9525" marB="0" anchor="b"/>
                </a:tc>
              </a:tr>
              <a:tr h="561561">
                <a:tc>
                  <a:txBody>
                    <a:bodyPr/>
                    <a:lstStyle/>
                    <a:p>
                      <a:pPr algn="r" fontAlgn="b"/>
                      <a:r>
                        <a:rPr lang="es-SV" sz="1100" u="none" strike="noStrike">
                          <a:effectLst/>
                        </a:rPr>
                        <a:t>4</a:t>
                      </a:r>
                      <a:endParaRPr lang="es-SV" sz="1100" b="0" i="0" u="none" strike="noStrike">
                        <a:solidFill>
                          <a:srgbClr val="000000"/>
                        </a:solidFill>
                        <a:effectLst/>
                        <a:latin typeface="Calibri" panose="020F0502020204030204" pitchFamily="34" charset="0"/>
                      </a:endParaRPr>
                    </a:p>
                  </a:txBody>
                  <a:tcPr marL="9525" marR="9525" marT="9525" marB="0" anchor="b"/>
                </a:tc>
                <a:tc gridSpan="3">
                  <a:txBody>
                    <a:bodyPr/>
                    <a:lstStyle/>
                    <a:p>
                      <a:pPr algn="ctr" fontAlgn="b"/>
                      <a:r>
                        <a:rPr lang="es-SV" sz="1000" u="none" strike="noStrike" dirty="0">
                          <a:effectLst/>
                        </a:rPr>
                        <a:t>TRANSPORTE DEL INSUMOS VARIOS </a:t>
                      </a:r>
                      <a:r>
                        <a:rPr lang="es-SV" sz="1000" u="none" strike="noStrike" dirty="0" smtClean="0">
                          <a:effectLst/>
                        </a:rPr>
                        <a:t>,GEOMEMBRANAS,MATERIALES PARA CONSTRUCCION DE ESTANQUES,TRANSPORTES A EVENTOS</a:t>
                      </a:r>
                      <a:endParaRPr lang="es-SV" sz="10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hMerge="1">
                  <a:txBody>
                    <a:bodyPr/>
                    <a:lstStyle/>
                    <a:p>
                      <a:endParaRPr lang="es-SV"/>
                    </a:p>
                  </a:txBody>
                  <a:tcPr/>
                </a:tc>
                <a:tc gridSpan="2">
                  <a:txBody>
                    <a:bodyPr/>
                    <a:lstStyle/>
                    <a:p>
                      <a:pPr algn="ctr" fontAlgn="b"/>
                      <a:r>
                        <a:rPr lang="es-SV" sz="1100" u="none" strike="noStrike" dirty="0">
                          <a:effectLst/>
                        </a:rPr>
                        <a:t>                             </a:t>
                      </a:r>
                      <a:r>
                        <a:rPr lang="es-SV" sz="1100" u="none" strike="noStrike" dirty="0" smtClean="0">
                          <a:effectLst/>
                        </a:rPr>
                        <a:t>21.VIAJES </a:t>
                      </a:r>
                      <a:endParaRPr lang="es-SV"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gridSpan="2">
                  <a:txBody>
                    <a:bodyPr/>
                    <a:lstStyle/>
                    <a:p>
                      <a:pPr algn="ctr" fontAlgn="b"/>
                      <a:r>
                        <a:rPr lang="es-SV" sz="1100" u="none" strike="noStrike" dirty="0">
                          <a:effectLst/>
                        </a:rPr>
                        <a:t> $                          </a:t>
                      </a:r>
                      <a:r>
                        <a:rPr lang="es-SV" sz="1100" u="none" strike="noStrike" dirty="0" smtClean="0">
                          <a:effectLst/>
                        </a:rPr>
                        <a:t>82.00 </a:t>
                      </a:r>
                      <a:endParaRPr lang="es-SV"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a:txBody>
                    <a:bodyPr/>
                    <a:lstStyle/>
                    <a:p>
                      <a:pPr algn="ctr" fontAlgn="b"/>
                      <a:r>
                        <a:rPr lang="es-SV" sz="1100" u="none" strike="noStrike" dirty="0">
                          <a:effectLst/>
                        </a:rPr>
                        <a:t> $                    </a:t>
                      </a:r>
                      <a:r>
                        <a:rPr lang="es-SV" sz="1100" u="none" strike="noStrike" dirty="0" smtClean="0">
                          <a:effectLst/>
                        </a:rPr>
                        <a:t>1,730.00 </a:t>
                      </a:r>
                      <a:endParaRPr lang="es-SV" sz="1100" b="0" i="0" u="none" strike="noStrike" dirty="0">
                        <a:solidFill>
                          <a:srgbClr val="000000"/>
                        </a:solidFill>
                        <a:effectLst/>
                        <a:latin typeface="Calibri" panose="020F0502020204030204" pitchFamily="34" charset="0"/>
                      </a:endParaRPr>
                    </a:p>
                  </a:txBody>
                  <a:tcPr marL="9525" marR="9525" marT="9525" marB="0" anchor="b"/>
                </a:tc>
              </a:tr>
              <a:tr h="561561">
                <a:tc>
                  <a:txBody>
                    <a:bodyPr/>
                    <a:lstStyle/>
                    <a:p>
                      <a:pPr algn="r" fontAlgn="b"/>
                      <a:r>
                        <a:rPr lang="es-SV" sz="1100" u="none" strike="noStrike">
                          <a:effectLst/>
                        </a:rPr>
                        <a:t>5</a:t>
                      </a:r>
                      <a:endParaRPr lang="es-SV" sz="1100" b="0" i="0" u="none" strike="noStrike">
                        <a:solidFill>
                          <a:srgbClr val="000000"/>
                        </a:solidFill>
                        <a:effectLst/>
                        <a:latin typeface="Calibri" panose="020F0502020204030204" pitchFamily="34" charset="0"/>
                      </a:endParaRPr>
                    </a:p>
                  </a:txBody>
                  <a:tcPr marL="9525" marR="9525" marT="9525" marB="0" anchor="b"/>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SV" sz="1000" u="none" strike="noStrike" dirty="0" smtClean="0">
                          <a:effectLst/>
                        </a:rPr>
                        <a:t>ALIMENTACION TALLERES, ECAS,CAPACITACION,EVENTOS</a:t>
                      </a:r>
                      <a:endParaRPr lang="es-SV" sz="1000" b="0" i="0" u="none" strike="noStrike" dirty="0" smtClean="0">
                        <a:solidFill>
                          <a:srgbClr val="000000"/>
                        </a:solidFill>
                        <a:effectLst/>
                        <a:latin typeface="Calibri" panose="020F0502020204030204" pitchFamily="34" charset="0"/>
                      </a:endParaRPr>
                    </a:p>
                    <a:p>
                      <a:pPr algn="ctr" fontAlgn="b"/>
                      <a:endParaRPr lang="es-SV" sz="10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hMerge="1">
                  <a:txBody>
                    <a:bodyPr/>
                    <a:lstStyle/>
                    <a:p>
                      <a:endParaRPr lang="es-SV"/>
                    </a:p>
                  </a:txBody>
                  <a:tcPr/>
                </a:tc>
                <a:tc gridSpan="2">
                  <a:txBody>
                    <a:bodyPr/>
                    <a:lstStyle/>
                    <a:p>
                      <a:pPr algn="ctr" fontAlgn="b"/>
                      <a:r>
                        <a:rPr lang="es-SV" sz="1100" u="none" strike="noStrike" dirty="0">
                          <a:effectLst/>
                        </a:rPr>
                        <a:t>  </a:t>
                      </a:r>
                      <a:r>
                        <a:rPr lang="es-SV" sz="1100" u="none" strike="noStrike" dirty="0" smtClean="0">
                          <a:effectLst/>
                        </a:rPr>
                        <a:t>20.JORNADA                    </a:t>
                      </a:r>
                      <a:endParaRPr lang="es-SV"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SV" sz="1100" u="none" strike="noStrike" dirty="0" smtClean="0">
                          <a:effectLst/>
                        </a:rPr>
                        <a:t> $                          64.80 </a:t>
                      </a:r>
                      <a:endParaRPr lang="es-SV" sz="1100" b="0" i="0" u="none" strike="noStrike" dirty="0" smtClean="0">
                        <a:solidFill>
                          <a:srgbClr val="000000"/>
                        </a:solidFill>
                        <a:effectLst/>
                        <a:latin typeface="Calibri" panose="020F0502020204030204" pitchFamily="34" charset="0"/>
                      </a:endParaRPr>
                    </a:p>
                    <a:p>
                      <a:pPr algn="ctr" fontAlgn="b"/>
                      <a:r>
                        <a:rPr lang="es-SV" sz="1100" u="none" strike="noStrike" dirty="0" smtClean="0">
                          <a:effectLst/>
                        </a:rPr>
                        <a:t>                     </a:t>
                      </a:r>
                      <a:endParaRPr lang="es-SV"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SV" sz="1100" u="none" strike="noStrike" dirty="0" smtClean="0">
                          <a:effectLst/>
                        </a:rPr>
                        <a:t> $                       1,296.00 </a:t>
                      </a:r>
                      <a:endParaRPr lang="es-SV" sz="1100" b="0" i="0" u="none" strike="noStrike" dirty="0" smtClean="0">
                        <a:solidFill>
                          <a:srgbClr val="000000"/>
                        </a:solidFill>
                        <a:effectLst/>
                        <a:latin typeface="Calibri" panose="020F0502020204030204" pitchFamily="34" charset="0"/>
                      </a:endParaRPr>
                    </a:p>
                    <a:p>
                      <a:pPr algn="ctr" fontAlgn="b"/>
                      <a:endParaRPr lang="es-SV" sz="1100" b="0" i="0" u="none" strike="noStrike" dirty="0">
                        <a:solidFill>
                          <a:srgbClr val="000000"/>
                        </a:solidFill>
                        <a:effectLst/>
                        <a:latin typeface="Calibri" panose="020F0502020204030204" pitchFamily="34" charset="0"/>
                      </a:endParaRPr>
                    </a:p>
                  </a:txBody>
                  <a:tcPr marL="9525" marR="9525" marT="9525" marB="0" anchor="b"/>
                </a:tc>
              </a:tr>
              <a:tr h="561561">
                <a:tc>
                  <a:txBody>
                    <a:bodyPr/>
                    <a:lstStyle/>
                    <a:p>
                      <a:pPr algn="r" fontAlgn="b"/>
                      <a:r>
                        <a:rPr lang="es-SV" sz="1100" u="none" strike="noStrike">
                          <a:effectLst/>
                        </a:rPr>
                        <a:t>6</a:t>
                      </a:r>
                      <a:endParaRPr lang="es-SV" sz="1100" b="0" i="0" u="none" strike="noStrike">
                        <a:solidFill>
                          <a:srgbClr val="000000"/>
                        </a:solidFill>
                        <a:effectLst/>
                        <a:latin typeface="Calibri" panose="020F0502020204030204" pitchFamily="34" charset="0"/>
                      </a:endParaRPr>
                    </a:p>
                  </a:txBody>
                  <a:tcPr marL="9525" marR="9525" marT="9525" marB="0" anchor="b"/>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SV" sz="1000" u="none" strike="noStrike" dirty="0" smtClean="0">
                          <a:effectLst/>
                        </a:rPr>
                        <a:t>PRESTACION DE SERVICIOS PROFECIONALES</a:t>
                      </a:r>
                      <a:endParaRPr lang="es-SV" sz="1000" b="0" i="0" u="none" strike="noStrike" dirty="0" smtClean="0">
                        <a:solidFill>
                          <a:srgbClr val="000000"/>
                        </a:solidFill>
                        <a:effectLst/>
                        <a:latin typeface="Calibri" panose="020F0502020204030204" pitchFamily="34" charset="0"/>
                      </a:endParaRPr>
                    </a:p>
                    <a:p>
                      <a:pPr algn="ctr" fontAlgn="b"/>
                      <a:endParaRPr lang="es-SV" sz="10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hMerge="1">
                  <a:txBody>
                    <a:bodyPr/>
                    <a:lstStyle/>
                    <a:p>
                      <a:endParaRPr lang="es-SV"/>
                    </a:p>
                  </a:txBody>
                  <a:tcPr/>
                </a:tc>
                <a:tc gridSpan="2">
                  <a:txBody>
                    <a:bodyPr/>
                    <a:lstStyle/>
                    <a:p>
                      <a:pPr algn="ctr" fontAlgn="b"/>
                      <a:r>
                        <a:rPr lang="es-SV" sz="1100" u="none" strike="noStrike" dirty="0" smtClean="0">
                          <a:effectLst/>
                        </a:rPr>
                        <a:t> 8</a:t>
                      </a:r>
                      <a:r>
                        <a:rPr lang="es-SV" sz="1100" u="none" strike="noStrike" baseline="0" dirty="0" smtClean="0">
                          <a:effectLst/>
                        </a:rPr>
                        <a:t> MESES</a:t>
                      </a:r>
                      <a:r>
                        <a:rPr lang="es-SV" sz="1100" u="none" strike="noStrike" dirty="0" smtClean="0">
                          <a:effectLst/>
                        </a:rPr>
                        <a:t>                            </a:t>
                      </a:r>
                      <a:endParaRPr lang="es-SV"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SV" sz="1100" u="none" strike="noStrike" dirty="0" smtClean="0">
                          <a:effectLst/>
                        </a:rPr>
                        <a:t> $                    1,007.78 </a:t>
                      </a:r>
                      <a:endParaRPr lang="es-SV" sz="1100" b="0" i="0" u="none" strike="noStrike" dirty="0" smtClean="0">
                        <a:solidFill>
                          <a:srgbClr val="000000"/>
                        </a:solidFill>
                        <a:effectLst/>
                        <a:latin typeface="Calibri" panose="020F0502020204030204" pitchFamily="34" charset="0"/>
                      </a:endParaRPr>
                    </a:p>
                    <a:p>
                      <a:pPr algn="ctr" fontAlgn="b"/>
                      <a:r>
                        <a:rPr lang="es-SV" sz="1100" u="none" strike="noStrike" dirty="0" smtClean="0">
                          <a:effectLst/>
                        </a:rPr>
                        <a:t> </a:t>
                      </a:r>
                      <a:endParaRPr lang="es-SV"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SV" sz="1100" u="none" strike="noStrike" dirty="0" smtClean="0">
                          <a:effectLst/>
                        </a:rPr>
                        <a:t>$                    8,062.24 </a:t>
                      </a:r>
                      <a:endParaRPr lang="es-SV" sz="1100" b="0" i="0" u="none" strike="noStrike" dirty="0" smtClean="0">
                        <a:solidFill>
                          <a:srgbClr val="000000"/>
                        </a:solidFill>
                        <a:effectLst/>
                        <a:latin typeface="Calibri" panose="020F0502020204030204" pitchFamily="34" charset="0"/>
                      </a:endParaRPr>
                    </a:p>
                    <a:p>
                      <a:pPr algn="ctr" fontAlgn="b"/>
                      <a:r>
                        <a:rPr lang="es-SV" sz="1100" u="none" strike="noStrike" dirty="0" smtClean="0">
                          <a:effectLst/>
                        </a:rPr>
                        <a:t> </a:t>
                      </a:r>
                      <a:endParaRPr lang="es-SV" sz="1100" b="0" i="0" u="none" strike="noStrike" dirty="0">
                        <a:solidFill>
                          <a:srgbClr val="000000"/>
                        </a:solidFill>
                        <a:effectLst/>
                        <a:latin typeface="Calibri" panose="020F0502020204030204" pitchFamily="34" charset="0"/>
                      </a:endParaRPr>
                    </a:p>
                  </a:txBody>
                  <a:tcPr marL="9525" marR="9525" marT="9525" marB="0" anchor="b"/>
                </a:tc>
              </a:tr>
              <a:tr h="561561">
                <a:tc>
                  <a:txBody>
                    <a:bodyPr/>
                    <a:lstStyle/>
                    <a:p>
                      <a:pPr algn="r" fontAlgn="b"/>
                      <a:r>
                        <a:rPr lang="es-SV" sz="1100" u="none" strike="noStrike">
                          <a:effectLst/>
                        </a:rPr>
                        <a:t>7</a:t>
                      </a:r>
                      <a:endParaRPr lang="es-SV" sz="1100" b="0" i="0" u="none" strike="noStrike">
                        <a:solidFill>
                          <a:srgbClr val="000000"/>
                        </a:solidFill>
                        <a:effectLst/>
                        <a:latin typeface="Calibri" panose="020F0502020204030204" pitchFamily="34" charset="0"/>
                      </a:endParaRPr>
                    </a:p>
                  </a:txBody>
                  <a:tcPr marL="9525" marR="9525" marT="9525" marB="0" anchor="b"/>
                </a:tc>
                <a:tc gridSpan="3">
                  <a:txBody>
                    <a:bodyPr/>
                    <a:lstStyle/>
                    <a:p>
                      <a:pPr algn="ctr" fontAlgn="b"/>
                      <a:r>
                        <a:rPr lang="es-SV" sz="1000" b="0" i="0" u="none" strike="noStrike" dirty="0" smtClean="0">
                          <a:solidFill>
                            <a:srgbClr val="000000"/>
                          </a:solidFill>
                          <a:effectLst/>
                          <a:latin typeface="Calibri" panose="020F0502020204030204" pitchFamily="34" charset="0"/>
                        </a:rPr>
                        <a:t>INSUMOS PARA CULTIVOS DE HORTALIZAS Y OTROS,AHOYADURA,SEMBRAR ARBOLES</a:t>
                      </a:r>
                      <a:endParaRPr lang="es-SV" sz="10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hMerge="1">
                  <a:txBody>
                    <a:bodyPr/>
                    <a:lstStyle/>
                    <a:p>
                      <a:endParaRPr lang="es-SV"/>
                    </a:p>
                  </a:txBody>
                  <a:tcPr/>
                </a:tc>
                <a:tc gridSpan="2">
                  <a:txBody>
                    <a:bodyPr/>
                    <a:lstStyle/>
                    <a:p>
                      <a:pPr algn="ctr" fontAlgn="b"/>
                      <a:r>
                        <a:rPr lang="es-SV" sz="1100" u="none" strike="noStrike" dirty="0" smtClean="0">
                          <a:effectLst/>
                        </a:rPr>
                        <a:t>12     D/H ,50 HUERTOS,8PHORTALIZAS                 </a:t>
                      </a:r>
                      <a:endParaRPr lang="es-SV"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gridSpan="2">
                  <a:txBody>
                    <a:bodyPr/>
                    <a:lstStyle/>
                    <a:p>
                      <a:pPr algn="ctr" fontAlgn="b"/>
                      <a:r>
                        <a:rPr lang="es-SV" sz="1100" b="0" i="0" u="none" strike="noStrike" dirty="0" smtClean="0">
                          <a:solidFill>
                            <a:srgbClr val="000000"/>
                          </a:solidFill>
                          <a:effectLst/>
                          <a:latin typeface="Calibri" panose="020F0502020204030204" pitchFamily="34" charset="0"/>
                        </a:rPr>
                        <a:t>$6.00,$66</a:t>
                      </a:r>
                      <a:r>
                        <a:rPr lang="es-SV" sz="1100" b="0" i="0" u="none" strike="noStrike" baseline="0" dirty="0" smtClean="0">
                          <a:solidFill>
                            <a:srgbClr val="000000"/>
                          </a:solidFill>
                          <a:effectLst/>
                          <a:latin typeface="Calibri" panose="020F0502020204030204" pitchFamily="34" charset="0"/>
                        </a:rPr>
                        <a:t> </a:t>
                      </a:r>
                      <a:r>
                        <a:rPr lang="es-SV" sz="1100" b="0" i="0" u="none" strike="noStrike" dirty="0" smtClean="0">
                          <a:solidFill>
                            <a:srgbClr val="000000"/>
                          </a:solidFill>
                          <a:effectLst/>
                          <a:latin typeface="Calibri" panose="020F0502020204030204" pitchFamily="34" charset="0"/>
                        </a:rPr>
                        <a:t>PARCELA,$26 C/HUERTO</a:t>
                      </a:r>
                      <a:endParaRPr lang="es-SV"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a:txBody>
                    <a:bodyPr/>
                    <a:lstStyle/>
                    <a:p>
                      <a:pPr algn="ctr" fontAlgn="b"/>
                      <a:r>
                        <a:rPr lang="es-SV" sz="1100" u="none" strike="noStrike" dirty="0" smtClean="0">
                          <a:effectLst/>
                        </a:rPr>
                        <a:t>$1,870.00 </a:t>
                      </a:r>
                      <a:endParaRPr lang="es-SV" sz="1100" b="0" i="0" u="none" strike="noStrike" dirty="0">
                        <a:solidFill>
                          <a:srgbClr val="000000"/>
                        </a:solidFill>
                        <a:effectLst/>
                        <a:latin typeface="Calibri" panose="020F0502020204030204" pitchFamily="34" charset="0"/>
                      </a:endParaRPr>
                    </a:p>
                  </a:txBody>
                  <a:tcPr marL="9525" marR="9525" marT="9525" marB="0" anchor="b"/>
                </a:tc>
              </a:tr>
              <a:tr h="561561">
                <a:tc>
                  <a:txBody>
                    <a:bodyPr/>
                    <a:lstStyle/>
                    <a:p>
                      <a:pPr algn="r" fontAlgn="b"/>
                      <a:r>
                        <a:rPr lang="es-SV" sz="1100" u="none" strike="noStrike">
                          <a:effectLst/>
                        </a:rPr>
                        <a:t>8</a:t>
                      </a:r>
                      <a:endParaRPr lang="es-SV"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SV" sz="1000" u="none" strike="noStrike" dirty="0">
                          <a:effectLst/>
                        </a:rPr>
                        <a:t> </a:t>
                      </a:r>
                      <a:endParaRPr lang="es-SV" sz="1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SV" sz="1000" u="none" strike="noStrike" dirty="0">
                          <a:effectLst/>
                        </a:rPr>
                        <a:t> </a:t>
                      </a:r>
                      <a:r>
                        <a:rPr lang="es-SV" sz="1000" u="none" strike="noStrike" dirty="0" smtClean="0">
                          <a:effectLst/>
                        </a:rPr>
                        <a:t>GASTO DE CHEQUERA Y OTROS</a:t>
                      </a:r>
                      <a:endParaRPr lang="es-SV" sz="1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SV" sz="1000" u="none" strike="noStrike">
                          <a:effectLst/>
                        </a:rPr>
                        <a:t> </a:t>
                      </a:r>
                      <a:endParaRPr lang="es-SV" sz="1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SV" sz="1000" u="none" strike="noStrike" dirty="0">
                          <a:effectLst/>
                        </a:rPr>
                        <a:t> </a:t>
                      </a:r>
                      <a:endParaRPr lang="es-SV" sz="1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SV" sz="1000" u="none" strike="noStrike">
                          <a:effectLst/>
                        </a:rPr>
                        <a:t> </a:t>
                      </a:r>
                      <a:endParaRPr lang="es-SV" sz="1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SV" sz="1000" u="none" strike="noStrike" dirty="0">
                          <a:effectLst/>
                        </a:rPr>
                        <a:t> </a:t>
                      </a:r>
                      <a:r>
                        <a:rPr lang="es-SV" sz="1000" u="none" strike="noStrike" dirty="0" smtClean="0">
                          <a:effectLst/>
                        </a:rPr>
                        <a:t>$753.00</a:t>
                      </a:r>
                      <a:endParaRPr lang="es-SV" sz="1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SV" sz="1000" u="none" strike="noStrike" dirty="0">
                          <a:effectLst/>
                        </a:rPr>
                        <a:t> </a:t>
                      </a:r>
                      <a:endParaRPr lang="es-SV" sz="1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SV" sz="1100" u="none" strike="noStrike" dirty="0" smtClean="0">
                          <a:effectLst/>
                        </a:rPr>
                        <a:t>$753.00</a:t>
                      </a:r>
                      <a:r>
                        <a:rPr lang="es-SV" sz="1100" u="none" strike="noStrike" dirty="0">
                          <a:effectLst/>
                        </a:rPr>
                        <a:t> </a:t>
                      </a:r>
                      <a:endParaRPr lang="es-SV" sz="1100" b="0" i="0" u="none" strike="noStrike" dirty="0">
                        <a:solidFill>
                          <a:srgbClr val="000000"/>
                        </a:solidFill>
                        <a:effectLst/>
                        <a:latin typeface="Calibri" panose="020F0502020204030204" pitchFamily="34" charset="0"/>
                      </a:endParaRPr>
                    </a:p>
                  </a:txBody>
                  <a:tcPr marL="9525" marR="9525" marT="9525" marB="0" anchor="b"/>
                </a:tc>
              </a:tr>
              <a:tr h="561561">
                <a:tc>
                  <a:txBody>
                    <a:bodyPr/>
                    <a:lstStyle/>
                    <a:p>
                      <a:pPr algn="r" fontAlgn="b"/>
                      <a:r>
                        <a:rPr lang="es-SV" sz="1100" u="none" strike="noStrike">
                          <a:effectLst/>
                        </a:rPr>
                        <a:t>9</a:t>
                      </a:r>
                      <a:endParaRPr lang="es-SV" sz="1100" b="0" i="0" u="none" strike="noStrike">
                        <a:solidFill>
                          <a:srgbClr val="000000"/>
                        </a:solidFill>
                        <a:effectLst/>
                        <a:latin typeface="Calibri" panose="020F0502020204030204" pitchFamily="34" charset="0"/>
                      </a:endParaRPr>
                    </a:p>
                  </a:txBody>
                  <a:tcPr marL="9525" marR="9525" marT="9525" marB="0" anchor="b"/>
                </a:tc>
                <a:tc gridSpan="7">
                  <a:txBody>
                    <a:bodyPr/>
                    <a:lstStyle/>
                    <a:p>
                      <a:pPr algn="ctr" fontAlgn="b"/>
                      <a:r>
                        <a:rPr lang="es-SV" sz="1000" u="none" strike="noStrike" dirty="0">
                          <a:effectLst/>
                        </a:rPr>
                        <a:t>COSTO  TOTAL DE INVERCION</a:t>
                      </a:r>
                      <a:endParaRPr lang="es-SV" sz="10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a:txBody>
                    <a:bodyPr/>
                    <a:lstStyle/>
                    <a:p>
                      <a:pPr algn="ctr" fontAlgn="b"/>
                      <a:r>
                        <a:rPr lang="es-SV" sz="1100" u="none" strike="noStrike" dirty="0">
                          <a:effectLst/>
                        </a:rPr>
                        <a:t> $                 </a:t>
                      </a:r>
                      <a:r>
                        <a:rPr lang="es-SV" sz="1100" u="none" strike="noStrike" dirty="0" smtClean="0">
                          <a:effectLst/>
                        </a:rPr>
                        <a:t>32,098.74.00</a:t>
                      </a:r>
                      <a:endParaRPr lang="es-SV" sz="11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Tree>
    <p:extLst>
      <p:ext uri="{BB962C8B-B14F-4D97-AF65-F5344CB8AC3E}">
        <p14:creationId xmlns:p14="http://schemas.microsoft.com/office/powerpoint/2010/main" val="39915688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9847" y="0"/>
            <a:ext cx="10066725" cy="2093976"/>
          </a:xfrm>
        </p:spPr>
        <p:txBody>
          <a:bodyPr>
            <a:normAutofit fontScale="90000"/>
          </a:bodyPr>
          <a:lstStyle/>
          <a:p>
            <a:r>
              <a:rPr lang="es-SV" dirty="0" smtClean="0"/>
              <a:t>DETALLE DE INVERSION ATRAVES DE GESTION DE LA ALCALDIA MPAL, UNIDAD AGROPECUARIA MUNICIPAL AL MAG Y SUS DEPENDENCIAS </a:t>
            </a:r>
            <a:endParaRPr lang="es-SV" dirty="0"/>
          </a:p>
        </p:txBody>
      </p:sp>
      <p:sp>
        <p:nvSpPr>
          <p:cNvPr id="3" name="Marcador de contenido 2"/>
          <p:cNvSpPr>
            <a:spLocks noGrp="1"/>
          </p:cNvSpPr>
          <p:nvPr>
            <p:ph idx="1"/>
          </p:nvPr>
        </p:nvSpPr>
        <p:spPr>
          <a:xfrm>
            <a:off x="1069848" y="2121408"/>
            <a:ext cx="10558046" cy="4156562"/>
          </a:xfrm>
        </p:spPr>
        <p:txBody>
          <a:bodyPr>
            <a:normAutofit lnSpcReduction="10000"/>
          </a:bodyPr>
          <a:lstStyle/>
          <a:p>
            <a:pPr>
              <a:buFontTx/>
              <a:buChar char="-"/>
            </a:pPr>
            <a:r>
              <a:rPr lang="en-US" dirty="0" smtClean="0"/>
              <a:t>06 ESTANQUES ACUICOLAS DE GEOMEMBRANA $1300.00C/U   TOTAL $7,800</a:t>
            </a:r>
          </a:p>
          <a:p>
            <a:pPr>
              <a:buFontTx/>
              <a:buChar char="-"/>
            </a:pPr>
            <a:r>
              <a:rPr lang="en-US" dirty="0" smtClean="0"/>
              <a:t>04 RESERVORIOS DE DOBLE PROPOSITO                 $5,000 C/U       TOTAL $20,000</a:t>
            </a:r>
          </a:p>
          <a:p>
            <a:pPr>
              <a:buFontTx/>
              <a:buChar char="-"/>
            </a:pPr>
            <a:r>
              <a:rPr lang="en-US" dirty="0" smtClean="0"/>
              <a:t>13 ESTANQUES ACUICOLAS                                         $480.00 C/U     TOTAL$6240.00</a:t>
            </a:r>
          </a:p>
          <a:p>
            <a:pPr>
              <a:buFontTx/>
              <a:buChar char="-"/>
            </a:pPr>
            <a:r>
              <a:rPr lang="en-US" dirty="0" smtClean="0"/>
              <a:t>63 SILOS METALICOS                                                      $125.00C/U      TOTAL$7,875.00</a:t>
            </a:r>
          </a:p>
          <a:p>
            <a:pPr>
              <a:buFontTx/>
              <a:buChar char="-"/>
            </a:pPr>
            <a:r>
              <a:rPr lang="en-US" dirty="0" smtClean="0"/>
              <a:t>10 PARCELAS DE FRIJOL CENTAS-2                             $100.00C/U      TOTAL $1000.00</a:t>
            </a:r>
          </a:p>
          <a:p>
            <a:pPr>
              <a:buFontTx/>
              <a:buChar char="-"/>
            </a:pPr>
            <a:endParaRPr lang="en-US" dirty="0"/>
          </a:p>
          <a:p>
            <a:pPr>
              <a:buFontTx/>
              <a:buChar char="-"/>
            </a:pPr>
            <a:r>
              <a:rPr lang="en-US" dirty="0" smtClean="0"/>
              <a:t>                                                                                                  TOTAL:              $42,915.00</a:t>
            </a:r>
          </a:p>
          <a:p>
            <a:pPr>
              <a:buFontTx/>
              <a:buChar char="-"/>
            </a:pPr>
            <a:r>
              <a:rPr lang="en-US" dirty="0" smtClean="0"/>
              <a:t>ALCALDIA INVIERTE $32,098.74</a:t>
            </a:r>
          </a:p>
          <a:p>
            <a:pPr>
              <a:buFontTx/>
              <a:buChar char="-"/>
            </a:pPr>
            <a:r>
              <a:rPr lang="en-US" dirty="0" smtClean="0"/>
              <a:t>GESTION AL MAG      $42,915.00                                       TOTAL               $75,013.74.00.</a:t>
            </a:r>
          </a:p>
          <a:p>
            <a:pPr>
              <a:buFontTx/>
              <a:buChar char="-"/>
            </a:pPr>
            <a:r>
              <a:rPr lang="es-SV" dirty="0" smtClean="0"/>
              <a:t>INICIATIVAS </a:t>
            </a:r>
            <a:r>
              <a:rPr lang="es-SV" dirty="0" smtClean="0"/>
              <a:t>PRODUCTIVAS  </a:t>
            </a:r>
            <a:r>
              <a:rPr lang="es-SV" dirty="0" smtClean="0"/>
              <a:t>$40.00                                  TOTAL               $1,15013.74.00</a:t>
            </a:r>
            <a:endParaRPr lang="es-SV" dirty="0"/>
          </a:p>
        </p:txBody>
      </p:sp>
    </p:spTree>
    <p:extLst>
      <p:ext uri="{BB962C8B-B14F-4D97-AF65-F5344CB8AC3E}">
        <p14:creationId xmlns:p14="http://schemas.microsoft.com/office/powerpoint/2010/main" val="19391414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9848" y="484632"/>
            <a:ext cx="10058400" cy="1259762"/>
          </a:xfrm>
        </p:spPr>
        <p:txBody>
          <a:bodyPr>
            <a:noAutofit/>
          </a:bodyPr>
          <a:lstStyle/>
          <a:p>
            <a:r>
              <a:rPr lang="es-SV" sz="4000" dirty="0" smtClean="0"/>
              <a:t>GESTION ALCALDIA-MINISTERIO DE AGRICULTURA Y GANADERIA MAG Y SUS DEPENCIAS</a:t>
            </a:r>
            <a:endParaRPr lang="es-SV" sz="4000" dirty="0"/>
          </a:p>
        </p:txBody>
      </p:sp>
      <p:sp>
        <p:nvSpPr>
          <p:cNvPr id="3" name="Marcador de contenido 2"/>
          <p:cNvSpPr>
            <a:spLocks noGrp="1"/>
          </p:cNvSpPr>
          <p:nvPr>
            <p:ph idx="1"/>
          </p:nvPr>
        </p:nvSpPr>
        <p:spPr>
          <a:xfrm>
            <a:off x="1069848" y="1871003"/>
            <a:ext cx="10058400" cy="4301197"/>
          </a:xfrm>
        </p:spPr>
        <p:txBody>
          <a:bodyPr>
            <a:normAutofit fontScale="85000" lnSpcReduction="20000"/>
          </a:bodyPr>
          <a:lstStyle/>
          <a:p>
            <a:endParaRPr lang="es-SV" dirty="0" smtClean="0"/>
          </a:p>
          <a:p>
            <a:r>
              <a:rPr lang="en-US" dirty="0"/>
              <a:t>CONSTRUCCION DE 6 ESTANQUES ACUICOLAS CON GEOMEMBRANA,PARA LA CRIANZA DE ALEVINES DE TILAPIA GESTION CON UN COST0 $7,800.00 CONTRA PARTIDA $150 .00TRASNPORTE. ALCALDIA MAS ASISTENCIA TECNICA</a:t>
            </a:r>
            <a:r>
              <a:rPr lang="en-US" dirty="0" smtClean="0"/>
              <a:t>.</a:t>
            </a:r>
          </a:p>
          <a:p>
            <a:r>
              <a:rPr lang="en-US" dirty="0" smtClean="0"/>
              <a:t>ENTREGA DE 1,000 RACIONES DE ARROZ,A PRODUCTORES/AS POR SEQUIA.(DONACION)</a:t>
            </a:r>
            <a:endParaRPr lang="es-SV" dirty="0"/>
          </a:p>
          <a:p>
            <a:endParaRPr lang="es-SV" dirty="0"/>
          </a:p>
          <a:p>
            <a:r>
              <a:rPr lang="es-SV" dirty="0"/>
              <a:t>CONSTRUIMOS 04 RESERVORIOS DE DOBLE PROPOSITO CON CAPACIDAD DE 70 BARRILES,RIEGO EN HORTALIZAS CRIANZA DE ALEVIN DE TILAPIA, PURA GESTION A EL MAG, UN COSTO DE $5,000 DOLARES CADA UNO TOTAL $20,00 DOLARES.ASISTENCIA TECNICA UNIDAD AGROPECUARIA MUNICIPAL.</a:t>
            </a:r>
          </a:p>
          <a:p>
            <a:r>
              <a:rPr lang="es-SV" dirty="0"/>
              <a:t>HEMOS INSTALADO 13 ESTANQUES ACUICOLAS A UN COSTO DE $480.00 C/U $6,240.00 PURA GESTION CENDEPESCA./MAG.</a:t>
            </a:r>
          </a:p>
          <a:p>
            <a:r>
              <a:rPr lang="es-SV" dirty="0"/>
              <a:t>HEMOS ENTREGADO 63 SILOS METALICOS CON UN VALOR DE $125 C/U  $7,875.00 PURA GESTION DSAV/MAG,NO OMITIMOS MANIFESTAR QUE ALCALDIA MPAL.ATRAVES DE LA UNIDAD AGROPECUARIA SIEMPRE DA EL TRANSPORTE,Y BRINDA ASISTENCIA, TECNICA. $34,115.00</a:t>
            </a:r>
          </a:p>
          <a:p>
            <a:endParaRPr lang="es-SV" dirty="0"/>
          </a:p>
        </p:txBody>
      </p:sp>
    </p:spTree>
    <p:extLst>
      <p:ext uri="{BB962C8B-B14F-4D97-AF65-F5344CB8AC3E}">
        <p14:creationId xmlns:p14="http://schemas.microsoft.com/office/powerpoint/2010/main" val="37821766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SV" dirty="0" smtClean="0"/>
              <a:t>ESTABLECIMINETO DE GRANOS BASICOS </a:t>
            </a:r>
            <a:endParaRPr lang="es-SV" dirty="0"/>
          </a:p>
        </p:txBody>
      </p:sp>
      <p:sp>
        <p:nvSpPr>
          <p:cNvPr id="3" name="Marcador de contenido 2"/>
          <p:cNvSpPr>
            <a:spLocks noGrp="1"/>
          </p:cNvSpPr>
          <p:nvPr>
            <p:ph idx="1"/>
          </p:nvPr>
        </p:nvSpPr>
        <p:spPr/>
        <p:txBody>
          <a:bodyPr/>
          <a:lstStyle/>
          <a:p>
            <a:r>
              <a:rPr lang="es-SV" dirty="0" smtClean="0"/>
              <a:t>ESTABLECIMIENTO DE 130 DE PARCELAS DE FRIJOL PIPIL </a:t>
            </a:r>
          </a:p>
          <a:p>
            <a:r>
              <a:rPr lang="es-SV" dirty="0" smtClean="0"/>
              <a:t>ESTABLECIMIENTO </a:t>
            </a:r>
            <a:r>
              <a:rPr lang="es-SV" dirty="0"/>
              <a:t>DE 10 PARCELAS DE FRIJOL CENTA S-2 CON AREA DE 0.25 A UN COSTO DE $100.00 -$1000.00-MAG –ALCALDIA ASISTENCIA TECNICA    RDTOS.24QQ/MZ</a:t>
            </a:r>
          </a:p>
          <a:p>
            <a:r>
              <a:rPr lang="es-SV" dirty="0" smtClean="0"/>
              <a:t> </a:t>
            </a:r>
          </a:p>
          <a:p>
            <a:endParaRPr lang="es-SV" dirty="0"/>
          </a:p>
        </p:txBody>
      </p:sp>
    </p:spTree>
    <p:extLst>
      <p:ext uri="{BB962C8B-B14F-4D97-AF65-F5344CB8AC3E}">
        <p14:creationId xmlns:p14="http://schemas.microsoft.com/office/powerpoint/2010/main" val="2713175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SV" dirty="0" smtClean="0"/>
              <a:t>HORTALIZAS INVERCION DE $1,800</a:t>
            </a:r>
            <a:endParaRPr lang="es-SV" dirty="0"/>
          </a:p>
        </p:txBody>
      </p:sp>
      <p:sp>
        <p:nvSpPr>
          <p:cNvPr id="3" name="Marcador de contenido 2"/>
          <p:cNvSpPr>
            <a:spLocks noGrp="1"/>
          </p:cNvSpPr>
          <p:nvPr>
            <p:ph idx="1"/>
          </p:nvPr>
        </p:nvSpPr>
        <p:spPr>
          <a:xfrm>
            <a:off x="1069848" y="2347414"/>
            <a:ext cx="10058400" cy="3824785"/>
          </a:xfrm>
        </p:spPr>
        <p:txBody>
          <a:bodyPr/>
          <a:lstStyle/>
          <a:p>
            <a:pPr>
              <a:buNone/>
            </a:pPr>
            <a:r>
              <a:rPr lang="es-SV" dirty="0"/>
              <a:t>50 HUERTOS FAMILIARES.</a:t>
            </a:r>
          </a:p>
          <a:p>
            <a:pPr>
              <a:buNone/>
            </a:pPr>
            <a:r>
              <a:rPr lang="es-SV" dirty="0"/>
              <a:t>08 PARCELAS DE HORTALIZAS.</a:t>
            </a:r>
          </a:p>
          <a:p>
            <a:pPr marL="0" indent="0">
              <a:buNone/>
            </a:pPr>
            <a:r>
              <a:rPr lang="es-SV" dirty="0"/>
              <a:t>CON EL OBJETIVO DE MEJORAR LA SEGURIDAD ALIMENTARIA,Y NUTRICIONAL EN EL MUNICIPIO .</a:t>
            </a:r>
          </a:p>
          <a:p>
            <a:endParaRPr lang="es-SV" dirty="0"/>
          </a:p>
        </p:txBody>
      </p:sp>
    </p:spTree>
    <p:extLst>
      <p:ext uri="{BB962C8B-B14F-4D97-AF65-F5344CB8AC3E}">
        <p14:creationId xmlns:p14="http://schemas.microsoft.com/office/powerpoint/2010/main" val="4040822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SV" sz="3200" dirty="0" smtClean="0"/>
              <a:t>PROYECTO FORTALECIMIENTO AL EMPRENDEDURISMO AGROPECUARIO EN MUNICIPIOS DE POBREZA EXTREMA EN EL SALVADOR </a:t>
            </a:r>
            <a:endParaRPr lang="es-SV" sz="3200" dirty="0"/>
          </a:p>
        </p:txBody>
      </p:sp>
      <p:sp>
        <p:nvSpPr>
          <p:cNvPr id="3" name="Marcador de contenido 2"/>
          <p:cNvSpPr>
            <a:spLocks noGrp="1"/>
          </p:cNvSpPr>
          <p:nvPr>
            <p:ph idx="1"/>
          </p:nvPr>
        </p:nvSpPr>
        <p:spPr/>
        <p:txBody>
          <a:bodyPr>
            <a:normAutofit lnSpcReduction="10000"/>
          </a:bodyPr>
          <a:lstStyle/>
          <a:p>
            <a:r>
              <a:rPr lang="es-SV" sz="1400" dirty="0" smtClean="0"/>
              <a:t>APOYO LOGISTICO AL PROYECTO DE EMPRENDEDURISMO EL CUAL TIENE COMO OBJETIVO LA IMPLEMENTACION DE 20 INICIATIVAS PRODUCTIVAS  EN EL MUNICIPIO DE SAN SIMON, CON LA DONACION DE CAPITAL SEMILLA EN INSUMOS AGRICOLAS COMO ANIMALES ENTRE LOS CUALES SE DESTACAN </a:t>
            </a:r>
          </a:p>
          <a:p>
            <a:r>
              <a:rPr lang="es-SV" sz="1400" dirty="0" smtClean="0"/>
              <a:t>4 INICIATIVAS DE POLLO DE ENGORDE </a:t>
            </a:r>
          </a:p>
          <a:p>
            <a:r>
              <a:rPr lang="es-SV" sz="1400" dirty="0" smtClean="0"/>
              <a:t>2 INICIATIVAS DE HORTALIZAS </a:t>
            </a:r>
          </a:p>
          <a:p>
            <a:r>
              <a:rPr lang="es-SV" sz="1400" dirty="0" smtClean="0"/>
              <a:t>5 INICIATIVAS DE GALLINA PONEDORA </a:t>
            </a:r>
          </a:p>
          <a:p>
            <a:r>
              <a:rPr lang="es-SV" sz="1400" dirty="0" smtClean="0"/>
              <a:t>5 INICIATIVAS PORCICOLAS </a:t>
            </a:r>
          </a:p>
          <a:p>
            <a:r>
              <a:rPr lang="es-SV" sz="1400" dirty="0" smtClean="0"/>
              <a:t>2 INICIATIVAS DE POLLO DE MEJORADO KABIR </a:t>
            </a:r>
          </a:p>
          <a:p>
            <a:r>
              <a:rPr lang="es-SV" sz="1400" dirty="0" smtClean="0"/>
              <a:t>2 INICIATIVAS DE  GALLINA DOBLE PROPOCITO OPCION HUEVO FERTIL </a:t>
            </a:r>
          </a:p>
          <a:p>
            <a:r>
              <a:rPr lang="es-SV" sz="1600" dirty="0" smtClean="0"/>
              <a:t>NOTA EN ALGUNOS CASOS AUN NO SE HA IMPLEMENTADO LA INICIATIVAS PERO EN LOS  CASOS DE LAS DE POLLO DE ENGORDE  Y MEJORADO  YA SE IMPLEMETARON,   EL PERIODO DEL 2019 SE ESPERA IMPLEMENTAR EL RESTO DE LA INICIATIVAS </a:t>
            </a:r>
          </a:p>
          <a:p>
            <a:r>
              <a:rPr lang="es-SV" sz="1600" dirty="0"/>
              <a:t> </a:t>
            </a:r>
            <a:r>
              <a:rPr lang="es-SV" sz="1600" dirty="0" smtClean="0"/>
              <a:t>CON ESTO SE ESPERA BENEFICIAR ALREDEDOR DE 80 PERSONAS Y 50 FAMILIAS </a:t>
            </a:r>
          </a:p>
          <a:p>
            <a:r>
              <a:rPr lang="es-SV" sz="1600" dirty="0" smtClean="0"/>
              <a:t>CON UN MONTO POR EL MUNICIPIO DE $40,000 </a:t>
            </a:r>
            <a:endParaRPr lang="es-SV" sz="1600" dirty="0"/>
          </a:p>
        </p:txBody>
      </p:sp>
    </p:spTree>
    <p:extLst>
      <p:ext uri="{BB962C8B-B14F-4D97-AF65-F5344CB8AC3E}">
        <p14:creationId xmlns:p14="http://schemas.microsoft.com/office/powerpoint/2010/main" val="17002258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po de madera">
  <a:themeElements>
    <a:clrScheme name="Tipo de madera">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Tipo de madera">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ipo de madera">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Madera</Template>
  <TotalTime>695</TotalTime>
  <Words>1179</Words>
  <Application>Microsoft Office PowerPoint</Application>
  <PresentationFormat>Panorámica</PresentationFormat>
  <Paragraphs>165</Paragraphs>
  <Slides>30</Slides>
  <Notes>6</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30</vt:i4>
      </vt:variant>
    </vt:vector>
  </HeadingPairs>
  <TitlesOfParts>
    <vt:vector size="35" baseType="lpstr">
      <vt:lpstr>Calibri</vt:lpstr>
      <vt:lpstr>Rockwell</vt:lpstr>
      <vt:lpstr>Rockwell Condensed</vt:lpstr>
      <vt:lpstr>Wingdings</vt:lpstr>
      <vt:lpstr>Tipo de madera</vt:lpstr>
      <vt:lpstr>UNIDAD AGROPECUARIA </vt:lpstr>
      <vt:lpstr>Presentación de PowerPoint</vt:lpstr>
      <vt:lpstr>OBJETIVOS</vt:lpstr>
      <vt:lpstr>Presentación de PowerPoint</vt:lpstr>
      <vt:lpstr>DETALLE DE INVERSION ATRAVES DE GESTION DE LA ALCALDIA MPAL, UNIDAD AGROPECUARIA MUNICIPAL AL MAG Y SUS DEPENDENCIAS </vt:lpstr>
      <vt:lpstr>GESTION ALCALDIA-MINISTERIO DE AGRICULTURA Y GANADERIA MAG Y SUS DEPENCIAS</vt:lpstr>
      <vt:lpstr>ESTABLECIMINETO DE GRANOS BASICOS </vt:lpstr>
      <vt:lpstr>HORTALIZAS INVERCION DE $1,800</vt:lpstr>
      <vt:lpstr>PROYECTO FORTALECIMIENTO AL EMPRENDEDURISMO AGROPECUARIO EN MUNICIPIOS DE POBREZA EXTREMA EN EL SALVADOR </vt:lpstr>
      <vt:lpstr>Presentación de PowerPoint</vt:lpstr>
      <vt:lpstr>Presentación de PowerPoint</vt:lpstr>
      <vt:lpstr>ENTREGA DE MATERIALES PARA ESTANQUES ACUICOLAS</vt:lpstr>
      <vt:lpstr>Reservorios para captación de agua doble propósito hortalizas-c.alevines</vt:lpstr>
      <vt:lpstr>ENTREGA DE SILOS,FORTALECIENDO LA SEGURIDAD ALIMENTARIA DE LAS FAMILIAS</vt:lpstr>
      <vt:lpstr>PRODUCCION G.B.Y HORTALIZAS</vt:lpstr>
      <vt:lpstr>SIEMPRE APOYAMOS CON TRANSPORTES COMO CONTRAPARTIDA A LAS GESTIONES.</vt:lpstr>
      <vt:lpstr>TRANSPORTE DE INSUMOS PARA PROYECTO ACUICOLA</vt:lpstr>
      <vt:lpstr>PRODUCTORE/AS QUE ASISTEN A EVENTOS DE CAPACITACION.</vt:lpstr>
      <vt:lpstr> UNIDAD AGROPECUARIA MUNICIPAL DA TRANSPORTE,PARA MATERIALES</vt:lpstr>
      <vt:lpstr>PREPARACION DE PAQUETES DE ARROZ</vt:lpstr>
      <vt:lpstr>ENTREGA DE INSUMOS PARA INICIATIVAS AGROPECUARIAS.</vt:lpstr>
      <vt:lpstr>INICIATIVAS,LISTAS PARA LA PRODUCCION</vt:lpstr>
      <vt:lpstr>PRODUCTOR/AS ASISTEN A ENTREGA DE PAQUETE DE ARROZ.</vt:lpstr>
      <vt:lpstr>NUESTRA GENTE ASISTE A ENTREGA DE ARROZ</vt:lpstr>
      <vt:lpstr>PARCELAS DE HORTALIZAS Y HUERTOS FAMILIARES</vt:lpstr>
      <vt:lpstr>LOGROS</vt:lpstr>
      <vt:lpstr>Actividades de transferencia de tecnología.</vt:lpstr>
      <vt:lpstr>LOGROS</vt:lpstr>
      <vt:lpstr>estanques ACUICOLAS,PARA CRIANZA DE TILAPIA.</vt:lpstr>
      <vt:lpstr>PROYECCIONES TENEMOS CONVENIO CON ACUGOLFO</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UNIDAD AGROPECUARIA </dc:title>
  <dc:creator>HP</dc:creator>
  <cp:lastModifiedBy>HP</cp:lastModifiedBy>
  <cp:revision>98</cp:revision>
  <dcterms:created xsi:type="dcterms:W3CDTF">2019-03-12T21:13:45Z</dcterms:created>
  <dcterms:modified xsi:type="dcterms:W3CDTF">2019-03-15T19:59:24Z</dcterms:modified>
</cp:coreProperties>
</file>