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0" r:id="rId4"/>
    <p:sldId id="257" r:id="rId5"/>
  </p:sldIdLst>
  <p:sldSz cx="12192000" cy="6858000"/>
  <p:notesSz cx="9144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/>
              <a:t>PERMISOS DEL SEGUNDO TRIMESTRE DE 2022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PERMISOS DEL CUARTO TRIMESTRE DE 2021</c:v>
                </c:pt>
              </c:strCache>
            </c:strRef>
          </c:tx>
          <c:spPr>
            <a:ln w="317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6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AAF-4B9B-90CA-DF216424790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84268704"/>
        <c:axId val="284268312"/>
      </c:lineChart>
      <c:catAx>
        <c:axId val="284268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84268312"/>
        <c:crosses val="autoZero"/>
        <c:auto val="1"/>
        <c:lblAlgn val="ctr"/>
        <c:lblOffset val="100"/>
        <c:noMultiLvlLbl val="0"/>
      </c:catAx>
      <c:valAx>
        <c:axId val="28426831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84268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EBA8E-EA1C-4948-AAD1-3E39918AACF1}" type="datetimeFigureOut">
              <a:rPr lang="es-ES" smtClean="0"/>
              <a:t>30/06/2022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8DD4D-7379-41E6-943D-0B41F46FA4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9846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65E33-8BA7-463D-AB35-D941D340221F}" type="datetimeFigureOut">
              <a:rPr lang="es-SV" smtClean="0"/>
              <a:t>30/06/2022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8DB463-52F8-4675-A830-7AFA02AAED2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04270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DB463-52F8-4675-A830-7AFA02AAED23}" type="slidenum">
              <a:rPr lang="es-SV" smtClean="0"/>
              <a:t>2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11809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30/06/2022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1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30/06/2022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9134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30/06/2022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269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30/06/2022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757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30/06/2022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6439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30/06/2022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444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30/06/2022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4338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30/06/2022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4426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30/06/2022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1204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30/06/2022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0539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30/06/2022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8064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093CE-70E0-40C1-B954-0769A4160901}" type="datetimeFigureOut">
              <a:rPr lang="es-ES" smtClean="0"/>
              <a:t>30/06/2022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476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66021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INFORMACION ESTADISTICA DE LOS SERVICIOS BRINDADOS POR LA UNIDAD DE LA JUVENTUD ABRIL-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3200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>CLASES DE AEROBICOS EN CASA DE LA CULTURA DE SANTIAGO DE MARIA- ASISTENCIA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8364711"/>
              </p:ext>
            </p:extLst>
          </p:nvPr>
        </p:nvGraphicFramePr>
        <p:xfrm>
          <a:off x="838200" y="1690688"/>
          <a:ext cx="10515602" cy="4991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7691">
                  <a:extLst>
                    <a:ext uri="{9D8B030D-6E8A-4147-A177-3AD203B41FA5}">
                      <a16:colId xmlns="" xmlns:a16="http://schemas.microsoft.com/office/drawing/2014/main" val="1820564462"/>
                    </a:ext>
                  </a:extLst>
                </a:gridCol>
                <a:gridCol w="616527">
                  <a:extLst>
                    <a:ext uri="{9D8B030D-6E8A-4147-A177-3AD203B41FA5}">
                      <a16:colId xmlns="" xmlns:a16="http://schemas.microsoft.com/office/drawing/2014/main" val="2417571380"/>
                    </a:ext>
                  </a:extLst>
                </a:gridCol>
                <a:gridCol w="616528">
                  <a:extLst>
                    <a:ext uri="{9D8B030D-6E8A-4147-A177-3AD203B41FA5}">
                      <a16:colId xmlns="" xmlns:a16="http://schemas.microsoft.com/office/drawing/2014/main" val="2793237841"/>
                    </a:ext>
                  </a:extLst>
                </a:gridCol>
                <a:gridCol w="616527">
                  <a:extLst>
                    <a:ext uri="{9D8B030D-6E8A-4147-A177-3AD203B41FA5}">
                      <a16:colId xmlns="" xmlns:a16="http://schemas.microsoft.com/office/drawing/2014/main" val="4023536024"/>
                    </a:ext>
                  </a:extLst>
                </a:gridCol>
                <a:gridCol w="616528">
                  <a:extLst>
                    <a:ext uri="{9D8B030D-6E8A-4147-A177-3AD203B41FA5}">
                      <a16:colId xmlns="" xmlns:a16="http://schemas.microsoft.com/office/drawing/2014/main" val="4135431113"/>
                    </a:ext>
                  </a:extLst>
                </a:gridCol>
                <a:gridCol w="616527">
                  <a:extLst>
                    <a:ext uri="{9D8B030D-6E8A-4147-A177-3AD203B41FA5}">
                      <a16:colId xmlns="" xmlns:a16="http://schemas.microsoft.com/office/drawing/2014/main" val="2039738786"/>
                    </a:ext>
                  </a:extLst>
                </a:gridCol>
                <a:gridCol w="616527">
                  <a:extLst>
                    <a:ext uri="{9D8B030D-6E8A-4147-A177-3AD203B41FA5}">
                      <a16:colId xmlns="" xmlns:a16="http://schemas.microsoft.com/office/drawing/2014/main" val="497483315"/>
                    </a:ext>
                  </a:extLst>
                </a:gridCol>
                <a:gridCol w="616528">
                  <a:extLst>
                    <a:ext uri="{9D8B030D-6E8A-4147-A177-3AD203B41FA5}">
                      <a16:colId xmlns="" xmlns:a16="http://schemas.microsoft.com/office/drawing/2014/main" val="110925046"/>
                    </a:ext>
                  </a:extLst>
                </a:gridCol>
                <a:gridCol w="616527">
                  <a:extLst>
                    <a:ext uri="{9D8B030D-6E8A-4147-A177-3AD203B41FA5}">
                      <a16:colId xmlns="" xmlns:a16="http://schemas.microsoft.com/office/drawing/2014/main" val="506037731"/>
                    </a:ext>
                  </a:extLst>
                </a:gridCol>
                <a:gridCol w="616528">
                  <a:extLst>
                    <a:ext uri="{9D8B030D-6E8A-4147-A177-3AD203B41FA5}">
                      <a16:colId xmlns="" xmlns:a16="http://schemas.microsoft.com/office/drawing/2014/main" val="3982519442"/>
                    </a:ext>
                  </a:extLst>
                </a:gridCol>
                <a:gridCol w="616527">
                  <a:extLst>
                    <a:ext uri="{9D8B030D-6E8A-4147-A177-3AD203B41FA5}">
                      <a16:colId xmlns="" xmlns:a16="http://schemas.microsoft.com/office/drawing/2014/main" val="2754132644"/>
                    </a:ext>
                  </a:extLst>
                </a:gridCol>
                <a:gridCol w="616527">
                  <a:extLst>
                    <a:ext uri="{9D8B030D-6E8A-4147-A177-3AD203B41FA5}">
                      <a16:colId xmlns="" xmlns:a16="http://schemas.microsoft.com/office/drawing/2014/main" val="246461774"/>
                    </a:ext>
                  </a:extLst>
                </a:gridCol>
                <a:gridCol w="616528">
                  <a:extLst>
                    <a:ext uri="{9D8B030D-6E8A-4147-A177-3AD203B41FA5}">
                      <a16:colId xmlns="" xmlns:a16="http://schemas.microsoft.com/office/drawing/2014/main" val="3341249468"/>
                    </a:ext>
                  </a:extLst>
                </a:gridCol>
                <a:gridCol w="616527">
                  <a:extLst>
                    <a:ext uri="{9D8B030D-6E8A-4147-A177-3AD203B41FA5}">
                      <a16:colId xmlns="" xmlns:a16="http://schemas.microsoft.com/office/drawing/2014/main" val="2322960587"/>
                    </a:ext>
                  </a:extLst>
                </a:gridCol>
                <a:gridCol w="616528">
                  <a:extLst>
                    <a:ext uri="{9D8B030D-6E8A-4147-A177-3AD203B41FA5}">
                      <a16:colId xmlns="" xmlns:a16="http://schemas.microsoft.com/office/drawing/2014/main" val="1959560098"/>
                    </a:ext>
                  </a:extLst>
                </a:gridCol>
                <a:gridCol w="616527">
                  <a:extLst>
                    <a:ext uri="{9D8B030D-6E8A-4147-A177-3AD203B41FA5}">
                      <a16:colId xmlns="" xmlns:a16="http://schemas.microsoft.com/office/drawing/2014/main" val="4175945837"/>
                    </a:ext>
                  </a:extLst>
                </a:gridCol>
              </a:tblGrid>
              <a:tr h="554635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s-ES" dirty="0" smtClean="0"/>
                        <a:t>ABRIL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s-ES" dirty="0" smtClean="0"/>
                        <a:t>MAYO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s-ES" dirty="0" smtClean="0"/>
                        <a:t>JUNIO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10513412"/>
                  </a:ext>
                </a:extLst>
              </a:tr>
              <a:tr h="554635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s-ES" dirty="0" smtClean="0"/>
                        <a:t>DIAS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s-ES" dirty="0" smtClean="0"/>
                        <a:t>DIAS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s-ES" dirty="0" smtClean="0"/>
                        <a:t>DIAS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06972708"/>
                  </a:ext>
                </a:extLst>
              </a:tr>
              <a:tr h="5546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SEMANAS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L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X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J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V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L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X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J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V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L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X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J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V</a:t>
                      </a:r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092424143"/>
                  </a:ext>
                </a:extLst>
              </a:tr>
              <a:tr h="554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15</a:t>
                      </a:r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893426627"/>
                  </a:ext>
                </a:extLst>
              </a:tr>
              <a:tr h="554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8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6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8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9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9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9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8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9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293569997"/>
                  </a:ext>
                </a:extLst>
              </a:tr>
              <a:tr h="554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8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9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54557683"/>
                  </a:ext>
                </a:extLst>
              </a:tr>
              <a:tr h="554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8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7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11</a:t>
                      </a:r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536741706"/>
                  </a:ext>
                </a:extLst>
              </a:tr>
              <a:tr h="554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7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6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9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9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15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697776083"/>
                  </a:ext>
                </a:extLst>
              </a:tr>
              <a:tr h="554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5877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 smtClean="0"/>
              <a:t>CLASES DE MUSICA EN CASA DE LA CULTURA DE SANTIAGO DE MARIA - ASISTENCIA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1163757"/>
              </p:ext>
            </p:extLst>
          </p:nvPr>
        </p:nvGraphicFramePr>
        <p:xfrm>
          <a:off x="407400" y="2359779"/>
          <a:ext cx="11280629" cy="2773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3189">
                  <a:extLst>
                    <a:ext uri="{9D8B030D-6E8A-4147-A177-3AD203B41FA5}">
                      <a16:colId xmlns="" xmlns:a16="http://schemas.microsoft.com/office/drawing/2014/main" val="1820564462"/>
                    </a:ext>
                  </a:extLst>
                </a:gridCol>
                <a:gridCol w="601715">
                  <a:extLst>
                    <a:ext uri="{9D8B030D-6E8A-4147-A177-3AD203B41FA5}">
                      <a16:colId xmlns="" xmlns:a16="http://schemas.microsoft.com/office/drawing/2014/main" val="2417571380"/>
                    </a:ext>
                  </a:extLst>
                </a:gridCol>
                <a:gridCol w="601715">
                  <a:extLst>
                    <a:ext uri="{9D8B030D-6E8A-4147-A177-3AD203B41FA5}">
                      <a16:colId xmlns="" xmlns:a16="http://schemas.microsoft.com/office/drawing/2014/main" val="2793237841"/>
                    </a:ext>
                  </a:extLst>
                </a:gridCol>
                <a:gridCol w="601715">
                  <a:extLst>
                    <a:ext uri="{9D8B030D-6E8A-4147-A177-3AD203B41FA5}">
                      <a16:colId xmlns="" xmlns:a16="http://schemas.microsoft.com/office/drawing/2014/main" val="4023536024"/>
                    </a:ext>
                  </a:extLst>
                </a:gridCol>
                <a:gridCol w="601715">
                  <a:extLst>
                    <a:ext uri="{9D8B030D-6E8A-4147-A177-3AD203B41FA5}">
                      <a16:colId xmlns="" xmlns:a16="http://schemas.microsoft.com/office/drawing/2014/main" val="4135431113"/>
                    </a:ext>
                  </a:extLst>
                </a:gridCol>
                <a:gridCol w="601715">
                  <a:extLst>
                    <a:ext uri="{9D8B030D-6E8A-4147-A177-3AD203B41FA5}">
                      <a16:colId xmlns="" xmlns:a16="http://schemas.microsoft.com/office/drawing/2014/main" val="2039738786"/>
                    </a:ext>
                  </a:extLst>
                </a:gridCol>
                <a:gridCol w="601715">
                  <a:extLst>
                    <a:ext uri="{9D8B030D-6E8A-4147-A177-3AD203B41FA5}">
                      <a16:colId xmlns="" xmlns:a16="http://schemas.microsoft.com/office/drawing/2014/main" val="497483315"/>
                    </a:ext>
                  </a:extLst>
                </a:gridCol>
                <a:gridCol w="601715">
                  <a:extLst>
                    <a:ext uri="{9D8B030D-6E8A-4147-A177-3AD203B41FA5}">
                      <a16:colId xmlns="" xmlns:a16="http://schemas.microsoft.com/office/drawing/2014/main" val="110925046"/>
                    </a:ext>
                  </a:extLst>
                </a:gridCol>
                <a:gridCol w="601715">
                  <a:extLst>
                    <a:ext uri="{9D8B030D-6E8A-4147-A177-3AD203B41FA5}">
                      <a16:colId xmlns="" xmlns:a16="http://schemas.microsoft.com/office/drawing/2014/main" val="506037731"/>
                    </a:ext>
                  </a:extLst>
                </a:gridCol>
                <a:gridCol w="601715">
                  <a:extLst>
                    <a:ext uri="{9D8B030D-6E8A-4147-A177-3AD203B41FA5}">
                      <a16:colId xmlns="" xmlns:a16="http://schemas.microsoft.com/office/drawing/2014/main" val="3982519442"/>
                    </a:ext>
                  </a:extLst>
                </a:gridCol>
                <a:gridCol w="601715">
                  <a:extLst>
                    <a:ext uri="{9D8B030D-6E8A-4147-A177-3AD203B41FA5}">
                      <a16:colId xmlns="" xmlns:a16="http://schemas.microsoft.com/office/drawing/2014/main" val="2754132644"/>
                    </a:ext>
                  </a:extLst>
                </a:gridCol>
                <a:gridCol w="601715"/>
                <a:gridCol w="601715">
                  <a:extLst>
                    <a:ext uri="{9D8B030D-6E8A-4147-A177-3AD203B41FA5}">
                      <a16:colId xmlns="" xmlns:a16="http://schemas.microsoft.com/office/drawing/2014/main" val="246461774"/>
                    </a:ext>
                  </a:extLst>
                </a:gridCol>
                <a:gridCol w="601715">
                  <a:extLst>
                    <a:ext uri="{9D8B030D-6E8A-4147-A177-3AD203B41FA5}">
                      <a16:colId xmlns="" xmlns:a16="http://schemas.microsoft.com/office/drawing/2014/main" val="3341249468"/>
                    </a:ext>
                  </a:extLst>
                </a:gridCol>
                <a:gridCol w="601715">
                  <a:extLst>
                    <a:ext uri="{9D8B030D-6E8A-4147-A177-3AD203B41FA5}">
                      <a16:colId xmlns="" xmlns:a16="http://schemas.microsoft.com/office/drawing/2014/main" val="2322960587"/>
                    </a:ext>
                  </a:extLst>
                </a:gridCol>
                <a:gridCol w="601715">
                  <a:extLst>
                    <a:ext uri="{9D8B030D-6E8A-4147-A177-3AD203B41FA5}">
                      <a16:colId xmlns="" xmlns:a16="http://schemas.microsoft.com/office/drawing/2014/main" val="1959560098"/>
                    </a:ext>
                  </a:extLst>
                </a:gridCol>
                <a:gridCol w="601715">
                  <a:extLst>
                    <a:ext uri="{9D8B030D-6E8A-4147-A177-3AD203B41FA5}">
                      <a16:colId xmlns="" xmlns:a16="http://schemas.microsoft.com/office/drawing/2014/main" val="4175945837"/>
                    </a:ext>
                  </a:extLst>
                </a:gridCol>
              </a:tblGrid>
              <a:tr h="554635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INSTRUMENTO</a:t>
                      </a:r>
                    </a:p>
                  </a:txBody>
                  <a:tcPr anchor="b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ABRIL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MAYO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JUNIO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10513412"/>
                  </a:ext>
                </a:extLst>
              </a:tr>
              <a:tr h="554635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SEMANAS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SEMANAS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SEMANAS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06972708"/>
                  </a:ext>
                </a:extLst>
              </a:tr>
              <a:tr h="554635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1</a:t>
                      </a:r>
                      <a:endParaRPr lang="es-E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2</a:t>
                      </a:r>
                      <a:endParaRPr lang="es-E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3</a:t>
                      </a:r>
                      <a:endParaRPr lang="es-E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4</a:t>
                      </a:r>
                      <a:endParaRPr lang="es-E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5</a:t>
                      </a:r>
                      <a:endParaRPr lang="es-E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1</a:t>
                      </a:r>
                      <a:endParaRPr lang="es-E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2</a:t>
                      </a:r>
                      <a:endParaRPr lang="es-E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3</a:t>
                      </a:r>
                      <a:endParaRPr lang="es-E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4</a:t>
                      </a:r>
                      <a:endParaRPr lang="es-E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5</a:t>
                      </a:r>
                      <a:endParaRPr lang="es-E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6</a:t>
                      </a:r>
                      <a:endParaRPr lang="es-E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1</a:t>
                      </a:r>
                      <a:endParaRPr lang="es-E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2</a:t>
                      </a:r>
                      <a:endParaRPr lang="es-E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3</a:t>
                      </a:r>
                      <a:endParaRPr lang="es-E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4</a:t>
                      </a:r>
                      <a:endParaRPr lang="es-E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5</a:t>
                      </a:r>
                      <a:endParaRPr lang="es-ES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092424143"/>
                  </a:ext>
                </a:extLst>
              </a:tr>
              <a:tr h="554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GUITARRA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893426627"/>
                  </a:ext>
                </a:extLst>
              </a:tr>
              <a:tr h="554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PIANO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568196326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1891145" y="5879951"/>
            <a:ext cx="8409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*NUMERO DE PERSONAS PROMEDIO ATENDIDAS POR SEMANA SEGÚN INSTRUMENTO</a:t>
            </a:r>
          </a:p>
          <a:p>
            <a:r>
              <a:rPr lang="es-ES" dirty="0" smtClean="0"/>
              <a:t>*CLASES IMPARTIDAS CADA MARTES Y JUEVES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41180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ESTADISTICA DE PERMISOS CONCEDIDOS EN LA CASA DE ENCUENTRO JUVENIL</a:t>
            </a:r>
            <a:endParaRPr lang="es-ES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199439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42865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227</Words>
  <Application>Microsoft Office PowerPoint</Application>
  <PresentationFormat>Panorámica</PresentationFormat>
  <Paragraphs>159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INFORMACION ESTADISTICA DE LOS SERVICIOS BRINDADOS POR LA UNIDAD DE LA JUVENTUD ABRIL- JUNIO 2022</vt:lpstr>
      <vt:lpstr>CLASES DE AEROBICOS EN CASA DE LA CULTURA DE SANTIAGO DE MARIA- ASISTENCIA</vt:lpstr>
      <vt:lpstr>CLASES DE MUSICA EN CASA DE LA CULTURA DE SANTIAGO DE MARIA - ASISTENCIA</vt:lpstr>
      <vt:lpstr>ESTADISTICA DE PERMISOS CONCEDIDOS EN LA CASA DE ENCUENTRO JUVENIL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INFORMACION ESTADISTICA DE LOS SERVICIOS BRINDADOS POR LA UNIDAD DE LA JUVENTUD OCTUBRE- DICIEMBRE 2021</dc:title>
  <dc:creator>Usuario de Windows</dc:creator>
  <cp:lastModifiedBy>Admin</cp:lastModifiedBy>
  <cp:revision>12</cp:revision>
  <cp:lastPrinted>2022-06-30T17:54:23Z</cp:lastPrinted>
  <dcterms:created xsi:type="dcterms:W3CDTF">2022-01-18T17:45:30Z</dcterms:created>
  <dcterms:modified xsi:type="dcterms:W3CDTF">2022-06-30T17:56:00Z</dcterms:modified>
</cp:coreProperties>
</file>