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9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308" r:id="rId10"/>
    <p:sldId id="309" r:id="rId11"/>
    <p:sldId id="267" r:id="rId12"/>
    <p:sldId id="268" r:id="rId13"/>
    <p:sldId id="269" r:id="rId14"/>
    <p:sldId id="270" r:id="rId15"/>
    <p:sldId id="271" r:id="rId16"/>
    <p:sldId id="307" r:id="rId17"/>
    <p:sldId id="305" r:id="rId18"/>
    <p:sldId id="274" r:id="rId19"/>
    <p:sldId id="275" r:id="rId20"/>
    <p:sldId id="276" r:id="rId21"/>
    <p:sldId id="277" r:id="rId22"/>
    <p:sldId id="278" r:id="rId23"/>
    <p:sldId id="304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311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306" r:id="rId41"/>
    <p:sldId id="297" r:id="rId42"/>
    <p:sldId id="298" r:id="rId43"/>
    <p:sldId id="299" r:id="rId44"/>
    <p:sldId id="300" r:id="rId45"/>
    <p:sldId id="310" r:id="rId46"/>
    <p:sldId id="302" r:id="rId47"/>
    <p:sldId id="303" r:id="rId48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385D8A"/>
    <a:srgbClr val="FFFFFF"/>
    <a:srgbClr val="F2F2F2"/>
    <a:srgbClr val="C6D9F1"/>
    <a:srgbClr val="DCE6F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632" autoAdjust="0"/>
    <p:restoredTop sz="94660" autoAdjust="0"/>
  </p:normalViewPr>
  <p:slideViewPr>
    <p:cSldViewPr>
      <p:cViewPr>
        <p:scale>
          <a:sx n="106" d="100"/>
          <a:sy n="106" d="100"/>
        </p:scale>
        <p:origin x="-372" y="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284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82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BD9C2-ECA6-447C-97C0-39B00375BEFD}" type="datetimeFigureOut">
              <a:rPr lang="es-SV" smtClean="0"/>
              <a:pPr/>
              <a:t>07/04/2017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F2EC13-F396-4F05-A101-52C845E15FFA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AF7E-5248-4CB1-AC28-B7C262BBF108}" type="datetimeFigureOut">
              <a:rPr lang="es-SV" smtClean="0"/>
              <a:pPr/>
              <a:t>07/04/2017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136E-228C-48B3-A292-293EA995B392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AF7E-5248-4CB1-AC28-B7C262BBF108}" type="datetimeFigureOut">
              <a:rPr lang="es-SV" smtClean="0"/>
              <a:pPr/>
              <a:t>07/04/2017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136E-228C-48B3-A292-293EA995B392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AF7E-5248-4CB1-AC28-B7C262BBF108}" type="datetimeFigureOut">
              <a:rPr lang="es-SV" smtClean="0"/>
              <a:pPr/>
              <a:t>07/04/2017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136E-228C-48B3-A292-293EA995B392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AF7E-5248-4CB1-AC28-B7C262BBF108}" type="datetimeFigureOut">
              <a:rPr lang="es-SV" smtClean="0"/>
              <a:pPr/>
              <a:t>07/04/2017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136E-228C-48B3-A292-293EA995B392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AF7E-5248-4CB1-AC28-B7C262BBF108}" type="datetimeFigureOut">
              <a:rPr lang="es-SV" smtClean="0"/>
              <a:pPr/>
              <a:t>07/04/2017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136E-228C-48B3-A292-293EA995B392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AF7E-5248-4CB1-AC28-B7C262BBF108}" type="datetimeFigureOut">
              <a:rPr lang="es-SV" smtClean="0"/>
              <a:pPr/>
              <a:t>07/04/2017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136E-228C-48B3-A292-293EA995B392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AF7E-5248-4CB1-AC28-B7C262BBF108}" type="datetimeFigureOut">
              <a:rPr lang="es-SV" smtClean="0"/>
              <a:pPr/>
              <a:t>07/04/2017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136E-228C-48B3-A292-293EA995B392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AF7E-5248-4CB1-AC28-B7C262BBF108}" type="datetimeFigureOut">
              <a:rPr lang="es-SV" smtClean="0"/>
              <a:pPr/>
              <a:t>07/04/2017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136E-228C-48B3-A292-293EA995B392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AF7E-5248-4CB1-AC28-B7C262BBF108}" type="datetimeFigureOut">
              <a:rPr lang="es-SV" smtClean="0"/>
              <a:pPr/>
              <a:t>07/04/2017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136E-228C-48B3-A292-293EA995B392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AF7E-5248-4CB1-AC28-B7C262BBF108}" type="datetimeFigureOut">
              <a:rPr lang="es-SV" smtClean="0"/>
              <a:pPr/>
              <a:t>07/04/2017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136E-228C-48B3-A292-293EA995B392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AF7E-5248-4CB1-AC28-B7C262BBF108}" type="datetimeFigureOut">
              <a:rPr lang="es-SV" smtClean="0"/>
              <a:pPr/>
              <a:t>07/04/2017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136E-228C-48B3-A292-293EA995B392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CAF7E-5248-4CB1-AC28-B7C262BBF108}" type="datetimeFigureOut">
              <a:rPr lang="es-SV" smtClean="0"/>
              <a:pPr/>
              <a:t>07/04/2017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B136E-228C-48B3-A292-293EA995B392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12.xml"/><Relationship Id="rId18" Type="http://schemas.openxmlformats.org/officeDocument/2006/relationships/slide" Target="slide17.xml"/><Relationship Id="rId26" Type="http://schemas.openxmlformats.org/officeDocument/2006/relationships/slide" Target="slide45.xml"/><Relationship Id="rId39" Type="http://schemas.openxmlformats.org/officeDocument/2006/relationships/slide" Target="slide18.xml"/><Relationship Id="rId3" Type="http://schemas.openxmlformats.org/officeDocument/2006/relationships/slide" Target="slide2.xml"/><Relationship Id="rId21" Type="http://schemas.openxmlformats.org/officeDocument/2006/relationships/slide" Target="slide40.xml"/><Relationship Id="rId34" Type="http://schemas.openxmlformats.org/officeDocument/2006/relationships/slide" Target="slide39.xml"/><Relationship Id="rId42" Type="http://schemas.openxmlformats.org/officeDocument/2006/relationships/slide" Target="slide21.xml"/><Relationship Id="rId47" Type="http://schemas.openxmlformats.org/officeDocument/2006/relationships/slide" Target="slide34.xml"/><Relationship Id="rId7" Type="http://schemas.openxmlformats.org/officeDocument/2006/relationships/slide" Target="slide5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5" Type="http://schemas.openxmlformats.org/officeDocument/2006/relationships/slide" Target="slide44.xml"/><Relationship Id="rId33" Type="http://schemas.openxmlformats.org/officeDocument/2006/relationships/slide" Target="slide38.xml"/><Relationship Id="rId38" Type="http://schemas.openxmlformats.org/officeDocument/2006/relationships/slide" Target="slide27.xml"/><Relationship Id="rId46" Type="http://schemas.openxmlformats.org/officeDocument/2006/relationships/slide" Target="slide33.xml"/><Relationship Id="rId2" Type="http://schemas.openxmlformats.org/officeDocument/2006/relationships/image" Target="../media/image2.png"/><Relationship Id="rId16" Type="http://schemas.openxmlformats.org/officeDocument/2006/relationships/slide" Target="slide15.xml"/><Relationship Id="rId20" Type="http://schemas.openxmlformats.org/officeDocument/2006/relationships/slide" Target="slide28.xml"/><Relationship Id="rId29" Type="http://schemas.openxmlformats.org/officeDocument/2006/relationships/slide" Target="slide29.xml"/><Relationship Id="rId41" Type="http://schemas.openxmlformats.org/officeDocument/2006/relationships/slide" Target="slide20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11" Type="http://schemas.openxmlformats.org/officeDocument/2006/relationships/slide" Target="slide10.xml"/><Relationship Id="rId24" Type="http://schemas.openxmlformats.org/officeDocument/2006/relationships/slide" Target="slide43.xml"/><Relationship Id="rId32" Type="http://schemas.openxmlformats.org/officeDocument/2006/relationships/slide" Target="slide37.xml"/><Relationship Id="rId37" Type="http://schemas.openxmlformats.org/officeDocument/2006/relationships/slide" Target="slide26.xml"/><Relationship Id="rId40" Type="http://schemas.openxmlformats.org/officeDocument/2006/relationships/slide" Target="slide19.xml"/><Relationship Id="rId45" Type="http://schemas.openxmlformats.org/officeDocument/2006/relationships/slide" Target="slide32.xml"/><Relationship Id="rId5" Type="http://schemas.openxmlformats.org/officeDocument/2006/relationships/slide" Target="slide8.xml"/><Relationship Id="rId15" Type="http://schemas.openxmlformats.org/officeDocument/2006/relationships/slide" Target="slide14.xml"/><Relationship Id="rId23" Type="http://schemas.openxmlformats.org/officeDocument/2006/relationships/slide" Target="slide42.xml"/><Relationship Id="rId28" Type="http://schemas.openxmlformats.org/officeDocument/2006/relationships/slide" Target="slide47.xml"/><Relationship Id="rId36" Type="http://schemas.openxmlformats.org/officeDocument/2006/relationships/slide" Target="slide25.xml"/><Relationship Id="rId10" Type="http://schemas.openxmlformats.org/officeDocument/2006/relationships/slide" Target="slide9.xml"/><Relationship Id="rId19" Type="http://schemas.openxmlformats.org/officeDocument/2006/relationships/slide" Target="slide23.xml"/><Relationship Id="rId31" Type="http://schemas.openxmlformats.org/officeDocument/2006/relationships/slide" Target="slide36.xml"/><Relationship Id="rId44" Type="http://schemas.openxmlformats.org/officeDocument/2006/relationships/slide" Target="slide30.xml"/><Relationship Id="rId4" Type="http://schemas.openxmlformats.org/officeDocument/2006/relationships/slide" Target="slide3.xml"/><Relationship Id="rId9" Type="http://schemas.openxmlformats.org/officeDocument/2006/relationships/slide" Target="slide7.xml"/><Relationship Id="rId14" Type="http://schemas.openxmlformats.org/officeDocument/2006/relationships/slide" Target="slide13.xml"/><Relationship Id="rId22" Type="http://schemas.openxmlformats.org/officeDocument/2006/relationships/slide" Target="slide41.xml"/><Relationship Id="rId27" Type="http://schemas.openxmlformats.org/officeDocument/2006/relationships/slide" Target="slide46.xml"/><Relationship Id="rId30" Type="http://schemas.openxmlformats.org/officeDocument/2006/relationships/slide" Target="slide35.xml"/><Relationship Id="rId35" Type="http://schemas.openxmlformats.org/officeDocument/2006/relationships/slide" Target="slide24.xml"/><Relationship Id="rId43" Type="http://schemas.openxmlformats.org/officeDocument/2006/relationships/slide" Target="slide22.xml"/><Relationship Id="rId48" Type="http://schemas.openxmlformats.org/officeDocument/2006/relationships/slide" Target="slide3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>
            <a:hlinkClick r:id="rId3" action="ppaction://hlinksldjump"/>
          </p:cNvPr>
          <p:cNvSpPr/>
          <p:nvPr/>
        </p:nvSpPr>
        <p:spPr>
          <a:xfrm>
            <a:off x="3857620" y="571480"/>
            <a:ext cx="1214446" cy="571504"/>
          </a:xfrm>
          <a:prstGeom prst="roundRect">
            <a:avLst/>
          </a:prstGeom>
          <a:solidFill>
            <a:srgbClr val="C6D9F1">
              <a:alpha val="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6 Rectángulo redondeado">
            <a:hlinkClick r:id="rId4" action="ppaction://hlinksldjump"/>
          </p:cNvPr>
          <p:cNvSpPr/>
          <p:nvPr/>
        </p:nvSpPr>
        <p:spPr>
          <a:xfrm>
            <a:off x="857224" y="1214422"/>
            <a:ext cx="857256" cy="500066"/>
          </a:xfrm>
          <a:prstGeom prst="roundRect">
            <a:avLst/>
          </a:prstGeom>
          <a:solidFill>
            <a:srgbClr val="DCE6F2">
              <a:alpha val="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7 Rectángulo redondeado">
            <a:hlinkClick r:id="rId5" action="ppaction://hlinksldjump"/>
          </p:cNvPr>
          <p:cNvSpPr/>
          <p:nvPr/>
        </p:nvSpPr>
        <p:spPr>
          <a:xfrm>
            <a:off x="1785918" y="1214422"/>
            <a:ext cx="857256" cy="50006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9" name="8 Rectángulo redondeado">
            <a:hlinkClick r:id="rId6" action="ppaction://hlinksldjump"/>
          </p:cNvPr>
          <p:cNvSpPr/>
          <p:nvPr/>
        </p:nvSpPr>
        <p:spPr>
          <a:xfrm>
            <a:off x="2714612" y="1214422"/>
            <a:ext cx="857256" cy="50006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0" name="9 Rectángulo redondeado">
            <a:hlinkClick r:id="rId7" action="ppaction://hlinksldjump"/>
          </p:cNvPr>
          <p:cNvSpPr/>
          <p:nvPr/>
        </p:nvSpPr>
        <p:spPr>
          <a:xfrm>
            <a:off x="4000496" y="1285860"/>
            <a:ext cx="928694" cy="500066"/>
          </a:xfrm>
          <a:prstGeom prst="roundRect">
            <a:avLst/>
          </a:prstGeom>
          <a:solidFill>
            <a:srgbClr val="FFFFFF">
              <a:alpha val="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1" name="10 Rectángulo redondeado">
            <a:hlinkClick r:id="rId8" action="ppaction://hlinksldjump"/>
          </p:cNvPr>
          <p:cNvSpPr/>
          <p:nvPr/>
        </p:nvSpPr>
        <p:spPr>
          <a:xfrm>
            <a:off x="5643570" y="1285860"/>
            <a:ext cx="785818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2" name="11 Rectángulo redondeado">
            <a:hlinkClick r:id="rId9" action="ppaction://hlinksldjump"/>
          </p:cNvPr>
          <p:cNvSpPr/>
          <p:nvPr/>
        </p:nvSpPr>
        <p:spPr>
          <a:xfrm>
            <a:off x="6572264" y="1285860"/>
            <a:ext cx="785818" cy="428628"/>
          </a:xfrm>
          <a:prstGeom prst="roundRect">
            <a:avLst/>
          </a:prstGeom>
          <a:solidFill>
            <a:srgbClr val="4F81BD">
              <a:alpha val="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3" name="12 Rectángulo redondeado">
            <a:hlinkClick r:id="rId5" action="ppaction://hlinksldjump"/>
          </p:cNvPr>
          <p:cNvSpPr/>
          <p:nvPr/>
        </p:nvSpPr>
        <p:spPr>
          <a:xfrm>
            <a:off x="7429520" y="1214422"/>
            <a:ext cx="857256" cy="500066"/>
          </a:xfrm>
          <a:prstGeom prst="roundRect">
            <a:avLst/>
          </a:prstGeom>
          <a:solidFill>
            <a:srgbClr val="4F81BD">
              <a:alpha val="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4" name="13 Rectángulo redondeado">
            <a:hlinkClick r:id="rId10" action="ppaction://hlinksldjump"/>
          </p:cNvPr>
          <p:cNvSpPr/>
          <p:nvPr/>
        </p:nvSpPr>
        <p:spPr>
          <a:xfrm>
            <a:off x="785786" y="1928802"/>
            <a:ext cx="785818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5" name="14 Rectángulo redondeado">
            <a:hlinkClick r:id="rId11" action="ppaction://hlinksldjump"/>
          </p:cNvPr>
          <p:cNvSpPr/>
          <p:nvPr/>
        </p:nvSpPr>
        <p:spPr>
          <a:xfrm>
            <a:off x="1714480" y="1928802"/>
            <a:ext cx="785818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6" name="15 Rectángulo redondeado">
            <a:hlinkClick r:id="rId12" action="ppaction://hlinksldjump"/>
          </p:cNvPr>
          <p:cNvSpPr/>
          <p:nvPr/>
        </p:nvSpPr>
        <p:spPr>
          <a:xfrm>
            <a:off x="2643174" y="1928802"/>
            <a:ext cx="785818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7" name="16 Rectángulo redondeado">
            <a:hlinkClick r:id="rId13" action="ppaction://hlinksldjump"/>
          </p:cNvPr>
          <p:cNvSpPr/>
          <p:nvPr/>
        </p:nvSpPr>
        <p:spPr>
          <a:xfrm>
            <a:off x="4071934" y="2285992"/>
            <a:ext cx="785818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8" name="17 Rectángulo redondeado">
            <a:hlinkClick r:id="rId14" action="ppaction://hlinksldjump"/>
          </p:cNvPr>
          <p:cNvSpPr/>
          <p:nvPr/>
        </p:nvSpPr>
        <p:spPr>
          <a:xfrm>
            <a:off x="4929190" y="1928802"/>
            <a:ext cx="785818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9" name="18 Rectángulo redondeado">
            <a:hlinkClick r:id="rId15" action="ppaction://hlinksldjump"/>
          </p:cNvPr>
          <p:cNvSpPr/>
          <p:nvPr/>
        </p:nvSpPr>
        <p:spPr>
          <a:xfrm>
            <a:off x="5857884" y="1928802"/>
            <a:ext cx="785818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0" name="19 Rectángulo redondeado">
            <a:hlinkClick r:id="rId16" action="ppaction://hlinksldjump"/>
          </p:cNvPr>
          <p:cNvSpPr/>
          <p:nvPr/>
        </p:nvSpPr>
        <p:spPr>
          <a:xfrm>
            <a:off x="6786578" y="1928802"/>
            <a:ext cx="785818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1" name="20 Rectángulo redondeado">
            <a:hlinkClick r:id="rId17" action="ppaction://hlinksldjump"/>
          </p:cNvPr>
          <p:cNvSpPr/>
          <p:nvPr/>
        </p:nvSpPr>
        <p:spPr>
          <a:xfrm>
            <a:off x="7715272" y="1928802"/>
            <a:ext cx="785818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2" name="21 Rectángulo redondeado">
            <a:hlinkClick r:id="rId18" action="ppaction://hlinksldjump"/>
          </p:cNvPr>
          <p:cNvSpPr/>
          <p:nvPr/>
        </p:nvSpPr>
        <p:spPr>
          <a:xfrm>
            <a:off x="1428728" y="2857496"/>
            <a:ext cx="857256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3" name="22 Rectángulo redondeado">
            <a:hlinkClick r:id="rId19" action="ppaction://hlinksldjump"/>
          </p:cNvPr>
          <p:cNvSpPr/>
          <p:nvPr/>
        </p:nvSpPr>
        <p:spPr>
          <a:xfrm>
            <a:off x="3143240" y="2857496"/>
            <a:ext cx="857256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4" name="23 Rectángulo redondeado">
            <a:hlinkClick r:id="rId20" action="ppaction://hlinksldjump"/>
          </p:cNvPr>
          <p:cNvSpPr/>
          <p:nvPr/>
        </p:nvSpPr>
        <p:spPr>
          <a:xfrm>
            <a:off x="4929190" y="2857496"/>
            <a:ext cx="857256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5" name="24 Rectángulo redondeado">
            <a:hlinkClick r:id="rId21" action="ppaction://hlinksldjump"/>
          </p:cNvPr>
          <p:cNvSpPr/>
          <p:nvPr/>
        </p:nvSpPr>
        <p:spPr>
          <a:xfrm>
            <a:off x="6786578" y="2857496"/>
            <a:ext cx="857256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6" name="25 Rectángulo redondeado">
            <a:hlinkClick r:id="rId22" action="ppaction://hlinksldjump"/>
          </p:cNvPr>
          <p:cNvSpPr/>
          <p:nvPr/>
        </p:nvSpPr>
        <p:spPr>
          <a:xfrm>
            <a:off x="7429520" y="3286124"/>
            <a:ext cx="857256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7" name="26 Rectángulo redondeado">
            <a:hlinkClick r:id="rId23" action="ppaction://hlinksldjump"/>
          </p:cNvPr>
          <p:cNvSpPr/>
          <p:nvPr/>
        </p:nvSpPr>
        <p:spPr>
          <a:xfrm>
            <a:off x="7429520" y="3857628"/>
            <a:ext cx="857256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8" name="27 Rectángulo redondeado">
            <a:hlinkClick r:id="rId24" action="ppaction://hlinksldjump"/>
          </p:cNvPr>
          <p:cNvSpPr/>
          <p:nvPr/>
        </p:nvSpPr>
        <p:spPr>
          <a:xfrm>
            <a:off x="7429520" y="4357694"/>
            <a:ext cx="857256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9" name="28 Rectángulo redondeado">
            <a:hlinkClick r:id="rId25" action="ppaction://hlinksldjump"/>
          </p:cNvPr>
          <p:cNvSpPr/>
          <p:nvPr/>
        </p:nvSpPr>
        <p:spPr>
          <a:xfrm>
            <a:off x="7429520" y="4857760"/>
            <a:ext cx="857256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30" name="29 Rectángulo redondeado">
            <a:hlinkClick r:id="rId26" action="ppaction://hlinksldjump"/>
          </p:cNvPr>
          <p:cNvSpPr/>
          <p:nvPr/>
        </p:nvSpPr>
        <p:spPr>
          <a:xfrm>
            <a:off x="7429520" y="5357826"/>
            <a:ext cx="857256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31" name="30 Rectángulo redondeado">
            <a:hlinkClick r:id="rId27" action="ppaction://hlinksldjump"/>
          </p:cNvPr>
          <p:cNvSpPr/>
          <p:nvPr/>
        </p:nvSpPr>
        <p:spPr>
          <a:xfrm>
            <a:off x="7429520" y="5786454"/>
            <a:ext cx="857256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32" name="31 Rectángulo redondeado">
            <a:hlinkClick r:id="rId28" action="ppaction://hlinksldjump"/>
          </p:cNvPr>
          <p:cNvSpPr/>
          <p:nvPr/>
        </p:nvSpPr>
        <p:spPr>
          <a:xfrm>
            <a:off x="7429520" y="6286520"/>
            <a:ext cx="857256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33" name="32 Rectángulo redondeado">
            <a:hlinkClick r:id="rId29" action="ppaction://hlinksldjump"/>
          </p:cNvPr>
          <p:cNvSpPr/>
          <p:nvPr/>
        </p:nvSpPr>
        <p:spPr>
          <a:xfrm>
            <a:off x="4929190" y="3357562"/>
            <a:ext cx="857256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39" name="38 Rectángulo redondeado">
            <a:hlinkClick r:id="rId30" action="ppaction://hlinksldjump"/>
          </p:cNvPr>
          <p:cNvSpPr/>
          <p:nvPr/>
        </p:nvSpPr>
        <p:spPr>
          <a:xfrm>
            <a:off x="5643570" y="3857628"/>
            <a:ext cx="857256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40" name="39 Rectángulo redondeado">
            <a:hlinkClick r:id="rId31" action="ppaction://hlinksldjump"/>
          </p:cNvPr>
          <p:cNvSpPr/>
          <p:nvPr/>
        </p:nvSpPr>
        <p:spPr>
          <a:xfrm>
            <a:off x="5643570" y="4357694"/>
            <a:ext cx="857256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41" name="40 Rectángulo redondeado">
            <a:hlinkClick r:id="rId32" action="ppaction://hlinksldjump"/>
          </p:cNvPr>
          <p:cNvSpPr/>
          <p:nvPr/>
        </p:nvSpPr>
        <p:spPr>
          <a:xfrm>
            <a:off x="5643570" y="4857760"/>
            <a:ext cx="857256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42" name="41 Rectángulo redondeado">
            <a:hlinkClick r:id="rId33" action="ppaction://hlinksldjump"/>
          </p:cNvPr>
          <p:cNvSpPr/>
          <p:nvPr/>
        </p:nvSpPr>
        <p:spPr>
          <a:xfrm>
            <a:off x="5643570" y="5357826"/>
            <a:ext cx="857256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43" name="42 Rectángulo redondeado">
            <a:hlinkClick r:id="rId34" action="ppaction://hlinksldjump"/>
          </p:cNvPr>
          <p:cNvSpPr/>
          <p:nvPr/>
        </p:nvSpPr>
        <p:spPr>
          <a:xfrm>
            <a:off x="5643570" y="5857892"/>
            <a:ext cx="857256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44" name="43 Rectángulo redondeado">
            <a:hlinkClick r:id="rId35" action="ppaction://hlinksldjump"/>
          </p:cNvPr>
          <p:cNvSpPr/>
          <p:nvPr/>
        </p:nvSpPr>
        <p:spPr>
          <a:xfrm>
            <a:off x="2500298" y="3357562"/>
            <a:ext cx="857256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45" name="44 Rectángulo redondeado">
            <a:hlinkClick r:id="rId36" action="ppaction://hlinksldjump"/>
          </p:cNvPr>
          <p:cNvSpPr/>
          <p:nvPr/>
        </p:nvSpPr>
        <p:spPr>
          <a:xfrm>
            <a:off x="2500298" y="3857628"/>
            <a:ext cx="857256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46" name="45 Rectángulo redondeado">
            <a:hlinkClick r:id="rId37" action="ppaction://hlinksldjump"/>
          </p:cNvPr>
          <p:cNvSpPr/>
          <p:nvPr/>
        </p:nvSpPr>
        <p:spPr>
          <a:xfrm>
            <a:off x="2500298" y="4357694"/>
            <a:ext cx="857256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47" name="46 Rectángulo redondeado">
            <a:hlinkClick r:id="rId38" action="ppaction://hlinksldjump"/>
          </p:cNvPr>
          <p:cNvSpPr/>
          <p:nvPr/>
        </p:nvSpPr>
        <p:spPr>
          <a:xfrm>
            <a:off x="2500298" y="4857760"/>
            <a:ext cx="857256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48" name="47 Rectángulo redondeado">
            <a:hlinkClick r:id="rId39" action="ppaction://hlinksldjump"/>
          </p:cNvPr>
          <p:cNvSpPr/>
          <p:nvPr/>
        </p:nvSpPr>
        <p:spPr>
          <a:xfrm>
            <a:off x="857224" y="3357562"/>
            <a:ext cx="857256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49" name="48 Rectángulo redondeado">
            <a:hlinkClick r:id="rId40" action="ppaction://hlinksldjump"/>
          </p:cNvPr>
          <p:cNvSpPr/>
          <p:nvPr/>
        </p:nvSpPr>
        <p:spPr>
          <a:xfrm>
            <a:off x="857224" y="3857628"/>
            <a:ext cx="857256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0" name="49 Rectángulo redondeado">
            <a:hlinkClick r:id="rId41" action="ppaction://hlinksldjump"/>
          </p:cNvPr>
          <p:cNvSpPr/>
          <p:nvPr/>
        </p:nvSpPr>
        <p:spPr>
          <a:xfrm>
            <a:off x="857224" y="4357694"/>
            <a:ext cx="857256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1" name="50 Rectángulo redondeado">
            <a:hlinkClick r:id="rId42" action="ppaction://hlinksldjump"/>
          </p:cNvPr>
          <p:cNvSpPr/>
          <p:nvPr/>
        </p:nvSpPr>
        <p:spPr>
          <a:xfrm>
            <a:off x="857224" y="4857760"/>
            <a:ext cx="857256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2" name="51 Rectángulo redondeado">
            <a:hlinkClick r:id="rId43" action="ppaction://hlinksldjump"/>
          </p:cNvPr>
          <p:cNvSpPr/>
          <p:nvPr/>
        </p:nvSpPr>
        <p:spPr>
          <a:xfrm>
            <a:off x="857224" y="5357826"/>
            <a:ext cx="857256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34" name="33 Rectángulo redondeado">
            <a:hlinkClick r:id="rId44" action="ppaction://hlinksldjump"/>
          </p:cNvPr>
          <p:cNvSpPr/>
          <p:nvPr/>
        </p:nvSpPr>
        <p:spPr>
          <a:xfrm>
            <a:off x="4214810" y="3857628"/>
            <a:ext cx="857256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36" name="35 Rectángulo redondeado">
            <a:hlinkClick r:id="rId45" action="ppaction://hlinksldjump"/>
          </p:cNvPr>
          <p:cNvSpPr/>
          <p:nvPr/>
        </p:nvSpPr>
        <p:spPr>
          <a:xfrm>
            <a:off x="4214810" y="4857760"/>
            <a:ext cx="857256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37" name="36 Rectángulo redondeado">
            <a:hlinkClick r:id="rId46" action="ppaction://hlinksldjump"/>
          </p:cNvPr>
          <p:cNvSpPr/>
          <p:nvPr/>
        </p:nvSpPr>
        <p:spPr>
          <a:xfrm>
            <a:off x="4214810" y="5357826"/>
            <a:ext cx="857256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38" name="37 Rectángulo redondeado">
            <a:hlinkClick r:id="rId47" action="ppaction://hlinksldjump"/>
          </p:cNvPr>
          <p:cNvSpPr/>
          <p:nvPr/>
        </p:nvSpPr>
        <p:spPr>
          <a:xfrm>
            <a:off x="4214810" y="5857892"/>
            <a:ext cx="857256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35" name="34 Rectángulo redondeado">
            <a:hlinkClick r:id="rId48" action="ppaction://hlinksldjump"/>
          </p:cNvPr>
          <p:cNvSpPr/>
          <p:nvPr/>
        </p:nvSpPr>
        <p:spPr>
          <a:xfrm>
            <a:off x="4214810" y="4357694"/>
            <a:ext cx="857256" cy="428628"/>
          </a:xfrm>
          <a:prstGeom prst="roundRect">
            <a:avLst/>
          </a:prstGeom>
          <a:solidFill>
            <a:schemeClr val="bg1"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UNIDAD DE GESTION Y COOPERACION DE NUEVOS PROYECTOS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2000" b="1" dirty="0" smtClean="0"/>
              <a:t>Hasta la fecha 31 de Marzo de 2017, no se encuentra ningún servidor público nombrado en este cargo.</a:t>
            </a:r>
            <a:endParaRPr lang="es-SV" sz="18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UNIDAD DE COMUNICACIONES Y PRENSA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SV" sz="2000" b="1" dirty="0" smtClean="0"/>
              <a:t>Total de empleados 6</a:t>
            </a:r>
          </a:p>
          <a:p>
            <a:pPr algn="just"/>
            <a:r>
              <a:rPr lang="es-SV" sz="2000" dirty="0" smtClean="0"/>
              <a:t>Mujeres 0</a:t>
            </a:r>
          </a:p>
          <a:p>
            <a:pPr algn="just"/>
            <a:r>
              <a:rPr lang="es-SV" sz="2000" dirty="0" smtClean="0"/>
              <a:t>Hombre 6</a:t>
            </a:r>
          </a:p>
          <a:p>
            <a:pPr algn="just">
              <a:buNone/>
            </a:pPr>
            <a:endParaRPr lang="es-SV" sz="2000" dirty="0" smtClean="0"/>
          </a:p>
          <a:p>
            <a:pPr algn="just">
              <a:buNone/>
            </a:pPr>
            <a:r>
              <a:rPr lang="es-SV" sz="1800" b="1" dirty="0" smtClean="0"/>
              <a:t>Competencias: </a:t>
            </a:r>
            <a:r>
              <a:rPr lang="es-SV" sz="1800" dirty="0" smtClean="0"/>
              <a:t>Desarrollar en forma eficiente, adecuada y oportuna la política de información y comunicación de la municipalidad hacia su comunidad en general (Interna y Externa), dando a conocer los proyectos y programas de impacto social que reflejen la labor realizada por la municipalidad, así como los proyectos que se realizarán en el futuro.</a:t>
            </a:r>
          </a:p>
          <a:p>
            <a:pPr algn="just">
              <a:buNone/>
            </a:pPr>
            <a:r>
              <a:rPr lang="es-SV" sz="1800" b="1" dirty="0" smtClean="0"/>
              <a:t>Funciones:</a:t>
            </a:r>
          </a:p>
          <a:p>
            <a:pPr algn="just">
              <a:buAutoNum type="arabicPeriod"/>
            </a:pPr>
            <a:r>
              <a:rPr lang="es-SV" sz="1800" dirty="0" smtClean="0"/>
              <a:t>Establecer y Mantener medios de comunicación adecuada entre la comunidad y la municipalidad.</a:t>
            </a:r>
          </a:p>
          <a:p>
            <a:pPr algn="just">
              <a:buAutoNum type="arabicPeriod" startAt="2"/>
            </a:pPr>
            <a:r>
              <a:rPr lang="es-SV" sz="1800" dirty="0" smtClean="0"/>
              <a:t>Canalizar adecuada y oportunamente a través de los diferentes medios de difusión, la información oficial proporcionada por la municipalidad.</a:t>
            </a:r>
          </a:p>
          <a:p>
            <a:pPr algn="just">
              <a:buNone/>
            </a:pPr>
            <a:r>
              <a:rPr lang="es-SV" sz="1800" dirty="0" smtClean="0"/>
              <a:t>3.   Realizar las gestiones y los arreglos necesarios para la presentación del Señor Alcalde Municipal ante los diferentes grupos externos.</a:t>
            </a:r>
            <a:endParaRPr lang="es-SV" sz="18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dirty="0" smtClean="0"/>
              <a:t>GERENCIA GENERAL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SV" sz="2000" b="1" dirty="0" smtClean="0"/>
              <a:t>Total de empleados 3</a:t>
            </a:r>
          </a:p>
          <a:p>
            <a:pPr algn="just"/>
            <a:r>
              <a:rPr lang="es-SV" sz="2000" dirty="0" smtClean="0"/>
              <a:t>Mujeres 0</a:t>
            </a:r>
          </a:p>
          <a:p>
            <a:pPr algn="just"/>
            <a:r>
              <a:rPr lang="es-SV" sz="2000" dirty="0" smtClean="0"/>
              <a:t>Hombres 3</a:t>
            </a:r>
          </a:p>
          <a:p>
            <a:pPr algn="just">
              <a:buNone/>
            </a:pPr>
            <a:r>
              <a:rPr lang="es-SV" sz="1800" b="1" dirty="0" smtClean="0"/>
              <a:t>Competencias: </a:t>
            </a:r>
            <a:r>
              <a:rPr lang="es-SV" sz="1800" dirty="0" smtClean="0"/>
              <a:t>Lograr una gestión administrativa eficiente, cumpliendo con eficacia los objetivos y políticas dictadas por el Concejo Municipal.</a:t>
            </a:r>
          </a:p>
          <a:p>
            <a:pPr algn="just">
              <a:buNone/>
            </a:pPr>
            <a:r>
              <a:rPr lang="es-SV" sz="1800" b="1" dirty="0" smtClean="0"/>
              <a:t>Funciones:</a:t>
            </a:r>
          </a:p>
          <a:p>
            <a:pPr algn="just">
              <a:buNone/>
            </a:pPr>
            <a:r>
              <a:rPr lang="es-SV" sz="1800" dirty="0" smtClean="0"/>
              <a:t>1. Ejercer la gestión administrativa de la municipalidad de acuerdo con la leyes, reglamentos y con las disposiciones del Concejo Municipal.</a:t>
            </a:r>
          </a:p>
          <a:p>
            <a:pPr algn="just">
              <a:buAutoNum type="arabicPeriod" startAt="2"/>
            </a:pPr>
            <a:r>
              <a:rPr lang="es-SV" sz="1800" dirty="0" smtClean="0"/>
              <a:t>Planificar organizar, dirigir y controlar las funciones y actividades de todas las unidades de la municipalidad, a fin de alcanzar los objetivos institucionales.</a:t>
            </a:r>
          </a:p>
          <a:p>
            <a:pPr algn="just">
              <a:buNone/>
            </a:pPr>
            <a:r>
              <a:rPr lang="es-SV" sz="1800" dirty="0" smtClean="0"/>
              <a:t>3. Elaborar el Presupuesto Municipal de Ingresos y Egresos con el cual la municipalidad hará frente a los requerimientos sociales de la comunidad y someterlo a consideración del Alcalde Municipal.</a:t>
            </a:r>
            <a:endParaRPr lang="es-SV" sz="18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UNIDAD DE PROTECCION CIVIL MUNICIPAL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SV" sz="2000" b="1" dirty="0" smtClean="0"/>
              <a:t>Total de empleados 3</a:t>
            </a:r>
          </a:p>
          <a:p>
            <a:pPr algn="just"/>
            <a:r>
              <a:rPr lang="es-SV" sz="2000" dirty="0" smtClean="0"/>
              <a:t>Mujeres 1</a:t>
            </a:r>
          </a:p>
          <a:p>
            <a:pPr algn="just"/>
            <a:r>
              <a:rPr lang="es-SV" sz="2000" dirty="0" smtClean="0"/>
              <a:t>Hombre  2</a:t>
            </a:r>
          </a:p>
          <a:p>
            <a:pPr algn="just">
              <a:buNone/>
            </a:pPr>
            <a:r>
              <a:rPr lang="es-SV" sz="1800" b="1" dirty="0" smtClean="0"/>
              <a:t>Competencias: </a:t>
            </a:r>
            <a:r>
              <a:rPr lang="es-SV" sz="1800" dirty="0" smtClean="0"/>
              <a:t>Planificación de acciones y estrategias de prevención y mitigación de desastres en la ciudad de San Miguel.</a:t>
            </a:r>
          </a:p>
          <a:p>
            <a:pPr algn="just">
              <a:buNone/>
            </a:pPr>
            <a:r>
              <a:rPr lang="es-SV" sz="1800" b="1" dirty="0" smtClean="0"/>
              <a:t>Funciones:</a:t>
            </a:r>
          </a:p>
          <a:p>
            <a:pPr algn="just">
              <a:buNone/>
            </a:pPr>
            <a:r>
              <a:rPr lang="es-SV" sz="1800" dirty="0" smtClean="0"/>
              <a:t>1.   Dar a conocer al Alcalde Municipal y Concejo Municipal todos los proyectos y actividades programadas para la prevención y mitigación de desastres naturales.</a:t>
            </a:r>
          </a:p>
          <a:p>
            <a:pPr algn="just">
              <a:buAutoNum type="arabicPeriod" startAt="2"/>
            </a:pPr>
            <a:r>
              <a:rPr lang="es-SV" sz="1800" dirty="0" smtClean="0"/>
              <a:t>Promover en la comuna migueleña las actividades a realizar para la prevención y mitigación de desastres naturales.</a:t>
            </a:r>
          </a:p>
          <a:p>
            <a:pPr algn="just">
              <a:buAutoNum type="arabicPeriod" startAt="2"/>
            </a:pPr>
            <a:r>
              <a:rPr lang="es-SV" sz="1800" dirty="0" smtClean="0"/>
              <a:t>Cumplir y hacer cumplir los leyes relacionadas con la prevención y mitigación de desastres naturales.</a:t>
            </a:r>
            <a:endParaRPr lang="es-SV" sz="18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CUERPO DE AGENTES MUNICIPALES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SV" sz="2000" b="1" dirty="0" smtClean="0"/>
              <a:t>Total de Mujeres 121</a:t>
            </a:r>
          </a:p>
          <a:p>
            <a:pPr algn="just"/>
            <a:r>
              <a:rPr lang="es-SV" sz="2000" dirty="0" smtClean="0"/>
              <a:t>Mujeres  6</a:t>
            </a:r>
          </a:p>
          <a:p>
            <a:pPr algn="just"/>
            <a:r>
              <a:rPr lang="es-SV" sz="2000" dirty="0" smtClean="0"/>
              <a:t>Hombres 115</a:t>
            </a:r>
          </a:p>
          <a:p>
            <a:pPr algn="just">
              <a:buNone/>
            </a:pPr>
            <a:r>
              <a:rPr lang="es-SV" sz="1800" b="1" dirty="0" smtClean="0"/>
              <a:t>Competencias: </a:t>
            </a:r>
            <a:r>
              <a:rPr lang="es-SV" sz="1800" dirty="0" smtClean="0"/>
              <a:t>Salvaguardar los intereses de la sociedad, los bienes de la municipalidad y mantener el orden y tranquilidad pública, garantizando los derechos de la ciudadanía y la seguridad del municipio de San Miguel.</a:t>
            </a:r>
          </a:p>
          <a:p>
            <a:pPr algn="just">
              <a:buNone/>
            </a:pPr>
            <a:r>
              <a:rPr lang="es-SV" sz="1800" b="1" dirty="0" smtClean="0"/>
              <a:t>Funciones:</a:t>
            </a:r>
          </a:p>
          <a:p>
            <a:pPr algn="just">
              <a:buAutoNum type="arabicPeriod"/>
            </a:pPr>
            <a:r>
              <a:rPr lang="es-SV" sz="1800" dirty="0" smtClean="0"/>
              <a:t>Proteger los bienes de la municipalidad y a los usuarios de los mismos.</a:t>
            </a:r>
          </a:p>
          <a:p>
            <a:pPr algn="just">
              <a:buAutoNum type="arabicPeriod" startAt="2"/>
            </a:pPr>
            <a:r>
              <a:rPr lang="es-SV" sz="1800" dirty="0" smtClean="0"/>
              <a:t>Controlar que el personal bajo su mando cumpla con las órdenes emitidas y en caso contrario, aplicar los arrestos a que se hagan acreedores.</a:t>
            </a:r>
          </a:p>
          <a:p>
            <a:pPr algn="just">
              <a:buNone/>
            </a:pPr>
            <a:r>
              <a:rPr lang="es-SV" sz="1800" dirty="0" smtClean="0"/>
              <a:t>3.   Colaborar con los distintos cuerpos de seguridad en todo lo que refiere a mantener el orden y tranquilidad en el municipio.</a:t>
            </a:r>
            <a:endParaRPr lang="es-SV" sz="18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UNIDAD DE ACCESO A LA INFORMACION PUBLICA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SV" sz="2000" b="1" dirty="0" smtClean="0"/>
              <a:t>Total de empleados 1</a:t>
            </a:r>
          </a:p>
          <a:p>
            <a:pPr algn="just"/>
            <a:r>
              <a:rPr lang="es-SV" sz="2000" dirty="0" smtClean="0"/>
              <a:t>Mujeres  0</a:t>
            </a:r>
          </a:p>
          <a:p>
            <a:pPr algn="just"/>
            <a:r>
              <a:rPr lang="es-SV" sz="2000" dirty="0" smtClean="0"/>
              <a:t>Hombres  1</a:t>
            </a:r>
          </a:p>
          <a:p>
            <a:pPr algn="just">
              <a:buNone/>
            </a:pPr>
            <a:r>
              <a:rPr lang="es-SV" sz="1800" b="1" dirty="0" smtClean="0"/>
              <a:t>Competencias:</a:t>
            </a:r>
            <a:r>
              <a:rPr lang="es-SV" sz="1800" dirty="0" smtClean="0"/>
              <a:t> Proporcionar a la ciudadanía migueleña el derecho de acceso de toda persona a la información pública, a fin de contribuir con la transparencia de las actuaciones de esta institución Municipal.</a:t>
            </a:r>
          </a:p>
          <a:p>
            <a:pPr algn="just">
              <a:buNone/>
            </a:pPr>
            <a:r>
              <a:rPr lang="es-SV" sz="1800" b="1" dirty="0" smtClean="0"/>
              <a:t>Funciones:</a:t>
            </a:r>
          </a:p>
          <a:p>
            <a:pPr algn="just">
              <a:buAutoNum type="arabicPeriod"/>
            </a:pPr>
            <a:r>
              <a:rPr lang="es-SV" sz="1800" dirty="0" smtClean="0"/>
              <a:t>Realizar los trámites internos necesarios para localización y entrega de la información solicitada y notificar a los particulares.</a:t>
            </a:r>
          </a:p>
          <a:p>
            <a:pPr algn="just">
              <a:buAutoNum type="arabicPeriod" startAt="2"/>
            </a:pPr>
            <a:r>
              <a:rPr lang="es-SV" sz="1800" dirty="0" smtClean="0"/>
              <a:t>Recabar y difundir la información oficiosa y propiciar que las entidades responsables las actualicen periódicamente.</a:t>
            </a:r>
          </a:p>
          <a:p>
            <a:pPr algn="just">
              <a:buNone/>
            </a:pPr>
            <a:r>
              <a:rPr lang="es-SV" sz="1800" dirty="0" smtClean="0"/>
              <a:t>3.  Establecer los procedimientos internos para asegurar la mayor eficiencia en la gestión de las solicitudes de acceso a la información.</a:t>
            </a:r>
            <a:endParaRPr lang="es-SV" sz="18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UNIDAD DEL SISTEMA INTEGRADO MUNICIPAL DE SALUD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SV" sz="1800" b="1" dirty="0" smtClean="0"/>
              <a:t>Hasta la fecha 31 de Marzo de 2017, no se encuentra ningún servidor público nombrado en este cargo.</a:t>
            </a:r>
            <a:endParaRPr lang="es-SV" sz="16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dirty="0" smtClean="0"/>
              <a:t>GERENCIA ADMINISTRATIVA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b="1" dirty="0" smtClean="0"/>
              <a:t>Hasta la fecha 31 de Marzo de 2017, no se encuentra ningún servidor público nombrado en este cargo.</a:t>
            </a:r>
            <a:endParaRPr lang="es-SV" sz="16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DEPARTAMENTO DE RECURSOS HUMANOS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SV" sz="2000" b="1" dirty="0" smtClean="0"/>
              <a:t>Total de empleados 6</a:t>
            </a:r>
          </a:p>
          <a:p>
            <a:pPr algn="just"/>
            <a:r>
              <a:rPr lang="es-SV" sz="2000" dirty="0" smtClean="0"/>
              <a:t>Mujeres    6</a:t>
            </a:r>
          </a:p>
          <a:p>
            <a:pPr algn="just"/>
            <a:r>
              <a:rPr lang="es-SV" sz="2000" dirty="0" smtClean="0"/>
              <a:t>Hombre    0</a:t>
            </a:r>
          </a:p>
          <a:p>
            <a:pPr algn="just">
              <a:buNone/>
            </a:pPr>
            <a:r>
              <a:rPr lang="es-SV" sz="1800" b="1" dirty="0" smtClean="0"/>
              <a:t>Competencias:</a:t>
            </a:r>
            <a:r>
              <a:rPr lang="es-SV" sz="1800" dirty="0" smtClean="0"/>
              <a:t> Ejercer una administración eficiente del Recurso Humano empleado en la municipalidad para prestar servicios de calidad a la comuna migueleña.</a:t>
            </a:r>
          </a:p>
          <a:p>
            <a:pPr algn="just">
              <a:buNone/>
            </a:pPr>
            <a:r>
              <a:rPr lang="es-SV" sz="1800" b="1" dirty="0" smtClean="0"/>
              <a:t>Funciones:</a:t>
            </a:r>
          </a:p>
          <a:p>
            <a:pPr algn="just">
              <a:buAutoNum type="arabicPeriod"/>
            </a:pPr>
            <a:r>
              <a:rPr lang="es-SV" sz="1800" dirty="0" smtClean="0"/>
              <a:t>Realizar de manera técnica, metodológica y sistemática las acciones de Reclutamiento y Selección del personal de la Municipalidad, así como los nombramientos y contrataciones, también la remuneración, ascensos, traslados, licencias, permisos, vacaciones, retiros, renuncias, amonestaciones y otras acciones de personal.</a:t>
            </a:r>
          </a:p>
          <a:p>
            <a:pPr algn="just">
              <a:buAutoNum type="arabicPeriod"/>
            </a:pPr>
            <a:r>
              <a:rPr lang="es-SV" sz="1800" dirty="0" smtClean="0"/>
              <a:t>Elaborar las planillas de pago del personal de la Institución.</a:t>
            </a:r>
          </a:p>
          <a:p>
            <a:pPr algn="just">
              <a:buNone/>
            </a:pPr>
            <a:r>
              <a:rPr lang="es-SV" sz="1800" dirty="0" smtClean="0"/>
              <a:t>3.    Elaborar e implementar programas de Evaluación de Puestos y Desempeño así como de incentivos laborales del personal de la Municipalidad, con el objeto de incrementar sus competencias.</a:t>
            </a:r>
            <a:endParaRPr lang="es-SV" sz="18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DEPARTAMENTO DE ARCHIVO MUNICIPAL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SV" sz="2000" b="1" dirty="0" smtClean="0"/>
              <a:t>Total de empleados 1</a:t>
            </a:r>
          </a:p>
          <a:p>
            <a:pPr algn="just"/>
            <a:r>
              <a:rPr lang="es-SV" sz="2000" dirty="0" smtClean="0"/>
              <a:t>Mujeres  0</a:t>
            </a:r>
          </a:p>
          <a:p>
            <a:pPr algn="just"/>
            <a:r>
              <a:rPr lang="es-SV" sz="2000" dirty="0" smtClean="0"/>
              <a:t>Hombres 1</a:t>
            </a:r>
          </a:p>
          <a:p>
            <a:pPr algn="just">
              <a:buNone/>
            </a:pPr>
            <a:r>
              <a:rPr lang="es-SV" sz="1800" b="1" dirty="0" smtClean="0"/>
              <a:t>Competencias: </a:t>
            </a:r>
            <a:r>
              <a:rPr lang="es-SV" sz="1800" dirty="0" smtClean="0"/>
              <a:t>Mantener ordenada la documentación Municipal conforme a las técnicas modernas de archivo, para facilitar su consulta.</a:t>
            </a:r>
          </a:p>
          <a:p>
            <a:pPr algn="just">
              <a:buNone/>
            </a:pPr>
            <a:r>
              <a:rPr lang="es-SV" sz="1800" b="1" dirty="0" smtClean="0"/>
              <a:t>Funciones:</a:t>
            </a:r>
          </a:p>
          <a:p>
            <a:pPr algn="just">
              <a:buAutoNum type="arabicPeriod"/>
            </a:pPr>
            <a:r>
              <a:rPr lang="es-SV" sz="1800" dirty="0" smtClean="0"/>
              <a:t>Clasificar y archivar documentos.</a:t>
            </a:r>
          </a:p>
          <a:p>
            <a:pPr algn="just">
              <a:buNone/>
            </a:pPr>
            <a:endParaRPr lang="es-SV" sz="1800" dirty="0" smtClean="0"/>
          </a:p>
          <a:p>
            <a:pPr algn="just">
              <a:buNone/>
            </a:pPr>
            <a:r>
              <a:rPr lang="es-SV" sz="1800" dirty="0" smtClean="0"/>
              <a:t>2.   Elaborar controles administrativos para garantizar la custodia de los documentos del archivo general.</a:t>
            </a:r>
          </a:p>
          <a:p>
            <a:pPr algn="just">
              <a:buNone/>
            </a:pPr>
            <a:r>
              <a:rPr lang="es-SV" sz="1800" dirty="0" smtClean="0"/>
              <a:t>3.  Actualizar manuales de codificación de archivo y documentación archivada.</a:t>
            </a:r>
          </a:p>
          <a:p>
            <a:pPr algn="just">
              <a:buNone/>
            </a:pPr>
            <a:endParaRPr lang="es-SV" sz="18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dirty="0" smtClean="0"/>
              <a:t>Concejo Municipal</a:t>
            </a:r>
            <a:endParaRPr lang="es-SV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SV" dirty="0" smtClean="0"/>
              <a:t>4 Mujeres</a:t>
            </a:r>
          </a:p>
          <a:p>
            <a:r>
              <a:rPr lang="es-SV" dirty="0" smtClean="0"/>
              <a:t>14 Hombres</a:t>
            </a:r>
          </a:p>
          <a:p>
            <a:pPr algn="just">
              <a:buNone/>
            </a:pPr>
            <a:r>
              <a:rPr lang="es-SV" dirty="0" smtClean="0"/>
              <a:t>Competencia: </a:t>
            </a:r>
            <a:r>
              <a:rPr lang="es-SV" dirty="0"/>
              <a:t>Ejercer el Gobierno Municipal con ética, </a:t>
            </a:r>
            <a:r>
              <a:rPr lang="es-SV" dirty="0" smtClean="0"/>
              <a:t>responsabilidad </a:t>
            </a:r>
            <a:r>
              <a:rPr lang="es-SV" dirty="0"/>
              <a:t>y sensibilidad social para interpretar las necesidades </a:t>
            </a:r>
            <a:r>
              <a:rPr lang="es-SV" dirty="0" smtClean="0"/>
              <a:t>de </a:t>
            </a:r>
            <a:r>
              <a:rPr lang="es-SV" dirty="0"/>
              <a:t>los </a:t>
            </a:r>
            <a:r>
              <a:rPr lang="es-SV" dirty="0" smtClean="0"/>
              <a:t>migueleños </a:t>
            </a:r>
            <a:r>
              <a:rPr lang="es-SV" dirty="0"/>
              <a:t>e </a:t>
            </a:r>
            <a:r>
              <a:rPr lang="es-SV" dirty="0" smtClean="0"/>
              <a:t>impulsar </a:t>
            </a:r>
            <a:r>
              <a:rPr lang="es-SV" dirty="0"/>
              <a:t>en base a ello </a:t>
            </a:r>
            <a:r>
              <a:rPr lang="es-SV" dirty="0" smtClean="0"/>
              <a:t>proyectos </a:t>
            </a:r>
            <a:r>
              <a:rPr lang="es-SV" dirty="0"/>
              <a:t>y programas de desarrollo </a:t>
            </a:r>
            <a:r>
              <a:rPr lang="es-SV" dirty="0" smtClean="0"/>
              <a:t>económico </a:t>
            </a:r>
            <a:r>
              <a:rPr lang="es-SV" dirty="0"/>
              <a:t>y social</a:t>
            </a:r>
            <a:r>
              <a:rPr lang="es-SV" dirty="0" smtClean="0"/>
              <a:t>.</a:t>
            </a:r>
          </a:p>
          <a:p>
            <a:pPr>
              <a:buNone/>
            </a:pPr>
            <a:r>
              <a:rPr lang="es-SV" dirty="0" smtClean="0"/>
              <a:t>Funciones mas conocidas: </a:t>
            </a:r>
          </a:p>
          <a:p>
            <a:pPr marL="514350" indent="-514350" algn="just"/>
            <a:r>
              <a:rPr lang="es-SV" dirty="0" smtClean="0"/>
              <a:t>Emitir ordenanzas, reglamentos y acuerdos para normar el Gobierno y la administración municipal.</a:t>
            </a:r>
          </a:p>
          <a:p>
            <a:pPr marL="514350" indent="-514350" algn="just"/>
            <a:r>
              <a:rPr lang="es-SV" dirty="0" smtClean="0"/>
              <a:t>Aprobar los planes de desarrollo local</a:t>
            </a:r>
          </a:p>
          <a:p>
            <a:pPr marL="514350" indent="-514350" algn="just"/>
            <a:r>
              <a:rPr lang="es-SV" dirty="0" smtClean="0"/>
              <a:t>Aprobar el plan y los programas de trabajo de la gestión municipal.</a:t>
            </a:r>
          </a:p>
          <a:p>
            <a:pPr>
              <a:buNone/>
            </a:pPr>
            <a:endParaRPr lang="es-SV" dirty="0"/>
          </a:p>
          <a:p>
            <a:endParaRPr lang="es-SV" dirty="0"/>
          </a:p>
        </p:txBody>
      </p:sp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UNIDAD DE ADQUISICIONES Y CONTRATACIONES INSTITUCIONALES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2000" b="1" dirty="0" smtClean="0"/>
              <a:t>Total de empleados 7</a:t>
            </a:r>
          </a:p>
          <a:p>
            <a:pPr algn="just"/>
            <a:r>
              <a:rPr lang="es-SV" sz="2000" dirty="0" smtClean="0"/>
              <a:t>Mujeres  4</a:t>
            </a:r>
          </a:p>
          <a:p>
            <a:pPr algn="just"/>
            <a:r>
              <a:rPr lang="es-SV" sz="2000" dirty="0" smtClean="0"/>
              <a:t>Hombres 3</a:t>
            </a:r>
          </a:p>
          <a:p>
            <a:pPr algn="just">
              <a:buNone/>
            </a:pPr>
            <a:r>
              <a:rPr lang="es-SV" sz="1800" b="1" dirty="0" smtClean="0"/>
              <a:t>Competencias:</a:t>
            </a:r>
            <a:r>
              <a:rPr lang="es-SV" sz="1800" dirty="0" smtClean="0"/>
              <a:t> Realizar, gestionar y controlar todas las actividades de adquisiciones y contrataciones de obras, bienes y servicios que la Municipalidad necesite para llevar a cabo en forma óptima las funciones de su Gestión Municipal, en base a los lineamientos que la ley exige.</a:t>
            </a:r>
          </a:p>
          <a:p>
            <a:pPr algn="just">
              <a:buNone/>
            </a:pPr>
            <a:r>
              <a:rPr lang="es-SV" sz="1800" b="1" dirty="0" smtClean="0"/>
              <a:t>Funciones:</a:t>
            </a:r>
          </a:p>
          <a:p>
            <a:pPr algn="just">
              <a:buAutoNum type="arabicPeriod"/>
            </a:pPr>
            <a:r>
              <a:rPr lang="es-SV" sz="1800" dirty="0" smtClean="0"/>
              <a:t>Velar por el cumplimiento de las Políticas, lineamientos y disposiciones técnicas que sean establecidas por la Unidad Normativa de Adquisiciones y contrataciones de la Administración Pública (UNAC).</a:t>
            </a:r>
          </a:p>
          <a:p>
            <a:pPr algn="just">
              <a:buAutoNum type="arabicPeriod"/>
            </a:pPr>
            <a:r>
              <a:rPr lang="es-SV" sz="1800" dirty="0" smtClean="0"/>
              <a:t>Elaborar las bases de licitación o de concurso conjuntamente con Unidades solicitantes.</a:t>
            </a:r>
          </a:p>
          <a:p>
            <a:pPr algn="just">
              <a:buAutoNum type="arabicPeriod"/>
            </a:pPr>
            <a:r>
              <a:rPr lang="es-SV" sz="1800" dirty="0" smtClean="0"/>
              <a:t>Llevar control y actualización de oferentes y contratistas.</a:t>
            </a:r>
            <a:endParaRPr lang="es-SV" sz="18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dirty="0" smtClean="0"/>
              <a:t>DEPARTAMENTO DE INFORMATICA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1643050"/>
            <a:ext cx="8229600" cy="4525963"/>
          </a:xfrm>
        </p:spPr>
        <p:txBody>
          <a:bodyPr>
            <a:normAutofit/>
          </a:bodyPr>
          <a:lstStyle/>
          <a:p>
            <a:r>
              <a:rPr lang="es-SV" sz="2000" b="1" dirty="0" smtClean="0"/>
              <a:t>Total de empleados  7</a:t>
            </a:r>
          </a:p>
          <a:p>
            <a:r>
              <a:rPr lang="es-SV" sz="2000" dirty="0" smtClean="0"/>
              <a:t>Mujeres  1</a:t>
            </a:r>
          </a:p>
          <a:p>
            <a:r>
              <a:rPr lang="es-SV" sz="2000" dirty="0" smtClean="0"/>
              <a:t>Hombres 6</a:t>
            </a:r>
          </a:p>
          <a:p>
            <a:pPr>
              <a:buNone/>
            </a:pPr>
            <a:r>
              <a:rPr lang="es-SV" sz="1600" b="1" dirty="0" smtClean="0"/>
              <a:t>Competencias</a:t>
            </a:r>
            <a:r>
              <a:rPr lang="es-SV" sz="1600" dirty="0" smtClean="0"/>
              <a:t>: Servir de soporte técnico a todas las unidades que forman parte de la municipalidad, con el proceso automatizado de datos y el uso adecuado del hardware, a fin de mejorar el manejo de información en los sistemas establecidos, haciendo uso óptimo de los recursos computarizados con que cuenten las Unidades de la Alcaldía.</a:t>
            </a:r>
          </a:p>
          <a:p>
            <a:pPr>
              <a:buNone/>
            </a:pPr>
            <a:r>
              <a:rPr lang="es-SV" sz="1600" b="1" dirty="0" smtClean="0"/>
              <a:t>Funciones:</a:t>
            </a:r>
          </a:p>
          <a:p>
            <a:pPr>
              <a:buNone/>
            </a:pPr>
            <a:r>
              <a:rPr lang="es-SV" sz="1600" dirty="0" smtClean="0"/>
              <a:t>1.   Desarrollar sistemas de información que permitan mejorar y adecuar el manejo de información entre las diferentes unidades de la Municipalidad.</a:t>
            </a:r>
          </a:p>
          <a:p>
            <a:pPr marL="457200" indent="-457200">
              <a:buNone/>
            </a:pPr>
            <a:r>
              <a:rPr lang="es-SV" sz="1600" dirty="0" smtClean="0"/>
              <a:t>2.    Programar el mantenimiento preventivo del hardware de la municipalidad y correctivo cuando el equipo lo requiera.</a:t>
            </a:r>
          </a:p>
          <a:p>
            <a:pPr>
              <a:buNone/>
            </a:pPr>
            <a:r>
              <a:rPr lang="es-SV" sz="1600" dirty="0" smtClean="0"/>
              <a:t>3</a:t>
            </a:r>
            <a:r>
              <a:rPr lang="es-SV" sz="2000" dirty="0" smtClean="0"/>
              <a:t>.  </a:t>
            </a:r>
            <a:r>
              <a:rPr lang="es-SV" sz="1600" dirty="0" smtClean="0"/>
              <a:t>Apoyar el trabajo de todas las unidades administrativas de la municipalidad en lo que se refiere a la digitación de datos y emisión de reportes requeridos de los sistemas instalados en la municipalidad.</a:t>
            </a:r>
            <a:endParaRPr lang="es-SV" sz="16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DEPARTAMENTO DE ASESORIA LEGAL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SV" sz="2000" b="1" dirty="0" smtClean="0"/>
              <a:t>Total de empelados 6</a:t>
            </a:r>
          </a:p>
          <a:p>
            <a:pPr algn="just"/>
            <a:r>
              <a:rPr lang="es-SV" sz="2000" dirty="0" smtClean="0"/>
              <a:t>Mujeres   2</a:t>
            </a:r>
          </a:p>
          <a:p>
            <a:pPr algn="just"/>
            <a:r>
              <a:rPr lang="es-SV" sz="2000" dirty="0" smtClean="0"/>
              <a:t>Hombres  4</a:t>
            </a:r>
          </a:p>
          <a:p>
            <a:pPr algn="just">
              <a:buNone/>
            </a:pPr>
            <a:r>
              <a:rPr lang="es-SV" sz="1700" b="1" dirty="0" smtClean="0"/>
              <a:t>Competencias: </a:t>
            </a:r>
            <a:r>
              <a:rPr lang="es-SV" sz="1700" dirty="0" smtClean="0"/>
              <a:t>Asesorar y apoyar al Concejo Municipal, Alcalde, Gerencia General y demás Unidades que conforman la Municipalidad, en los aspectos legales relacionados con su actuación administrativa, prestación de servicios ejercicio de su autoridad local conforme a sus competencias y Jurisdicción, además asesorar en materia legal que beneficie al municipio.</a:t>
            </a:r>
          </a:p>
          <a:p>
            <a:pPr algn="just">
              <a:buNone/>
            </a:pPr>
            <a:r>
              <a:rPr lang="es-SV" sz="1700" b="1" dirty="0" smtClean="0"/>
              <a:t>Funciones:</a:t>
            </a:r>
          </a:p>
          <a:p>
            <a:pPr algn="just">
              <a:buAutoNum type="arabicPeriod"/>
            </a:pPr>
            <a:r>
              <a:rPr lang="es-SV" sz="1800" dirty="0" smtClean="0"/>
              <a:t>Asesorar al Alcalde, Secretario, Gerente General y demás Jefaturas en lo concerniente a los reglamentos y ordenanzas municipales.</a:t>
            </a:r>
          </a:p>
          <a:p>
            <a:pPr algn="just">
              <a:buAutoNum type="arabicPeriod"/>
            </a:pPr>
            <a:r>
              <a:rPr lang="es-SV" sz="1800" dirty="0" smtClean="0"/>
              <a:t>Elaborar y tramitar contratos y cualquier documento legal en que tenga que intervenir la municipalidad.</a:t>
            </a:r>
          </a:p>
          <a:p>
            <a:pPr algn="just">
              <a:buAutoNum type="arabicPeriod"/>
            </a:pPr>
            <a:r>
              <a:rPr lang="es-SV" sz="1800" dirty="0" smtClean="0"/>
              <a:t>Elaborar anteproyectos de Reglamentos, Ordenanzas y Acuerdos que emitan la municipalidad.</a:t>
            </a:r>
            <a:endParaRPr lang="es-SV" sz="17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dirty="0" smtClean="0"/>
              <a:t>GERENCIA FINANCIERA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SV" sz="2000" b="1" dirty="0" smtClean="0"/>
              <a:t>Hasta la fecha 31 de Marzo de 2017, no se encuentra ningún servidor público nombrado en este cargo.</a:t>
            </a:r>
            <a:endParaRPr lang="es-SV" sz="18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DEPARTAMENTO DE CONTABILIDAD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SV" sz="2000" b="1" dirty="0" smtClean="0"/>
              <a:t>Total de empleados 6</a:t>
            </a:r>
          </a:p>
          <a:p>
            <a:pPr algn="just"/>
            <a:r>
              <a:rPr lang="es-SV" sz="2000" dirty="0" smtClean="0"/>
              <a:t>Mujeres  4</a:t>
            </a:r>
          </a:p>
          <a:p>
            <a:pPr algn="just"/>
            <a:r>
              <a:rPr lang="es-SV" sz="2000" dirty="0" smtClean="0"/>
              <a:t>Hombres 2</a:t>
            </a:r>
          </a:p>
          <a:p>
            <a:pPr algn="just">
              <a:buNone/>
            </a:pPr>
            <a:r>
              <a:rPr lang="es-SV" sz="1800" b="1" dirty="0" smtClean="0"/>
              <a:t>Competencias:</a:t>
            </a:r>
            <a:r>
              <a:rPr lang="es-SV" sz="1800" dirty="0" smtClean="0"/>
              <a:t> Mantener el control total de todos los movimientos contables y presupuestarios de la institución a fin de que ningún Ingreso y Egreso se realice sin la respectiva aplicación y reserva.</a:t>
            </a:r>
          </a:p>
          <a:p>
            <a:pPr algn="just">
              <a:buNone/>
            </a:pPr>
            <a:r>
              <a:rPr lang="es-SV" sz="1800" b="1" dirty="0" smtClean="0"/>
              <a:t>Funciones:</a:t>
            </a:r>
          </a:p>
          <a:p>
            <a:pPr algn="just">
              <a:buAutoNum type="arabicPeriod"/>
            </a:pPr>
            <a:r>
              <a:rPr lang="es-SV" sz="1800" dirty="0" smtClean="0"/>
              <a:t>Mantener actualizados los registros contables y presupuestarios de las distintas operaciones de la municipalidad.</a:t>
            </a:r>
          </a:p>
          <a:p>
            <a:pPr algn="just">
              <a:buNone/>
            </a:pPr>
            <a:r>
              <a:rPr lang="es-SV" sz="1800" dirty="0" smtClean="0"/>
              <a:t>2. Elaborar y presentar los Estados Financieros mensuales y anuales con sus respectivos anexos para la consideración del Concejo Municipal.</a:t>
            </a:r>
          </a:p>
          <a:p>
            <a:pPr algn="just">
              <a:buNone/>
            </a:pPr>
            <a:r>
              <a:rPr lang="es-SV" sz="1800" dirty="0" smtClean="0"/>
              <a:t>3.   Elaborar el Plan Anual Operativo de la Unidad, así como su respectivo Presupuesto.</a:t>
            </a:r>
            <a:endParaRPr lang="es-SV" sz="18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dirty="0" smtClean="0"/>
              <a:t>DEPARTAMENTO DE TESORERIA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SV" sz="2000" b="1" dirty="0" smtClean="0"/>
              <a:t>Total de empleados 7</a:t>
            </a:r>
          </a:p>
          <a:p>
            <a:pPr algn="just"/>
            <a:r>
              <a:rPr lang="es-SV" sz="2000" dirty="0" smtClean="0"/>
              <a:t>Mujeres  3</a:t>
            </a:r>
          </a:p>
          <a:p>
            <a:pPr algn="just"/>
            <a:r>
              <a:rPr lang="es-SV" sz="2000" dirty="0" smtClean="0"/>
              <a:t>Hombres 4</a:t>
            </a:r>
          </a:p>
          <a:p>
            <a:pPr algn="just">
              <a:buNone/>
            </a:pPr>
            <a:r>
              <a:rPr lang="es-SV" sz="1800" b="1" dirty="0" smtClean="0"/>
              <a:t>Competencias:</a:t>
            </a:r>
            <a:r>
              <a:rPr lang="es-SV" sz="1800" dirty="0" smtClean="0"/>
              <a:t> Garantizar que las operaciones financieras de la institución sean realizadas de manera transparente y dentro del marco legal en lo referente a captación, custodia y erogación de fondos.</a:t>
            </a:r>
          </a:p>
          <a:p>
            <a:pPr algn="just">
              <a:buNone/>
            </a:pPr>
            <a:r>
              <a:rPr lang="es-SV" sz="1800" b="1" dirty="0" smtClean="0"/>
              <a:t>Funciones:</a:t>
            </a:r>
          </a:p>
          <a:p>
            <a:pPr algn="just">
              <a:buAutoNum type="arabicPeriod"/>
            </a:pPr>
            <a:r>
              <a:rPr lang="es-SV" sz="1800" dirty="0" smtClean="0"/>
              <a:t>Custodiar y proveer al personal autorizado de especies Municipales y llevar un control de su utilización y existencia.</a:t>
            </a:r>
          </a:p>
          <a:p>
            <a:pPr algn="just">
              <a:buAutoNum type="arabicPeriod" startAt="2"/>
            </a:pPr>
            <a:r>
              <a:rPr lang="es-SV" sz="1800" dirty="0" smtClean="0"/>
              <a:t>Elaborar las respectivas retenciones a los empleados y particulares que presten sus servicios a la municipalidad y realizar las remisiones oportunamente.</a:t>
            </a:r>
          </a:p>
          <a:p>
            <a:pPr algn="just">
              <a:buAutoNum type="arabicPeriod" startAt="2"/>
            </a:pPr>
            <a:r>
              <a:rPr lang="es-SV" sz="1800" dirty="0" smtClean="0"/>
              <a:t>Mantener actualizado el registro de las cuentas bancarias de la municipalidad.</a:t>
            </a:r>
            <a:endParaRPr lang="es-SV" sz="18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DEPARTAMENTO DE ADMINISTRACION TRIBUTARIA MUNICIPAL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2000" dirty="0" smtClean="0"/>
              <a:t>Total de empleados 41</a:t>
            </a:r>
          </a:p>
          <a:p>
            <a:pPr algn="just"/>
            <a:r>
              <a:rPr lang="es-SV" sz="2000" dirty="0" smtClean="0"/>
              <a:t>Mujeres  11</a:t>
            </a:r>
          </a:p>
          <a:p>
            <a:pPr algn="just"/>
            <a:r>
              <a:rPr lang="es-SV" sz="2000" dirty="0" smtClean="0"/>
              <a:t>Hombres 30</a:t>
            </a:r>
          </a:p>
          <a:p>
            <a:pPr algn="just">
              <a:buNone/>
            </a:pPr>
            <a:r>
              <a:rPr lang="es-SV" sz="1600" dirty="0" smtClean="0"/>
              <a:t>Competencias: Procurar que las disposiciones en materia de Administración Tributaria Municipal y demás leyes y ordenanzas de creación de Tributos Municipales; así como sus reglamentos y normas de aplicación sean cumplidos por todos los contribuyentes del municipio.</a:t>
            </a:r>
          </a:p>
          <a:p>
            <a:pPr algn="just">
              <a:buNone/>
            </a:pPr>
            <a:r>
              <a:rPr lang="es-SV" sz="1600" dirty="0" smtClean="0"/>
              <a:t>Funciones:</a:t>
            </a:r>
          </a:p>
          <a:p>
            <a:pPr algn="just">
              <a:buAutoNum type="arabicPeriod"/>
            </a:pPr>
            <a:r>
              <a:rPr lang="es-SV" sz="1600" dirty="0" smtClean="0"/>
              <a:t>Practicar inspecciones en locales de los contribuyentes del municipio, para verificar el cumplimiento de sus obligaciones tributarias municipales; a través de la revisión de los libros y registros contables así como de sus estados financieros.</a:t>
            </a:r>
          </a:p>
          <a:p>
            <a:pPr algn="just">
              <a:buAutoNum type="arabicPeriod" startAt="2"/>
            </a:pPr>
            <a:r>
              <a:rPr lang="es-SV" sz="1600" dirty="0" smtClean="0"/>
              <a:t>Establecer un sistema efectivo de comunicación interna con todas aquellas dependencias de la municipalidad que estén relacionados con las obligaciones tributarias de los contribuyentes </a:t>
            </a:r>
            <a:r>
              <a:rPr lang="es-SV" sz="1600" smtClean="0"/>
              <a:t>del municipio.</a:t>
            </a:r>
            <a:endParaRPr lang="es-SV" sz="1600" dirty="0" smtClean="0"/>
          </a:p>
          <a:p>
            <a:pPr algn="just">
              <a:buAutoNum type="arabicPeriod" startAt="2"/>
            </a:pPr>
            <a:r>
              <a:rPr lang="es-SV" sz="1600" dirty="0" smtClean="0"/>
              <a:t>Cumplir y hacer cumplir la Ley General Tributaria Municipal así como también las leyes y ordenanzas de creación de Tributos Municipales, reglamentos y normas de aplicación.</a:t>
            </a:r>
          </a:p>
          <a:p>
            <a:pPr algn="just">
              <a:buAutoNum type="arabicPeriod" startAt="2"/>
            </a:pPr>
            <a:endParaRPr lang="es-SV" sz="16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DEPARTAMENTO DE CUENTAS CORRIENTES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SV" sz="2000" b="1" dirty="0" smtClean="0"/>
              <a:t>Total de empleados 9</a:t>
            </a:r>
          </a:p>
          <a:p>
            <a:pPr algn="just"/>
            <a:r>
              <a:rPr lang="es-SV" sz="2000" dirty="0" smtClean="0"/>
              <a:t>Mujeres  4</a:t>
            </a:r>
          </a:p>
          <a:p>
            <a:pPr algn="just"/>
            <a:r>
              <a:rPr lang="es-SV" sz="2000" dirty="0" smtClean="0"/>
              <a:t>Hombres 5</a:t>
            </a:r>
          </a:p>
          <a:p>
            <a:pPr algn="just">
              <a:buNone/>
            </a:pPr>
            <a:r>
              <a:rPr lang="es-SV" sz="1800" b="1" dirty="0" smtClean="0"/>
              <a:t>Competencias:</a:t>
            </a:r>
            <a:r>
              <a:rPr lang="es-SV" sz="1800" dirty="0" smtClean="0"/>
              <a:t> Contribuir a la recaudación de los Tributos Municipales, por medio de los procedimientos de cálculo, registro y cobro de los montos de Impuestos y tasas que se han de percibir de los contribuyentes del Municipio.</a:t>
            </a:r>
          </a:p>
          <a:p>
            <a:pPr algn="just">
              <a:buNone/>
            </a:pPr>
            <a:r>
              <a:rPr lang="es-SV" sz="1800" b="1" dirty="0" smtClean="0"/>
              <a:t>Funciones:</a:t>
            </a:r>
          </a:p>
          <a:p>
            <a:pPr algn="just">
              <a:buAutoNum type="arabicPeriod"/>
            </a:pPr>
            <a:r>
              <a:rPr lang="es-SV" sz="1800" dirty="0" smtClean="0"/>
              <a:t>Atender a los contribuyentes en el cálculo de los montos a pagar en concepto de tasas e impuestos.</a:t>
            </a:r>
          </a:p>
          <a:p>
            <a:pPr algn="just">
              <a:buAutoNum type="arabicPeriod" startAt="2"/>
            </a:pPr>
            <a:r>
              <a:rPr lang="es-SV" sz="1800" dirty="0" smtClean="0"/>
              <a:t>Llevar un control y registro, relacionados a los pagos de los contribuyentes elaborados por el departamento de Administración Tributaria Municipal.</a:t>
            </a:r>
          </a:p>
          <a:p>
            <a:pPr algn="just">
              <a:buAutoNum type="arabicPeriod" startAt="2"/>
            </a:pPr>
            <a:r>
              <a:rPr lang="es-SV" sz="1800" dirty="0" smtClean="0"/>
              <a:t>Elaborar y Extender Solvencias y Exoneraciones a los contribuyentes en los casos contemplados por la ley.</a:t>
            </a:r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GERENCIA DE SERVICIOS CIUDADANOS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SV" sz="2000" b="1" dirty="0" smtClean="0"/>
              <a:t>Total de empleados 3</a:t>
            </a:r>
          </a:p>
          <a:p>
            <a:pPr algn="just"/>
            <a:r>
              <a:rPr lang="es-SV" sz="2000" dirty="0" smtClean="0"/>
              <a:t>Mujeres  1</a:t>
            </a:r>
          </a:p>
          <a:p>
            <a:pPr algn="just"/>
            <a:r>
              <a:rPr lang="es-SV" sz="2000" dirty="0" smtClean="0"/>
              <a:t>Hombres 2</a:t>
            </a:r>
          </a:p>
          <a:p>
            <a:pPr algn="just">
              <a:buNone/>
            </a:pPr>
            <a:r>
              <a:rPr lang="es-SV" sz="1600" b="1" dirty="0" smtClean="0"/>
              <a:t>Competencias: </a:t>
            </a:r>
            <a:r>
              <a:rPr lang="es-SV" sz="1600" dirty="0" smtClean="0"/>
              <a:t>Procurar que la prestación de los servicios ciudadanos y públicos que la municipalidad proporciona a la comunidad sea oportuno, eficiente y adecuado a sus necesidades, permitiéndole disfrutar de Bienestar que promueva el Desarrollo local.</a:t>
            </a:r>
            <a:endParaRPr lang="es-SV" sz="1600" dirty="0"/>
          </a:p>
          <a:p>
            <a:pPr algn="just">
              <a:buNone/>
            </a:pPr>
            <a:r>
              <a:rPr lang="es-SV" sz="1600" b="1" dirty="0" smtClean="0"/>
              <a:t>Funciones:</a:t>
            </a:r>
          </a:p>
          <a:p>
            <a:pPr algn="just">
              <a:buNone/>
            </a:pPr>
            <a:r>
              <a:rPr lang="es-SV" sz="1600" dirty="0" smtClean="0"/>
              <a:t>1.   Establecer un sistema de comunicación Interna entre sus unidades a fin de optimizar la ejecución operativa de los mismos; que facilite la coordinación de esfuerzos y la consecución de metas.</a:t>
            </a:r>
          </a:p>
          <a:p>
            <a:pPr algn="just">
              <a:buNone/>
            </a:pPr>
            <a:r>
              <a:rPr lang="es-SV" sz="1600" dirty="0" smtClean="0"/>
              <a:t>2.   Elaborar y proponer políticas, normas y métodos de trabajo que permitan mejorar la calidad de los servicios que se prestan a la comunidad, así como que permitan ampliar la cobertura de los mismos.</a:t>
            </a:r>
          </a:p>
          <a:p>
            <a:pPr algn="just">
              <a:buNone/>
            </a:pPr>
            <a:r>
              <a:rPr lang="es-SV" sz="1600" dirty="0" smtClean="0"/>
              <a:t>3.   Velar por que todas las Unidades que conforman ésta Gerencia, apliquen en la ejecución de sus acciones las Leyes, ordenanzas, reglamentos y normas de aplicación Municipal como instrumentos básicos de toma de decisiones.</a:t>
            </a:r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SUB GERENCIA DE SERVICIOS CIUDADANOS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SV" sz="2000" b="1" dirty="0" smtClean="0"/>
              <a:t>Total de empleados  1</a:t>
            </a:r>
          </a:p>
          <a:p>
            <a:pPr algn="just"/>
            <a:r>
              <a:rPr lang="es-SV" sz="2000" dirty="0" smtClean="0"/>
              <a:t>Mujeres  0</a:t>
            </a:r>
          </a:p>
          <a:p>
            <a:pPr algn="just"/>
            <a:r>
              <a:rPr lang="es-SV" sz="2000" dirty="0" smtClean="0"/>
              <a:t>Hombres 1</a:t>
            </a:r>
          </a:p>
          <a:p>
            <a:pPr algn="just">
              <a:buNone/>
            </a:pPr>
            <a:r>
              <a:rPr lang="es-SV" sz="1800" b="1" dirty="0" smtClean="0"/>
              <a:t>Competencias: </a:t>
            </a:r>
            <a:r>
              <a:rPr lang="es-SV" sz="1800" dirty="0" smtClean="0"/>
              <a:t>Planificar, organizar, dirigir y controlar la prestación de los servicios municipales.</a:t>
            </a:r>
          </a:p>
          <a:p>
            <a:pPr algn="just">
              <a:buNone/>
            </a:pPr>
            <a:r>
              <a:rPr lang="es-SV" sz="1800" b="1" dirty="0" smtClean="0"/>
              <a:t>Funciones:</a:t>
            </a:r>
          </a:p>
          <a:p>
            <a:pPr algn="just">
              <a:buAutoNum type="arabicPeriod"/>
            </a:pPr>
            <a:r>
              <a:rPr lang="es-SV" sz="1800" dirty="0" smtClean="0"/>
              <a:t>Supervisar los planes, proyectos y obras que se ejecutan conforme a lo planificado en cada departamento.</a:t>
            </a:r>
          </a:p>
          <a:p>
            <a:pPr algn="just">
              <a:buAutoNum type="arabicPeriod"/>
            </a:pPr>
            <a:r>
              <a:rPr lang="es-SV" sz="1800" dirty="0" smtClean="0"/>
              <a:t>Elaborar y proponer planes y proyectos para mejorar la prestación de servicios ciudadanos.</a:t>
            </a:r>
          </a:p>
          <a:p>
            <a:pPr algn="just">
              <a:buNone/>
            </a:pPr>
            <a:r>
              <a:rPr lang="es-SV" sz="1800" dirty="0" smtClean="0"/>
              <a:t>3.   Garantizar que los servicios sean prestados con agilidad y rapidez cumpliendo con las disposiciones legales establecidas.</a:t>
            </a:r>
            <a:endParaRPr lang="es-SV" sz="18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Comité organizador de fiestas patronales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SV" sz="2000" b="1" dirty="0" smtClean="0"/>
              <a:t>Total de empleados 23</a:t>
            </a:r>
          </a:p>
          <a:p>
            <a:pPr algn="just"/>
            <a:r>
              <a:rPr lang="es-SV" sz="2000" dirty="0" smtClean="0"/>
              <a:t>Mujeres 11</a:t>
            </a:r>
          </a:p>
          <a:p>
            <a:pPr algn="just"/>
            <a:r>
              <a:rPr lang="es-SV" sz="2000" dirty="0" smtClean="0"/>
              <a:t>Hombres 12</a:t>
            </a:r>
          </a:p>
          <a:p>
            <a:pPr algn="just">
              <a:buNone/>
            </a:pPr>
            <a:endParaRPr lang="es-SV" sz="2000" dirty="0" smtClean="0"/>
          </a:p>
          <a:p>
            <a:pPr algn="just">
              <a:buNone/>
            </a:pPr>
            <a:r>
              <a:rPr lang="es-SV" sz="2000" b="1" dirty="0" smtClean="0"/>
              <a:t>Competencias</a:t>
            </a:r>
            <a:r>
              <a:rPr lang="es-SV" sz="2000" dirty="0" smtClean="0"/>
              <a:t>: Planificar, organizar, ejecutar y controlar todas las actividades orientadas a la realización de las Fiestas Patronales de la Ciudad de San Miguel.</a:t>
            </a:r>
          </a:p>
          <a:p>
            <a:pPr algn="just">
              <a:buNone/>
            </a:pPr>
            <a:r>
              <a:rPr lang="es-SV" sz="2000" b="1" dirty="0" smtClean="0"/>
              <a:t>Funciones:</a:t>
            </a:r>
          </a:p>
          <a:p>
            <a:pPr algn="just">
              <a:buNone/>
            </a:pPr>
            <a:r>
              <a:rPr lang="es-SV" sz="2000" dirty="0" smtClean="0"/>
              <a:t>1.  Dar a conocer al Alcalde Municipal, Concejo Municipal y a la Junta Directiva todos los proyectos y actividades programadas para la realización de las fiestas patronales de la Ciudad de San Miguel.</a:t>
            </a:r>
          </a:p>
          <a:p>
            <a:pPr marL="457200" indent="-457200" algn="just">
              <a:buAutoNum type="arabicPeriod" startAt="2"/>
            </a:pPr>
            <a:r>
              <a:rPr lang="es-SV" sz="2000" dirty="0" smtClean="0"/>
              <a:t>Promover en la comuna migueleña las actividades a realizar en las fiestas patronales.</a:t>
            </a:r>
          </a:p>
          <a:p>
            <a:pPr marL="457200" indent="-457200" algn="just">
              <a:buAutoNum type="arabicPeriod" startAt="2"/>
            </a:pPr>
            <a:r>
              <a:rPr lang="es-SV" sz="2000" dirty="0" smtClean="0"/>
              <a:t>Gestionar y atender a los diferentes patrocinadores de las fiestas patronales.</a:t>
            </a:r>
          </a:p>
          <a:p>
            <a:endParaRPr lang="es-SV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dirty="0" smtClean="0"/>
              <a:t>DEPARTAMENTO DE INGENIERIA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SV" sz="2000" b="1" dirty="0" smtClean="0"/>
              <a:t>Total de empleados 15</a:t>
            </a:r>
          </a:p>
          <a:p>
            <a:pPr algn="just"/>
            <a:r>
              <a:rPr lang="es-SV" sz="2000" dirty="0" smtClean="0"/>
              <a:t>Mujeres  4</a:t>
            </a:r>
          </a:p>
          <a:p>
            <a:pPr algn="just"/>
            <a:r>
              <a:rPr lang="es-SV" sz="2000" dirty="0" smtClean="0"/>
              <a:t>Hombres 11</a:t>
            </a:r>
          </a:p>
          <a:p>
            <a:pPr algn="just">
              <a:buNone/>
            </a:pPr>
            <a:r>
              <a:rPr lang="es-SV" sz="1800" b="1" dirty="0" smtClean="0"/>
              <a:t>Competencias:</a:t>
            </a:r>
            <a:r>
              <a:rPr lang="es-SV" sz="1800" dirty="0" smtClean="0"/>
              <a:t> Diseñar, formular, controlar y supervisar las diferentes obras de infraestructura, ordenamiento y desarrollo territorial a nivel urbano y rural de la Ciudad de San Miguel.</a:t>
            </a:r>
          </a:p>
          <a:p>
            <a:pPr algn="just">
              <a:buNone/>
            </a:pPr>
            <a:r>
              <a:rPr lang="es-SV" sz="1800" b="1" dirty="0" smtClean="0"/>
              <a:t>Funciones:</a:t>
            </a:r>
          </a:p>
          <a:p>
            <a:pPr algn="just">
              <a:buNone/>
            </a:pPr>
            <a:r>
              <a:rPr lang="es-SV" sz="1800" dirty="0" smtClean="0"/>
              <a:t>1. Calificar y dar línea de construcción para futuras edificaciones.</a:t>
            </a:r>
          </a:p>
          <a:p>
            <a:pPr algn="just">
              <a:buNone/>
            </a:pPr>
            <a:r>
              <a:rPr lang="es-SV" sz="1800" dirty="0" smtClean="0"/>
              <a:t>2. Elaborar planes de ordenamiento y desarrollo territorial urbano y rural del municipio.</a:t>
            </a:r>
          </a:p>
          <a:p>
            <a:pPr algn="just">
              <a:buNone/>
            </a:pPr>
            <a:r>
              <a:rPr lang="es-SV" sz="1800" dirty="0" smtClean="0"/>
              <a:t>3. Supervisar y revisar la ejecución de los planes de desarrollo del municipio.</a:t>
            </a:r>
            <a:endParaRPr lang="es-SV" sz="18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1143000"/>
          </a:xfrm>
        </p:spPr>
        <p:txBody>
          <a:bodyPr>
            <a:noAutofit/>
          </a:bodyPr>
          <a:lstStyle/>
          <a:p>
            <a:r>
              <a:rPr lang="es-SV" sz="3600" dirty="0" smtClean="0"/>
              <a:t>DEPARTAMENTO ASEO, ORNATO, MANTENIMIENTO DE CALLES Y CAMINOS</a:t>
            </a:r>
            <a:endParaRPr lang="es-SV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SV" sz="2000" b="1" dirty="0" smtClean="0"/>
              <a:t>Total de empleados 73</a:t>
            </a:r>
          </a:p>
          <a:p>
            <a:pPr algn="just"/>
            <a:r>
              <a:rPr lang="es-SV" sz="2000" dirty="0" smtClean="0"/>
              <a:t>Mujeres  3</a:t>
            </a:r>
          </a:p>
          <a:p>
            <a:pPr algn="just"/>
            <a:r>
              <a:rPr lang="es-SV" sz="2000" dirty="0" smtClean="0"/>
              <a:t>Hombres 70</a:t>
            </a:r>
          </a:p>
          <a:p>
            <a:pPr algn="just">
              <a:buNone/>
            </a:pPr>
            <a:r>
              <a:rPr lang="es-SV" sz="1800" b="1" dirty="0" smtClean="0"/>
              <a:t>Competencias:</a:t>
            </a:r>
            <a:r>
              <a:rPr lang="es-SV" sz="1800" dirty="0" smtClean="0"/>
              <a:t> Mantener el Municipio limpio y atractivo para satisfacción de los habitantes, contribuyendo de esta manera ala prevención de enfermedades, evitar la degradación del medio ambiente procurando el equilibrio óptimo en los aspectos higiénicos y ecológicos y de costos. Así mismo mantener en condiciones transitables las calles y caminos vecinales.</a:t>
            </a:r>
          </a:p>
          <a:p>
            <a:pPr algn="just">
              <a:buNone/>
            </a:pPr>
            <a:r>
              <a:rPr lang="es-SV" sz="1800" b="1" dirty="0" smtClean="0"/>
              <a:t>Funciones:</a:t>
            </a:r>
          </a:p>
          <a:p>
            <a:pPr algn="just">
              <a:buAutoNum type="arabicPeriod"/>
            </a:pPr>
            <a:r>
              <a:rPr lang="es-SV" sz="1800" dirty="0" smtClean="0"/>
              <a:t>Mantener limpias las calles, así como la recolección diaria de residuos sólidos y su traslado al relleno Sanitario Municipal.</a:t>
            </a:r>
          </a:p>
          <a:p>
            <a:pPr algn="just">
              <a:buNone/>
            </a:pPr>
            <a:r>
              <a:rPr lang="es-SV" sz="1800" dirty="0" smtClean="0"/>
              <a:t>2.  Programar las rutas, horarios y zonas en que se van a prestar los servicios de limpieza, recolección y disposición final de la basura.</a:t>
            </a:r>
          </a:p>
          <a:p>
            <a:pPr algn="just">
              <a:buNone/>
            </a:pPr>
            <a:r>
              <a:rPr lang="es-SV" sz="1800" dirty="0" smtClean="0"/>
              <a:t>3. Asegurar que las calles urbanas y rurales del Municipio se encuentren en condiciones óptimas para transitar.</a:t>
            </a:r>
            <a:endParaRPr lang="es-SV" sz="18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SV" sz="3600" dirty="0" smtClean="0"/>
              <a:t>DEPARTAMENTO DE ALUMBRADO PUBLICO</a:t>
            </a:r>
            <a:endParaRPr lang="es-SV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b="1" dirty="0" smtClean="0"/>
              <a:t>Total de empleados 17</a:t>
            </a:r>
          </a:p>
          <a:p>
            <a:pPr algn="just"/>
            <a:r>
              <a:rPr lang="es-SV" sz="1800" dirty="0" smtClean="0"/>
              <a:t>Mujeres  2</a:t>
            </a:r>
          </a:p>
          <a:p>
            <a:pPr algn="just"/>
            <a:r>
              <a:rPr lang="es-SV" sz="1800" dirty="0" smtClean="0"/>
              <a:t>Hombres 15</a:t>
            </a:r>
          </a:p>
          <a:p>
            <a:pPr algn="just">
              <a:buNone/>
            </a:pPr>
            <a:r>
              <a:rPr lang="es-SV" sz="1800" b="1" dirty="0" smtClean="0"/>
              <a:t>Competencias: </a:t>
            </a:r>
            <a:r>
              <a:rPr lang="es-SV" sz="1800" dirty="0" smtClean="0"/>
              <a:t>Coordinar y dirigir las acciones necesarias de dotación del servicio de alumbrado Público a los habitantes del municipio, así como del mantenimiento y conservación de las instalaciones eléctricas civiles e industriales en los edificios municipales y zonas verdes.</a:t>
            </a:r>
          </a:p>
          <a:p>
            <a:pPr algn="just">
              <a:buNone/>
            </a:pPr>
            <a:r>
              <a:rPr lang="es-SV" sz="1800" b="1" dirty="0" smtClean="0"/>
              <a:t>Funciones:</a:t>
            </a:r>
          </a:p>
          <a:p>
            <a:pPr algn="just">
              <a:buAutoNum type="arabicPeriod"/>
            </a:pPr>
            <a:r>
              <a:rPr lang="es-SV" sz="1800" dirty="0" smtClean="0"/>
              <a:t>Procurar que el mantenimiento y reparación del servicio de alumbrado público que presta la municipalidad sea adecuado, oportuno y eficaz.</a:t>
            </a:r>
          </a:p>
          <a:p>
            <a:pPr algn="just">
              <a:buNone/>
            </a:pPr>
            <a:r>
              <a:rPr lang="es-SV" sz="1800" dirty="0" smtClean="0"/>
              <a:t>2.  Realizar proyectos de mejoramiento, ampliación y conservación del Servicio de alumbrado público que se presta a la población del Municipio.</a:t>
            </a:r>
          </a:p>
          <a:p>
            <a:pPr algn="just">
              <a:buNone/>
            </a:pPr>
            <a:r>
              <a:rPr lang="es-SV" sz="1800" dirty="0" smtClean="0"/>
              <a:t>3.   Realizar el mantenimiento preventivo y correctivo en las áreas de obra civil en las instalaciones municipales y comunidades que lo soliciten.</a:t>
            </a:r>
            <a:endParaRPr lang="es-SV" sz="18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SV" sz="3600" dirty="0" smtClean="0"/>
              <a:t>DEPARTAMENTO DE MERCADO MUNICIPAL</a:t>
            </a:r>
            <a:endParaRPr lang="es-SV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2000" b="1" dirty="0" smtClean="0"/>
              <a:t>Total de empleados 32</a:t>
            </a:r>
          </a:p>
          <a:p>
            <a:pPr algn="just"/>
            <a:r>
              <a:rPr lang="es-SV" sz="2000" dirty="0" smtClean="0"/>
              <a:t>Mujeres  5</a:t>
            </a:r>
          </a:p>
          <a:p>
            <a:pPr algn="just"/>
            <a:r>
              <a:rPr lang="es-SV" sz="2000" dirty="0" smtClean="0"/>
              <a:t>Hombres 27</a:t>
            </a:r>
          </a:p>
          <a:p>
            <a:pPr algn="just">
              <a:buNone/>
            </a:pPr>
            <a:r>
              <a:rPr lang="es-SV" sz="1800" b="1" dirty="0" smtClean="0"/>
              <a:t>Competencias: </a:t>
            </a:r>
            <a:r>
              <a:rPr lang="es-SV" sz="1800" dirty="0" smtClean="0"/>
              <a:t>Proporcionar y mantener en condiciones adecuadas e higiénicas las instalaciones físicas de los mercados Municipales para que los servicios de mercado que se brindan a la población sean de calidad en cuanto a su atención y seguridad.</a:t>
            </a:r>
          </a:p>
          <a:p>
            <a:pPr algn="just">
              <a:buNone/>
            </a:pPr>
            <a:r>
              <a:rPr lang="es-SV" sz="1800" b="1" dirty="0" smtClean="0"/>
              <a:t>Funciones:</a:t>
            </a:r>
          </a:p>
          <a:p>
            <a:pPr marL="457200" indent="-457200" algn="just">
              <a:buAutoNum type="arabicPeriod"/>
            </a:pPr>
            <a:r>
              <a:rPr lang="es-SV" sz="1800" dirty="0" smtClean="0"/>
              <a:t>Planificar la distribución y utilización del espacio físico de los mercados, determinando los lugares de parqueo, almacenamiento y puestos de venta.</a:t>
            </a:r>
          </a:p>
          <a:p>
            <a:pPr marL="457200" indent="-457200" algn="just">
              <a:buAutoNum type="arabicPeriod"/>
            </a:pPr>
            <a:r>
              <a:rPr lang="es-SV" sz="1800" dirty="0" smtClean="0"/>
              <a:t>Efectuar los contratos de alquiler de locales y puestos de venta con las personas que estén autorizadas.</a:t>
            </a:r>
          </a:p>
          <a:p>
            <a:pPr algn="just">
              <a:buNone/>
            </a:pPr>
            <a:r>
              <a:rPr lang="es-SV" sz="1800" dirty="0" smtClean="0"/>
              <a:t>3.   Mantener el aseo, el orden y la vigilancia de los mercados para comodidad y seguridad de usuarios, y empleados.</a:t>
            </a:r>
          </a:p>
          <a:p>
            <a:pPr marL="457200" indent="-457200">
              <a:buAutoNum type="arabicPeriod"/>
            </a:pPr>
            <a:endParaRPr lang="es-SV" sz="1800" dirty="0" smtClean="0"/>
          </a:p>
          <a:p>
            <a:pPr>
              <a:buNone/>
            </a:pPr>
            <a:endParaRPr lang="es-SV" sz="20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SV" sz="3600" dirty="0" smtClean="0"/>
              <a:t>DEPARTAMENTO DE PARQUES Y JARDINES</a:t>
            </a:r>
            <a:endParaRPr lang="es-SV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2000" b="1" dirty="0" smtClean="0"/>
              <a:t>Total de empleados 69</a:t>
            </a:r>
          </a:p>
          <a:p>
            <a:pPr algn="just"/>
            <a:r>
              <a:rPr lang="es-SV" sz="2000" dirty="0" smtClean="0"/>
              <a:t>Mujeres 6</a:t>
            </a:r>
          </a:p>
          <a:p>
            <a:pPr algn="just"/>
            <a:r>
              <a:rPr lang="es-SV" sz="2000" dirty="0" smtClean="0"/>
              <a:t>Hombres 63</a:t>
            </a:r>
          </a:p>
          <a:p>
            <a:pPr algn="just">
              <a:buNone/>
            </a:pPr>
            <a:r>
              <a:rPr lang="es-SV" sz="1600" b="1" dirty="0" smtClean="0"/>
              <a:t>Competencias:</a:t>
            </a:r>
            <a:r>
              <a:rPr lang="es-SV" sz="1600" dirty="0" smtClean="0"/>
              <a:t> Proporcionar a los ciudadanos de la Municipalidad, servicios de conservación, de parques, plazas y zonas verdes, de manera que sean atractivos y que puedan servir a los habitantes de la municipalidad como un lugar de sano esparcimiento y al mismo tiempo contribuya con el ornato del Municipio.</a:t>
            </a:r>
          </a:p>
          <a:p>
            <a:pPr algn="just">
              <a:buNone/>
            </a:pPr>
            <a:r>
              <a:rPr lang="es-SV" sz="1600" b="1" dirty="0" smtClean="0"/>
              <a:t>Funciones:</a:t>
            </a:r>
          </a:p>
          <a:p>
            <a:pPr algn="just">
              <a:buAutoNum type="arabicPeriod"/>
            </a:pPr>
            <a:r>
              <a:rPr lang="es-SV" sz="1600" dirty="0" smtClean="0"/>
              <a:t>Ejecutar y supervisar los trabajos de conservación y mantenimiento de los lugares de recreo, así como los de medio ambiente: reforestación, limpieza y aseo de zonas verdes y parques.</a:t>
            </a:r>
          </a:p>
          <a:p>
            <a:pPr algn="just">
              <a:buAutoNum type="arabicPeriod" startAt="2"/>
            </a:pPr>
            <a:r>
              <a:rPr lang="es-SV" sz="1600" dirty="0" smtClean="0"/>
              <a:t>Vigilar que se respeten las Ordenanzas Municipales, leyes, medidas y disposiciones que regulan el funcionamiento y ornato de parques, plazas y zonas verdes de la municipalidad.</a:t>
            </a:r>
          </a:p>
          <a:p>
            <a:pPr algn="just">
              <a:buNone/>
            </a:pPr>
            <a:r>
              <a:rPr lang="es-SV" sz="1600" dirty="0" smtClean="0"/>
              <a:t>3.  Coordinar trabajos de poda y tala, en las zonas públicas, parques, Unidades de la Municipalidad que lo requieran.</a:t>
            </a:r>
            <a:endParaRPr lang="es-SV" sz="16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SV" sz="3600" dirty="0" smtClean="0"/>
              <a:t>DEPARTAMENTO DE REGISTRO DEL ESTADO FAMILIAR</a:t>
            </a:r>
            <a:endParaRPr lang="es-SV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2000" b="1" dirty="0" smtClean="0"/>
              <a:t>Total de empleados 28</a:t>
            </a:r>
          </a:p>
          <a:p>
            <a:pPr algn="just"/>
            <a:r>
              <a:rPr lang="es-SV" sz="2000" dirty="0" smtClean="0"/>
              <a:t>Mujeres   22</a:t>
            </a:r>
          </a:p>
          <a:p>
            <a:pPr algn="just"/>
            <a:r>
              <a:rPr lang="es-SV" sz="2000" dirty="0" smtClean="0"/>
              <a:t>Hombres   6</a:t>
            </a:r>
            <a:endParaRPr lang="es-SV" sz="2000" dirty="0"/>
          </a:p>
          <a:p>
            <a:pPr algn="just">
              <a:buNone/>
            </a:pPr>
            <a:r>
              <a:rPr lang="es-SV" sz="1800" b="1" dirty="0" smtClean="0"/>
              <a:t>Competencias: </a:t>
            </a:r>
            <a:r>
              <a:rPr lang="es-SV" sz="1800" dirty="0" smtClean="0"/>
              <a:t>Procurar disponer, emitir y controlar un eficiente Registro de todos los hechos y actos de la vida de las personas del municipio que son importantes para el ejercicio de sus deberes y derechos civiles, establecido en las leyes.</a:t>
            </a:r>
          </a:p>
          <a:p>
            <a:pPr algn="just">
              <a:buNone/>
            </a:pPr>
            <a:r>
              <a:rPr lang="es-SV" sz="1800" b="1" dirty="0" smtClean="0"/>
              <a:t>Funciones:</a:t>
            </a:r>
          </a:p>
          <a:p>
            <a:pPr algn="just">
              <a:buNone/>
            </a:pPr>
            <a:r>
              <a:rPr lang="es-SV" sz="1800" dirty="0" smtClean="0"/>
              <a:t>1.   Emitir y Registrar los documentos de hechos civiles realizados por los ciudadanos del municipio, tales como: certificaciones de nacimiento, matrimonio, divorcios, defunciones, adopciones, expósitos.</a:t>
            </a:r>
          </a:p>
          <a:p>
            <a:pPr algn="just">
              <a:buNone/>
            </a:pPr>
            <a:r>
              <a:rPr lang="es-SV" sz="1800" dirty="0" smtClean="0"/>
              <a:t>2.   Expedir las certificaciones y constancias que los interesados del municipio lo soliciten.</a:t>
            </a:r>
          </a:p>
          <a:p>
            <a:pPr algn="just">
              <a:buNone/>
            </a:pPr>
            <a:r>
              <a:rPr lang="es-SV" sz="1800" dirty="0" smtClean="0"/>
              <a:t>3.   Mantener los archivos y libros de Registros ordenados, actualizados y debidamente ubicados, asegurando la conservación de los asientos originales.</a:t>
            </a:r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SV" sz="3600" dirty="0" smtClean="0"/>
              <a:t>DEPARTAMENTO DE CEMENTERIOS</a:t>
            </a:r>
            <a:endParaRPr lang="es-SV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SV" sz="2000" b="1" dirty="0" smtClean="0"/>
              <a:t>Total de empleados 24</a:t>
            </a:r>
          </a:p>
          <a:p>
            <a:pPr algn="just"/>
            <a:r>
              <a:rPr lang="es-SV" sz="2000" dirty="0" smtClean="0"/>
              <a:t>Mujeres  1</a:t>
            </a:r>
          </a:p>
          <a:p>
            <a:pPr algn="just"/>
            <a:r>
              <a:rPr lang="es-SV" sz="2000" dirty="0" smtClean="0"/>
              <a:t>Hombres 23</a:t>
            </a:r>
          </a:p>
          <a:p>
            <a:pPr algn="just">
              <a:buNone/>
            </a:pPr>
            <a:r>
              <a:rPr lang="es-SV" sz="1800" b="1" dirty="0" smtClean="0"/>
              <a:t>Competencias: </a:t>
            </a:r>
            <a:r>
              <a:rPr lang="es-SV" sz="1800" dirty="0" smtClean="0"/>
              <a:t>Proporcionar a los habitantes de la municipalidad, los servicios que se requieran en todos los cementerios conque se cuenta en el municipio, ofreciendo rapidez y eficacia en el servicio, cumpliendo con los requisitos establecidos en la Ley de Cementerios.</a:t>
            </a:r>
          </a:p>
          <a:p>
            <a:pPr algn="just">
              <a:buNone/>
            </a:pPr>
            <a:r>
              <a:rPr lang="es-SV" sz="1800" b="1" dirty="0" smtClean="0"/>
              <a:t>Funciones:</a:t>
            </a:r>
          </a:p>
          <a:p>
            <a:pPr algn="just">
              <a:buAutoNum type="arabicPeriod"/>
            </a:pPr>
            <a:r>
              <a:rPr lang="es-SV" sz="1800" dirty="0" smtClean="0"/>
              <a:t>Llevar un control de los puestos de las diferentes secciones de los cementerios, clasificando las fosas ocupadas y las disponibles.</a:t>
            </a:r>
          </a:p>
          <a:p>
            <a:pPr algn="just">
              <a:buAutoNum type="arabicPeriod" startAt="2"/>
            </a:pPr>
            <a:r>
              <a:rPr lang="es-SV" sz="1800" dirty="0" smtClean="0"/>
              <a:t>Gestionar y resolver todos los expedientes sobre arrendamientos, compra, refrendas y venta de puestos a perpetuidad.</a:t>
            </a:r>
          </a:p>
          <a:p>
            <a:pPr algn="just">
              <a:buAutoNum type="arabicPeriod" startAt="2"/>
            </a:pPr>
            <a:r>
              <a:rPr lang="es-SV" sz="1800" dirty="0" smtClean="0"/>
              <a:t>Autorizar otras funciones que estén relacionadas con las actividades desarrolladas en los distintos cementerios (Jornadas de Salud de prevención de enfermedades que se den en el transcurso del tiempo).</a:t>
            </a:r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SV" sz="3600" dirty="0" smtClean="0"/>
              <a:t>DEPARTAMENTO DE RELLENO SANITARIO</a:t>
            </a:r>
            <a:endParaRPr lang="es-SV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SV" sz="2000" b="1" dirty="0" smtClean="0"/>
              <a:t>Total de empleados 11</a:t>
            </a:r>
          </a:p>
          <a:p>
            <a:pPr algn="just"/>
            <a:r>
              <a:rPr lang="es-SV" sz="2000" dirty="0" smtClean="0"/>
              <a:t>Mujeres  2</a:t>
            </a:r>
          </a:p>
          <a:p>
            <a:pPr algn="just"/>
            <a:r>
              <a:rPr lang="es-SV" sz="2000" dirty="0" smtClean="0"/>
              <a:t>Hombres 9</a:t>
            </a:r>
          </a:p>
          <a:p>
            <a:pPr algn="just">
              <a:buNone/>
            </a:pPr>
            <a:r>
              <a:rPr lang="es-SV" sz="1700" b="1" dirty="0" smtClean="0"/>
              <a:t>Competencias:</a:t>
            </a:r>
            <a:r>
              <a:rPr lang="es-SV" sz="1700" dirty="0" smtClean="0"/>
              <a:t> Manejo de residuos sólidos, con capacidad para dirigir y coordinar las actividades en el frente de trabajo para el funcionamiento, conservación y mantenimiento del relleno sanitario, que a la vez asume las funciones técnico administrativas de recibir órdenes, ordenar, ejecutar, controlar, concentrar información y elaborar informes.</a:t>
            </a:r>
          </a:p>
          <a:p>
            <a:pPr algn="just">
              <a:buNone/>
            </a:pPr>
            <a:r>
              <a:rPr lang="es-SV" sz="1700" b="1" dirty="0" smtClean="0"/>
              <a:t>Funciones:</a:t>
            </a:r>
          </a:p>
          <a:p>
            <a:pPr algn="just">
              <a:buAutoNum type="arabicPeriod"/>
            </a:pPr>
            <a:r>
              <a:rPr lang="es-SV" sz="1800" dirty="0" smtClean="0"/>
              <a:t>Realizar monitoreo ambiental de aguas subterráneas, superficiales y lixiviados.</a:t>
            </a:r>
          </a:p>
          <a:p>
            <a:pPr algn="just">
              <a:buNone/>
            </a:pPr>
            <a:r>
              <a:rPr lang="es-SV" sz="1800" dirty="0" smtClean="0"/>
              <a:t>2.  Programar las rutas y horarios que deben cubrir y cumplir el personal para la prestación del servicio de limpieza, recolección y disposición final de la basura.</a:t>
            </a:r>
          </a:p>
          <a:p>
            <a:pPr algn="just">
              <a:buNone/>
            </a:pPr>
            <a:r>
              <a:rPr lang="es-SV" sz="1800" dirty="0" smtClean="0"/>
              <a:t>3.   Velar por la salud y seguridad de los trabajadores, Proporcionando todo el equipo de protección y materiales necesarios.</a:t>
            </a:r>
            <a:endParaRPr lang="es-SV" sz="17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SV" sz="3600" dirty="0" smtClean="0"/>
              <a:t>DEPARTAMENTO DE RASTRO Y TIANGUE</a:t>
            </a:r>
            <a:endParaRPr lang="es-SV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SV" sz="2000" b="1" dirty="0" smtClean="0"/>
              <a:t>Total de empleados  14</a:t>
            </a:r>
          </a:p>
          <a:p>
            <a:pPr algn="just"/>
            <a:r>
              <a:rPr lang="es-SV" sz="2000" dirty="0" smtClean="0"/>
              <a:t>Mujeres  1</a:t>
            </a:r>
          </a:p>
          <a:p>
            <a:pPr algn="just"/>
            <a:r>
              <a:rPr lang="es-SV" sz="2000" dirty="0" smtClean="0"/>
              <a:t>Hombres 13</a:t>
            </a:r>
          </a:p>
          <a:p>
            <a:pPr algn="just">
              <a:buNone/>
            </a:pPr>
            <a:r>
              <a:rPr lang="es-SV" sz="1700" b="1" dirty="0" smtClean="0"/>
              <a:t>Competencias:</a:t>
            </a:r>
            <a:r>
              <a:rPr lang="es-SV" sz="1700" dirty="0" smtClean="0"/>
              <a:t> Legalizar las transacciones de compra y venta de ganado por medio de la verificación de Marcas, fierros y  de la carta de venta, así mismo, garantizar que de los servicios de Rastro y Tiangue sean acuerdo </a:t>
            </a:r>
            <a:r>
              <a:rPr lang="es-SV" sz="1700" dirty="0" err="1" smtClean="0"/>
              <a:t>alos</a:t>
            </a:r>
            <a:r>
              <a:rPr lang="es-SV" sz="1700" dirty="0" smtClean="0"/>
              <a:t> requisitos legales y las normas de salubridad existentes para que los habitantes de la Municipalidad reciban carne sana a precio razonable.</a:t>
            </a:r>
          </a:p>
          <a:p>
            <a:pPr algn="just">
              <a:buNone/>
            </a:pPr>
            <a:r>
              <a:rPr lang="es-SV" sz="1700" b="1" dirty="0" smtClean="0"/>
              <a:t>Funciones:</a:t>
            </a:r>
          </a:p>
          <a:p>
            <a:pPr algn="just">
              <a:buAutoNum type="arabicPeriod"/>
            </a:pPr>
            <a:r>
              <a:rPr lang="es-SV" sz="1800" dirty="0" smtClean="0"/>
              <a:t>Supervisar que los servicios del rastro y tiangue cumplan con los requisitos higiénicos, ajustándose a las condiciones de salubridad y aseo requeridos.</a:t>
            </a:r>
          </a:p>
          <a:p>
            <a:pPr algn="just">
              <a:buAutoNum type="arabicPeriod"/>
            </a:pPr>
            <a:r>
              <a:rPr lang="es-SV" sz="1800" dirty="0" smtClean="0"/>
              <a:t>Coordinar con el Ministerio de Salud, la Inspección de la salud de los animales sacrificados.</a:t>
            </a:r>
          </a:p>
          <a:p>
            <a:pPr algn="just">
              <a:buNone/>
            </a:pPr>
            <a:r>
              <a:rPr lang="es-SV" sz="1800" dirty="0" smtClean="0"/>
              <a:t>3.  Controlar que las instalaciones municipales reúnan las normas veterinarias que se aplican en el destace y manipulación de animales para consumo humano.</a:t>
            </a:r>
            <a:endParaRPr lang="es-SV" sz="17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SV" sz="3600" dirty="0" smtClean="0"/>
              <a:t>DEPARTAMENTO AMBIENTAL MUNICIPAL</a:t>
            </a:r>
            <a:endParaRPr lang="es-SV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SV" sz="2000" b="1" dirty="0" smtClean="0"/>
              <a:t>Total de empelados  5</a:t>
            </a:r>
          </a:p>
          <a:p>
            <a:pPr algn="just"/>
            <a:r>
              <a:rPr lang="es-SV" sz="2000" dirty="0" smtClean="0"/>
              <a:t>Mujeres  1</a:t>
            </a:r>
          </a:p>
          <a:p>
            <a:pPr algn="just"/>
            <a:r>
              <a:rPr lang="es-SV" sz="2000" dirty="0" smtClean="0"/>
              <a:t>Hombres 4</a:t>
            </a:r>
          </a:p>
          <a:p>
            <a:pPr algn="just">
              <a:buNone/>
            </a:pPr>
            <a:r>
              <a:rPr lang="es-SV" sz="1800" b="1" dirty="0" smtClean="0"/>
              <a:t>Competencias: </a:t>
            </a:r>
            <a:r>
              <a:rPr lang="es-SV" sz="1800" dirty="0" smtClean="0"/>
              <a:t>Supervisar, coordinar y dar seguimiento a las políticas, planes, programas, proyectos y acciones ambientales que la municipalidad aplique de acuerdo a las directrices emitidas por el Ministerio del Medio Ambiente.</a:t>
            </a:r>
          </a:p>
          <a:p>
            <a:pPr algn="just">
              <a:buNone/>
            </a:pPr>
            <a:r>
              <a:rPr lang="es-SV" sz="1800" b="1" dirty="0" smtClean="0"/>
              <a:t>Funciones:</a:t>
            </a:r>
          </a:p>
          <a:p>
            <a:pPr algn="just">
              <a:buAutoNum type="arabicPeriod"/>
            </a:pPr>
            <a:r>
              <a:rPr lang="es-SV" sz="1800" dirty="0" smtClean="0"/>
              <a:t>Gestionar ante organismos nacionales y extranjeros la ejecución de proyectos conjuntos de protección y mejoramiento ambiental del municipio (ONG, Instituciones del Gobierno Central, Organismos de Cooperación Externa etc.).</a:t>
            </a:r>
          </a:p>
          <a:p>
            <a:pPr algn="just">
              <a:buAutoNum type="arabicPeriod" startAt="2"/>
            </a:pPr>
            <a:r>
              <a:rPr lang="es-SV" sz="1800" dirty="0" smtClean="0"/>
              <a:t>Promoción y seguimiento de iniciativas que tiendan a rehabilitar y preservar el ambiente en el municipio, especialmente en áreas vulnerables y en deterioro.</a:t>
            </a:r>
          </a:p>
          <a:p>
            <a:pPr algn="just">
              <a:buNone/>
            </a:pPr>
            <a:r>
              <a:rPr lang="es-SV" sz="1800" dirty="0" smtClean="0"/>
              <a:t>3.   Promover y participar en la formulación de Ordenanzas que contribuyan al mejoramiento ambiental del municipio y asegurar el cumplimiento de las Ordenanzas Ambientales ya existentes.</a:t>
            </a:r>
            <a:endParaRPr lang="es-SV" sz="18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Comisiones</a:t>
            </a:r>
            <a:br>
              <a:rPr lang="es-SV" dirty="0" smtClean="0"/>
            </a:br>
            <a:r>
              <a:rPr lang="es-SV" dirty="0" smtClean="0"/>
              <a:t/>
            </a:r>
            <a:br>
              <a:rPr lang="es-SV" dirty="0" smtClean="0"/>
            </a:b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5435"/>
            <a:ext cx="8229600" cy="5809713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s-SV" sz="2900" dirty="0" smtClean="0"/>
              <a:t>Total de Funcionarios 17</a:t>
            </a:r>
          </a:p>
          <a:p>
            <a:pPr algn="just">
              <a:buNone/>
            </a:pPr>
            <a:r>
              <a:rPr lang="es-SV" sz="2900" dirty="0" smtClean="0"/>
              <a:t>Mujeres   4</a:t>
            </a:r>
          </a:p>
          <a:p>
            <a:pPr algn="just">
              <a:buNone/>
            </a:pPr>
            <a:r>
              <a:rPr lang="es-SV" sz="2900" dirty="0" smtClean="0"/>
              <a:t>Hombres 13</a:t>
            </a:r>
          </a:p>
          <a:p>
            <a:pPr algn="just">
              <a:buNone/>
            </a:pPr>
            <a:r>
              <a:rPr lang="es-SV" sz="2900" dirty="0" smtClean="0"/>
              <a:t>Competencias: </a:t>
            </a:r>
            <a:r>
              <a:rPr lang="es-SV" sz="2900" dirty="0"/>
              <a:t>Ayudar al Concejo Municipal a efecto de coordinar el trabajo </a:t>
            </a:r>
            <a:r>
              <a:rPr lang="es-SV" sz="2900" dirty="0" smtClean="0"/>
              <a:t>en la ejecución de los planes o acuerdos establecidos por el gobierno local a favor de su comunidad. Estas pueden estar formadas por </a:t>
            </a:r>
            <a:r>
              <a:rPr lang="es-SV" sz="2900" dirty="0"/>
              <a:t>los regidores, </a:t>
            </a:r>
            <a:r>
              <a:rPr lang="es-SV" sz="2900" dirty="0" smtClean="0"/>
              <a:t>empleados </a:t>
            </a:r>
            <a:r>
              <a:rPr lang="es-SV" sz="2900" dirty="0"/>
              <a:t>y/o representantes de la </a:t>
            </a:r>
            <a:r>
              <a:rPr lang="es-SV" sz="2900" dirty="0" smtClean="0"/>
              <a:t>comunidad.</a:t>
            </a:r>
          </a:p>
          <a:p>
            <a:pPr>
              <a:buNone/>
            </a:pPr>
            <a:r>
              <a:rPr lang="es-SV" sz="2600" dirty="0" smtClean="0"/>
              <a:t>Competencia: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SV" sz="2600" dirty="0"/>
              <a:t>Asesorar al gobierno municipal sobre aspectos propios de la naturaleza de cada comisión, que le permitan </a:t>
            </a:r>
            <a:r>
              <a:rPr lang="es-SV" sz="2600" dirty="0" smtClean="0"/>
              <a:t>alcanzar los </a:t>
            </a:r>
            <a:r>
              <a:rPr lang="es-SV" sz="2600" dirty="0"/>
              <a:t>objetivos de la municipalidad</a:t>
            </a:r>
            <a:r>
              <a:rPr lang="es-SV" sz="2600" dirty="0" smtClean="0"/>
              <a:t>.</a:t>
            </a:r>
            <a:endParaRPr lang="es-SV" sz="2600" dirty="0"/>
          </a:p>
          <a:p>
            <a:pPr marL="514350" indent="-514350" algn="just">
              <a:buFont typeface="+mj-lt"/>
              <a:buAutoNum type="arabicPeriod"/>
            </a:pPr>
            <a:r>
              <a:rPr lang="es-SV" sz="2600" dirty="0"/>
              <a:t>Supervisar y controlar la ejecución de los programas y/o proyectos presentados al Concejo Municipal </a:t>
            </a:r>
            <a:r>
              <a:rPr lang="es-SV" sz="2600" dirty="0" smtClean="0"/>
              <a:t>y dictaminar </a:t>
            </a:r>
            <a:r>
              <a:rPr lang="es-SV" sz="2600" dirty="0"/>
              <a:t>sobre </a:t>
            </a:r>
            <a:r>
              <a:rPr lang="es-SV" sz="2600" dirty="0" smtClean="0"/>
              <a:t>ellos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SV" sz="2600" dirty="0" smtClean="0"/>
              <a:t>Elaborar </a:t>
            </a:r>
            <a:r>
              <a:rPr lang="es-SV" sz="2600" dirty="0"/>
              <a:t>y emitir informe sobre los aspectos más relevantes del seguimiento de las actividades </a:t>
            </a:r>
            <a:r>
              <a:rPr lang="es-SV" sz="2600" dirty="0" smtClean="0"/>
              <a:t>desarrolladas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SV" sz="2600" dirty="0" smtClean="0"/>
              <a:t>Desempeñar </a:t>
            </a:r>
            <a:r>
              <a:rPr lang="es-SV" sz="2600" dirty="0"/>
              <a:t>el papel de delegados del Concejo Municipal para el conocimiento y formulación de </a:t>
            </a:r>
            <a:r>
              <a:rPr lang="es-SV" sz="2600" dirty="0" smtClean="0"/>
              <a:t>diagnósticos </a:t>
            </a:r>
            <a:r>
              <a:rPr lang="es-SV" sz="2600" dirty="0"/>
              <a:t>y soluciones a los problemas que les son </a:t>
            </a:r>
            <a:r>
              <a:rPr lang="es-SV" sz="2600" dirty="0" smtClean="0"/>
              <a:t>propios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SV" sz="2600" dirty="0" smtClean="0"/>
              <a:t>Desarrollar </a:t>
            </a:r>
            <a:r>
              <a:rPr lang="es-SV" sz="2600" dirty="0"/>
              <a:t>las funciones específicas propias de cada comisión, las </a:t>
            </a:r>
            <a:r>
              <a:rPr lang="es-SV" sz="2600" dirty="0" smtClean="0"/>
              <a:t>cuales estarán en función </a:t>
            </a:r>
            <a:r>
              <a:rPr lang="es-SV" sz="2600" dirty="0"/>
              <a:t>del tipo de comisión, sus objetivos y </a:t>
            </a:r>
            <a:r>
              <a:rPr lang="es-SV" sz="2600" dirty="0" smtClean="0"/>
              <a:t>programas específicos </a:t>
            </a:r>
            <a:r>
              <a:rPr lang="es-SV" sz="2600" dirty="0"/>
              <a:t>de trabajo asignados por el Concejo </a:t>
            </a:r>
            <a:r>
              <a:rPr lang="es-SV" sz="2600" dirty="0" smtClean="0"/>
              <a:t>Municipal</a:t>
            </a:r>
            <a:r>
              <a:rPr lang="es-SV" sz="2600" dirty="0"/>
              <a:t>.</a:t>
            </a:r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SV" sz="3600" dirty="0" smtClean="0"/>
              <a:t>GERENCIA DE PARTICIPACION CIUDADANA</a:t>
            </a:r>
            <a:endParaRPr lang="es-SV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2000" b="1" dirty="0" smtClean="0"/>
              <a:t>Hasta la fecha 31 de Marzo de 2017, no se encuentra ningún servidor público nombrado en este cargo.</a:t>
            </a:r>
            <a:endParaRPr lang="es-SV" sz="18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SV" sz="3600" dirty="0" smtClean="0"/>
              <a:t>DEPARTAMENTO DE DESARROLLO COMUNAL</a:t>
            </a:r>
            <a:endParaRPr lang="es-SV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2000" b="1" dirty="0" smtClean="0"/>
              <a:t>Total de empleados 13</a:t>
            </a:r>
          </a:p>
          <a:p>
            <a:pPr algn="just"/>
            <a:r>
              <a:rPr lang="es-SV" sz="2000" dirty="0" smtClean="0"/>
              <a:t>Mujeres  8</a:t>
            </a:r>
          </a:p>
          <a:p>
            <a:pPr algn="just"/>
            <a:r>
              <a:rPr lang="es-SV" sz="2000" dirty="0" smtClean="0"/>
              <a:t>Hombres 5</a:t>
            </a:r>
          </a:p>
          <a:p>
            <a:pPr algn="just">
              <a:buNone/>
            </a:pPr>
            <a:r>
              <a:rPr lang="es-SV" sz="1800" b="1" dirty="0" smtClean="0"/>
              <a:t>Competencias: </a:t>
            </a:r>
            <a:r>
              <a:rPr lang="es-SV" sz="1800" dirty="0" smtClean="0"/>
              <a:t>Procurar armonizar y articular los intereses de la comunidad y los objetivos de la municipalidad, apoyando y facilitando la realización de acciones y proyectos que promuevan el desarrollo local de las comunidades del Municipio.</a:t>
            </a:r>
          </a:p>
          <a:p>
            <a:pPr algn="just">
              <a:buNone/>
            </a:pPr>
            <a:r>
              <a:rPr lang="es-SV" sz="1800" b="1" dirty="0" smtClean="0"/>
              <a:t>Funciones:</a:t>
            </a:r>
          </a:p>
          <a:p>
            <a:pPr algn="just">
              <a:buNone/>
            </a:pPr>
            <a:r>
              <a:rPr lang="es-SV" sz="1800" dirty="0" smtClean="0"/>
              <a:t>1. identificar proyectos de desarrollo comunal en las diferentes zonas del Municipio.</a:t>
            </a:r>
          </a:p>
          <a:p>
            <a:pPr algn="just">
              <a:buNone/>
            </a:pPr>
            <a:r>
              <a:rPr lang="es-SV" sz="1800" dirty="0" smtClean="0"/>
              <a:t>2. Elaborar programas de atención a las comunidades que promuevan eventos sociales, culturales, así como la organización y creación de estatutos, directivas, cabildos y consultas populares.</a:t>
            </a:r>
          </a:p>
          <a:p>
            <a:pPr algn="just">
              <a:buNone/>
            </a:pPr>
            <a:r>
              <a:rPr lang="es-SV" sz="1800" dirty="0" smtClean="0"/>
              <a:t>3.  Colaborar con las comunidades en la organización de eventos de cabildos abiertos, elaboración de actas, formación de Comités de Proyectos de Desarrollo Local.</a:t>
            </a:r>
            <a:endParaRPr lang="es-SV" sz="18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SV" sz="3600" dirty="0" smtClean="0"/>
              <a:t>DEPARTAMENTO DE CULTURA Y DEPORTE</a:t>
            </a:r>
            <a:endParaRPr lang="es-SV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SV" sz="2000" b="1" dirty="0" smtClean="0"/>
              <a:t>Total de empleados 34</a:t>
            </a:r>
          </a:p>
          <a:p>
            <a:pPr algn="just"/>
            <a:r>
              <a:rPr lang="es-SV" sz="2000" dirty="0" smtClean="0"/>
              <a:t>Mujeres  7</a:t>
            </a:r>
          </a:p>
          <a:p>
            <a:pPr algn="just"/>
            <a:r>
              <a:rPr lang="es-SV" sz="2000" dirty="0" smtClean="0"/>
              <a:t>Hombres 27</a:t>
            </a:r>
          </a:p>
          <a:p>
            <a:pPr algn="just">
              <a:buNone/>
            </a:pPr>
            <a:r>
              <a:rPr lang="es-SV" sz="1600" b="1" dirty="0" smtClean="0"/>
              <a:t>Competencias:</a:t>
            </a:r>
            <a:r>
              <a:rPr lang="es-SV" sz="1600" dirty="0" smtClean="0"/>
              <a:t> Promover y desarrollar Programas de Educación, Cultura, Deporte, Recreaciones, Ciencias y Arte que beneficien a la población; asimismo promover el rescate de valores y tradiciones del Municipio.</a:t>
            </a:r>
          </a:p>
          <a:p>
            <a:pPr algn="just">
              <a:buNone/>
            </a:pPr>
            <a:r>
              <a:rPr lang="es-SV" sz="1600" b="1" dirty="0" smtClean="0"/>
              <a:t>Funciones:</a:t>
            </a:r>
          </a:p>
          <a:p>
            <a:pPr algn="just">
              <a:buNone/>
            </a:pPr>
            <a:r>
              <a:rPr lang="es-SV" sz="1600" dirty="0" smtClean="0"/>
              <a:t>1.  Proporcionar a los habitantes del municipio el acceso y uso de los Centros Deportivos, recreativos y culturales del Municipio para su sano esparcimiento.</a:t>
            </a:r>
          </a:p>
          <a:p>
            <a:pPr algn="just">
              <a:buAutoNum type="arabicPeriod" startAt="2"/>
            </a:pPr>
            <a:r>
              <a:rPr lang="es-SV" sz="1600" dirty="0" smtClean="0"/>
              <a:t>Promover la participación ciudadana en talleres y cursos de aprendizaje de Dibujo, Pintura, Corte y Confección.</a:t>
            </a:r>
          </a:p>
          <a:p>
            <a:pPr algn="just">
              <a:buNone/>
            </a:pPr>
            <a:r>
              <a:rPr lang="es-SV" sz="1600" dirty="0" smtClean="0"/>
              <a:t>3.    Elaborar Programas deportivos, culturales, artísticos y recreativos, en el que participen los habitantes de las colonias, Barrios e instituciones educativas del Municipio en General.</a:t>
            </a:r>
            <a:endParaRPr lang="es-SV" sz="16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SV" sz="3600" dirty="0" smtClean="0"/>
              <a:t>UNIDAD MUNICIPAL DE LA MUJER</a:t>
            </a:r>
            <a:endParaRPr lang="es-SV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SV" sz="2000" b="1" dirty="0" smtClean="0"/>
              <a:t>Total de empleados 2</a:t>
            </a:r>
          </a:p>
          <a:p>
            <a:pPr algn="just"/>
            <a:r>
              <a:rPr lang="es-SV" sz="2000" dirty="0" smtClean="0"/>
              <a:t>Mujeres  2</a:t>
            </a:r>
          </a:p>
          <a:p>
            <a:pPr algn="just"/>
            <a:r>
              <a:rPr lang="es-SV" sz="2000" dirty="0" smtClean="0"/>
              <a:t>Hombres 0</a:t>
            </a:r>
          </a:p>
          <a:p>
            <a:pPr algn="just">
              <a:buNone/>
            </a:pPr>
            <a:r>
              <a:rPr lang="es-SV" sz="1800" b="1" dirty="0" smtClean="0"/>
              <a:t>Competencias: </a:t>
            </a:r>
            <a:r>
              <a:rPr lang="es-SV" sz="1800" dirty="0" smtClean="0"/>
              <a:t>Contribuir al desarrollo integral de la mujer, fomentando valores y los derechos de las mujeres; a través de capacitaciones y espacios de participación educativos, culturales y recreativos.</a:t>
            </a:r>
          </a:p>
          <a:p>
            <a:pPr algn="just">
              <a:buNone/>
            </a:pPr>
            <a:r>
              <a:rPr lang="es-SV" sz="1800" b="1" dirty="0" smtClean="0"/>
              <a:t>Funciones:</a:t>
            </a:r>
          </a:p>
          <a:p>
            <a:pPr algn="just">
              <a:buAutoNum type="arabicPeriod"/>
            </a:pPr>
            <a:r>
              <a:rPr lang="es-SV" sz="1800" dirty="0" smtClean="0"/>
              <a:t>Coordinar actividades con otras instituciones que realicen programas de beneficio a las mujeres.</a:t>
            </a:r>
          </a:p>
          <a:p>
            <a:pPr algn="just">
              <a:buAutoNum type="arabicPeriod"/>
            </a:pPr>
            <a:r>
              <a:rPr lang="es-SV" sz="1800" dirty="0" smtClean="0"/>
              <a:t>Gestionar ante diferentes instancias el apoyo para la realización de actividades.</a:t>
            </a:r>
          </a:p>
          <a:p>
            <a:pPr algn="just">
              <a:buAutoNum type="arabicPeriod"/>
            </a:pPr>
            <a:r>
              <a:rPr lang="es-SV" sz="1800" dirty="0" smtClean="0"/>
              <a:t>Elaborar y desarrollar programas destinados a beneficiar a las mujeres en cuanto a la equidad de género.</a:t>
            </a:r>
            <a:endParaRPr lang="es-SV" sz="18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SV" sz="3600" dirty="0" smtClean="0"/>
              <a:t>DEPARTAMENTO MUNICIPAL DE INCLUSION FAMILIAR</a:t>
            </a:r>
            <a:endParaRPr lang="es-SV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2400" b="1" dirty="0" smtClean="0"/>
              <a:t>Total de empleados  18</a:t>
            </a:r>
          </a:p>
          <a:p>
            <a:pPr algn="just"/>
            <a:r>
              <a:rPr lang="es-SV" sz="2400" dirty="0" smtClean="0"/>
              <a:t>Mujeres  16</a:t>
            </a:r>
          </a:p>
          <a:p>
            <a:pPr algn="just"/>
            <a:r>
              <a:rPr lang="es-SV" sz="2400" dirty="0" smtClean="0"/>
              <a:t>Hombres  2</a:t>
            </a:r>
          </a:p>
          <a:p>
            <a:pPr algn="just">
              <a:buNone/>
            </a:pPr>
            <a:r>
              <a:rPr lang="es-SV" sz="1700" b="1" dirty="0" smtClean="0"/>
              <a:t>Competencias</a:t>
            </a:r>
            <a:r>
              <a:rPr lang="es-SV" sz="1700" dirty="0" smtClean="0"/>
              <a:t>: Proporcionar a las familias trabajadoras de la ciudad de San Miguel una opción integral para el cuidado y desarrollo, social e intelectual de infantes preparándolos con programas que estimulen sus habilidades psicomotrices, básicas y necesarias para su incursión a la educación básica.</a:t>
            </a:r>
          </a:p>
          <a:p>
            <a:pPr algn="just">
              <a:buNone/>
            </a:pPr>
            <a:r>
              <a:rPr lang="es-SV" sz="1700" b="1" dirty="0" smtClean="0"/>
              <a:t>Funciones:</a:t>
            </a:r>
          </a:p>
          <a:p>
            <a:pPr algn="just">
              <a:buAutoNum type="arabicPeriod"/>
            </a:pPr>
            <a:r>
              <a:rPr lang="es-SV" sz="1800" dirty="0" smtClean="0"/>
              <a:t>Elaborar y desarrollar programa destinado a beneficiar a la niñez cuyos padres laboran en el sector Mercados.</a:t>
            </a:r>
          </a:p>
          <a:p>
            <a:pPr algn="just">
              <a:buAutoNum type="arabicPeriod"/>
            </a:pPr>
            <a:r>
              <a:rPr lang="es-SV" sz="1800" dirty="0" smtClean="0"/>
              <a:t>Gestionar ante diferentes instancias el apoyo en la realización de actividades.</a:t>
            </a:r>
          </a:p>
          <a:p>
            <a:pPr algn="just">
              <a:buAutoNum type="arabicPeriod"/>
            </a:pPr>
            <a:r>
              <a:rPr lang="es-SV" sz="1800" dirty="0" smtClean="0"/>
              <a:t>Coordinar actividades con otras Instituciones que realicen programas de beneficio a la niñez.</a:t>
            </a:r>
            <a:endParaRPr lang="es-SV" sz="17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SV" sz="3600" dirty="0" smtClean="0"/>
              <a:t>DEPARTAMENTO MUNICIPAL DE EDUCACION </a:t>
            </a:r>
            <a:endParaRPr lang="es-SV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SV" b="1" dirty="0" smtClean="0"/>
              <a:t>Hasta la fecha 31 de Marzo de 2017, no se encuentra ningún servidor público nombrado en este cargo.</a:t>
            </a:r>
            <a:endParaRPr lang="es-SV" sz="2800" dirty="0" smtClean="0"/>
          </a:p>
          <a:p>
            <a:pPr>
              <a:buNone/>
            </a:pPr>
            <a:endParaRPr lang="es-SV" dirty="0" smtClean="0"/>
          </a:p>
          <a:p>
            <a:endParaRPr lang="es-SV" dirty="0" smtClean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SV" sz="3600" dirty="0" smtClean="0"/>
              <a:t>DEPARTAMENTO AGRICULTURA Y SEGURIDAD ALIMENTARIA</a:t>
            </a:r>
            <a:endParaRPr lang="es-SV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SV" b="1" dirty="0" smtClean="0"/>
              <a:t>Hasta la fecha 31 de Marzo de 2017, no se encuentra ningún servidor público nombrado en este cargo.</a:t>
            </a:r>
            <a:endParaRPr lang="es-SV" sz="2800" dirty="0" smtClean="0"/>
          </a:p>
          <a:p>
            <a:endParaRPr lang="es-SV" dirty="0" smtClean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SV" sz="3600" smtClean="0"/>
              <a:t>UNIDAD MUNICIPAL DE PREVENCION DE LA VIOLENCIA</a:t>
            </a:r>
            <a:endParaRPr lang="es-SV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SV" sz="2000" b="1" dirty="0" smtClean="0"/>
              <a:t>Total de empleados  4</a:t>
            </a:r>
          </a:p>
          <a:p>
            <a:pPr algn="just"/>
            <a:r>
              <a:rPr lang="es-SV" sz="2000" dirty="0" smtClean="0"/>
              <a:t>Mujeres  2</a:t>
            </a:r>
          </a:p>
          <a:p>
            <a:pPr algn="just"/>
            <a:r>
              <a:rPr lang="es-SV" sz="2000" dirty="0" smtClean="0"/>
              <a:t>Hombres 2</a:t>
            </a:r>
          </a:p>
          <a:p>
            <a:pPr algn="just">
              <a:buNone/>
            </a:pPr>
            <a:r>
              <a:rPr lang="es-SV" sz="1800" b="1" dirty="0" smtClean="0"/>
              <a:t>Competencias:</a:t>
            </a:r>
            <a:r>
              <a:rPr lang="es-SV" sz="1800" dirty="0" smtClean="0"/>
              <a:t> Proveer a la municipalidad planes y medidas de prevención de la violencia a fin de velar por la seguridad de la ciudadanía migueleña.</a:t>
            </a:r>
          </a:p>
          <a:p>
            <a:pPr algn="just">
              <a:buNone/>
            </a:pPr>
            <a:endParaRPr lang="es-SV" sz="1800" dirty="0" smtClean="0"/>
          </a:p>
          <a:p>
            <a:pPr algn="just">
              <a:buNone/>
            </a:pPr>
            <a:r>
              <a:rPr lang="es-SV" sz="1800" b="1" dirty="0" smtClean="0"/>
              <a:t>Funciones:</a:t>
            </a:r>
          </a:p>
          <a:p>
            <a:pPr algn="just">
              <a:buNone/>
            </a:pPr>
            <a:r>
              <a:rPr lang="es-SV" sz="1800" dirty="0" smtClean="0"/>
              <a:t>1.  Participar junto al Alcalde en actividades en torno a la prevención de la violencia.</a:t>
            </a:r>
          </a:p>
          <a:p>
            <a:pPr algn="just">
              <a:buNone/>
            </a:pPr>
            <a:r>
              <a:rPr lang="es-SV" sz="1800" dirty="0" smtClean="0"/>
              <a:t>2. Asistir a las diferentes reuniones convocadas con instituciones públicas y privadas involucradas en el programa de prevención de la violencia.</a:t>
            </a:r>
          </a:p>
          <a:p>
            <a:pPr algn="just">
              <a:buNone/>
            </a:pPr>
            <a:r>
              <a:rPr lang="es-SV" sz="1800" dirty="0" smtClean="0"/>
              <a:t>3. Dar a conocer al Alcalde Municipal los proyectos y actividades orientadas a para prevenir la violencia en la ciudad.</a:t>
            </a:r>
            <a:endParaRPr lang="es-SV" sz="18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Despacho Municipal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SV" sz="2400" b="1" dirty="0" smtClean="0"/>
              <a:t>Total de empleados: 11</a:t>
            </a:r>
          </a:p>
          <a:p>
            <a:r>
              <a:rPr lang="es-SV" sz="2400" dirty="0" smtClean="0"/>
              <a:t>Mujeres 4</a:t>
            </a:r>
          </a:p>
          <a:p>
            <a:r>
              <a:rPr lang="es-SV" sz="2400" dirty="0" smtClean="0"/>
              <a:t>Hombres 7</a:t>
            </a:r>
          </a:p>
          <a:p>
            <a:pPr algn="just">
              <a:buNone/>
            </a:pPr>
            <a:r>
              <a:rPr lang="es-SV" sz="1800" b="1" dirty="0" smtClean="0"/>
              <a:t>Competencia:</a:t>
            </a:r>
            <a:r>
              <a:rPr lang="es-SV" sz="1800" dirty="0" smtClean="0"/>
              <a:t> Administrar eficientemente la utilización de los recursos de la municipalidad, prestar los servicios públicos necesarios en beneficio de la comunidad. Además cumplir y hacer cumplir los acuerdos, leyes, reglamentos vigentes y toma de decisiones que sean necesarias para formular y ejecutar los planes u objetivos de la municipalidad.</a:t>
            </a:r>
            <a:endParaRPr lang="es-SV" sz="1800" dirty="0"/>
          </a:p>
          <a:p>
            <a:pPr algn="just">
              <a:buNone/>
            </a:pPr>
            <a:r>
              <a:rPr lang="es-SV" sz="1800" b="1" dirty="0" smtClean="0"/>
              <a:t>Funciones</a:t>
            </a:r>
            <a:r>
              <a:rPr lang="es-SV" sz="1800" dirty="0" smtClean="0"/>
              <a:t>:</a:t>
            </a:r>
          </a:p>
          <a:p>
            <a:pPr algn="just">
              <a:buNone/>
            </a:pPr>
            <a:r>
              <a:rPr lang="es-SV" sz="1800" dirty="0" smtClean="0"/>
              <a:t>1. Administrar la municipalidad de acuerdo con la ley y sus reglamentos y con las disposiciones del Concejo Municipal.</a:t>
            </a:r>
          </a:p>
          <a:p>
            <a:pPr algn="just">
              <a:buNone/>
            </a:pPr>
            <a:r>
              <a:rPr lang="es-SV" sz="1800" dirty="0" smtClean="0"/>
              <a:t>2. Dictar y hacer cumplir la gestión municipal y elaborar los planes de trabajo en cooperación con los responsables de las diferentes unidades.</a:t>
            </a:r>
          </a:p>
          <a:p>
            <a:pPr algn="just">
              <a:buNone/>
            </a:pPr>
            <a:r>
              <a:rPr lang="es-SV" sz="1800" dirty="0" smtClean="0"/>
              <a:t>3. Verificar que se presten los servicios municipales en forma efectiva y a costos razonables.</a:t>
            </a:r>
          </a:p>
          <a:p>
            <a:pPr>
              <a:buNone/>
            </a:pPr>
            <a:endParaRPr lang="es-SV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Sindicatura Municipal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s-SV" dirty="0" smtClean="0"/>
              <a:t> Total de empleados 4</a:t>
            </a:r>
          </a:p>
          <a:p>
            <a:r>
              <a:rPr lang="es-SV" dirty="0" smtClean="0"/>
              <a:t>Mujeres 3</a:t>
            </a:r>
          </a:p>
          <a:p>
            <a:r>
              <a:rPr lang="es-SV" dirty="0" smtClean="0"/>
              <a:t>Hombres 1</a:t>
            </a:r>
          </a:p>
          <a:p>
            <a:pPr algn="just">
              <a:buNone/>
            </a:pPr>
            <a:r>
              <a:rPr lang="es-SV" dirty="0" smtClean="0"/>
              <a:t>Competencia: </a:t>
            </a:r>
            <a:r>
              <a:rPr lang="es-SV" dirty="0"/>
              <a:t>Asesorar al Concejo en todo lo </a:t>
            </a:r>
            <a:r>
              <a:rPr lang="es-SV" dirty="0" smtClean="0"/>
              <a:t>relativo </a:t>
            </a:r>
            <a:r>
              <a:rPr lang="es-SV" dirty="0"/>
              <a:t>a la fiscalización, representación </a:t>
            </a:r>
            <a:r>
              <a:rPr lang="es-SV" dirty="0" smtClean="0"/>
              <a:t>judicial</a:t>
            </a:r>
            <a:r>
              <a:rPr lang="es-SV" dirty="0"/>
              <a:t>, extra judicial de la </a:t>
            </a:r>
            <a:r>
              <a:rPr lang="es-SV" dirty="0" smtClean="0"/>
              <a:t>municipalidad </a:t>
            </a:r>
            <a:r>
              <a:rPr lang="es-SV" dirty="0"/>
              <a:t>y a su vez emitir dictámenes en forma razonada y oportuna en los asuntos que el Concejo </a:t>
            </a:r>
            <a:r>
              <a:rPr lang="es-SV" dirty="0" smtClean="0"/>
              <a:t>municipal </a:t>
            </a:r>
            <a:r>
              <a:rPr lang="es-SV" dirty="0"/>
              <a:t>así lo </a:t>
            </a:r>
            <a:r>
              <a:rPr lang="es-SV" dirty="0" smtClean="0"/>
              <a:t>requiera.</a:t>
            </a:r>
          </a:p>
          <a:p>
            <a:pPr algn="just">
              <a:buNone/>
            </a:pPr>
            <a:r>
              <a:rPr lang="es-SV" dirty="0" smtClean="0"/>
              <a:t>Funciones:</a:t>
            </a:r>
          </a:p>
          <a:p>
            <a:pPr marL="514350" indent="-514350">
              <a:buFont typeface="+mj-lt"/>
              <a:buAutoNum type="arabicPeriod"/>
            </a:pPr>
            <a:r>
              <a:rPr lang="es-SV" dirty="0"/>
              <a:t>Asesorar al Concejo Municipal, Alcalde y a </a:t>
            </a:r>
            <a:r>
              <a:rPr lang="es-SV" dirty="0" smtClean="0"/>
              <a:t>los </a:t>
            </a:r>
            <a:r>
              <a:rPr lang="es-SV" dirty="0"/>
              <a:t>demás miembros que integran la Dirección Superior de la </a:t>
            </a:r>
            <a:r>
              <a:rPr lang="es-SV" dirty="0" smtClean="0"/>
              <a:t>municipalidad.</a:t>
            </a:r>
          </a:p>
          <a:p>
            <a:pPr marL="514350" indent="-514350">
              <a:buFont typeface="+mj-lt"/>
              <a:buAutoNum type="arabicPeriod"/>
            </a:pPr>
            <a:r>
              <a:rPr lang="es-SV" dirty="0" smtClean="0"/>
              <a:t>Hacer </a:t>
            </a:r>
            <a:r>
              <a:rPr lang="es-SV" dirty="0"/>
              <a:t>cumplir los aspectos legales en todos los contratos y transacciones que realice la </a:t>
            </a:r>
            <a:r>
              <a:rPr lang="es-SV" dirty="0" smtClean="0"/>
              <a:t>municipalidad.</a:t>
            </a:r>
          </a:p>
          <a:p>
            <a:pPr marL="514350" indent="-514350">
              <a:buFont typeface="+mj-lt"/>
              <a:buAutoNum type="arabicPeriod"/>
            </a:pPr>
            <a:r>
              <a:rPr lang="es-SV" dirty="0" smtClean="0"/>
              <a:t>Revisar </a:t>
            </a:r>
            <a:r>
              <a:rPr lang="es-SV" dirty="0"/>
              <a:t>todos los comprobantes de pago aprobados por el Concejo Municipal a </a:t>
            </a:r>
            <a:r>
              <a:rPr lang="es-SV" dirty="0" smtClean="0"/>
              <a:t>fin </a:t>
            </a:r>
            <a:r>
              <a:rPr lang="es-SV" dirty="0"/>
              <a:t>de verificar la legalidad </a:t>
            </a:r>
            <a:r>
              <a:rPr lang="es-SV" dirty="0" smtClean="0"/>
              <a:t>de </a:t>
            </a:r>
            <a:r>
              <a:rPr lang="es-SV" dirty="0"/>
              <a:t>los mismos, y que se cumplan los requerimientos legales correspondientes, estampándoles el visto </a:t>
            </a:r>
            <a:r>
              <a:rPr lang="es-SV" dirty="0" smtClean="0"/>
              <a:t>bueno</a:t>
            </a:r>
            <a:r>
              <a:rPr lang="es-SV" dirty="0"/>
              <a:t>.</a:t>
            </a:r>
          </a:p>
          <a:p>
            <a:pPr algn="just">
              <a:buNone/>
            </a:pPr>
            <a:endParaRPr lang="es-SV" dirty="0" smtClean="0"/>
          </a:p>
          <a:p>
            <a:pPr algn="just">
              <a:buNone/>
            </a:pPr>
            <a:endParaRPr lang="es-SV" dirty="0"/>
          </a:p>
          <a:p>
            <a:endParaRPr lang="es-SV" dirty="0" smtClean="0"/>
          </a:p>
          <a:p>
            <a:endParaRPr lang="es-SV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Secretaria Municipal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SV" sz="2000" b="1" dirty="0" smtClean="0"/>
              <a:t>Total de empleados 5</a:t>
            </a:r>
          </a:p>
          <a:p>
            <a:pPr algn="just"/>
            <a:r>
              <a:rPr lang="es-SV" sz="2000" dirty="0" smtClean="0"/>
              <a:t>Mujeres 2</a:t>
            </a:r>
          </a:p>
          <a:p>
            <a:pPr algn="just"/>
            <a:r>
              <a:rPr lang="es-SV" sz="2000" dirty="0" smtClean="0"/>
              <a:t>Hombre 3</a:t>
            </a:r>
          </a:p>
          <a:p>
            <a:pPr algn="just">
              <a:buNone/>
            </a:pPr>
            <a:r>
              <a:rPr lang="es-SV" sz="2000" b="1" dirty="0" smtClean="0"/>
              <a:t>Competencias: </a:t>
            </a:r>
            <a:r>
              <a:rPr lang="es-SV" sz="2000" dirty="0" smtClean="0"/>
              <a:t>Apoyar la gestión municipal en relación a las actuaciones del Alcalde y su Concejo Municipal por medio del asesoramiento oportuno y eficientemente en asuntos legales y administrativos.</a:t>
            </a:r>
          </a:p>
          <a:p>
            <a:pPr algn="just">
              <a:buNone/>
            </a:pPr>
            <a:r>
              <a:rPr lang="es-SV" sz="2000" b="1" dirty="0" smtClean="0"/>
              <a:t>Funciones:</a:t>
            </a:r>
          </a:p>
          <a:p>
            <a:pPr marL="457200" indent="-457200" algn="just">
              <a:buNone/>
            </a:pPr>
            <a:r>
              <a:rPr lang="es-SV" sz="2000" dirty="0" smtClean="0"/>
              <a:t>1. Asistir al Concejo Municipal y al Alcalde, en recibir y tramitar la correspondencia dirigida a la municipalidad; así como, el despacho oportuno de la misma.</a:t>
            </a:r>
          </a:p>
          <a:p>
            <a:pPr marL="457200" indent="-457200" algn="just">
              <a:buNone/>
            </a:pPr>
            <a:r>
              <a:rPr lang="es-SV" sz="2000" dirty="0" smtClean="0"/>
              <a:t>2.    Elaborar la Agenda para la celebración de Sesiones del Concejo Municipal.</a:t>
            </a:r>
          </a:p>
          <a:p>
            <a:pPr algn="just">
              <a:buNone/>
            </a:pPr>
            <a:r>
              <a:rPr lang="es-SV" sz="2000" dirty="0" smtClean="0"/>
              <a:t>3.   Expedir de conformidad con la ley, certificaciones de las actas del Concejo o   de cualquier otro documento que se encuentre en los archivos, previa autorización del Alcalde.</a:t>
            </a:r>
            <a:endParaRPr lang="es-SV" sz="20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Auditoria Interna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SV" sz="2000" b="1" dirty="0" smtClean="0"/>
              <a:t>Total de empleados: 6</a:t>
            </a:r>
          </a:p>
          <a:p>
            <a:pPr>
              <a:buNone/>
            </a:pPr>
            <a:r>
              <a:rPr lang="es-SV" sz="2000" dirty="0" smtClean="0"/>
              <a:t>Mujeres 6</a:t>
            </a:r>
          </a:p>
          <a:p>
            <a:pPr>
              <a:buNone/>
            </a:pPr>
            <a:r>
              <a:rPr lang="es-SV" sz="2000" dirty="0" smtClean="0"/>
              <a:t>Hombre 0</a:t>
            </a:r>
          </a:p>
          <a:p>
            <a:pPr>
              <a:buNone/>
            </a:pPr>
            <a:endParaRPr lang="es-SV" sz="2000" dirty="0" smtClean="0"/>
          </a:p>
          <a:p>
            <a:pPr algn="just">
              <a:buNone/>
            </a:pPr>
            <a:r>
              <a:rPr lang="es-SV" sz="2000" b="1" dirty="0" smtClean="0"/>
              <a:t>Competencias</a:t>
            </a:r>
            <a:r>
              <a:rPr lang="es-SV" sz="2000" dirty="0" smtClean="0"/>
              <a:t>: Realizar auditorías a las operaciones, actividades y programas de las diferentes unidades que integran la municipalidad conforme a las normas de auditoría gubernamental y demás disposiciones legales aplicables; para asesorar al Concejo Municipal y propiciar la toma de decisiones oportunas y asertivas.</a:t>
            </a:r>
          </a:p>
          <a:p>
            <a:pPr algn="just">
              <a:buNone/>
            </a:pPr>
            <a:r>
              <a:rPr lang="es-SV" sz="2000" b="1" dirty="0" smtClean="0"/>
              <a:t>Funciones</a:t>
            </a:r>
            <a:r>
              <a:rPr lang="es-SV" sz="2000" dirty="0" smtClean="0"/>
              <a:t>: </a:t>
            </a:r>
          </a:p>
          <a:p>
            <a:pPr algn="just">
              <a:buNone/>
            </a:pPr>
            <a:r>
              <a:rPr lang="es-SV" sz="2000" dirty="0" smtClean="0"/>
              <a:t>1. Evaluar periódicamente los informes financieros y administrativos que se preparan en la municipalidad.</a:t>
            </a:r>
          </a:p>
          <a:p>
            <a:pPr algn="just">
              <a:buNone/>
            </a:pPr>
            <a:r>
              <a:rPr lang="es-SV" sz="2000" dirty="0" smtClean="0"/>
              <a:t>2.  Elaborar informes de las auditorías realizadas en las actividades financieras, contables y expresar opinión sobre la razonabilidad de los estados financieros de la municipalidad.</a:t>
            </a:r>
          </a:p>
          <a:p>
            <a:pPr algn="just">
              <a:buNone/>
            </a:pPr>
            <a:r>
              <a:rPr lang="es-SV" sz="2000" dirty="0" smtClean="0"/>
              <a:t>3. Elaborar y realizar programas de Auditoria en las diferentes unidades y actividades de la municipalidad.</a:t>
            </a:r>
            <a:endParaRPr lang="es-SV" sz="20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dirty="0" smtClean="0"/>
              <a:t>UNIDAD DE PLANEAMIENTO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s-SV" sz="2000" b="1" dirty="0" smtClean="0"/>
              <a:t>Total de empleados 1</a:t>
            </a:r>
          </a:p>
          <a:p>
            <a:pPr algn="just"/>
            <a:r>
              <a:rPr lang="es-SV" sz="2000" dirty="0" smtClean="0"/>
              <a:t>Mujeres 0</a:t>
            </a:r>
          </a:p>
          <a:p>
            <a:pPr algn="just"/>
            <a:r>
              <a:rPr lang="es-SV" sz="2000" dirty="0" smtClean="0"/>
              <a:t>Hombre 1</a:t>
            </a:r>
          </a:p>
          <a:p>
            <a:pPr algn="just">
              <a:buNone/>
            </a:pPr>
            <a:endParaRPr lang="es-SV" sz="2000" dirty="0" smtClean="0"/>
          </a:p>
          <a:p>
            <a:pPr algn="just">
              <a:buNone/>
            </a:pPr>
            <a:r>
              <a:rPr lang="es-SV" sz="1800" b="1" dirty="0" smtClean="0"/>
              <a:t>Competencias: </a:t>
            </a:r>
            <a:r>
              <a:rPr lang="es-SV" sz="1800" dirty="0" smtClean="0"/>
              <a:t>Promover la planificación estratégica y operativa, así como efectuar el seguimiento de las acciones del desarrollo organizacional en la Alcaldía Municipal</a:t>
            </a:r>
          </a:p>
          <a:p>
            <a:pPr algn="just">
              <a:buNone/>
            </a:pPr>
            <a:r>
              <a:rPr lang="es-SV" sz="1800" b="1" dirty="0" smtClean="0"/>
              <a:t>Funciones:</a:t>
            </a:r>
          </a:p>
          <a:p>
            <a:pPr algn="just">
              <a:buAutoNum type="arabicPeriod"/>
            </a:pPr>
            <a:r>
              <a:rPr lang="es-SV" sz="1800" dirty="0" smtClean="0"/>
              <a:t>Promover, coordinar e impulsar el proceso de planeación estratégica y operativa.</a:t>
            </a:r>
          </a:p>
          <a:p>
            <a:pPr algn="just">
              <a:buAutoNum type="arabicPeriod"/>
            </a:pPr>
            <a:r>
              <a:rPr lang="es-SV" sz="1800" dirty="0" smtClean="0"/>
              <a:t>Impulsar procesos de seguimiento institucional, la evaluación institucional y proponer estrategias para el desarrollo organizacional.</a:t>
            </a:r>
          </a:p>
          <a:p>
            <a:pPr algn="just">
              <a:buAutoNum type="arabicPeriod"/>
            </a:pPr>
            <a:r>
              <a:rPr lang="es-SV" sz="1800" dirty="0" smtClean="0"/>
              <a:t>Apoyar el fortalecimiento municipal.</a:t>
            </a:r>
          </a:p>
          <a:p>
            <a:pPr algn="just">
              <a:buAutoNum type="arabicPeriod"/>
            </a:pPr>
            <a:r>
              <a:rPr lang="es-SV" sz="1800" dirty="0" smtClean="0"/>
              <a:t>Promover y coordinar las acciones de desarrollo organizacional en la alcaldía Municipal de San Miguel.</a:t>
            </a:r>
          </a:p>
          <a:p>
            <a:pPr algn="just">
              <a:buAutoNum type="arabicPeriod"/>
            </a:pPr>
            <a:endParaRPr lang="es-SV" sz="1800" dirty="0" smtClean="0"/>
          </a:p>
          <a:p>
            <a:pPr algn="just">
              <a:buAutoNum type="arabicPeriod"/>
            </a:pPr>
            <a:r>
              <a:rPr lang="es-SV" sz="1800" dirty="0" smtClean="0"/>
              <a:t>Coordinar de forma conjunta con las áreas correspondientes, la elaboración y actualización de los diferentes instrumentos administrativos que rigen el funcionamiento municipal.</a:t>
            </a:r>
          </a:p>
          <a:p>
            <a:pPr algn="just">
              <a:buAutoNum type="arabicPeriod"/>
            </a:pPr>
            <a:r>
              <a:rPr lang="es-SV" sz="1800" dirty="0" smtClean="0"/>
              <a:t>Proporcionar asesoría a todas las unidades de la institución en los temas relacionados al planeamiento y desarrollo organizacional.</a:t>
            </a:r>
            <a:endParaRPr lang="es-SV" sz="1800" dirty="0"/>
          </a:p>
        </p:txBody>
      </p:sp>
      <p:sp>
        <p:nvSpPr>
          <p:cNvPr id="4" name="3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F2F2">
              <a:alpha val="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</TotalTime>
  <Words>4870</Words>
  <Application>Microsoft Office PowerPoint</Application>
  <PresentationFormat>Presentación en pantalla (4:3)</PresentationFormat>
  <Paragraphs>378</Paragraphs>
  <Slides>47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47</vt:i4>
      </vt:variant>
    </vt:vector>
  </HeadingPairs>
  <TitlesOfParts>
    <vt:vector size="48" baseType="lpstr">
      <vt:lpstr>Tema de Office</vt:lpstr>
      <vt:lpstr>Diapositiva 1</vt:lpstr>
      <vt:lpstr>Concejo Municipal</vt:lpstr>
      <vt:lpstr>Comité organizador de fiestas patronales</vt:lpstr>
      <vt:lpstr>Comisiones  </vt:lpstr>
      <vt:lpstr>Despacho Municipal</vt:lpstr>
      <vt:lpstr>Sindicatura Municipal</vt:lpstr>
      <vt:lpstr>Secretaria Municipal</vt:lpstr>
      <vt:lpstr>Auditoria Interna</vt:lpstr>
      <vt:lpstr>UNIDAD DE PLANEAMIENTO</vt:lpstr>
      <vt:lpstr>UNIDAD DE GESTION Y COOPERACION DE NUEVOS PROYECTOS</vt:lpstr>
      <vt:lpstr>UNIDAD DE COMUNICACIONES Y PRENSA</vt:lpstr>
      <vt:lpstr>GERENCIA GENERAL</vt:lpstr>
      <vt:lpstr>UNIDAD DE PROTECCION CIVIL MUNICIPAL</vt:lpstr>
      <vt:lpstr>CUERPO DE AGENTES MUNICIPALES</vt:lpstr>
      <vt:lpstr>UNIDAD DE ACCESO A LA INFORMACION PUBLICA</vt:lpstr>
      <vt:lpstr>UNIDAD DEL SISTEMA INTEGRADO MUNICIPAL DE SALUD</vt:lpstr>
      <vt:lpstr>GERENCIA ADMINISTRATIVA</vt:lpstr>
      <vt:lpstr>DEPARTAMENTO DE RECURSOS HUMANOS</vt:lpstr>
      <vt:lpstr>DEPARTAMENTO DE ARCHIVO MUNICIPAL</vt:lpstr>
      <vt:lpstr>UNIDAD DE ADQUISICIONES Y CONTRATACIONES INSTITUCIONALES</vt:lpstr>
      <vt:lpstr>DEPARTAMENTO DE INFORMATICA</vt:lpstr>
      <vt:lpstr>DEPARTAMENTO DE ASESORIA LEGAL</vt:lpstr>
      <vt:lpstr>GERENCIA FINANCIERA</vt:lpstr>
      <vt:lpstr>DEPARTAMENTO DE CONTABILIDAD</vt:lpstr>
      <vt:lpstr>DEPARTAMENTO DE TESORERIA</vt:lpstr>
      <vt:lpstr>DEPARTAMENTO DE ADMINISTRACION TRIBUTARIA MUNICIPAL</vt:lpstr>
      <vt:lpstr>DEPARTAMENTO DE CUENTAS CORRIENTES</vt:lpstr>
      <vt:lpstr>GERENCIA DE SERVICIOS CIUDADANOS</vt:lpstr>
      <vt:lpstr>SUB GERENCIA DE SERVICIOS CIUDADANOS</vt:lpstr>
      <vt:lpstr>DEPARTAMENTO DE INGENIERIA</vt:lpstr>
      <vt:lpstr>DEPARTAMENTO ASEO, ORNATO, MANTENIMIENTO DE CALLES Y CAMINOS</vt:lpstr>
      <vt:lpstr>DEPARTAMENTO DE ALUMBRADO PUBLICO</vt:lpstr>
      <vt:lpstr>DEPARTAMENTO DE MERCADO MUNICIPAL</vt:lpstr>
      <vt:lpstr>DEPARTAMENTO DE PARQUES Y JARDINES</vt:lpstr>
      <vt:lpstr>DEPARTAMENTO DE REGISTRO DEL ESTADO FAMILIAR</vt:lpstr>
      <vt:lpstr>DEPARTAMENTO DE CEMENTERIOS</vt:lpstr>
      <vt:lpstr>DEPARTAMENTO DE RELLENO SANITARIO</vt:lpstr>
      <vt:lpstr>DEPARTAMENTO DE RASTRO Y TIANGUE</vt:lpstr>
      <vt:lpstr>DEPARTAMENTO AMBIENTAL MUNICIPAL</vt:lpstr>
      <vt:lpstr>GERENCIA DE PARTICIPACION CIUDADANA</vt:lpstr>
      <vt:lpstr>DEPARTAMENTO DE DESARROLLO COMUNAL</vt:lpstr>
      <vt:lpstr>DEPARTAMENTO DE CULTURA Y DEPORTE</vt:lpstr>
      <vt:lpstr>UNIDAD MUNICIPAL DE LA MUJER</vt:lpstr>
      <vt:lpstr>DEPARTAMENTO MUNICIPAL DE INCLUSION FAMILIAR</vt:lpstr>
      <vt:lpstr>DEPARTAMENTO MUNICIPAL DE EDUCACION </vt:lpstr>
      <vt:lpstr>DEPARTAMENTO AGRICULTURA Y SEGURIDAD ALIMENTARIA</vt:lpstr>
      <vt:lpstr>UNIDAD MUNICIPAL DE PREVENCION DE LA VIOLENCIA</vt:lpstr>
    </vt:vector>
  </TitlesOfParts>
  <Company>Informática Alcaldia San Miguel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Wilfredo Orellana</dc:creator>
  <cp:lastModifiedBy>Wilfredo Orellana</cp:lastModifiedBy>
  <cp:revision>102</cp:revision>
  <dcterms:created xsi:type="dcterms:W3CDTF">2017-02-15T19:27:58Z</dcterms:created>
  <dcterms:modified xsi:type="dcterms:W3CDTF">2017-04-08T03:09:49Z</dcterms:modified>
</cp:coreProperties>
</file>