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8" r:id="rId2"/>
    <p:sldId id="259" r:id="rId3"/>
    <p:sldId id="260" r:id="rId4"/>
    <p:sldId id="261" r:id="rId5"/>
    <p:sldId id="307" r:id="rId6"/>
    <p:sldId id="277" r:id="rId7"/>
    <p:sldId id="262" r:id="rId8"/>
    <p:sldId id="263" r:id="rId9"/>
    <p:sldId id="308" r:id="rId10"/>
    <p:sldId id="274" r:id="rId11"/>
    <p:sldId id="275" r:id="rId12"/>
    <p:sldId id="278" r:id="rId13"/>
    <p:sldId id="280" r:id="rId14"/>
    <p:sldId id="306" r:id="rId15"/>
    <p:sldId id="282" r:id="rId16"/>
    <p:sldId id="283" r:id="rId17"/>
    <p:sldId id="330" r:id="rId18"/>
    <p:sldId id="312" r:id="rId19"/>
    <p:sldId id="276" r:id="rId20"/>
    <p:sldId id="279" r:id="rId21"/>
    <p:sldId id="271" r:id="rId22"/>
    <p:sldId id="309" r:id="rId23"/>
    <p:sldId id="299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10" r:id="rId36"/>
    <p:sldId id="311" r:id="rId37"/>
    <p:sldId id="313" r:id="rId38"/>
    <p:sldId id="314" r:id="rId39"/>
    <p:sldId id="285" r:id="rId40"/>
    <p:sldId id="327" r:id="rId41"/>
    <p:sldId id="328" r:id="rId42"/>
    <p:sldId id="329" r:id="rId43"/>
    <p:sldId id="256" r:id="rId44"/>
    <p:sldId id="257" r:id="rId45"/>
    <p:sldId id="288" r:id="rId46"/>
    <p:sldId id="264" r:id="rId47"/>
    <p:sldId id="289" r:id="rId48"/>
  </p:sldIdLst>
  <p:sldSz cx="12192000" cy="6858000"/>
  <p:notesSz cx="7077075" cy="93630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7156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319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69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55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87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0515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1806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680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260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248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922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188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360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056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4939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618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C917-C78D-4A2B-9BA5-64EC5CEE6A35}" type="datetimeFigureOut">
              <a:rPr lang="es-SV" smtClean="0"/>
              <a:t>11/4/2018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72B3CA-A74D-46E6-AA01-92D06EE52D7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95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a/a6/El_Salvador_COA.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3" y="7002"/>
            <a:ext cx="221664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 sz="216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3" y="692802"/>
            <a:ext cx="221664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s-SV" sz="216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76998" y="3432501"/>
            <a:ext cx="6130226" cy="3065455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s-ES" sz="480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INFORME DE RENDICIÓN </a:t>
            </a:r>
          </a:p>
          <a:p>
            <a:pPr algn="ctr"/>
            <a:r>
              <a:rPr lang="es-ES" sz="480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DE CUENTAS AÑO 2017</a:t>
            </a:r>
          </a:p>
        </p:txBody>
      </p:sp>
      <p:pic>
        <p:nvPicPr>
          <p:cNvPr id="8" name="Imagen 7" descr="Descripción: Imagen:El Salvador COA.sv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71" y="1315615"/>
            <a:ext cx="1255474" cy="121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San Pedro Perulapá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45" y="1315615"/>
            <a:ext cx="1147503" cy="121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7002"/>
            <a:ext cx="4740322" cy="68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27892" y="543557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8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SERVICIOS MUNICIPALES BRINDADOS A LA POBLACIÓN AÑO 2017</a:t>
            </a:r>
          </a:p>
        </p:txBody>
      </p:sp>
      <p:pic>
        <p:nvPicPr>
          <p:cNvPr id="26626" name="Picture 2" descr="Resultado de imagen para servicios publico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19" y="3302758"/>
            <a:ext cx="2704704" cy="26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2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6A95EE-9CEC-4A0F-8590-10D2DB648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31" y="1050096"/>
            <a:ext cx="10608889" cy="54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20612" y="1083595"/>
            <a:ext cx="10058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GESTIÓN FINANCIERA AÑO 2017</a:t>
            </a:r>
          </a:p>
        </p:txBody>
      </p:sp>
      <p:pic>
        <p:nvPicPr>
          <p:cNvPr id="25602" name="Picture 2" descr="Resultado de imagen para finanzas publ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29" y="3322837"/>
            <a:ext cx="5772766" cy="309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0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89949" y="106017"/>
            <a:ext cx="10260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INGRESOS Y EGRESOS MUNICIPALES AÑO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42EB5A-4209-4FE5-A9DA-AD9371FB1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/>
          <a:stretch/>
        </p:blipFill>
        <p:spPr>
          <a:xfrm>
            <a:off x="1689949" y="1139687"/>
            <a:ext cx="9423400" cy="57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8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50171" y="299809"/>
            <a:ext cx="96960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ESTIMACIÓN DE DISPONIBILIDAD FODES 75% PARA EL AÑO 2018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72662"/>
              </p:ext>
            </p:extLst>
          </p:nvPr>
        </p:nvGraphicFramePr>
        <p:xfrm>
          <a:off x="2579688" y="2454275"/>
          <a:ext cx="8669337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Worksheet" r:id="rId3" imgW="5210355" imgH="2171726" progId="Excel.Sheet.12">
                  <p:embed/>
                </p:oleObj>
              </mc:Choice>
              <mc:Fallback>
                <p:oleObj name="Worksheet" r:id="rId3" imgW="5210355" imgH="2171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9688" y="2454275"/>
                        <a:ext cx="8669337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29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3600" y="4150308"/>
            <a:ext cx="1005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8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DESEMPEÑO FINANCIERO AÑO 2017</a:t>
            </a:r>
          </a:p>
        </p:txBody>
      </p:sp>
      <p:pic>
        <p:nvPicPr>
          <p:cNvPr id="27650" name="Picture 2" descr="Resultado de imagen para desempeño financi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72" y="796688"/>
            <a:ext cx="3930896" cy="23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4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994376"/>
              </p:ext>
            </p:extLst>
          </p:nvPr>
        </p:nvGraphicFramePr>
        <p:xfrm>
          <a:off x="2309740" y="284316"/>
          <a:ext cx="9257539" cy="623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Hoja de cálculo" r:id="rId3" imgW="8496389" imgH="5724481" progId="Excel.Sheet.12">
                  <p:embed/>
                </p:oleObj>
              </mc:Choice>
              <mc:Fallback>
                <p:oleObj name="Hoja de cálculo" r:id="rId3" imgW="8496389" imgH="57244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740" y="284316"/>
                        <a:ext cx="9257539" cy="6237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92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7BD862-C67A-4F3C-8283-7672F42C8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61" y="184426"/>
            <a:ext cx="9475996" cy="64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5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00319" y="322252"/>
            <a:ext cx="836831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PARTICIPACIÓN </a:t>
            </a:r>
          </a:p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CIUDADANA </a:t>
            </a:r>
          </a:p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Y TRANSPARENCIA</a:t>
            </a:r>
          </a:p>
        </p:txBody>
      </p:sp>
      <p:pic>
        <p:nvPicPr>
          <p:cNvPr id="28674" name="Picture 2" descr="Resultado de imagen para Participacion ciudad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24" y="3184574"/>
            <a:ext cx="4831308" cy="26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5077" y="249033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ORGANIZACIÓN SOCIAL DEL MUNICIPIO AÑO 2017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42871"/>
              </p:ext>
            </p:extLst>
          </p:nvPr>
        </p:nvGraphicFramePr>
        <p:xfrm>
          <a:off x="3016156" y="1854365"/>
          <a:ext cx="7957029" cy="3387144"/>
        </p:xfrm>
        <a:graphic>
          <a:graphicData uri="http://schemas.openxmlformats.org/drawingml/2006/table">
            <a:tbl>
              <a:tblPr firstRow="1" firstCol="1" bandRow="1"/>
              <a:tblGrid>
                <a:gridCol w="208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2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organizaciones que existían al final del año 2016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organizaciones que se crearon en el año 2017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 total de ADESCOS existentes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organizaciones que existen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ADESCOS, JUNTAS DE AGUA, FUNDACIONES, ASOCIACIONES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3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61736" y="1187574"/>
            <a:ext cx="103302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PLANIFICACIÓN LOCAL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14" y="2388358"/>
            <a:ext cx="7501719" cy="427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14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129770"/>
            <a:ext cx="10058400" cy="1450757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MECANISMOS DE PARTICIPACIÓN CIUDADANA AÑO 2017</a:t>
            </a:r>
            <a:endParaRPr lang="es-SV" sz="3600" b="1" dirty="0">
              <a:ln/>
              <a:solidFill>
                <a:srgbClr val="0000FF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2095"/>
              </p:ext>
            </p:extLst>
          </p:nvPr>
        </p:nvGraphicFramePr>
        <p:xfrm>
          <a:off x="1356588" y="1319881"/>
          <a:ext cx="10658901" cy="53344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91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kern="1200" dirty="0">
                          <a:effectLst/>
                        </a:rPr>
                        <a:t>N°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kern="1200" dirty="0">
                          <a:effectLst/>
                        </a:rPr>
                        <a:t>Mecanismo de participación ciudadana 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Implementado</a:t>
                      </a:r>
                      <a:endParaRPr lang="es-S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kern="1200" dirty="0">
                          <a:effectLst/>
                        </a:rPr>
                        <a:t>Quiénes participan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Si </a:t>
                      </a:r>
                      <a:endParaRPr lang="es-SV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No</a:t>
                      </a:r>
                      <a:endParaRPr lang="es-SV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</a:t>
                      </a:r>
                      <a:endParaRPr lang="es-SV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SESIONES PÚBLICAS DEL CONCEJO;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X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 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2</a:t>
                      </a:r>
                      <a:endParaRPr lang="es-SV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CABILDO ABIERTO;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X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3</a:t>
                      </a:r>
                      <a:endParaRPr lang="es-SV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CONSULTA POPULAR;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X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4</a:t>
                      </a:r>
                      <a:endParaRPr lang="es-SV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CONSULTA VECINAL Y SECTORIAL;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X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 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Líderes comunitarios y población en general. En algunas zonas del municipio. 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5</a:t>
                      </a:r>
                      <a:endParaRPr lang="es-SV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PLAN DE INVERSIÓN PARTICIPATIVO;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X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Líderes comunitarios y población en general  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6</a:t>
                      </a:r>
                      <a:endParaRPr lang="es-SV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COMITÉS DE DESARROLLO LOCAL;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X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Líderes de ADESCO de diferentes cantones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5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7</a:t>
                      </a:r>
                      <a:endParaRPr lang="es-SV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CONSEJOS DE SEGURIDAD CIUDADANA; (CMVP)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X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Instituciones gubernamentales con incidencia en el municipio y líderes comunales 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8</a:t>
                      </a:r>
                      <a:endParaRPr lang="es-SV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PRESUPUESTO DE INVERSIÓN PARTICIPATIVA; E 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>
                          <a:effectLst/>
                        </a:rPr>
                        <a:t>X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Líderes comunitarios y población en general  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9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OTROS:  Comités de contraloría ciudadana</a:t>
                      </a:r>
                      <a:endParaRPr lang="es-SV" sz="16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kern="1200">
                          <a:effectLst/>
                        </a:rPr>
                        <a:t>X</a:t>
                      </a:r>
                      <a:endParaRPr lang="es-SV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600" b="1" kern="1200" dirty="0">
                          <a:effectLst/>
                        </a:rPr>
                        <a:t> 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800" kern="1200" dirty="0">
                          <a:effectLst/>
                        </a:rPr>
                        <a:t>Directivas comunales o sectoriales, vecinos en general 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5" marR="63725" marT="885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7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47428" y="212969"/>
            <a:ext cx="104613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PROYECTOS NO EJECUTADOS AÑO 2017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87F8E8-1178-47E3-B2F9-BF256AFB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59" y="1861239"/>
            <a:ext cx="10456024" cy="39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06722" y="537328"/>
            <a:ext cx="8213068" cy="63206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INVERSIÓN </a:t>
            </a:r>
          </a:p>
          <a:p>
            <a:pPr algn="ctr"/>
            <a:r>
              <a:rPr lang="es-ES" sz="6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REALIZADA 2017</a:t>
            </a:r>
          </a:p>
          <a:p>
            <a:pPr algn="ctr"/>
            <a:endParaRPr lang="es-ES" sz="6600" b="1" dirty="0">
              <a:ln/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L="857250" indent="-857250" algn="ctr">
              <a:buFontTx/>
              <a:buChar char="-"/>
            </a:pPr>
            <a:r>
              <a:rPr lang="es-ES" sz="6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Infraestructura</a:t>
            </a:r>
          </a:p>
          <a:p>
            <a:pPr marL="857250" indent="-857250">
              <a:buFontTx/>
              <a:buChar char="-"/>
            </a:pPr>
            <a:r>
              <a:rPr lang="es-ES" sz="6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Social</a:t>
            </a:r>
          </a:p>
          <a:p>
            <a:pPr algn="ctr"/>
            <a:endParaRPr lang="es-ES" sz="6600" b="1" dirty="0">
              <a:ln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9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4725" y="405281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INVERSIÓN EN INFRAESTRUCTURA </a:t>
            </a:r>
          </a:p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AÑO 2017</a:t>
            </a:r>
          </a:p>
        </p:txBody>
      </p:sp>
      <p:pic>
        <p:nvPicPr>
          <p:cNvPr id="29698" name="Picture 2" descr="Resultado de imagen para construccion de calle en dibu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4"/>
          <a:stretch/>
        </p:blipFill>
        <p:spPr bwMode="auto">
          <a:xfrm>
            <a:off x="5672954" y="3480179"/>
            <a:ext cx="3832702" cy="326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5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AA7C6-8372-4E0C-A012-37F1DF33F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17" y="266700"/>
            <a:ext cx="10349396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2C6116-76AA-4557-BFD6-0D086B3CF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30" y="506205"/>
            <a:ext cx="10229573" cy="61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96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8DA7F6-E0B8-4AA9-A3A2-87B26B730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34" y="625475"/>
            <a:ext cx="10138465" cy="59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9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AD14F2-97CF-4253-8F5D-1DA6CDB9E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625475"/>
            <a:ext cx="10326066" cy="60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1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FF4A22-56CF-416F-B913-AFBEDA299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638175"/>
            <a:ext cx="10311296" cy="60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7DF4C0-51B1-4D1B-B7F9-531B0CC2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9" y="240056"/>
            <a:ext cx="10264085" cy="6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72310" y="171079"/>
            <a:ext cx="38590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VISIÓN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09593" y="1364163"/>
            <a:ext cx="10184468" cy="51458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/>
            <a:r>
              <a:rPr lang="es-ES" sz="3200" dirty="0"/>
              <a:t>Ser un municipio que fomente el desarrollo y el bienestar de sus habitantes promoviendo valores como la transparencia, democracia participativa, compromisos de servicios y estrechando alianzas, implementando programas integrales que ejecuten acciones enfocadas al crecimiento económico, mejorar la calidad ambiental,  reorientar  el enfoque social, cultural y modernización institucional, para alcanzar una mayor competitividad de San Pedro Perulapán.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387074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B70577-20D3-451D-B680-C215CAC0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31" y="532088"/>
            <a:ext cx="10346221" cy="57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3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7E6AAC-4BCD-4D68-A381-5138CC34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248617"/>
            <a:ext cx="10382802" cy="63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4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2CECAB-ED18-4EF8-83B0-903C4D9A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49" y="568324"/>
            <a:ext cx="10435811" cy="61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64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F026AC-AEBF-4E4D-8252-D8EC5F4D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9" y="188153"/>
            <a:ext cx="10436363" cy="64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5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1A6922-73EC-49CC-BC15-BBD77F409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408608"/>
            <a:ext cx="10336696" cy="49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26901" y="579253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INVERSIÓN SOCIAL</a:t>
            </a:r>
          </a:p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AÑO 2017</a:t>
            </a:r>
          </a:p>
        </p:txBody>
      </p:sp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06" y="2770992"/>
            <a:ext cx="3753133" cy="3520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15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5E8997D-C7B9-4A64-A0C1-89A6EB73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0" y="209318"/>
            <a:ext cx="9478705" cy="63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50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4266BB-E9DE-4674-A187-9730DBE69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02" y="0"/>
            <a:ext cx="502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9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B960A8-0BC4-46B3-92A7-5EB8541FD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1" y="170688"/>
            <a:ext cx="8512401" cy="65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2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60751" y="48248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SALDO DE ENDEUDAMIENTO  AL 30 DE ABRIL AÑO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A10B0F-EEF8-422F-8CD4-22FCDD871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03" y="1674287"/>
            <a:ext cx="7321296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6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86279" y="244728"/>
            <a:ext cx="33489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MISIÓN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81753" y="1478755"/>
            <a:ext cx="9977526" cy="45243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Somos un gobierno local, con servidores públicos comprometidos en el desarrollo integral de obras y servicios municipales, que impulsen el desarrollo institucional, económico, social y ambiental, tomando como base la participación ciudadana, así como las alianzas con los diferentes sectores del municipio que contribuyan al mejoramiento de la calidad de</a:t>
            </a:r>
          </a:p>
          <a:p>
            <a:pPr algn="just"/>
            <a:r>
              <a:rPr lang="es-ES" sz="3200" dirty="0"/>
              <a:t> vida y el bien común de sus habitantes.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58584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81200" y="1357299"/>
          <a:ext cx="8043890" cy="304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6745">
                <a:tc>
                  <a:txBody>
                    <a:bodyPr/>
                    <a:lstStyle/>
                    <a:p>
                      <a:r>
                        <a:rPr lang="es-SV" baseline="0" dirty="0"/>
                        <a:t>ADMINISTRACION 2007-2009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ADMINISTRACION 2009-2018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49">
                <a:tc>
                  <a:txBody>
                    <a:bodyPr/>
                    <a:lstStyle/>
                    <a:p>
                      <a:r>
                        <a:rPr lang="es-SV" dirty="0"/>
                        <a:t>VEHICULOS</a:t>
                      </a:r>
                      <a:r>
                        <a:rPr lang="es-SV" baseline="0" dirty="0"/>
                        <a:t> EMBARGADOS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CARROS NUEVOS</a:t>
                      </a:r>
                      <a:r>
                        <a:rPr lang="es-SV" baseline="0" dirty="0"/>
                        <a:t> Y EN BUENAS CONDICIONES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68">
                <a:tc>
                  <a:txBody>
                    <a:bodyPr/>
                    <a:lstStyle/>
                    <a:p>
                      <a:r>
                        <a:rPr lang="es-SV" dirty="0"/>
                        <a:t>DEUDAS EN AFP Y</a:t>
                      </a:r>
                      <a:r>
                        <a:rPr lang="es-SV" baseline="0" dirty="0"/>
                        <a:t> </a:t>
                      </a:r>
                      <a:r>
                        <a:rPr lang="es-SV" dirty="0"/>
                        <a:t>RENTA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SIN DEUDA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68">
                <a:tc>
                  <a:txBody>
                    <a:bodyPr/>
                    <a:lstStyle/>
                    <a:p>
                      <a:r>
                        <a:rPr lang="es-SV" dirty="0"/>
                        <a:t>GASOLINERA</a:t>
                      </a:r>
                      <a:r>
                        <a:rPr lang="es-SV" baseline="0" dirty="0"/>
                        <a:t> Y MAQUINARIA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SIN</a:t>
                      </a:r>
                      <a:r>
                        <a:rPr lang="es-SV" baseline="0" dirty="0"/>
                        <a:t> DEUDA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68">
                <a:tc>
                  <a:txBody>
                    <a:bodyPr/>
                    <a:lstStyle/>
                    <a:p>
                      <a:r>
                        <a:rPr lang="es-SV" dirty="0"/>
                        <a:t>DEUDA</a:t>
                      </a:r>
                      <a:r>
                        <a:rPr lang="es-SV" baseline="0" dirty="0"/>
                        <a:t> EN </a:t>
                      </a:r>
                      <a:r>
                        <a:rPr lang="es-SV" dirty="0"/>
                        <a:t>CAESS</a:t>
                      </a:r>
                      <a:r>
                        <a:rPr lang="es-SV" baseline="0" dirty="0"/>
                        <a:t> Y ANDA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PAGOS INSTITUCIONALES AL DIA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COMPARATIVO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1074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 SE TRABAJO BAJO EL PRINCIPIO DE AUSTERIDAD ADMINISTRATIVA</a:t>
            </a:r>
          </a:p>
          <a:p>
            <a:endParaRPr lang="es-SV" dirty="0"/>
          </a:p>
          <a:p>
            <a:r>
              <a:rPr lang="es-SV" dirty="0"/>
              <a:t>LOS PROYECTOS SE TRABAJARON CON TRANSPARENCIA A TRAVES DEL CODEL Y COMITES DE CONTROLORIA</a:t>
            </a:r>
          </a:p>
          <a:p>
            <a:endParaRPr lang="es-SV" dirty="0"/>
          </a:p>
          <a:p>
            <a:r>
              <a:rPr lang="es-SV" dirty="0"/>
              <a:t>ESTA ADMINISTRACION SE BASO EN LA HONESTIDAD </a:t>
            </a:r>
          </a:p>
          <a:p>
            <a:endParaRPr lang="es-SV" dirty="0"/>
          </a:p>
          <a:p>
            <a:endParaRPr lang="es-SV" dirty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COORDINACION FINANCIERA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7247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CONTROL DE CUENTAS </a:t>
            </a:r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095472" y="1785926"/>
          <a:ext cx="82296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1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AÑO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CUENTAS INSTITUCIONALES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CUENTAS DE PROYECTOS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TOTAL CUENTAS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EVALUACION</a:t>
                      </a:r>
                      <a:r>
                        <a:rPr lang="es-SV" baseline="0" dirty="0"/>
                        <a:t> PEP 2015-2019</a:t>
                      </a:r>
                    </a:p>
                    <a:p>
                      <a:r>
                        <a:rPr lang="es-SV" baseline="0" dirty="0"/>
                        <a:t>/PFGL/FISDL/ISDEM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2014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16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36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52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50%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2015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22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50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72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84%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2016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24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50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74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84%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2017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19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42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61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80%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349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785796"/>
            <a:ext cx="7772400" cy="785817"/>
          </a:xfrm>
        </p:spPr>
        <p:txBody>
          <a:bodyPr>
            <a:normAutofit fontScale="90000"/>
          </a:bodyPr>
          <a:lstStyle/>
          <a:p>
            <a:pPr algn="l"/>
            <a:r>
              <a:rPr lang="es-SV" dirty="0"/>
              <a:t>CALIFICACION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2231" y="1571613"/>
            <a:ext cx="12946533" cy="5039402"/>
          </a:xfrm>
        </p:spPr>
        <p:txBody>
          <a:bodyPr>
            <a:normAutofit fontScale="85000" lnSpcReduction="20000"/>
          </a:bodyPr>
          <a:lstStyle/>
          <a:p>
            <a:pPr algn="l"/>
            <a:endParaRPr lang="es-SV" dirty="0"/>
          </a:p>
          <a:p>
            <a:pPr algn="l"/>
            <a:r>
              <a:rPr lang="es-SV" dirty="0"/>
              <a:t> . PFGL……………..CLASIFICACION EN CUANTO AL DESARROLLO DEL PEP          “80% EJECUTADO”</a:t>
            </a:r>
          </a:p>
          <a:p>
            <a:pPr algn="l"/>
            <a:endParaRPr lang="es-SV" dirty="0"/>
          </a:p>
          <a:p>
            <a:pPr algn="l">
              <a:buFont typeface="Arial" charset="0"/>
              <a:buChar char="•"/>
            </a:pPr>
            <a:r>
              <a:rPr lang="es-SV" dirty="0"/>
              <a:t> Record Crediticio en Bancos …………”A”</a:t>
            </a:r>
          </a:p>
          <a:p>
            <a:pPr algn="l">
              <a:buFont typeface="Arial" charset="0"/>
              <a:buChar char="•"/>
            </a:pPr>
            <a:endParaRPr lang="es-SV" dirty="0"/>
          </a:p>
          <a:p>
            <a:pPr algn="l"/>
            <a:endParaRPr lang="es-SV" dirty="0"/>
          </a:p>
          <a:p>
            <a:pPr algn="l">
              <a:buFont typeface="Arial" charset="0"/>
              <a:buChar char="•"/>
            </a:pPr>
            <a:r>
              <a:rPr lang="es-SV" dirty="0"/>
              <a:t> Ministerio de Hacienda categoría ……”A”</a:t>
            </a:r>
          </a:p>
          <a:p>
            <a:pPr algn="l">
              <a:buFont typeface="Arial" charset="0"/>
              <a:buChar char="•"/>
            </a:pPr>
            <a:endParaRPr lang="es-SV" dirty="0"/>
          </a:p>
          <a:p>
            <a:pPr algn="l">
              <a:buFont typeface="Arial" charset="0"/>
              <a:buChar char="•"/>
            </a:pPr>
            <a:r>
              <a:rPr lang="es-SV" dirty="0"/>
              <a:t> FISDL ……………………………………….”A”</a:t>
            </a:r>
          </a:p>
          <a:p>
            <a:pPr algn="l">
              <a:buFont typeface="Arial" charset="0"/>
              <a:buChar char="•"/>
            </a:pPr>
            <a:endParaRPr lang="es-SV" dirty="0"/>
          </a:p>
          <a:p>
            <a:pPr algn="l">
              <a:buFont typeface="Arial" charset="0"/>
              <a:buChar char="•"/>
            </a:pPr>
            <a:r>
              <a:rPr lang="es-SV" dirty="0"/>
              <a:t> FONDOS DE GOBERNABILIDAD………..”A”</a:t>
            </a:r>
          </a:p>
          <a:p>
            <a:pPr algn="l">
              <a:buFont typeface="Arial" charset="0"/>
              <a:buChar char="•"/>
            </a:pPr>
            <a:endParaRPr lang="es-SV" dirty="0"/>
          </a:p>
          <a:p>
            <a:pPr algn="l"/>
            <a:r>
              <a:rPr lang="es-SV" dirty="0"/>
              <a:t> </a:t>
            </a:r>
          </a:p>
          <a:p>
            <a:pPr algn="l"/>
            <a:endParaRPr lang="es-SV" dirty="0"/>
          </a:p>
          <a:p>
            <a:pPr algn="l"/>
            <a:endParaRPr lang="es-SV" dirty="0"/>
          </a:p>
          <a:p>
            <a:pPr algn="l"/>
            <a:r>
              <a:rPr lang="es-SV" dirty="0"/>
              <a:t>               MUNICIPIO CON  SOLVENCIA ECONOMICA</a:t>
            </a:r>
          </a:p>
          <a:p>
            <a:pPr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9674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SV" sz="1600" dirty="0"/>
              <a:t>FONDOS PROPIOS……………………………………………………$72,459.52</a:t>
            </a:r>
          </a:p>
          <a:p>
            <a:r>
              <a:rPr lang="es-SV" sz="1600" dirty="0"/>
              <a:t>FONDOS 5% FIESTAS PATRONALES……………………………….$  5,146.54</a:t>
            </a:r>
          </a:p>
          <a:p>
            <a:r>
              <a:rPr lang="es-SV" sz="1600" dirty="0"/>
              <a:t>FONDOS 25% FODES……....................................................$10,237.75</a:t>
            </a:r>
          </a:p>
          <a:p>
            <a:r>
              <a:rPr lang="es-SV" sz="1600" dirty="0"/>
              <a:t>FONDOS 75% FODES……....................................................$ 55,968.60</a:t>
            </a:r>
          </a:p>
          <a:p>
            <a:r>
              <a:rPr lang="es-SV" sz="1600" dirty="0"/>
              <a:t>FONDOS 75% FODES BANCO HIPOTECARIO……………………$ 9,701.38</a:t>
            </a:r>
          </a:p>
          <a:p>
            <a:r>
              <a:rPr lang="es-SV" sz="1600" dirty="0"/>
              <a:t>PROYECTO CAPRES COMPLEJO DEPORTIVO  ISTAGUA……....$54,789.03</a:t>
            </a:r>
          </a:p>
          <a:p>
            <a:r>
              <a:rPr lang="es-SV" sz="1600" dirty="0"/>
              <a:t>PROYECTO CAPRES COMPLEJO DEPORTIVO LA ESPERANZA..$22,539.28</a:t>
            </a:r>
          </a:p>
          <a:p>
            <a:r>
              <a:rPr lang="es-SV" sz="1600" dirty="0"/>
              <a:t>PROYECTO CAPRES COMPLEJO DEPORTIVO LA LOMA…….....$20,531.14</a:t>
            </a:r>
          </a:p>
          <a:p>
            <a:r>
              <a:rPr lang="es-SV" sz="1600" dirty="0"/>
              <a:t>PROYECTO FODES COMPLEJO DEPORTIVO ISTAGUA………....$10,527.40</a:t>
            </a:r>
          </a:p>
          <a:p>
            <a:r>
              <a:rPr lang="es-SV" sz="1600" dirty="0"/>
              <a:t>PROYECTO FODES COMPLEJO DEPORTIVO LA ESPERANZA…..$ 9,394.45</a:t>
            </a:r>
          </a:p>
          <a:p>
            <a:r>
              <a:rPr lang="es-SV" sz="1600" dirty="0"/>
              <a:t>PROYECTO FODES COMPLEJO DEPORTIVO LA LOMA………....$ 9,098.35</a:t>
            </a:r>
          </a:p>
          <a:p>
            <a:r>
              <a:rPr lang="es-SV" sz="1600" dirty="0"/>
              <a:t>PROYECTO FODES 250ML PAVIMENTO C/PPAL BUENA VISTA $19,995.87</a:t>
            </a:r>
          </a:p>
          <a:p>
            <a:pPr>
              <a:buNone/>
            </a:pPr>
            <a:r>
              <a:rPr lang="es-SV" sz="1600" dirty="0"/>
              <a:t>                 </a:t>
            </a:r>
            <a:r>
              <a:rPr lang="es-SV" sz="1600" b="1" dirty="0"/>
              <a:t>TOTAL BANCO………………………………………………$300,389.31</a:t>
            </a:r>
            <a:endParaRPr lang="es-AR" sz="16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INFORME FINANCIERO AL 10 ABRIL 2018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55824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19342" y="429094"/>
            <a:ext cx="6952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PROYECCIONES 2018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4187"/>
              </p:ext>
            </p:extLst>
          </p:nvPr>
        </p:nvGraphicFramePr>
        <p:xfrm>
          <a:off x="3126683" y="1583141"/>
          <a:ext cx="7134896" cy="4301583"/>
        </p:xfrm>
        <a:graphic>
          <a:graphicData uri="http://schemas.openxmlformats.org/drawingml/2006/table">
            <a:tbl>
              <a:tblPr firstRow="1" firstCol="1" bandRow="1"/>
              <a:tblGrid>
                <a:gridCol w="47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SV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</a:t>
                      </a:r>
                      <a:endParaRPr lang="es-SV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Construcción del parque municipal.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Programa El Salvador Seguro, Fondos canalizados por medio de Secretaria de Gobernabilidad de la Presidencia de la República.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Darle seguimiento al Programa de Emprendimiento Solidario, ejecutado en el 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s-SV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Mejoramiento del Parque “Cerro El Campanario” para potenciar el turismo.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284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67727" y="121371"/>
            <a:ext cx="961411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DECISIONES IMPORTANTES DEL CONCEJO MUNICIPAL AÑO 2017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70918"/>
              </p:ext>
            </p:extLst>
          </p:nvPr>
        </p:nvGraphicFramePr>
        <p:xfrm>
          <a:off x="2319966" y="1335514"/>
          <a:ext cx="9345478" cy="47336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7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</a:rPr>
                        <a:t>N°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DESCRIPCION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1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</a:rPr>
                        <a:t>Entrega de la Unidad Comunitaria Especializada de Salud Familiar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2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y Equipamiento de la Unidad de Acceso a la Información Pública de la Alcaldía de San Pedro Perulapán.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3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</a:rPr>
                        <a:t>Establecimiento del convenio para ejecución de proyectos sociales para la prevención de la violencia.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4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</a:rPr>
                        <a:t>La integración de las comisiones de Ética Gubernamental, Rendición de Cuentas y de Transparencia de la Alcaldía de San Pedro Perulapán.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5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</a:rPr>
                        <a:t>Creación de la Orquesta Sinfónica Municipal y dotación de instrumentos.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6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</a:rPr>
                        <a:t>Impulsar en el Municipio, con “la Feria del Tamal” en donde se ha hecho varios concursos del Tamal en el municipio.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7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Creación de Escuelas Municipales en diferentes disciplinas: </a:t>
                      </a:r>
                      <a:r>
                        <a:rPr lang="es-SV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Taekwan</a:t>
                      </a:r>
                      <a:r>
                        <a:rPr lang="es-SV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do y Fútbol.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r>
                        <a:rPr lang="es-SV" sz="1600">
                          <a:effectLst/>
                        </a:rPr>
                        <a:t>8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81100" algn="l"/>
                        </a:tabLst>
                      </a:pP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114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3502999" y="1018578"/>
            <a:ext cx="7797583" cy="4542782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9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¡GRACIAS </a:t>
            </a:r>
          </a:p>
          <a:p>
            <a:pPr algn="ctr"/>
            <a:r>
              <a:rPr lang="es-ES" sz="9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POR SU </a:t>
            </a:r>
          </a:p>
          <a:p>
            <a:pPr algn="ctr"/>
            <a:r>
              <a:rPr lang="es-ES" sz="9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ATENCION!</a:t>
            </a:r>
          </a:p>
        </p:txBody>
      </p:sp>
    </p:spTree>
    <p:extLst>
      <p:ext uri="{BB962C8B-B14F-4D97-AF65-F5344CB8AC3E}">
        <p14:creationId xmlns:p14="http://schemas.microsoft.com/office/powerpoint/2010/main" val="206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93937" y="2182553"/>
            <a:ext cx="84015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FUNCIONAMIENTO </a:t>
            </a:r>
          </a:p>
          <a:p>
            <a:pPr algn="ctr"/>
            <a:r>
              <a:rPr lang="es-ES" sz="6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136332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286" y="349056"/>
            <a:ext cx="8280582" cy="145075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SV" sz="36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SOLICITUDES Y RESPUESTAS DE INFORMACIÓN UAIP AÑO 2017</a:t>
            </a:r>
            <a:br>
              <a:rPr lang="es-SV" sz="3600" b="1" dirty="0">
                <a:ln/>
                <a:solidFill>
                  <a:srgbClr val="0000FF"/>
                </a:solidFill>
              </a:rPr>
            </a:br>
            <a:endParaRPr lang="es-SV" sz="3600" b="1" dirty="0">
              <a:ln/>
              <a:solidFill>
                <a:srgbClr val="0000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AC8799-F937-4069-9BF2-C7A37C2C2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27" y="1462046"/>
            <a:ext cx="8671040" cy="52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1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0520" y="512996"/>
            <a:ext cx="57249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ESTRUCTURA ORGÁNICA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873" y="323470"/>
            <a:ext cx="5153996" cy="64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6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25699" y="205705"/>
            <a:ext cx="8895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PERSONAL MUNICIPAL 2017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573DAE-10DD-4988-963B-9EBDA6E5E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44" y="1145120"/>
            <a:ext cx="6001512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54480" y="44380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>
                <a:ln/>
                <a:solidFill>
                  <a:srgbClr val="0000FF"/>
                </a:solidFill>
                <a:latin typeface="Arial Black" panose="020B0A04020102020204" pitchFamily="34" charset="0"/>
              </a:rPr>
              <a:t>FUNCIONAMIENTO DE LAS COMISIONES DEL CONCEJO MUNICIPAL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69551"/>
              </p:ext>
            </p:extLst>
          </p:nvPr>
        </p:nvGraphicFramePr>
        <p:xfrm>
          <a:off x="1880315" y="2240924"/>
          <a:ext cx="8345510" cy="399245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No.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Nombre de la Comisión Municipal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Funcionamiento</a:t>
                      </a:r>
                      <a:endParaRPr lang="es-SV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Educación, Cultura y Deportes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Todas las Comisiones nombradas no disponen de planes de trabajo y rinden informes puntuales verbales cuando les es requerido por el Concejo Municipal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Salud y Medio Ambiente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 Administración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Unidad de Género 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20139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925</TotalTime>
  <Words>913</Words>
  <Application>Microsoft Office PowerPoint</Application>
  <PresentationFormat>Panorámica</PresentationFormat>
  <Paragraphs>221</Paragraphs>
  <Slides>47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Calibri</vt:lpstr>
      <vt:lpstr>Century Gothic</vt:lpstr>
      <vt:lpstr>Tahoma</vt:lpstr>
      <vt:lpstr>Times New Roman</vt:lpstr>
      <vt:lpstr>Wingdings 3</vt:lpstr>
      <vt:lpstr>Espiral</vt:lpstr>
      <vt:lpstr>Hoja de cálculo de Microsoft Excel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SOLICITUDES Y RESPUESTAS DE INFORMACIÓN UAIP AÑO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FINANCIERA AÑO 2017</vt:lpstr>
      <vt:lpstr>INGRESOS Y EGRESOS MUNICIPALES AÑO 2017</vt:lpstr>
      <vt:lpstr>ESTIMACIÓN DE DISPONIBILIDAD FODES 75% PARA EL AÑO 2018</vt:lpstr>
      <vt:lpstr>DESEMPEÑO FINANCIERO AÑO 2017</vt:lpstr>
      <vt:lpstr>Presentación de PowerPoint</vt:lpstr>
      <vt:lpstr>Presentación de PowerPoint</vt:lpstr>
      <vt:lpstr>Presentación de PowerPoint</vt:lpstr>
      <vt:lpstr>Presentación de PowerPoint</vt:lpstr>
      <vt:lpstr>MECANISMOS DE PARTICIPACIÓN CIUDADANA AÑO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COMPARATIVO</vt:lpstr>
      <vt:lpstr>COORDINACION FINANCIERA</vt:lpstr>
      <vt:lpstr>CONTROL DE CUENTAS </vt:lpstr>
      <vt:lpstr>CALIFICACION</vt:lpstr>
      <vt:lpstr>INFORME FINANCIERO AL 10 ABRIL 2018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Propietario</cp:lastModifiedBy>
  <cp:revision>118</cp:revision>
  <cp:lastPrinted>2018-04-11T20:42:58Z</cp:lastPrinted>
  <dcterms:created xsi:type="dcterms:W3CDTF">2017-10-20T02:31:11Z</dcterms:created>
  <dcterms:modified xsi:type="dcterms:W3CDTF">2018-04-11T20:50:17Z</dcterms:modified>
</cp:coreProperties>
</file>