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64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ctor%20Reyes%20Courtad\Documents\ALCALDIAS\TEPETITAN\DOCUMENTOS\MATRIZ%20RENDICION%20DE%20CUENTAS%20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ctor%20Reyes%20Courtad\Documents\ALCALDIAS\TEPETITAN\DOCUMENTOS\MATRIZ%20RENDICION%20DE%20CUENTAS%20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ctor%20Reyes%20Courtad\Documents\ALCALDIAS\TEPETITAN\DOCUMENTOS\MATRIZ%20RENDICION%20DE%20CUENTAS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MATRIZ!$K$3:$Y$3</c:f>
              <c:strCache>
                <c:ptCount val="15"/>
                <c:pt idx="0">
                  <c:v>VIAL</c:v>
                </c:pt>
                <c:pt idx="1">
                  <c:v>ELECTRIFICACION</c:v>
                </c:pt>
                <c:pt idx="2">
                  <c:v>CULTURAL</c:v>
                </c:pt>
                <c:pt idx="3">
                  <c:v>NINEZ Y JUVENTUD</c:v>
                </c:pt>
                <c:pt idx="4">
                  <c:v>SOCIALES</c:v>
                </c:pt>
                <c:pt idx="5">
                  <c:v>ADULTO MAYOR</c:v>
                </c:pt>
                <c:pt idx="6">
                  <c:v>AGUA POTABLE</c:v>
                </c:pt>
                <c:pt idx="7">
                  <c:v>DEPORTE</c:v>
                </c:pt>
                <c:pt idx="8">
                  <c:v>DESECHOS SOLIDOS</c:v>
                </c:pt>
                <c:pt idx="9">
                  <c:v>ECONOMICO</c:v>
                </c:pt>
                <c:pt idx="10">
                  <c:v>EDUCACION</c:v>
                </c:pt>
                <c:pt idx="11">
                  <c:v>INSTITUCIONAL</c:v>
                </c:pt>
                <c:pt idx="12">
                  <c:v>PREVENCION</c:v>
                </c:pt>
                <c:pt idx="13">
                  <c:v>RECREACION</c:v>
                </c:pt>
                <c:pt idx="14">
                  <c:v>SALUD</c:v>
                </c:pt>
              </c:strCache>
            </c:strRef>
          </c:cat>
          <c:val>
            <c:numRef>
              <c:f>MATRIZ!$K$4:$Y$4</c:f>
              <c:numCache>
                <c:formatCode>_("$"* #,##0.00_);_("$"* \(#,##0.00\);_("$"* "-"??_);_(@_)</c:formatCode>
                <c:ptCount val="15"/>
                <c:pt idx="0">
                  <c:v>123614.54999999999</c:v>
                </c:pt>
                <c:pt idx="1">
                  <c:v>39244.65</c:v>
                </c:pt>
                <c:pt idx="2">
                  <c:v>69457.02</c:v>
                </c:pt>
                <c:pt idx="3">
                  <c:v>1736.07</c:v>
                </c:pt>
                <c:pt idx="4">
                  <c:v>21376.829999999998</c:v>
                </c:pt>
                <c:pt idx="5">
                  <c:v>53453.03</c:v>
                </c:pt>
                <c:pt idx="6">
                  <c:v>31405.3</c:v>
                </c:pt>
                <c:pt idx="7">
                  <c:v>119472.37000000001</c:v>
                </c:pt>
                <c:pt idx="8">
                  <c:v>66080</c:v>
                </c:pt>
                <c:pt idx="9">
                  <c:v>31800</c:v>
                </c:pt>
                <c:pt idx="10">
                  <c:v>42644.01</c:v>
                </c:pt>
                <c:pt idx="11">
                  <c:v>29655.82</c:v>
                </c:pt>
                <c:pt idx="12">
                  <c:v>18390.759999999995</c:v>
                </c:pt>
                <c:pt idx="13">
                  <c:v>40338.65</c:v>
                </c:pt>
                <c:pt idx="14">
                  <c:v>134736.6</c:v>
                </c:pt>
              </c:numCache>
            </c:numRef>
          </c:val>
        </c:ser>
        <c:axId val="40187392"/>
        <c:axId val="40666240"/>
      </c:barChart>
      <c:catAx>
        <c:axId val="40187392"/>
        <c:scaling>
          <c:orientation val="minMax"/>
        </c:scaling>
        <c:axPos val="b"/>
        <c:tickLblPos val="nextTo"/>
        <c:crossAx val="40666240"/>
        <c:crosses val="autoZero"/>
        <c:auto val="1"/>
        <c:lblAlgn val="ctr"/>
        <c:lblOffset val="100"/>
      </c:catAx>
      <c:valAx>
        <c:axId val="40666240"/>
        <c:scaling>
          <c:orientation val="minMax"/>
        </c:scaling>
        <c:axPos val="l"/>
        <c:majorGridlines/>
        <c:numFmt formatCode="_(&quot;$&quot;* #,##0.00_);_(&quot;$&quot;* \(#,##0.00\);_(&quot;$&quot;* &quot;-&quot;??_);_(@_)" sourceLinked="1"/>
        <c:tickLblPos val="nextTo"/>
        <c:crossAx val="40187392"/>
        <c:crosses val="autoZero"/>
        <c:crossBetween val="between"/>
      </c:valAx>
      <c:spPr>
        <a:solidFill>
          <a:schemeClr val="accent5">
            <a:lumMod val="20000"/>
            <a:lumOff val="80000"/>
          </a:schemeClr>
        </a:solidFill>
      </c:spPr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chart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spPr>
              <a:solidFill>
                <a:srgbClr val="FF0066"/>
              </a:solidFill>
            </c:spPr>
          </c:dPt>
          <c:dPt>
            <c:idx val="6"/>
            <c:spPr>
              <a:solidFill>
                <a:schemeClr val="bg1">
                  <a:lumMod val="75000"/>
                </a:schemeClr>
              </a:solidFill>
            </c:spPr>
          </c:dPt>
          <c:dPt>
            <c:idx val="7"/>
            <c:spPr>
              <a:solidFill>
                <a:srgbClr val="FFFF00"/>
              </a:solidFill>
            </c:spPr>
          </c:dPt>
          <c:dPt>
            <c:idx val="11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4"/>
            <c:spPr>
              <a:solidFill>
                <a:srgbClr val="FF0000"/>
              </a:solidFill>
            </c:spPr>
          </c:dPt>
          <c:dLbls>
            <c:dLbl>
              <c:idx val="1"/>
              <c:layout>
                <c:manualLayout>
                  <c:x val="-0.14618982823463167"/>
                  <c:y val="2.3093059101556637E-2"/>
                </c:manualLayout>
              </c:layout>
              <c:dLblPos val="bestFit"/>
              <c:showCatName val="1"/>
              <c:showPercent val="1"/>
            </c:dLbl>
            <c:dLblPos val="bestFit"/>
            <c:showCatName val="1"/>
            <c:showPercent val="1"/>
            <c:showLeaderLines val="1"/>
          </c:dLbls>
          <c:cat>
            <c:strRef>
              <c:f>MATRIZ!$K$3:$Y$3</c:f>
              <c:strCache>
                <c:ptCount val="15"/>
                <c:pt idx="0">
                  <c:v>VIAL</c:v>
                </c:pt>
                <c:pt idx="1">
                  <c:v>ELECTRIFICACION</c:v>
                </c:pt>
                <c:pt idx="2">
                  <c:v>CULTURAL</c:v>
                </c:pt>
                <c:pt idx="3">
                  <c:v>NINEZ Y JUVENTUD</c:v>
                </c:pt>
                <c:pt idx="4">
                  <c:v>SOCIALES</c:v>
                </c:pt>
                <c:pt idx="5">
                  <c:v>ADULTO MAYOR</c:v>
                </c:pt>
                <c:pt idx="6">
                  <c:v>AGUA POTABLE</c:v>
                </c:pt>
                <c:pt idx="7">
                  <c:v>DEPORTE</c:v>
                </c:pt>
                <c:pt idx="8">
                  <c:v>DESECHOS SOLIDOS</c:v>
                </c:pt>
                <c:pt idx="9">
                  <c:v>ECONOMICO</c:v>
                </c:pt>
                <c:pt idx="10">
                  <c:v>EDUCACION</c:v>
                </c:pt>
                <c:pt idx="11">
                  <c:v>INSTITUCIONAL</c:v>
                </c:pt>
                <c:pt idx="12">
                  <c:v>PREVENCION</c:v>
                </c:pt>
                <c:pt idx="13">
                  <c:v>RECREACION</c:v>
                </c:pt>
                <c:pt idx="14">
                  <c:v>SALUD</c:v>
                </c:pt>
              </c:strCache>
            </c:strRef>
          </c:cat>
          <c:val>
            <c:numRef>
              <c:f>MATRIZ!$K$5:$Y$5</c:f>
              <c:numCache>
                <c:formatCode>0.00%</c:formatCode>
                <c:ptCount val="15"/>
                <c:pt idx="0">
                  <c:v>0.15012594156809658</c:v>
                </c:pt>
                <c:pt idx="1">
                  <c:v>4.7661379932705361E-2</c:v>
                </c:pt>
                <c:pt idx="2">
                  <c:v>8.4353342919697732E-2</c:v>
                </c:pt>
                <c:pt idx="3">
                  <c:v>2.1084018295429259E-3</c:v>
                </c:pt>
                <c:pt idx="4">
                  <c:v>2.5961480517391635E-2</c:v>
                </c:pt>
                <c:pt idx="5">
                  <c:v>6.4917005792746202E-2</c:v>
                </c:pt>
                <c:pt idx="6">
                  <c:v>3.8140738551639297E-2</c:v>
                </c:pt>
                <c:pt idx="7">
                  <c:v>0.1450953956279582</c:v>
                </c:pt>
                <c:pt idx="8">
                  <c:v>8.0252059476977597E-2</c:v>
                </c:pt>
                <c:pt idx="9">
                  <c:v>3.8620089155083047E-2</c:v>
                </c:pt>
                <c:pt idx="10">
                  <c:v>5.1789794595290983E-2</c:v>
                </c:pt>
                <c:pt idx="11">
                  <c:v>3.6016050703367775E-2</c:v>
                </c:pt>
                <c:pt idx="12">
                  <c:v>2.2334993422318716E-2</c:v>
                </c:pt>
                <c:pt idx="13">
                  <c:v>4.8990008157097198E-2</c:v>
                </c:pt>
                <c:pt idx="14">
                  <c:v>0.16363331775008688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SV"/>
  <c:chart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1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24456944444444462"/>
                  <c:y val="-0.14110950421290758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es-SV"/>
                </a:p>
              </c:txPr>
              <c:showVal val="1"/>
              <c:showCatName val="1"/>
              <c:showPercent val="1"/>
            </c:dLbl>
            <c:dLbl>
              <c:idx val="1"/>
              <c:layout>
                <c:manualLayout>
                  <c:x val="0.22963888888888889"/>
                  <c:y val="8.8981045291538927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es-SV"/>
                </a:p>
              </c:txPr>
              <c:showVal val="1"/>
              <c:showCatName val="1"/>
              <c:showPercent val="1"/>
            </c:dLbl>
            <c:showVal val="1"/>
            <c:showCatName val="1"/>
            <c:showPercent val="1"/>
            <c:showLeaderLines val="1"/>
          </c:dLbls>
          <c:cat>
            <c:strRef>
              <c:f>MATRIZ!$AA$3:$AB$3</c:f>
              <c:strCache>
                <c:ptCount val="2"/>
                <c:pt idx="0">
                  <c:v>FODES 75%</c:v>
                </c:pt>
                <c:pt idx="1">
                  <c:v>FONDOS PROPIOS</c:v>
                </c:pt>
              </c:strCache>
            </c:strRef>
          </c:cat>
          <c:val>
            <c:numRef>
              <c:f>MATRIZ!$AA$4:$AB$4</c:f>
              <c:numCache>
                <c:formatCode>_("$"* #,##0.00_);_("$"* \(#,##0.00\);_("$"* "-"??_);_(@_)</c:formatCode>
                <c:ptCount val="2"/>
                <c:pt idx="0">
                  <c:v>492205</c:v>
                </c:pt>
                <c:pt idx="1">
                  <c:v>331200</c:v>
                </c:pt>
              </c:numCache>
            </c:numRef>
          </c:val>
        </c:ser>
      </c:pie3DChart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SV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DA20162-1DF8-4455-862C-BCCBF72C2592}" type="datetimeFigureOut">
              <a:rPr lang="es-SV" smtClean="0"/>
              <a:pPr/>
              <a:t>25/09/2015</a:t>
            </a:fld>
            <a:endParaRPr lang="es-SV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SV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18E31F-9EEE-4A58-B6D4-4D6F4E371C6E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2285992"/>
            <a:ext cx="7772400" cy="724866"/>
          </a:xfrm>
        </p:spPr>
        <p:txBody>
          <a:bodyPr>
            <a:normAutofit/>
          </a:bodyPr>
          <a:lstStyle/>
          <a:p>
            <a:r>
              <a:rPr lang="es-SV" sz="3200" dirty="0" smtClean="0"/>
              <a:t>ALCALDIA MUNICIPAL DE TEPETITAN</a:t>
            </a:r>
            <a:endParaRPr lang="es-SV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3143248"/>
            <a:ext cx="7772400" cy="157163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s-SV" b="1" dirty="0" smtClean="0">
                <a:latin typeface="Charlemagne Std" pitchFamily="82" charset="0"/>
              </a:rPr>
              <a:t>RENDICION DE CUENTAS </a:t>
            </a:r>
          </a:p>
          <a:p>
            <a:pPr algn="ctr"/>
            <a:r>
              <a:rPr lang="es-SV" b="1" dirty="0" smtClean="0">
                <a:latin typeface="Charlemagne Std" pitchFamily="82" charset="0"/>
              </a:rPr>
              <a:t>AGOSTO 2014  -  AGOSTO 2015</a:t>
            </a:r>
          </a:p>
          <a:p>
            <a:pPr algn="ctr"/>
            <a:endParaRPr lang="es-SV" b="1" dirty="0" smtClean="0">
              <a:latin typeface="Charlemagne Std" pitchFamily="82" charset="0"/>
            </a:endParaRPr>
          </a:p>
          <a:p>
            <a:pPr algn="ctr"/>
            <a:r>
              <a:rPr lang="es-SV" sz="3500" b="1" dirty="0" smtClean="0">
                <a:solidFill>
                  <a:srgbClr val="FF0000"/>
                </a:solidFill>
                <a:latin typeface="Charlemagne Std" pitchFamily="82" charset="0"/>
              </a:rPr>
              <a:t>INVERSION EN EL MUNICIPIO</a:t>
            </a:r>
            <a:endParaRPr lang="es-SV" sz="3500" b="1" dirty="0">
              <a:solidFill>
                <a:srgbClr val="FF0000"/>
              </a:solidFill>
              <a:latin typeface="Charlemagne Std" pitchFamily="82" charset="0"/>
            </a:endParaRPr>
          </a:p>
        </p:txBody>
      </p:sp>
      <p:pic>
        <p:nvPicPr>
          <p:cNvPr id="4" name="3 Imagen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357166"/>
            <a:ext cx="1857388" cy="182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DETALLE DE INVERSION</a:t>
            </a:r>
            <a:endParaRPr lang="es-SV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85786" y="1643050"/>
          <a:ext cx="7929618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1928826"/>
                <a:gridCol w="571504"/>
                <a:gridCol w="642942"/>
                <a:gridCol w="714380"/>
                <a:gridCol w="928694"/>
                <a:gridCol w="928694"/>
                <a:gridCol w="928694"/>
                <a:gridCol w="857256"/>
              </a:tblGrid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NOMBRE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FINAL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MODALIDAD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FUENTE DE </a:t>
                      </a:r>
                      <a:r>
                        <a:rPr lang="es-SV" sz="800" b="1" i="0" u="none" strike="noStrike" dirty="0" smtClean="0">
                          <a:latin typeface="Verdana"/>
                        </a:rPr>
                        <a:t>FINANCIA</a:t>
                      </a:r>
                      <a:endParaRPr lang="es-SV" sz="800" b="1" i="0" u="none" strike="noStrike" dirty="0"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UBICACIÓN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MONTO DELPROYECTO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AREA DE INVERSION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CONSTRUCCION DE ACERA Y ARREATE EN CANTON CANAS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sep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feb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CANTON CAÑAS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10,128.14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VIAL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CELEBRACIO DE COSTUMBRES Y TRADICIONES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feb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19,557.59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CULTURAL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TAPIAL DE ESCUELA PEDRO PABLO CASTILLO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FONDO MUNICIPAL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BARRIO EL CENTRO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  4,046.49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EDUCACION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INTRODUCCION DE ENERGIA ELECTRICA EN PASAJE "D"LOTIFICACION LAS BRISAS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COL LAS BRISAS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  6,013.85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ELECTRIFICACION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CONSTRUCCION DE MALLA DE SEGURIDAD EN LOS MONTANO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feb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CANTON LA VIRGEN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18,390.76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PREVENCION RIESGOS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5" name="3 Marcador de contenido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57166"/>
            <a:ext cx="1157362" cy="1138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DETALLE DE INVERSION</a:t>
            </a:r>
            <a:endParaRPr lang="es-SV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85786" y="1643050"/>
          <a:ext cx="7929618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1928826"/>
                <a:gridCol w="571504"/>
                <a:gridCol w="642942"/>
                <a:gridCol w="714380"/>
                <a:gridCol w="928694"/>
                <a:gridCol w="928694"/>
                <a:gridCol w="928694"/>
                <a:gridCol w="857256"/>
              </a:tblGrid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NOMBRE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FINAL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MODALIDAD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FUENTE DE </a:t>
                      </a:r>
                      <a:r>
                        <a:rPr lang="es-SV" sz="800" b="1" i="0" u="none" strike="noStrike" dirty="0" smtClean="0">
                          <a:latin typeface="Verdana"/>
                        </a:rPr>
                        <a:t>FINANCIA</a:t>
                      </a:r>
                      <a:endParaRPr lang="es-SV" sz="800" b="1" i="0" u="none" strike="noStrike" dirty="0"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UBICACIÓN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MONTO DELPROYECTO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AREA DE INVERSION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PROGRAMA DE SALUD MUNICIPAL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</a:t>
                      </a:r>
                      <a:r>
                        <a:rPr lang="es-SV" sz="8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55,245.00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SALUD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CARPETAS TECNICAS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may 2012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25,100.00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INSTITUCIONAL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CONCRETEADO HIDRAULICO DE CALLE A CASERIO LOS HERNANDEZ, CANTON LA VIRGEN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dic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CANTON LA VIRGEN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15,375.61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VIAL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“CONSTRUCCION DE CERCA PERIMETRAL, MURO DE PROTECCION Y CASETA DE VIGILANCIA EN TERRENO DE BOMBA Y TERRENO DE TANQUE DE AGUA POTABLE, TEPETITAN, SAN VICENTE”.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sep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TEPETITAN CASCO URBANO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31,405.30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AGUA POTABLE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ENTREGA DE PAQUETE DE ALIMENTOS AL ADULTO MAYOR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jul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FONDO MUNICIPAL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53,453.03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ADULTO MAYOR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5" name="3 Marcador de contenido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57166"/>
            <a:ext cx="1157362" cy="1138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DETALLE DE INVERSION</a:t>
            </a:r>
            <a:endParaRPr lang="es-SV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85786" y="1643050"/>
          <a:ext cx="7929618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1928826"/>
                <a:gridCol w="571504"/>
                <a:gridCol w="642942"/>
                <a:gridCol w="714380"/>
                <a:gridCol w="928694"/>
                <a:gridCol w="928694"/>
                <a:gridCol w="928694"/>
                <a:gridCol w="857256"/>
              </a:tblGrid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NOMBRE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FINAL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MODALIDAD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FUENTE DE </a:t>
                      </a:r>
                      <a:r>
                        <a:rPr lang="es-SV" sz="800" b="1" i="0" u="none" strike="noStrike" dirty="0" smtClean="0">
                          <a:latin typeface="Verdana"/>
                        </a:rPr>
                        <a:t>FINANCIA</a:t>
                      </a:r>
                      <a:endParaRPr lang="es-SV" sz="800" b="1" i="0" u="none" strike="noStrike" dirty="0"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UBICACIÓN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MONTO DELPROYECTO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AREA DE INVERSION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ENTREGA DE ABONO A AGRICULTORES DE TEPETITAN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r>
                        <a:rPr lang="es-SV" sz="9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FONDO MUNICIPAL</a:t>
                      </a:r>
                      <a:endParaRPr lang="es-SV" sz="900" b="0" i="0" u="none" strike="noStrik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31,800.00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ECONOMICO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CURSOS DE VERANO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dic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  3,795.23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EDUCACION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MANTENIMIENTO DE SERVICIOS MUNICIPALES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feb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TEPETITAN CASCO URBANO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  4,555.82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INSTITUCIONAL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PINTURA GENERAL DEL PARQUE CENTRAL Y ALCALDIA DE TEPETITAN Y CAMBIO DE TECHO EN CHALETS MUNICIPALES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jul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TEPETITAN CASCO URBANO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  5,838.65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RECREACION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CONSTRUCCION DE MUROS DE PROTECCION PARA CANCHA DE FUTBOL DE CANTON CAÑAS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</a:t>
                      </a:r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FONDO MUNICIPAL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CANTON CAÑAS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93,926.71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DEPORTE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5" name="3 Marcador de contenido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57166"/>
            <a:ext cx="1157362" cy="1138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PROYECTOS A EJECUTAR</a:t>
            </a:r>
            <a:endParaRPr lang="es-SV" dirty="0"/>
          </a:p>
        </p:txBody>
      </p:sp>
      <p:pic>
        <p:nvPicPr>
          <p:cNvPr id="4" name="3 Marcador de contenido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57166"/>
            <a:ext cx="1157362" cy="1138551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7" y="1785926"/>
          <a:ext cx="7858181" cy="419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9832"/>
                <a:gridCol w="1202783"/>
                <a:gridCol w="1202783"/>
                <a:gridCol w="1202783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LUGAR DE EJECUCION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FUENTE DE FINANCIAMIENTO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MONTO DELPROYECTO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 dirty="0">
                          <a:latin typeface="Calibri"/>
                        </a:rPr>
                        <a:t>CONCRETEADO HIDRAULICO DE 150 METROS DE ANTIGUA CALLE CANTON CAÑAS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Calibri"/>
                        </a:rPr>
                        <a:t>CANTON CAÑAS</a:t>
                      </a:r>
                    </a:p>
                  </a:txBody>
                  <a:tcPr marL="0" marR="0" marT="0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Calibri"/>
                        </a:rPr>
                        <a:t> SE REALIZARAN CON 75%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 smtClean="0">
                          <a:latin typeface="Calibri"/>
                        </a:rPr>
                        <a:t>$  </a:t>
                      </a:r>
                      <a:r>
                        <a:rPr lang="es-SV" sz="1000" b="0" i="0" u="none" strike="noStrike" dirty="0">
                          <a:latin typeface="Calibri"/>
                        </a:rPr>
                        <a:t>40,154.43 </a:t>
                      </a:r>
                    </a:p>
                  </a:txBody>
                  <a:tcPr marL="0" marR="0" marT="0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Calibri"/>
                        </a:rPr>
                        <a:t>MEJORAMIENTO Y AMPLIACION DEL  SISTEMA DE ENERGIA ELECTRICA  EN PARCELACION EL TRANSITO , PASAJE A, CALLE ORIENTE DELO BARRIO SAN AGUSTIN.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Calibri"/>
                        </a:rPr>
                        <a:t>BARRIO SAN AGUSTIN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latin typeface="Calibri"/>
                        </a:rPr>
                        <a:t> </a:t>
                      </a:r>
                      <a:r>
                        <a:rPr lang="es-SV" sz="1000" b="0" i="0" u="none" strike="noStrike" dirty="0" smtClean="0">
                          <a:latin typeface="Calibri"/>
                        </a:rPr>
                        <a:t>$ </a:t>
                      </a:r>
                      <a:r>
                        <a:rPr lang="es-SV" sz="1000" b="0" i="0" u="none" strike="noStrike" dirty="0">
                          <a:latin typeface="Calibri"/>
                        </a:rPr>
                        <a:t>23,696.11 </a:t>
                      </a:r>
                    </a:p>
                  </a:txBody>
                  <a:tcPr marL="0" marR="0" marT="0" marB="0" anchor="ctr"/>
                </a:tc>
              </a:tr>
              <a:tr h="244802">
                <a:tc vMerge="1"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SV" sz="8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latin typeface="Calibri"/>
                        </a:rPr>
                        <a:t> </a:t>
                      </a:r>
                      <a:r>
                        <a:rPr lang="es-SV" sz="1000" b="0" i="0" u="none" strike="noStrike" dirty="0" smtClean="0">
                          <a:latin typeface="Calibri"/>
                        </a:rPr>
                        <a:t>$ </a:t>
                      </a:r>
                      <a:r>
                        <a:rPr lang="es-SV" sz="1000" b="0" i="0" u="none" strike="noStrike" dirty="0">
                          <a:latin typeface="Calibri"/>
                        </a:rPr>
                        <a:t>15,955.06 </a:t>
                      </a:r>
                    </a:p>
                  </a:txBody>
                  <a:tcPr marL="0" marR="0" marT="0" marB="0" anchor="ctr"/>
                </a:tc>
              </a:tr>
              <a:tr h="24287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Calibri"/>
                        </a:rPr>
                        <a:t>AMPLIACION Y MEJORAMIENTO DEL SISTEMA DE ENERGIA ELECTRICA EN CALLE QUE CONDUCE A ANTIGUO TEPETITAN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Calibri"/>
                        </a:rPr>
                        <a:t>ANTIGUO TEPETITAN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34306">
                <a:tc vMerge="1"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SV" sz="8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latin typeface="Calibri"/>
                        </a:rPr>
                        <a:t> </a:t>
                      </a:r>
                      <a:r>
                        <a:rPr lang="es-SV" sz="1000" b="0" i="0" u="none" strike="noStrike" dirty="0" smtClean="0">
                          <a:latin typeface="Calibri"/>
                        </a:rPr>
                        <a:t>$ </a:t>
                      </a:r>
                      <a:r>
                        <a:rPr lang="es-SV" sz="1000" b="0" i="0" u="none" strike="noStrike" dirty="0">
                          <a:latin typeface="Calibri"/>
                        </a:rPr>
                        <a:t>5,000.00 </a:t>
                      </a:r>
                    </a:p>
                  </a:txBody>
                  <a:tcPr marL="0" marR="0" marT="0" marB="0" anchor="ctr"/>
                </a:tc>
              </a:tr>
              <a:tr h="23653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Calibri"/>
                        </a:rPr>
                        <a:t>CONSTRUCCION DE LETRINA Y CONSTRUCCION DE GALERA TIPO ABIERTA PARA DESECHOS ORGANICOS EN COMPOSTERA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Calibri"/>
                        </a:rPr>
                        <a:t>SAN CAYETANO ISTEPEQUE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14312">
                <a:tc vMerge="1">
                  <a:txBody>
                    <a:bodyPr/>
                    <a:lstStyle/>
                    <a:p>
                      <a:pPr algn="l" fontAlgn="ctr"/>
                      <a:endParaRPr lang="es-SV" sz="8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SV" sz="800" b="0" i="0" u="none" strike="noStrike">
                        <a:latin typeface="Calibri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latin typeface="Calibri"/>
                        </a:rPr>
                        <a:t> </a:t>
                      </a:r>
                      <a:r>
                        <a:rPr lang="es-SV" sz="1000" b="0" i="0" u="none" strike="noStrike" dirty="0" smtClean="0">
                          <a:latin typeface="Calibri"/>
                        </a:rPr>
                        <a:t>$ </a:t>
                      </a:r>
                      <a:r>
                        <a:rPr lang="es-SV" sz="1000" b="0" i="0" u="none" strike="noStrike" dirty="0">
                          <a:latin typeface="Calibri"/>
                        </a:rPr>
                        <a:t>40,000.00 </a:t>
                      </a:r>
                    </a:p>
                  </a:txBody>
                  <a:tcPr marL="0" marR="0" marT="0" marB="0" anchor="ctr"/>
                </a:tc>
              </a:tr>
              <a:tr h="25652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Calibri"/>
                        </a:rPr>
                        <a:t>ADQUISICION DE TERRENO PARA AREA RECREATIVA EN CANTON LA VIRGEN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Calibri"/>
                        </a:rPr>
                        <a:t>CANTON LA VIRGEN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Calibri"/>
                        </a:rPr>
                        <a:t>CONCRETEADO DE 175 METROS DE CALLE QUE CONDUCE A CASERIO LOS ANGULO, CANTON LA VIRGEN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Calibri"/>
                        </a:rPr>
                        <a:t>CANTON LA VIRGEN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latin typeface="Calibri"/>
                        </a:rPr>
                        <a:t> </a:t>
                      </a:r>
                      <a:r>
                        <a:rPr lang="es-SV" sz="1000" b="0" i="0" u="none" strike="noStrike" dirty="0" smtClean="0">
                          <a:latin typeface="Calibri"/>
                        </a:rPr>
                        <a:t>$ </a:t>
                      </a:r>
                      <a:r>
                        <a:rPr lang="es-SV" sz="1000" b="0" i="0" u="none" strike="noStrike" dirty="0">
                          <a:latin typeface="Calibri"/>
                        </a:rPr>
                        <a:t>39,876.00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Calibri"/>
                        </a:rPr>
                        <a:t>CONSTRUCCION DE BOULEVARD Y MONUMENTO DE BIENVENIDA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Calibri"/>
                        </a:rPr>
                        <a:t>TEPETITAN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latin typeface="Calibri"/>
                        </a:rPr>
                        <a:t> </a:t>
                      </a:r>
                      <a:r>
                        <a:rPr lang="es-SV" sz="1000" b="0" i="0" u="none" strike="noStrike" dirty="0" smtClean="0">
                          <a:latin typeface="Calibri"/>
                        </a:rPr>
                        <a:t>$ 45,000.00 </a:t>
                      </a:r>
                      <a:endParaRPr lang="es-SV" sz="1000" b="0" i="0" u="none" strike="noStrike" dirty="0"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Calibri"/>
                        </a:rPr>
                        <a:t>ADQUISICION DE SISTEMA DE POTABILIZACION DE AGUA POTABLE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Calibri"/>
                        </a:rPr>
                        <a:t>TEPETITAN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latin typeface="Calibri"/>
                        </a:rPr>
                        <a:t> </a:t>
                      </a:r>
                      <a:r>
                        <a:rPr lang="es-SV" sz="1000" b="0" i="0" u="none" strike="noStrike" dirty="0" smtClean="0">
                          <a:latin typeface="Calibri"/>
                        </a:rPr>
                        <a:t>$ </a:t>
                      </a:r>
                      <a:r>
                        <a:rPr lang="es-SV" sz="1000" b="0" i="0" u="none" strike="noStrike" dirty="0">
                          <a:latin typeface="Calibri"/>
                        </a:rPr>
                        <a:t>7,000.00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Calibri"/>
                        </a:rPr>
                        <a:t>CONCRETEADO DE CALLE QUE CONDUCE A CEMENTERIO MUNICIPAL DE TEPETITAN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Calibri"/>
                        </a:rPr>
                        <a:t>TEPETITAN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latin typeface="Calibri"/>
                        </a:rPr>
                        <a:t> </a:t>
                      </a:r>
                      <a:r>
                        <a:rPr lang="es-SV" sz="1000" b="0" i="0" u="none" strike="noStrike" dirty="0" smtClean="0">
                          <a:latin typeface="Calibri"/>
                        </a:rPr>
                        <a:t>$ </a:t>
                      </a:r>
                      <a:r>
                        <a:rPr lang="es-SV" sz="1000" b="0" i="0" u="none" strike="noStrike" dirty="0">
                          <a:latin typeface="Calibri"/>
                        </a:rPr>
                        <a:t>33,303.35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latin typeface="Calibri"/>
                        </a:rPr>
                        <a:t>APOYPO A LA MUJER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>
                          <a:latin typeface="Calibri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latin typeface="Calibri"/>
                        </a:rPr>
                        <a:t> </a:t>
                      </a:r>
                      <a:r>
                        <a:rPr lang="es-SV" sz="1000" b="0" i="0" u="none" strike="noStrike" dirty="0" smtClean="0">
                          <a:latin typeface="Calibri"/>
                        </a:rPr>
                        <a:t>$ </a:t>
                      </a:r>
                      <a:r>
                        <a:rPr lang="es-SV" sz="1000" b="0" i="0" u="none" strike="noStrike" dirty="0">
                          <a:latin typeface="Calibri"/>
                        </a:rPr>
                        <a:t>5,000.00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PROYECTOS A EJECUTAR</a:t>
            </a:r>
            <a:endParaRPr lang="es-SV" dirty="0"/>
          </a:p>
        </p:txBody>
      </p:sp>
      <p:pic>
        <p:nvPicPr>
          <p:cNvPr id="4" name="3 Marcador de contenido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57166"/>
            <a:ext cx="1157362" cy="1138551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7" y="1785926"/>
          <a:ext cx="7858181" cy="4199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9832"/>
                <a:gridCol w="1202783"/>
                <a:gridCol w="1202783"/>
                <a:gridCol w="1202783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NOMBRE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LUGAR DE EJECUCION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FUENTE DE FINANCIAMIENTO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MONTO DELPROYECTO</a:t>
                      </a:r>
                    </a:p>
                  </a:txBody>
                  <a:tcPr marL="0" marR="0" marT="0" marB="0" anchor="ctr"/>
                </a:tc>
              </a:tr>
              <a:tr h="772168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latin typeface="Calibri"/>
                        </a:rPr>
                        <a:t>CONSTRUCCION DE MURO </a:t>
                      </a:r>
                      <a:r>
                        <a:rPr lang="es-SV" sz="1000" b="0" i="0" u="none" strike="noStrike">
                          <a:latin typeface="Calibri"/>
                        </a:rPr>
                        <a:t>PERIMETRAL </a:t>
                      </a:r>
                      <a:r>
                        <a:rPr lang="es-SV" sz="1000" b="0" i="0" u="none" strike="noStrike" smtClean="0">
                          <a:latin typeface="Calibri"/>
                        </a:rPr>
                        <a:t>EN</a:t>
                      </a:r>
                      <a:r>
                        <a:rPr lang="es-SV" sz="1000" b="0" i="0" u="none" strike="noStrike" baseline="0" smtClean="0">
                          <a:latin typeface="Calibri"/>
                        </a:rPr>
                        <a:t> CENTRO ESCOLAR</a:t>
                      </a:r>
                      <a:r>
                        <a:rPr lang="es-SV" sz="1000" b="0" i="0" u="none" strike="noStrike" smtClean="0">
                          <a:latin typeface="Calibri"/>
                        </a:rPr>
                        <a:t> </a:t>
                      </a:r>
                      <a:r>
                        <a:rPr lang="es-SV" sz="1000" b="0" i="0" u="none" strike="noStrike" dirty="0">
                          <a:latin typeface="Calibri"/>
                        </a:rPr>
                        <a:t>EL REFUGIO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latin typeface="Calibri"/>
                        </a:rPr>
                        <a:t>TEPETITAN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latin typeface="Calibri"/>
                        </a:rPr>
                        <a:t>APORTE DEL MINED $ 15,000.00        APORTE DE LA ALCALDIA $25,000.00      HACIENDO UN TOTAL DE $40,000.00</a:t>
                      </a:r>
                    </a:p>
                  </a:txBody>
                  <a:tcPr marL="0" marR="0" marT="0" marB="0" anchor="ctr"/>
                </a:tc>
              </a:tr>
              <a:tr h="785818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latin typeface="Calibri"/>
                        </a:rPr>
                        <a:t>MEJORAMIENTO DE CALLE RURAL QUE CONDUCE DE CANTON LA VIRGEN A TEPETITAN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latin typeface="Calibri"/>
                        </a:rPr>
                        <a:t>TEPETITAN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latin typeface="Calibri"/>
                        </a:rPr>
                        <a:t>APORTE DEL MOP $24,286.80             APORTE DE LA ALCALDIA $19,966.74        HACIENDO UN TOTAL DE $44,253.54</a:t>
                      </a:r>
                    </a:p>
                  </a:txBody>
                  <a:tcPr marL="0" marR="0" marT="0" marB="0" anchor="ctr"/>
                </a:tc>
              </a:tr>
              <a:tr h="57150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latin typeface="Calibri"/>
                        </a:rPr>
                        <a:t>ADQUISICION DE HERRAMIENTAS, RADIOS DE COMUNICACIÓN PARA FORTALECIMIENTO DE COMISIONES  COMUNALES.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latin typeface="Calibri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latin typeface="Calibri"/>
                        </a:rPr>
                        <a:t>$8,000.00 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latin typeface="Calibri"/>
                        </a:rPr>
                        <a:t>PROGRAMA DE EMPRENDIMIENTO SOLIDARIO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latin typeface="Calibri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latin typeface="Calibri"/>
                        </a:rPr>
                        <a:t>FISDL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latin typeface="Calibri"/>
                        </a:rPr>
                        <a:t>$22,390.00 </a:t>
                      </a:r>
                    </a:p>
                  </a:txBody>
                  <a:tcPr marL="0" marR="0" marT="0" marB="0" anchor="ctr"/>
                </a:tc>
              </a:tr>
              <a:tr h="71438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s-SV" sz="800" b="0" i="0" u="none" strike="noStrike" dirty="0">
                          <a:latin typeface="Verdana"/>
                        </a:rPr>
                        <a:t>ESTE PROGRAMA VA DIRIGIDO A PERSONAS QUE PARTICIPARON EN PROGRAMA PATI, SE HARA UN ESTUDIO ENTRE 60 PERSONAS, 30 DE ESTAS SERAN BENEFICIADAS SIEMPRE Y CUANDO SE DEMUESTRE QUE CUMPLEN CON LOS REQUISITOS QUE EL FISDL REQUIERE, EL OBJETIVO DEL PROGRAMA ES FORTALECER LOS EMPRENDIMIENTOS QUE ESTAS PERSONAS TENGAN Y MEJORAR LAS CONDICIONES DE VIDA DE LAS FAMILIAS BENEFICIARIAS.</a:t>
                      </a: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SV" dirty="0" smtClean="0"/>
              <a:t>CANTIDAD DE PROYECTOS     	: 30</a:t>
            </a:r>
          </a:p>
          <a:p>
            <a:endParaRPr lang="es-SV" dirty="0" smtClean="0"/>
          </a:p>
          <a:p>
            <a:r>
              <a:rPr lang="es-SV" dirty="0" smtClean="0"/>
              <a:t>MONTO INVERTIDO			: $ 823,405.66</a:t>
            </a:r>
          </a:p>
          <a:p>
            <a:endParaRPr lang="es-SV" dirty="0" smtClean="0"/>
          </a:p>
          <a:p>
            <a:pPr>
              <a:buNone/>
            </a:pPr>
            <a:endParaRPr lang="es-SV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DATOS GENERALES</a:t>
            </a:r>
            <a:endParaRPr lang="es-SV" dirty="0"/>
          </a:p>
        </p:txBody>
      </p:sp>
      <p:pic>
        <p:nvPicPr>
          <p:cNvPr id="4" name="3 Marcador de contenido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14290"/>
            <a:ext cx="1157362" cy="1138551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00100" y="3286124"/>
          <a:ext cx="7500990" cy="2714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2500330"/>
                <a:gridCol w="2500330"/>
              </a:tblGrid>
              <a:tr h="44726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SV" sz="2400" b="0" i="0" u="none" strike="noStrike" dirty="0" smtClean="0">
                          <a:latin typeface="Aharoni"/>
                        </a:rPr>
                        <a:t>AREAS   DE   INVERSION</a:t>
                      </a:r>
                      <a:endParaRPr lang="es-SV" sz="2400" b="0" i="0" u="none" strike="noStrike" dirty="0">
                        <a:latin typeface="Aharon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SV" sz="1400" b="0" i="0" u="none" strike="noStrike" dirty="0">
                        <a:latin typeface="Aharon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SV" sz="1400" b="0" i="0" u="none" strike="noStrike" dirty="0">
                        <a:latin typeface="Aharoni"/>
                      </a:endParaRPr>
                    </a:p>
                  </a:txBody>
                  <a:tcPr marL="0" marR="0" marT="0" marB="0" anchor="ctr"/>
                </a:tc>
              </a:tr>
              <a:tr h="45347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latin typeface="Aharoni"/>
                        </a:rPr>
                        <a:t>ELECTRIFICACION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latin typeface="Aharoni"/>
                        </a:rPr>
                        <a:t>AGUA POTABLE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latin typeface="Aharoni"/>
                        </a:rPr>
                        <a:t>INSTITUCIONALES</a:t>
                      </a:r>
                    </a:p>
                  </a:txBody>
                  <a:tcPr marL="0" marR="0" marT="0" marB="0" anchor="b"/>
                </a:tc>
              </a:tr>
              <a:tr h="45347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latin typeface="Aharoni"/>
                        </a:rPr>
                        <a:t>CULTURALES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latin typeface="Aharoni"/>
                        </a:rPr>
                        <a:t>DEPORTE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latin typeface="Aharoni"/>
                        </a:rPr>
                        <a:t>PREVENCION RIESGOS</a:t>
                      </a:r>
                    </a:p>
                  </a:txBody>
                  <a:tcPr marL="0" marR="0" marT="0" marB="0" anchor="b"/>
                </a:tc>
              </a:tr>
              <a:tr h="45347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latin typeface="Aharoni"/>
                        </a:rPr>
                        <a:t>NINEZ Y JUVENTUD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latin typeface="Aharoni"/>
                        </a:rPr>
                        <a:t>DESECHOS SOLIDOS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latin typeface="Aharoni"/>
                        </a:rPr>
                        <a:t>RECREACION</a:t>
                      </a:r>
                    </a:p>
                  </a:txBody>
                  <a:tcPr marL="0" marR="0" marT="0" marB="0" anchor="b"/>
                </a:tc>
              </a:tr>
              <a:tr h="45347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latin typeface="Aharoni"/>
                        </a:rPr>
                        <a:t>SOCIALES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latin typeface="Aharoni"/>
                        </a:rPr>
                        <a:t>ECONOMICOS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>
                          <a:latin typeface="Aharoni"/>
                        </a:rPr>
                        <a:t>SALUD</a:t>
                      </a:r>
                    </a:p>
                  </a:txBody>
                  <a:tcPr marL="0" marR="0" marT="0" marB="0" anchor="b"/>
                </a:tc>
              </a:tr>
              <a:tr h="453476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latin typeface="Aharoni"/>
                        </a:rPr>
                        <a:t>VIAL</a:t>
                      </a:r>
                      <a:endParaRPr lang="es-SV" sz="1400" b="0" i="0" u="none" strike="noStrike" dirty="0">
                        <a:latin typeface="Aharon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latin typeface="Aharoni"/>
                        </a:rPr>
                        <a:t>ADULTO MAYOR</a:t>
                      </a:r>
                      <a:endParaRPr lang="es-SV" sz="1400" b="0" i="0" u="none" strike="noStrike" dirty="0">
                        <a:latin typeface="Aharon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 dirty="0" smtClean="0">
                          <a:latin typeface="Aharoni"/>
                        </a:rPr>
                        <a:t>EDUCACION</a:t>
                      </a:r>
                      <a:endParaRPr lang="es-SV" sz="1400" b="0" i="0" u="none" strike="noStrike" dirty="0">
                        <a:latin typeface="Aharon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ESCUDO TEPETITAN FINAL - cop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768" y="214290"/>
            <a:ext cx="1157362" cy="1138551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GRAFICO DE INVERSION</a:t>
            </a:r>
            <a:endParaRPr lang="es-SV" dirty="0"/>
          </a:p>
        </p:txBody>
      </p:sp>
      <p:graphicFrame>
        <p:nvGraphicFramePr>
          <p:cNvPr id="6" name="1 Gráfico"/>
          <p:cNvGraphicFramePr/>
          <p:nvPr/>
        </p:nvGraphicFramePr>
        <p:xfrm>
          <a:off x="142844" y="1142984"/>
          <a:ext cx="8791575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200" dirty="0" smtClean="0"/>
              <a:t>DISTRIBUCION DE LA INVERSION   </a:t>
            </a:r>
            <a:endParaRPr lang="es-SV" sz="3200" dirty="0"/>
          </a:p>
        </p:txBody>
      </p:sp>
      <p:pic>
        <p:nvPicPr>
          <p:cNvPr id="4" name="3 Marcador de contenido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14290"/>
            <a:ext cx="1157362" cy="1138551"/>
          </a:xfrm>
          <a:prstGeom prst="rect">
            <a:avLst/>
          </a:prstGeom>
        </p:spPr>
      </p:pic>
      <p:graphicFrame>
        <p:nvGraphicFramePr>
          <p:cNvPr id="5" name="2 Gráfico"/>
          <p:cNvGraphicFramePr/>
          <p:nvPr/>
        </p:nvGraphicFramePr>
        <p:xfrm>
          <a:off x="285720" y="1428736"/>
          <a:ext cx="857256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DONDE SE HA INVERTIDO</a:t>
            </a:r>
            <a:endParaRPr lang="es-SV" dirty="0"/>
          </a:p>
        </p:txBody>
      </p:sp>
      <p:pic>
        <p:nvPicPr>
          <p:cNvPr id="4" name="3 Marcador de contenido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14290"/>
            <a:ext cx="1157362" cy="1138551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285852" y="1571612"/>
          <a:ext cx="6929486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1714512"/>
                <a:gridCol w="142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LUGAR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CANTIDAD PROYECTOS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MONTO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SV" dirty="0" smtClean="0"/>
                        <a:t>BARRIO EL CENTRO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sz="1600" dirty="0" smtClean="0"/>
                        <a:t>$ 83,538</a:t>
                      </a:r>
                      <a:endParaRPr lang="es-SV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SV" dirty="0" smtClean="0"/>
                        <a:t>CANTON CANAS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sz="1600" dirty="0" smtClean="0"/>
                        <a:t>$ 104,054</a:t>
                      </a:r>
                      <a:endParaRPr lang="es-SV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SV" dirty="0" smtClean="0"/>
                        <a:t>CANTON LA VIRGEN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4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sz="1600" dirty="0" smtClean="0"/>
                        <a:t>$ 89,281</a:t>
                      </a:r>
                      <a:endParaRPr lang="es-SV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SV" dirty="0" smtClean="0"/>
                        <a:t>CANTON LOMA ALTA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sz="1600" dirty="0" smtClean="0"/>
                        <a:t>$ 44,868</a:t>
                      </a:r>
                      <a:endParaRPr lang="es-SV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SV" dirty="0" smtClean="0"/>
                        <a:t>COLONIA LAS BRISAS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sz="1600" dirty="0" smtClean="0"/>
                        <a:t>$ 6,013</a:t>
                      </a:r>
                      <a:endParaRPr lang="es-SV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SV" dirty="0" smtClean="0"/>
                        <a:t>COLONIA 13 DE FEBRERO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sz="1600" dirty="0" smtClean="0"/>
                        <a:t>$ 17,335</a:t>
                      </a:r>
                      <a:endParaRPr lang="es-SV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SV" dirty="0" smtClean="0"/>
                        <a:t>CASCO URBANO TEPETITAN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4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sz="1600" dirty="0" smtClean="0"/>
                        <a:t>$ 49,380</a:t>
                      </a:r>
                      <a:endParaRPr lang="es-SV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SV" dirty="0" smtClean="0"/>
                        <a:t>TODO EL MUNICIPIO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15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SV" sz="1600" dirty="0" smtClean="0"/>
                        <a:t>$ 382,417</a:t>
                      </a:r>
                      <a:endParaRPr lang="es-SV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2800" dirty="0" smtClean="0"/>
              <a:t>PROYECTO POR FUENTE DE FINANCIAMIENTO</a:t>
            </a:r>
            <a:endParaRPr lang="es-SV" sz="2800" dirty="0"/>
          </a:p>
        </p:txBody>
      </p:sp>
      <p:graphicFrame>
        <p:nvGraphicFramePr>
          <p:cNvPr id="4" name="1 Gráfico"/>
          <p:cNvGraphicFramePr/>
          <p:nvPr/>
        </p:nvGraphicFramePr>
        <p:xfrm>
          <a:off x="928662" y="1428736"/>
          <a:ext cx="7500990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DETALLE DE INVERSION</a:t>
            </a:r>
            <a:endParaRPr lang="es-SV" dirty="0"/>
          </a:p>
        </p:txBody>
      </p:sp>
      <p:pic>
        <p:nvPicPr>
          <p:cNvPr id="4" name="3 Marcador de contenido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14290"/>
            <a:ext cx="1157362" cy="1138551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85786" y="1643050"/>
          <a:ext cx="7929618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1928826"/>
                <a:gridCol w="571504"/>
                <a:gridCol w="642942"/>
                <a:gridCol w="714380"/>
                <a:gridCol w="928694"/>
                <a:gridCol w="928694"/>
                <a:gridCol w="928694"/>
                <a:gridCol w="857256"/>
              </a:tblGrid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NOMBRE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FINAL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MODALIDAD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FUENTE DE </a:t>
                      </a:r>
                      <a:r>
                        <a:rPr lang="es-SV" sz="800" b="1" i="0" u="none" strike="noStrike" dirty="0" smtClean="0">
                          <a:latin typeface="Verdana"/>
                        </a:rPr>
                        <a:t>FINANCIA</a:t>
                      </a:r>
                      <a:endParaRPr lang="es-SV" sz="800" b="1" i="0" u="none" strike="noStrike" dirty="0"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UBICACIÓN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MONTO DELPROYECTO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AREA DE INVERSION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EMPEDRADO FRAGUADO CORDON CUNETA EN COL 13 FEB Y MEJORAMIENTO DE PARRILLAS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jun</a:t>
                      </a:r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 err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sep</a:t>
                      </a:r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COL. 13 DE FEBRERO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17,335.96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VIAL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MEJORAMIENTO Y AMPLIACION DE SISTEMA DE ENERGIA ECA CASERIO LOS MARTINEZ Y INTRO EN CAS TANQUE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jul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LIBRE GESTION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CANTON LA VIRGEN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33,230.80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ELECTRIFICAC</a:t>
                      </a:r>
                      <a:endParaRPr lang="es-SV" sz="900" b="0" i="0" u="none" strike="noStrik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FIESTAS DEL CASCO URBANO DE TEPETITAN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ago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sep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FONDO </a:t>
                      </a:r>
                      <a:r>
                        <a:rPr lang="es-SV" sz="9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MUNICIPAL</a:t>
                      </a:r>
                      <a:endParaRPr lang="es-SV" sz="900" b="0" i="0" u="none" strike="noStrik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TEPETITAN CASCO URBANO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  </a:t>
                      </a:r>
                      <a:r>
                        <a:rPr lang="es-SV" sz="9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49,899.66 </a:t>
                      </a:r>
                      <a:endParaRPr lang="es-SV" sz="900" b="0" i="0" u="none" strike="noStrik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CULTURAL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FESTIVAL DE DERECHOS Y DEBERES DE NINOS Y NINAS DE TEPETITAN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sep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nov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  <a:r>
                        <a:rPr lang="es-SV" sz="900" b="0" i="0" u="none" strike="noStrike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FONDO MUNICIPAL</a:t>
                      </a:r>
                    </a:p>
                    <a:p>
                      <a:pPr algn="ctr" fontAlgn="ctr"/>
                      <a:endParaRPr lang="es-SV" sz="900" b="0" i="0" u="none" strike="noStrike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  1,736.07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NINEZ Y JUVENTUD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ENTREGA DE LAMINAS A PERSONAS DE ESCASOS RECURSOS ECONOMICOS, AÑO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sep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sep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FONDO MUNICIPAL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13,904.34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SOCIALES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DETALLE DE INVERSION</a:t>
            </a:r>
            <a:endParaRPr lang="es-SV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85786" y="1643050"/>
          <a:ext cx="7929618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1928826"/>
                <a:gridCol w="571504"/>
                <a:gridCol w="642942"/>
                <a:gridCol w="714380"/>
                <a:gridCol w="928694"/>
                <a:gridCol w="928694"/>
                <a:gridCol w="928694"/>
                <a:gridCol w="857256"/>
              </a:tblGrid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NOMBRE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FINAL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MODALIDAD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FUENTE DE </a:t>
                      </a:r>
                      <a:r>
                        <a:rPr lang="es-SV" sz="800" b="1" i="0" u="none" strike="noStrike" dirty="0" smtClean="0">
                          <a:latin typeface="Verdana"/>
                        </a:rPr>
                        <a:t>FINANCIA</a:t>
                      </a:r>
                      <a:endParaRPr lang="es-SV" sz="800" b="1" i="0" u="none" strike="noStrike" dirty="0"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UBICACIÓN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MONTO DELPROYECTO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AREA DE INVERSION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MANTENIMIENTO DE AREAS RECREATIVAS MUNICIPALES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dic 2013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34,500.00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RECREACION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APOYO AL DEPORTE 2013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feb 2013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21,350.00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DEPORTE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FIESTA NAVIDENA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nov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  7,472.49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SOCIALES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APOYO Y PROMOCION A LA EDUCACION DE TEPETITAN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  6,800.00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EDUCACION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CONSTRUCCION Y EQUIPAMIENTO DE CLINICA MUNICIPAL Y REMODELACION DE CASA COMUNAL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oct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FONDO MUNICIPAL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BARRIO EL CENTRO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79,491.60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SALUD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5" name="3 Marcador de contenido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57166"/>
            <a:ext cx="1157362" cy="1138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DETALLE DE INVERSION</a:t>
            </a:r>
            <a:endParaRPr lang="es-SV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85786" y="1643050"/>
          <a:ext cx="7929618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1928826"/>
                <a:gridCol w="571504"/>
                <a:gridCol w="642942"/>
                <a:gridCol w="714380"/>
                <a:gridCol w="928694"/>
                <a:gridCol w="928694"/>
                <a:gridCol w="928694"/>
                <a:gridCol w="857256"/>
              </a:tblGrid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NOMBRE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INICIO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FECHA FINAL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MODALIDAD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FUENTE DE </a:t>
                      </a:r>
                      <a:r>
                        <a:rPr lang="es-SV" sz="800" b="1" i="0" u="none" strike="noStrike" dirty="0" smtClean="0">
                          <a:latin typeface="Verdana"/>
                        </a:rPr>
                        <a:t>FINANCIA</a:t>
                      </a:r>
                      <a:endParaRPr lang="es-SV" sz="800" b="1" i="0" u="none" strike="noStrike" dirty="0"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UBICACIÓN DEL 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latin typeface="Verdana"/>
                        </a:rPr>
                        <a:t>MONTO DELPROYECTO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latin typeface="Verdana"/>
                        </a:rPr>
                        <a:t>AREA DE INVERSION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CONCRETEADO DE CALLE PPAL DE CTON LOMA ALTA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oct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feb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CANTON LOMA ALTA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44,868.38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VIAL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MEDIO AMBIENTE E INDUSTRIALIZACION DE DESECHOS SOLIDOS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66,080.00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DESECHOS SOLIDOS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LIMPIEZA Y MTTO DE CALLES RURALES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may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FONDO MUNICIPAL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13,621.81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VIAL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PROGRAMAS DE BECAS MUNICIPALES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abr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FONDO MUNICIPAL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TODO EL MUNICIPIO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28,002.29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EDUCACION</a:t>
                      </a:r>
                    </a:p>
                  </a:txBody>
                  <a:tcPr marL="0" marR="0" marT="0" marB="0" anchor="ctr"/>
                </a:tc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CONSTRUCCION DE CONCRETEADO HIDRAULICO CALLE A CASA COMUNAL LA VIRGEN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ene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mar 2015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ADMON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75 % FODES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CANTON LA VIRGEN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$    22,284.65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VIAL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5" name="3 Marcador de contenido" descr="ESCUDO TEPETITAN FINAL - cop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357166"/>
            <a:ext cx="1157362" cy="1138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109</TotalTime>
  <Words>1344</Words>
  <Application>Microsoft Office PowerPoint</Application>
  <PresentationFormat>Presentación en pantalla (4:3)</PresentationFormat>
  <Paragraphs>447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Concurrencia</vt:lpstr>
      <vt:lpstr>ALCALDIA MUNICIPAL DE TEPETITAN</vt:lpstr>
      <vt:lpstr>DATOS GENERALES</vt:lpstr>
      <vt:lpstr>GRAFICO DE INVERSION</vt:lpstr>
      <vt:lpstr>DISTRIBUCION DE LA INVERSION   </vt:lpstr>
      <vt:lpstr>DONDE SE HA INVERTIDO</vt:lpstr>
      <vt:lpstr>PROYECTO POR FUENTE DE FINANCIAMIENTO</vt:lpstr>
      <vt:lpstr>DETALLE DE INVERSION</vt:lpstr>
      <vt:lpstr>DETALLE DE INVERSION</vt:lpstr>
      <vt:lpstr>DETALLE DE INVERSION</vt:lpstr>
      <vt:lpstr>DETALLE DE INVERSION</vt:lpstr>
      <vt:lpstr>DETALLE DE INVERSION</vt:lpstr>
      <vt:lpstr>DETALLE DE INVERSION</vt:lpstr>
      <vt:lpstr>PROYECTOS A EJECUTAR</vt:lpstr>
      <vt:lpstr>PROYECTOS A EJECUTAR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ALCALDIA MUNICIPAL DE TEPETITAN</dc:title>
  <dc:creator>Victor Reyes Courtad</dc:creator>
  <cp:lastModifiedBy>UACI</cp:lastModifiedBy>
  <cp:revision>13</cp:revision>
  <dcterms:created xsi:type="dcterms:W3CDTF">2015-09-24T15:02:34Z</dcterms:created>
  <dcterms:modified xsi:type="dcterms:W3CDTF">2015-09-25T14:06:50Z</dcterms:modified>
</cp:coreProperties>
</file>