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78" d="100"/>
          <a:sy n="178" d="100"/>
        </p:scale>
        <p:origin x="126" y="-2328"/>
      </p:cViewPr>
      <p:guideLst>
        <p:guide orient="horz" pos="22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6520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49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686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8406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433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126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3001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0262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8805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994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0800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037E0-3436-46F4-AA1E-147E96AD5148}" type="datetimeFigureOut">
              <a:rPr lang="es-SV" smtClean="0"/>
              <a:t>7/7/2021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BF15-4B0E-46ED-A145-40A189320B8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5954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image" Target="../media/image1.png"/><Relationship Id="rId3" Type="http://schemas.openxmlformats.org/officeDocument/2006/relationships/slide" Target="slide4.xml"/><Relationship Id="rId21" Type="http://schemas.openxmlformats.org/officeDocument/2006/relationships/slide" Target="slide20.xml"/><Relationship Id="rId34" Type="http://schemas.openxmlformats.org/officeDocument/2006/relationships/slide" Target="slide27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5.xml"/><Relationship Id="rId25" Type="http://schemas.openxmlformats.org/officeDocument/2006/relationships/slide" Target="slide25.xml"/><Relationship Id="rId33" Type="http://schemas.openxmlformats.org/officeDocument/2006/relationships/slide" Target="slide28.xml"/><Relationship Id="rId38" Type="http://schemas.openxmlformats.org/officeDocument/2006/relationships/slide" Target="slide36.xml"/><Relationship Id="rId2" Type="http://schemas.openxmlformats.org/officeDocument/2006/relationships/slide" Target="slide2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29" Type="http://schemas.openxmlformats.org/officeDocument/2006/relationships/slide" Target="slide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9.xml"/><Relationship Id="rId24" Type="http://schemas.openxmlformats.org/officeDocument/2006/relationships/slide" Target="slide24.xml"/><Relationship Id="rId32" Type="http://schemas.openxmlformats.org/officeDocument/2006/relationships/slide" Target="slide29.xml"/><Relationship Id="rId37" Type="http://schemas.openxmlformats.org/officeDocument/2006/relationships/slide" Target="slide35.xml"/><Relationship Id="rId40" Type="http://schemas.openxmlformats.org/officeDocument/2006/relationships/image" Target="../media/image2.png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3.xml"/><Relationship Id="rId28" Type="http://schemas.openxmlformats.org/officeDocument/2006/relationships/slide" Target="slide33.xml"/><Relationship Id="rId36" Type="http://schemas.openxmlformats.org/officeDocument/2006/relationships/slide" Target="slide37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0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34.xml"/><Relationship Id="rId30" Type="http://schemas.openxmlformats.org/officeDocument/2006/relationships/slide" Target="slide31.xml"/><Relationship Id="rId35" Type="http://schemas.openxmlformats.org/officeDocument/2006/relationships/slide" Target="slide3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hlinkClick r:id="rId2" action="ppaction://hlinksldjump"/>
            <a:extLst>
              <a:ext uri="{FF2B5EF4-FFF2-40B4-BE49-F238E27FC236}">
                <a16:creationId xmlns:a16="http://schemas.microsoft.com/office/drawing/2014/main" id="{0948CDA5-FE67-40DF-87CA-56EC409E6C1E}"/>
              </a:ext>
            </a:extLst>
          </p:cNvPr>
          <p:cNvSpPr/>
          <p:nvPr/>
        </p:nvSpPr>
        <p:spPr>
          <a:xfrm>
            <a:off x="3816000" y="496187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CONCEJO MUNICIPAL</a:t>
            </a:r>
          </a:p>
        </p:txBody>
      </p:sp>
      <p:sp>
        <p:nvSpPr>
          <p:cNvPr id="5" name="Rectángulo 4">
            <a:hlinkClick r:id="rId3" action="ppaction://hlinksldjump"/>
            <a:extLst>
              <a:ext uri="{FF2B5EF4-FFF2-40B4-BE49-F238E27FC236}">
                <a16:creationId xmlns:a16="http://schemas.microsoft.com/office/drawing/2014/main" id="{FB9BCE6F-226B-475B-99B7-349773F25C0B}"/>
              </a:ext>
            </a:extLst>
          </p:cNvPr>
          <p:cNvSpPr/>
          <p:nvPr/>
        </p:nvSpPr>
        <p:spPr>
          <a:xfrm>
            <a:off x="2890178" y="1163456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SECRETARIA MUNICIPAL</a:t>
            </a:r>
          </a:p>
        </p:txBody>
      </p:sp>
      <p:sp>
        <p:nvSpPr>
          <p:cNvPr id="6" name="Rectángulo 5">
            <a:hlinkClick r:id="rId4" action="ppaction://hlinksldjump"/>
            <a:extLst>
              <a:ext uri="{FF2B5EF4-FFF2-40B4-BE49-F238E27FC236}">
                <a16:creationId xmlns:a16="http://schemas.microsoft.com/office/drawing/2014/main" id="{614CA176-E286-4036-AB9F-335A71D04FC3}"/>
              </a:ext>
            </a:extLst>
          </p:cNvPr>
          <p:cNvSpPr/>
          <p:nvPr/>
        </p:nvSpPr>
        <p:spPr>
          <a:xfrm>
            <a:off x="2890178" y="1494690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C. MPAL DE LA CARRERA ADMINISTRATIVA</a:t>
            </a:r>
          </a:p>
        </p:txBody>
      </p:sp>
      <p:sp>
        <p:nvSpPr>
          <p:cNvPr id="7" name="Rectángulo 6">
            <a:hlinkClick r:id="rId5" action="ppaction://hlinksldjump"/>
            <a:extLst>
              <a:ext uri="{FF2B5EF4-FFF2-40B4-BE49-F238E27FC236}">
                <a16:creationId xmlns:a16="http://schemas.microsoft.com/office/drawing/2014/main" id="{0C3279ED-DD42-427F-9519-67B047ADBA3F}"/>
              </a:ext>
            </a:extLst>
          </p:cNvPr>
          <p:cNvSpPr/>
          <p:nvPr/>
        </p:nvSpPr>
        <p:spPr>
          <a:xfrm>
            <a:off x="2890178" y="1825924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COMISION DE ETICA</a:t>
            </a:r>
          </a:p>
        </p:txBody>
      </p:sp>
      <p:sp>
        <p:nvSpPr>
          <p:cNvPr id="8" name="Rectángulo 7">
            <a:hlinkClick r:id="rId6" action="ppaction://hlinksldjump"/>
            <a:extLst>
              <a:ext uri="{FF2B5EF4-FFF2-40B4-BE49-F238E27FC236}">
                <a16:creationId xmlns:a16="http://schemas.microsoft.com/office/drawing/2014/main" id="{56C5ECCE-C185-4070-B874-DF01131E21FF}"/>
              </a:ext>
            </a:extLst>
          </p:cNvPr>
          <p:cNvSpPr/>
          <p:nvPr/>
        </p:nvSpPr>
        <p:spPr>
          <a:xfrm>
            <a:off x="2890178" y="832222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COMISIONES DEL CONCEJO MUNICIPAL</a:t>
            </a:r>
          </a:p>
        </p:txBody>
      </p:sp>
      <p:sp>
        <p:nvSpPr>
          <p:cNvPr id="9" name="Rectángulo 8">
            <a:hlinkClick r:id="rId7" action="ppaction://hlinksldjump"/>
            <a:extLst>
              <a:ext uri="{FF2B5EF4-FFF2-40B4-BE49-F238E27FC236}">
                <a16:creationId xmlns:a16="http://schemas.microsoft.com/office/drawing/2014/main" id="{68810E6F-DCF8-4AFB-8A28-53E7D36464C1}"/>
              </a:ext>
            </a:extLst>
          </p:cNvPr>
          <p:cNvSpPr/>
          <p:nvPr/>
        </p:nvSpPr>
        <p:spPr>
          <a:xfrm>
            <a:off x="4743699" y="832222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SINDICATURA</a:t>
            </a:r>
          </a:p>
        </p:txBody>
      </p:sp>
      <p:sp>
        <p:nvSpPr>
          <p:cNvPr id="10" name="Rectángulo 9">
            <a:hlinkClick r:id="rId8" action="ppaction://hlinksldjump"/>
            <a:extLst>
              <a:ext uri="{FF2B5EF4-FFF2-40B4-BE49-F238E27FC236}">
                <a16:creationId xmlns:a16="http://schemas.microsoft.com/office/drawing/2014/main" id="{747F9A5F-8755-4EF4-86D4-71379EF6DBA9}"/>
              </a:ext>
            </a:extLst>
          </p:cNvPr>
          <p:cNvSpPr/>
          <p:nvPr/>
        </p:nvSpPr>
        <p:spPr>
          <a:xfrm>
            <a:off x="4735289" y="1171202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AUDITORIA INTERNA</a:t>
            </a:r>
          </a:p>
        </p:txBody>
      </p:sp>
      <p:sp>
        <p:nvSpPr>
          <p:cNvPr id="11" name="Rectángulo 10">
            <a:hlinkClick r:id="rId9" action="ppaction://hlinksldjump"/>
            <a:extLst>
              <a:ext uri="{FF2B5EF4-FFF2-40B4-BE49-F238E27FC236}">
                <a16:creationId xmlns:a16="http://schemas.microsoft.com/office/drawing/2014/main" id="{B07388C0-04F2-4B8E-B9C3-B4D56D195171}"/>
              </a:ext>
            </a:extLst>
          </p:cNvPr>
          <p:cNvSpPr/>
          <p:nvPr/>
        </p:nvSpPr>
        <p:spPr>
          <a:xfrm>
            <a:off x="4743699" y="2135052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MEDIO AMBIENTE</a:t>
            </a:r>
          </a:p>
        </p:txBody>
      </p:sp>
      <p:sp>
        <p:nvSpPr>
          <p:cNvPr id="12" name="Rectángulo 11">
            <a:hlinkClick r:id="rId10" action="ppaction://hlinksldjump"/>
            <a:extLst>
              <a:ext uri="{FF2B5EF4-FFF2-40B4-BE49-F238E27FC236}">
                <a16:creationId xmlns:a16="http://schemas.microsoft.com/office/drawing/2014/main" id="{5473438B-7399-4492-BCA2-FBEADE47BF0A}"/>
              </a:ext>
            </a:extLst>
          </p:cNvPr>
          <p:cNvSpPr/>
          <p:nvPr/>
        </p:nvSpPr>
        <p:spPr>
          <a:xfrm>
            <a:off x="4743699" y="1814871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UNIDAD DE LA MUJER</a:t>
            </a:r>
          </a:p>
        </p:txBody>
      </p:sp>
      <p:sp>
        <p:nvSpPr>
          <p:cNvPr id="13" name="Rectángulo 12">
            <a:hlinkClick r:id="rId11" action="ppaction://hlinksldjump"/>
            <a:extLst>
              <a:ext uri="{FF2B5EF4-FFF2-40B4-BE49-F238E27FC236}">
                <a16:creationId xmlns:a16="http://schemas.microsoft.com/office/drawing/2014/main" id="{349102B2-CEB4-4DA1-BB8B-DE164449D7AB}"/>
              </a:ext>
            </a:extLst>
          </p:cNvPr>
          <p:cNvSpPr/>
          <p:nvPr/>
        </p:nvSpPr>
        <p:spPr>
          <a:xfrm>
            <a:off x="4743699" y="1494690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UAIP</a:t>
            </a:r>
          </a:p>
        </p:txBody>
      </p:sp>
      <p:sp>
        <p:nvSpPr>
          <p:cNvPr id="14" name="Rectángulo 13">
            <a:hlinkClick r:id="rId12" action="ppaction://hlinksldjump"/>
            <a:extLst>
              <a:ext uri="{FF2B5EF4-FFF2-40B4-BE49-F238E27FC236}">
                <a16:creationId xmlns:a16="http://schemas.microsoft.com/office/drawing/2014/main" id="{871F905D-EA01-4F81-8B2E-0800B37271D7}"/>
              </a:ext>
            </a:extLst>
          </p:cNvPr>
          <p:cNvSpPr/>
          <p:nvPr/>
        </p:nvSpPr>
        <p:spPr>
          <a:xfrm>
            <a:off x="3816000" y="2535880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DESPACHO MUNICIPAL</a:t>
            </a:r>
          </a:p>
        </p:txBody>
      </p:sp>
      <p:sp>
        <p:nvSpPr>
          <p:cNvPr id="15" name="Rectángulo 14">
            <a:hlinkClick r:id="rId13" action="ppaction://hlinksldjump"/>
            <a:extLst>
              <a:ext uri="{FF2B5EF4-FFF2-40B4-BE49-F238E27FC236}">
                <a16:creationId xmlns:a16="http://schemas.microsoft.com/office/drawing/2014/main" id="{8712E7C4-3664-4AED-B65B-0D26048152E5}"/>
              </a:ext>
            </a:extLst>
          </p:cNvPr>
          <p:cNvSpPr/>
          <p:nvPr/>
        </p:nvSpPr>
        <p:spPr>
          <a:xfrm>
            <a:off x="2890178" y="2909955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CMAC</a:t>
            </a:r>
          </a:p>
        </p:txBody>
      </p:sp>
      <p:sp>
        <p:nvSpPr>
          <p:cNvPr id="16" name="Rectángulo 15">
            <a:hlinkClick r:id="rId14" action="ppaction://hlinksldjump"/>
            <a:extLst>
              <a:ext uri="{FF2B5EF4-FFF2-40B4-BE49-F238E27FC236}">
                <a16:creationId xmlns:a16="http://schemas.microsoft.com/office/drawing/2014/main" id="{5EA3A291-6DF0-4307-A0F9-2E3399983393}"/>
              </a:ext>
            </a:extLst>
          </p:cNvPr>
          <p:cNvSpPr/>
          <p:nvPr/>
        </p:nvSpPr>
        <p:spPr>
          <a:xfrm>
            <a:off x="2890178" y="3240278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PROMOCION SOCIAL</a:t>
            </a:r>
          </a:p>
        </p:txBody>
      </p:sp>
      <p:sp>
        <p:nvSpPr>
          <p:cNvPr id="17" name="Rectángulo 16">
            <a:hlinkClick r:id="rId15" action="ppaction://hlinksldjump"/>
            <a:extLst>
              <a:ext uri="{FF2B5EF4-FFF2-40B4-BE49-F238E27FC236}">
                <a16:creationId xmlns:a16="http://schemas.microsoft.com/office/drawing/2014/main" id="{B88D145D-5192-4CC2-81F4-438DBF2D1C0C}"/>
              </a:ext>
            </a:extLst>
          </p:cNvPr>
          <p:cNvSpPr/>
          <p:nvPr/>
        </p:nvSpPr>
        <p:spPr>
          <a:xfrm>
            <a:off x="4743699" y="2910152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COMUNICACIONES</a:t>
            </a:r>
          </a:p>
        </p:txBody>
      </p:sp>
      <p:sp>
        <p:nvSpPr>
          <p:cNvPr id="18" name="Rectángulo 17">
            <a:hlinkClick r:id="rId16" action="ppaction://hlinksldjump"/>
            <a:extLst>
              <a:ext uri="{FF2B5EF4-FFF2-40B4-BE49-F238E27FC236}">
                <a16:creationId xmlns:a16="http://schemas.microsoft.com/office/drawing/2014/main" id="{3C64FAB5-DD2D-46E3-AA69-E2B4ACAC4447}"/>
              </a:ext>
            </a:extLst>
          </p:cNvPr>
          <p:cNvSpPr/>
          <p:nvPr/>
        </p:nvSpPr>
        <p:spPr>
          <a:xfrm>
            <a:off x="4740729" y="3240278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UNIDAD CONTRAVENCIONAL</a:t>
            </a:r>
          </a:p>
        </p:txBody>
      </p:sp>
      <p:sp>
        <p:nvSpPr>
          <p:cNvPr id="19" name="Rectángulo 18">
            <a:hlinkClick r:id="rId17" action="ppaction://hlinksldjump"/>
            <a:extLst>
              <a:ext uri="{FF2B5EF4-FFF2-40B4-BE49-F238E27FC236}">
                <a16:creationId xmlns:a16="http://schemas.microsoft.com/office/drawing/2014/main" id="{B26F7790-B758-4801-A376-24436A93C899}"/>
              </a:ext>
            </a:extLst>
          </p:cNvPr>
          <p:cNvSpPr/>
          <p:nvPr/>
        </p:nvSpPr>
        <p:spPr>
          <a:xfrm>
            <a:off x="2890178" y="3566779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REGISTRO MUNICIPAL DE LA CARREDA ADMINSITRATIVA</a:t>
            </a:r>
          </a:p>
        </p:txBody>
      </p:sp>
      <p:sp>
        <p:nvSpPr>
          <p:cNvPr id="20" name="Rectángulo 19">
            <a:hlinkClick r:id="rId18" action="ppaction://hlinksldjump"/>
            <a:extLst>
              <a:ext uri="{FF2B5EF4-FFF2-40B4-BE49-F238E27FC236}">
                <a16:creationId xmlns:a16="http://schemas.microsoft.com/office/drawing/2014/main" id="{CE0C11F5-0E0E-4F72-9C8E-B6A6DFEC26F5}"/>
              </a:ext>
            </a:extLst>
          </p:cNvPr>
          <p:cNvSpPr/>
          <p:nvPr/>
        </p:nvSpPr>
        <p:spPr>
          <a:xfrm>
            <a:off x="3816000" y="3949499"/>
            <a:ext cx="151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ADMINISTRACION MUNICIPAL</a:t>
            </a:r>
          </a:p>
        </p:txBody>
      </p:sp>
      <p:sp>
        <p:nvSpPr>
          <p:cNvPr id="21" name="Rectángulo 20">
            <a:hlinkClick r:id="rId19" action="ppaction://hlinksldjump"/>
            <a:extLst>
              <a:ext uri="{FF2B5EF4-FFF2-40B4-BE49-F238E27FC236}">
                <a16:creationId xmlns:a16="http://schemas.microsoft.com/office/drawing/2014/main" id="{49DFE573-461B-446E-9D21-E76A750E192C}"/>
              </a:ext>
            </a:extLst>
          </p:cNvPr>
          <p:cNvSpPr/>
          <p:nvPr/>
        </p:nvSpPr>
        <p:spPr>
          <a:xfrm>
            <a:off x="241527" y="4476905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/>
              <a:t>CONTABILIDAD</a:t>
            </a:r>
            <a:endParaRPr lang="es-SV" sz="800" dirty="0"/>
          </a:p>
        </p:txBody>
      </p:sp>
      <p:sp>
        <p:nvSpPr>
          <p:cNvPr id="22" name="Rectángulo 21">
            <a:hlinkClick r:id="rId20" action="ppaction://hlinksldjump"/>
            <a:extLst>
              <a:ext uri="{FF2B5EF4-FFF2-40B4-BE49-F238E27FC236}">
                <a16:creationId xmlns:a16="http://schemas.microsoft.com/office/drawing/2014/main" id="{2DB5D221-98C4-482F-93C7-1B7DAA98A0C3}"/>
              </a:ext>
            </a:extLst>
          </p:cNvPr>
          <p:cNvSpPr/>
          <p:nvPr/>
        </p:nvSpPr>
        <p:spPr>
          <a:xfrm>
            <a:off x="2353343" y="4476905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UACI</a:t>
            </a:r>
          </a:p>
        </p:txBody>
      </p:sp>
      <p:sp>
        <p:nvSpPr>
          <p:cNvPr id="23" name="Rectángulo 22">
            <a:hlinkClick r:id="rId21" action="ppaction://hlinksldjump"/>
            <a:extLst>
              <a:ext uri="{FF2B5EF4-FFF2-40B4-BE49-F238E27FC236}">
                <a16:creationId xmlns:a16="http://schemas.microsoft.com/office/drawing/2014/main" id="{69E56070-BC49-4DD4-844D-DED62F6CBA19}"/>
              </a:ext>
            </a:extLst>
          </p:cNvPr>
          <p:cNvSpPr/>
          <p:nvPr/>
        </p:nvSpPr>
        <p:spPr>
          <a:xfrm>
            <a:off x="1297435" y="4476905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CASA DE LA CULTURA</a:t>
            </a:r>
          </a:p>
        </p:txBody>
      </p:sp>
      <p:sp>
        <p:nvSpPr>
          <p:cNvPr id="24" name="Rectángulo 23">
            <a:hlinkClick r:id="rId22" action="ppaction://hlinksldjump"/>
            <a:extLst>
              <a:ext uri="{FF2B5EF4-FFF2-40B4-BE49-F238E27FC236}">
                <a16:creationId xmlns:a16="http://schemas.microsoft.com/office/drawing/2014/main" id="{3004291F-1F26-426A-B382-6F70336916FD}"/>
              </a:ext>
            </a:extLst>
          </p:cNvPr>
          <p:cNvSpPr/>
          <p:nvPr/>
        </p:nvSpPr>
        <p:spPr>
          <a:xfrm>
            <a:off x="3427208" y="4476905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PROYECTOS</a:t>
            </a:r>
          </a:p>
        </p:txBody>
      </p:sp>
      <p:sp>
        <p:nvSpPr>
          <p:cNvPr id="25" name="Rectángulo 24">
            <a:hlinkClick r:id="rId23" action="ppaction://hlinksldjump"/>
            <a:extLst>
              <a:ext uri="{FF2B5EF4-FFF2-40B4-BE49-F238E27FC236}">
                <a16:creationId xmlns:a16="http://schemas.microsoft.com/office/drawing/2014/main" id="{67DF080D-8113-4564-A641-5EBBA10E1221}"/>
              </a:ext>
            </a:extLst>
          </p:cNvPr>
          <p:cNvSpPr/>
          <p:nvPr/>
        </p:nvSpPr>
        <p:spPr>
          <a:xfrm>
            <a:off x="4743699" y="4476905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CATASTRO</a:t>
            </a:r>
          </a:p>
        </p:txBody>
      </p:sp>
      <p:sp>
        <p:nvSpPr>
          <p:cNvPr id="26" name="Rectángulo 25">
            <a:hlinkClick r:id="rId24" action="ppaction://hlinksldjump"/>
            <a:extLst>
              <a:ext uri="{FF2B5EF4-FFF2-40B4-BE49-F238E27FC236}">
                <a16:creationId xmlns:a16="http://schemas.microsoft.com/office/drawing/2014/main" id="{7DB3B697-5866-4C0C-9235-6E2DD82C5064}"/>
              </a:ext>
            </a:extLst>
          </p:cNvPr>
          <p:cNvSpPr/>
          <p:nvPr/>
        </p:nvSpPr>
        <p:spPr>
          <a:xfrm>
            <a:off x="5851250" y="4476905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CUENTAS CORRIENTES</a:t>
            </a:r>
          </a:p>
        </p:txBody>
      </p:sp>
      <p:sp>
        <p:nvSpPr>
          <p:cNvPr id="27" name="Rectángulo 26">
            <a:hlinkClick r:id="rId25" action="ppaction://hlinksldjump"/>
            <a:extLst>
              <a:ext uri="{FF2B5EF4-FFF2-40B4-BE49-F238E27FC236}">
                <a16:creationId xmlns:a16="http://schemas.microsoft.com/office/drawing/2014/main" id="{57E8161B-98D2-4E2B-992F-66ABBAD2BECC}"/>
              </a:ext>
            </a:extLst>
          </p:cNvPr>
          <p:cNvSpPr/>
          <p:nvPr/>
        </p:nvSpPr>
        <p:spPr>
          <a:xfrm>
            <a:off x="6958801" y="4476905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TESORERIA</a:t>
            </a:r>
          </a:p>
        </p:txBody>
      </p:sp>
      <p:sp>
        <p:nvSpPr>
          <p:cNvPr id="28" name="Rectángulo 27">
            <a:hlinkClick r:id="rId26" action="ppaction://hlinksldjump"/>
            <a:extLst>
              <a:ext uri="{FF2B5EF4-FFF2-40B4-BE49-F238E27FC236}">
                <a16:creationId xmlns:a16="http://schemas.microsoft.com/office/drawing/2014/main" id="{00B5A51F-14E6-4BAF-B870-BE7902CDB282}"/>
              </a:ext>
            </a:extLst>
          </p:cNvPr>
          <p:cNvSpPr/>
          <p:nvPr/>
        </p:nvSpPr>
        <p:spPr>
          <a:xfrm>
            <a:off x="6958801" y="4878687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COLECTURIA</a:t>
            </a:r>
          </a:p>
        </p:txBody>
      </p:sp>
      <p:sp>
        <p:nvSpPr>
          <p:cNvPr id="29" name="Rectángulo 28">
            <a:hlinkClick r:id="rId27" action="ppaction://hlinksldjump"/>
            <a:extLst>
              <a:ext uri="{FF2B5EF4-FFF2-40B4-BE49-F238E27FC236}">
                <a16:creationId xmlns:a16="http://schemas.microsoft.com/office/drawing/2014/main" id="{C2361C2A-34F4-49FD-85A3-E90C611EF4D6}"/>
              </a:ext>
            </a:extLst>
          </p:cNvPr>
          <p:cNvSpPr/>
          <p:nvPr/>
        </p:nvSpPr>
        <p:spPr>
          <a:xfrm>
            <a:off x="7917226" y="5446974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CLIMICA MUNICIPAL</a:t>
            </a:r>
          </a:p>
        </p:txBody>
      </p:sp>
      <p:sp>
        <p:nvSpPr>
          <p:cNvPr id="30" name="Rectángulo 29">
            <a:hlinkClick r:id="rId28" action="ppaction://hlinksldjump"/>
            <a:extLst>
              <a:ext uri="{FF2B5EF4-FFF2-40B4-BE49-F238E27FC236}">
                <a16:creationId xmlns:a16="http://schemas.microsoft.com/office/drawing/2014/main" id="{417F6396-A505-455E-AFB8-3515F7AD99B8}"/>
              </a:ext>
            </a:extLst>
          </p:cNvPr>
          <p:cNvSpPr/>
          <p:nvPr/>
        </p:nvSpPr>
        <p:spPr>
          <a:xfrm>
            <a:off x="6852628" y="5446974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DEPORTE</a:t>
            </a:r>
          </a:p>
        </p:txBody>
      </p:sp>
      <p:sp>
        <p:nvSpPr>
          <p:cNvPr id="31" name="Rectángulo 30">
            <a:hlinkClick r:id="rId29" action="ppaction://hlinksldjump"/>
            <a:extLst>
              <a:ext uri="{FF2B5EF4-FFF2-40B4-BE49-F238E27FC236}">
                <a16:creationId xmlns:a16="http://schemas.microsoft.com/office/drawing/2014/main" id="{C0A2A85C-DFAF-4174-AFE0-C9AF3002D43E}"/>
              </a:ext>
            </a:extLst>
          </p:cNvPr>
          <p:cNvSpPr/>
          <p:nvPr/>
        </p:nvSpPr>
        <p:spPr>
          <a:xfrm>
            <a:off x="5789882" y="5446974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OMADIS</a:t>
            </a:r>
          </a:p>
        </p:txBody>
      </p:sp>
      <p:sp>
        <p:nvSpPr>
          <p:cNvPr id="32" name="Rectángulo 31">
            <a:hlinkClick r:id="rId30" action="ppaction://hlinksldjump"/>
            <a:extLst>
              <a:ext uri="{FF2B5EF4-FFF2-40B4-BE49-F238E27FC236}">
                <a16:creationId xmlns:a16="http://schemas.microsoft.com/office/drawing/2014/main" id="{8BF75467-1DA4-45F5-96B5-E7EF6A0042D4}"/>
              </a:ext>
            </a:extLst>
          </p:cNvPr>
          <p:cNvSpPr/>
          <p:nvPr/>
        </p:nvSpPr>
        <p:spPr>
          <a:xfrm>
            <a:off x="4725462" y="5447523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AGUA POTABLE</a:t>
            </a:r>
          </a:p>
        </p:txBody>
      </p:sp>
      <p:sp>
        <p:nvSpPr>
          <p:cNvPr id="33" name="Rectángulo 32">
            <a:hlinkClick r:id="rId31" action="ppaction://hlinksldjump"/>
            <a:extLst>
              <a:ext uri="{FF2B5EF4-FFF2-40B4-BE49-F238E27FC236}">
                <a16:creationId xmlns:a16="http://schemas.microsoft.com/office/drawing/2014/main" id="{04085798-8AEF-460D-AC6B-2F8A41D6075C}"/>
              </a:ext>
            </a:extLst>
          </p:cNvPr>
          <p:cNvSpPr/>
          <p:nvPr/>
        </p:nvSpPr>
        <p:spPr>
          <a:xfrm>
            <a:off x="3410925" y="5447523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NIÑEZ Y ADOLESCENCIA</a:t>
            </a:r>
          </a:p>
        </p:txBody>
      </p:sp>
      <p:sp>
        <p:nvSpPr>
          <p:cNvPr id="34" name="Rectángulo 33">
            <a:hlinkClick r:id="rId32" action="ppaction://hlinksldjump"/>
            <a:extLst>
              <a:ext uri="{FF2B5EF4-FFF2-40B4-BE49-F238E27FC236}">
                <a16:creationId xmlns:a16="http://schemas.microsoft.com/office/drawing/2014/main" id="{C46AEEA4-D850-43E6-A7F1-D5DD9BFD7E30}"/>
              </a:ext>
            </a:extLst>
          </p:cNvPr>
          <p:cNvSpPr/>
          <p:nvPr/>
        </p:nvSpPr>
        <p:spPr>
          <a:xfrm>
            <a:off x="2361855" y="5448413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SERVICIOS MUNICIPALES</a:t>
            </a:r>
          </a:p>
        </p:txBody>
      </p:sp>
      <p:sp>
        <p:nvSpPr>
          <p:cNvPr id="35" name="Rectángulo 34">
            <a:hlinkClick r:id="rId33" action="ppaction://hlinksldjump"/>
            <a:extLst>
              <a:ext uri="{FF2B5EF4-FFF2-40B4-BE49-F238E27FC236}">
                <a16:creationId xmlns:a16="http://schemas.microsoft.com/office/drawing/2014/main" id="{2BC571D0-4039-4008-A4CC-5245DF66E523}"/>
              </a:ext>
            </a:extLst>
          </p:cNvPr>
          <p:cNvSpPr/>
          <p:nvPr/>
        </p:nvSpPr>
        <p:spPr>
          <a:xfrm>
            <a:off x="1297435" y="5447523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UDEL</a:t>
            </a:r>
          </a:p>
        </p:txBody>
      </p:sp>
      <p:sp>
        <p:nvSpPr>
          <p:cNvPr id="36" name="Rectángulo 35">
            <a:hlinkClick r:id="rId34" action="ppaction://hlinksldjump"/>
            <a:extLst>
              <a:ext uri="{FF2B5EF4-FFF2-40B4-BE49-F238E27FC236}">
                <a16:creationId xmlns:a16="http://schemas.microsoft.com/office/drawing/2014/main" id="{9D78FC45-C245-4ECA-BF0C-650582323A7D}"/>
              </a:ext>
            </a:extLst>
          </p:cNvPr>
          <p:cNvSpPr/>
          <p:nvPr/>
        </p:nvSpPr>
        <p:spPr>
          <a:xfrm>
            <a:off x="241527" y="5448591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REF</a:t>
            </a:r>
          </a:p>
        </p:txBody>
      </p:sp>
      <p:sp>
        <p:nvSpPr>
          <p:cNvPr id="37" name="Rectángulo 36">
            <a:hlinkClick r:id="rId35" action="ppaction://hlinksldjump"/>
            <a:extLst>
              <a:ext uri="{FF2B5EF4-FFF2-40B4-BE49-F238E27FC236}">
                <a16:creationId xmlns:a16="http://schemas.microsoft.com/office/drawing/2014/main" id="{229CDBE8-D5CC-446E-BE01-2217DF58BCA7}"/>
              </a:ext>
            </a:extLst>
          </p:cNvPr>
          <p:cNvSpPr/>
          <p:nvPr/>
        </p:nvSpPr>
        <p:spPr>
          <a:xfrm>
            <a:off x="3932780" y="6203626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ALUMBRADO PUBLICO</a:t>
            </a:r>
          </a:p>
        </p:txBody>
      </p:sp>
      <p:sp>
        <p:nvSpPr>
          <p:cNvPr id="38" name="Rectángulo 37">
            <a:hlinkClick r:id="rId36" action="ppaction://hlinksldjump"/>
            <a:extLst>
              <a:ext uri="{FF2B5EF4-FFF2-40B4-BE49-F238E27FC236}">
                <a16:creationId xmlns:a16="http://schemas.microsoft.com/office/drawing/2014/main" id="{47E1A971-D797-4506-90E7-3F233BF9AB47}"/>
              </a:ext>
            </a:extLst>
          </p:cNvPr>
          <p:cNvSpPr/>
          <p:nvPr/>
        </p:nvSpPr>
        <p:spPr>
          <a:xfrm>
            <a:off x="2830399" y="6203626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CEMENTERIO</a:t>
            </a:r>
          </a:p>
        </p:txBody>
      </p:sp>
      <p:sp>
        <p:nvSpPr>
          <p:cNvPr id="39" name="Rectángulo 38">
            <a:hlinkClick r:id="rId37" action="ppaction://hlinksldjump"/>
            <a:extLst>
              <a:ext uri="{FF2B5EF4-FFF2-40B4-BE49-F238E27FC236}">
                <a16:creationId xmlns:a16="http://schemas.microsoft.com/office/drawing/2014/main" id="{A469F6FE-A9A5-475D-BEA3-A32799EF404A}"/>
              </a:ext>
            </a:extLst>
          </p:cNvPr>
          <p:cNvSpPr/>
          <p:nvPr/>
        </p:nvSpPr>
        <p:spPr>
          <a:xfrm>
            <a:off x="625637" y="6203626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ASEO Y RECOLECCION</a:t>
            </a:r>
          </a:p>
        </p:txBody>
      </p:sp>
      <p:sp>
        <p:nvSpPr>
          <p:cNvPr id="40" name="Rectángulo 39">
            <a:hlinkClick r:id="rId38" action="ppaction://hlinksldjump"/>
            <a:extLst>
              <a:ext uri="{FF2B5EF4-FFF2-40B4-BE49-F238E27FC236}">
                <a16:creationId xmlns:a16="http://schemas.microsoft.com/office/drawing/2014/main" id="{3B420ABF-8734-4176-B12E-74DC3C27B2F3}"/>
              </a:ext>
            </a:extLst>
          </p:cNvPr>
          <p:cNvSpPr/>
          <p:nvPr/>
        </p:nvSpPr>
        <p:spPr>
          <a:xfrm>
            <a:off x="1728018" y="6203626"/>
            <a:ext cx="972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PAVIMENTACION</a:t>
            </a: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A90DF888-616C-47A7-ADE8-E76A801C4E7F}"/>
              </a:ext>
            </a:extLst>
          </p:cNvPr>
          <p:cNvCxnSpPr>
            <a:cxnSpLocks/>
            <a:stCxn id="4" idx="2"/>
            <a:endCxn id="14" idx="0"/>
          </p:cNvCxnSpPr>
          <p:nvPr/>
        </p:nvCxnSpPr>
        <p:spPr>
          <a:xfrm>
            <a:off x="4572000" y="784187"/>
            <a:ext cx="0" cy="1751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0477FF10-248A-4895-944C-32CD934D52F7}"/>
              </a:ext>
            </a:extLst>
          </p:cNvPr>
          <p:cNvCxnSpPr>
            <a:cxnSpLocks/>
            <a:stCxn id="14" idx="2"/>
            <a:endCxn id="20" idx="0"/>
          </p:cNvCxnSpPr>
          <p:nvPr/>
        </p:nvCxnSpPr>
        <p:spPr>
          <a:xfrm>
            <a:off x="4572000" y="2823880"/>
            <a:ext cx="0" cy="1125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7A8D1A10-2E3F-4A1D-8E1F-D81FC6AFC764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4572000" y="4237499"/>
            <a:ext cx="0" cy="1041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63AF03DE-D215-4F8C-90F6-83BDD28B3955}"/>
              </a:ext>
            </a:extLst>
          </p:cNvPr>
          <p:cNvCxnSpPr/>
          <p:nvPr/>
        </p:nvCxnSpPr>
        <p:spPr>
          <a:xfrm>
            <a:off x="727527" y="5278582"/>
            <a:ext cx="7675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ACB87C1-D138-4830-A3DE-2CC13DFF4282}"/>
              </a:ext>
            </a:extLst>
          </p:cNvPr>
          <p:cNvCxnSpPr>
            <a:cxnSpLocks/>
          </p:cNvCxnSpPr>
          <p:nvPr/>
        </p:nvCxnSpPr>
        <p:spPr>
          <a:xfrm>
            <a:off x="727527" y="4350327"/>
            <a:ext cx="67172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7C0D4D32-8C8A-4CDD-85A7-AEEC03BBCC8B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4402178" y="976222"/>
            <a:ext cx="3415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FD355B54-32B1-4FFA-A042-4773EBA2EA7D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>
            <a:off x="4402178" y="1307456"/>
            <a:ext cx="3331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DDDA5F68-023D-4FC0-8457-D8CF23BF296F}"/>
              </a:ext>
            </a:extLst>
          </p:cNvPr>
          <p:cNvCxnSpPr>
            <a:cxnSpLocks/>
            <a:stCxn id="6" idx="3"/>
            <a:endCxn id="13" idx="1"/>
          </p:cNvCxnSpPr>
          <p:nvPr/>
        </p:nvCxnSpPr>
        <p:spPr>
          <a:xfrm>
            <a:off x="4402178" y="1638690"/>
            <a:ext cx="3415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0A5BD68B-F0CF-4D30-B8D1-4BD81C9B9646}"/>
              </a:ext>
            </a:extLst>
          </p:cNvPr>
          <p:cNvCxnSpPr>
            <a:cxnSpLocks/>
            <a:stCxn id="7" idx="3"/>
            <a:endCxn id="12" idx="1"/>
          </p:cNvCxnSpPr>
          <p:nvPr/>
        </p:nvCxnSpPr>
        <p:spPr>
          <a:xfrm flipV="1">
            <a:off x="4402178" y="1958871"/>
            <a:ext cx="3415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C2031768-C0E2-48A9-BA5A-A28123E51A1A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572000" y="2278238"/>
            <a:ext cx="171699" cy="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3BA2B90-80B3-427B-A535-CCA943AA2345}"/>
              </a:ext>
            </a:extLst>
          </p:cNvPr>
          <p:cNvCxnSpPr>
            <a:cxnSpLocks/>
          </p:cNvCxnSpPr>
          <p:nvPr/>
        </p:nvCxnSpPr>
        <p:spPr>
          <a:xfrm>
            <a:off x="4402178" y="3088003"/>
            <a:ext cx="3415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C53ED816-FCF5-481B-A39B-6B801A3FEBFD}"/>
              </a:ext>
            </a:extLst>
          </p:cNvPr>
          <p:cNvCxnSpPr>
            <a:cxnSpLocks/>
          </p:cNvCxnSpPr>
          <p:nvPr/>
        </p:nvCxnSpPr>
        <p:spPr>
          <a:xfrm>
            <a:off x="4402178" y="3379414"/>
            <a:ext cx="3385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BD1D3629-D44C-4E48-842D-ED4F8751D6B0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4402178" y="3710779"/>
            <a:ext cx="169822" cy="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ED528040-88BA-41E7-8D4A-3E7594CD41EE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727527" y="4350327"/>
            <a:ext cx="0" cy="1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ED98B233-8BF5-471B-B743-A68ADC761684}"/>
              </a:ext>
            </a:extLst>
          </p:cNvPr>
          <p:cNvCxnSpPr>
            <a:cxnSpLocks/>
          </p:cNvCxnSpPr>
          <p:nvPr/>
        </p:nvCxnSpPr>
        <p:spPr>
          <a:xfrm>
            <a:off x="3913208" y="4350327"/>
            <a:ext cx="0" cy="1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FC08F2FE-C7BC-48DD-8E6C-B72ED27B1DDE}"/>
              </a:ext>
            </a:extLst>
          </p:cNvPr>
          <p:cNvCxnSpPr>
            <a:cxnSpLocks/>
          </p:cNvCxnSpPr>
          <p:nvPr/>
        </p:nvCxnSpPr>
        <p:spPr>
          <a:xfrm>
            <a:off x="2830399" y="4350327"/>
            <a:ext cx="0" cy="1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268E3665-6FE0-4B48-88C1-0DDDC90ED614}"/>
              </a:ext>
            </a:extLst>
          </p:cNvPr>
          <p:cNvCxnSpPr>
            <a:cxnSpLocks/>
          </p:cNvCxnSpPr>
          <p:nvPr/>
        </p:nvCxnSpPr>
        <p:spPr>
          <a:xfrm>
            <a:off x="1783435" y="4350327"/>
            <a:ext cx="0" cy="1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D98F1AA3-FB58-4120-A3E8-C8B4681C92C3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727527" y="5278582"/>
            <a:ext cx="0" cy="1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5F1A199A-2722-4011-90E5-592ACE37B2EF}"/>
              </a:ext>
            </a:extLst>
          </p:cNvPr>
          <p:cNvCxnSpPr>
            <a:cxnSpLocks/>
          </p:cNvCxnSpPr>
          <p:nvPr/>
        </p:nvCxnSpPr>
        <p:spPr>
          <a:xfrm>
            <a:off x="3896925" y="5276965"/>
            <a:ext cx="0" cy="1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2FF1AFFD-8B77-4C1D-8824-62E3D086E397}"/>
              </a:ext>
            </a:extLst>
          </p:cNvPr>
          <p:cNvCxnSpPr>
            <a:cxnSpLocks/>
          </p:cNvCxnSpPr>
          <p:nvPr/>
        </p:nvCxnSpPr>
        <p:spPr>
          <a:xfrm>
            <a:off x="2839343" y="5276965"/>
            <a:ext cx="0" cy="1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7B9521E-3835-47E0-8B58-6D734F3A48FF}"/>
              </a:ext>
            </a:extLst>
          </p:cNvPr>
          <p:cNvCxnSpPr>
            <a:cxnSpLocks/>
          </p:cNvCxnSpPr>
          <p:nvPr/>
        </p:nvCxnSpPr>
        <p:spPr>
          <a:xfrm>
            <a:off x="1776707" y="5276965"/>
            <a:ext cx="0" cy="1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DA0ECB61-C67A-4049-8945-30BA73556450}"/>
              </a:ext>
            </a:extLst>
          </p:cNvPr>
          <p:cNvCxnSpPr>
            <a:cxnSpLocks/>
          </p:cNvCxnSpPr>
          <p:nvPr/>
        </p:nvCxnSpPr>
        <p:spPr>
          <a:xfrm>
            <a:off x="1111637" y="6004092"/>
            <a:ext cx="3307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CDF98E86-70AD-4A72-A002-FF534BD8C498}"/>
              </a:ext>
            </a:extLst>
          </p:cNvPr>
          <p:cNvCxnSpPr>
            <a:cxnSpLocks/>
          </p:cNvCxnSpPr>
          <p:nvPr/>
        </p:nvCxnSpPr>
        <p:spPr>
          <a:xfrm>
            <a:off x="2847855" y="5734974"/>
            <a:ext cx="0" cy="269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44EB3D13-11A0-4E00-A711-57DD1B53EFE9}"/>
              </a:ext>
            </a:extLst>
          </p:cNvPr>
          <p:cNvCxnSpPr>
            <a:cxnSpLocks/>
          </p:cNvCxnSpPr>
          <p:nvPr/>
        </p:nvCxnSpPr>
        <p:spPr>
          <a:xfrm>
            <a:off x="3316399" y="6004092"/>
            <a:ext cx="0" cy="19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8EE30395-0E29-40DB-AF82-50E0728015D8}"/>
              </a:ext>
            </a:extLst>
          </p:cNvPr>
          <p:cNvCxnSpPr>
            <a:cxnSpLocks/>
          </p:cNvCxnSpPr>
          <p:nvPr/>
        </p:nvCxnSpPr>
        <p:spPr>
          <a:xfrm>
            <a:off x="4418780" y="6004092"/>
            <a:ext cx="0" cy="19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33E3B090-8E5F-4E46-99A6-62D2A395A950}"/>
              </a:ext>
            </a:extLst>
          </p:cNvPr>
          <p:cNvCxnSpPr>
            <a:cxnSpLocks/>
          </p:cNvCxnSpPr>
          <p:nvPr/>
        </p:nvCxnSpPr>
        <p:spPr>
          <a:xfrm>
            <a:off x="2205521" y="6004092"/>
            <a:ext cx="0" cy="19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9E344017-971C-4EC1-BEAF-54920C2D1C7B}"/>
              </a:ext>
            </a:extLst>
          </p:cNvPr>
          <p:cNvCxnSpPr>
            <a:cxnSpLocks/>
          </p:cNvCxnSpPr>
          <p:nvPr/>
        </p:nvCxnSpPr>
        <p:spPr>
          <a:xfrm>
            <a:off x="1111637" y="6004092"/>
            <a:ext cx="0" cy="19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0F79C7B9-907A-4A23-B81F-CC6EF47B5F94}"/>
              </a:ext>
            </a:extLst>
          </p:cNvPr>
          <p:cNvCxnSpPr>
            <a:cxnSpLocks/>
          </p:cNvCxnSpPr>
          <p:nvPr/>
        </p:nvCxnSpPr>
        <p:spPr>
          <a:xfrm>
            <a:off x="6268362" y="5276963"/>
            <a:ext cx="0" cy="1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8773D429-C4C9-4C4C-9A85-0B38CF5D00D9}"/>
              </a:ext>
            </a:extLst>
          </p:cNvPr>
          <p:cNvCxnSpPr>
            <a:cxnSpLocks/>
          </p:cNvCxnSpPr>
          <p:nvPr/>
        </p:nvCxnSpPr>
        <p:spPr>
          <a:xfrm>
            <a:off x="7332189" y="5276964"/>
            <a:ext cx="0" cy="1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B208F1E7-67EA-4C22-AAFB-30C73AEA7E49}"/>
              </a:ext>
            </a:extLst>
          </p:cNvPr>
          <p:cNvCxnSpPr>
            <a:cxnSpLocks/>
          </p:cNvCxnSpPr>
          <p:nvPr/>
        </p:nvCxnSpPr>
        <p:spPr>
          <a:xfrm>
            <a:off x="8403226" y="5281323"/>
            <a:ext cx="0" cy="1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4F11CB25-1926-4226-A6A2-990C760E1ACE}"/>
              </a:ext>
            </a:extLst>
          </p:cNvPr>
          <p:cNvCxnSpPr>
            <a:cxnSpLocks/>
          </p:cNvCxnSpPr>
          <p:nvPr/>
        </p:nvCxnSpPr>
        <p:spPr>
          <a:xfrm>
            <a:off x="5212106" y="5279172"/>
            <a:ext cx="0" cy="1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4E22842C-6B66-4DBF-A8A9-B0FE89052C47}"/>
              </a:ext>
            </a:extLst>
          </p:cNvPr>
          <p:cNvCxnSpPr>
            <a:cxnSpLocks/>
          </p:cNvCxnSpPr>
          <p:nvPr/>
        </p:nvCxnSpPr>
        <p:spPr>
          <a:xfrm>
            <a:off x="7444801" y="4350327"/>
            <a:ext cx="0" cy="1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49F0CC52-D531-4CAF-AAF1-088D499DCE17}"/>
              </a:ext>
            </a:extLst>
          </p:cNvPr>
          <p:cNvCxnSpPr>
            <a:cxnSpLocks/>
          </p:cNvCxnSpPr>
          <p:nvPr/>
        </p:nvCxnSpPr>
        <p:spPr>
          <a:xfrm>
            <a:off x="6337250" y="4350327"/>
            <a:ext cx="0" cy="1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11A6E930-A48D-4B25-98F3-64177EAE1753}"/>
              </a:ext>
            </a:extLst>
          </p:cNvPr>
          <p:cNvCxnSpPr>
            <a:cxnSpLocks/>
          </p:cNvCxnSpPr>
          <p:nvPr/>
        </p:nvCxnSpPr>
        <p:spPr>
          <a:xfrm>
            <a:off x="5229699" y="4350327"/>
            <a:ext cx="0" cy="1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C917BA29-34B0-4416-9308-5D3A4A717E52}"/>
              </a:ext>
            </a:extLst>
          </p:cNvPr>
          <p:cNvCxnSpPr>
            <a:cxnSpLocks/>
          </p:cNvCxnSpPr>
          <p:nvPr/>
        </p:nvCxnSpPr>
        <p:spPr>
          <a:xfrm>
            <a:off x="7444801" y="4764905"/>
            <a:ext cx="0" cy="1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ángulo 123">
            <a:extLst>
              <a:ext uri="{FF2B5EF4-FFF2-40B4-BE49-F238E27FC236}">
                <a16:creationId xmlns:a16="http://schemas.microsoft.com/office/drawing/2014/main" id="{17619BBE-070B-466C-9364-B3BD980AE07E}"/>
              </a:ext>
            </a:extLst>
          </p:cNvPr>
          <p:cNvSpPr/>
          <p:nvPr/>
        </p:nvSpPr>
        <p:spPr>
          <a:xfrm>
            <a:off x="2372799" y="94413"/>
            <a:ext cx="4398402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200" b="1" dirty="0"/>
              <a:t>ESTRUCTURA ORGANIZATIVA DE LA ADMNISTRACION MUNICIPAL</a:t>
            </a:r>
          </a:p>
        </p:txBody>
      </p:sp>
      <p:pic>
        <p:nvPicPr>
          <p:cNvPr id="125" name="Imagen 124">
            <a:extLst>
              <a:ext uri="{FF2B5EF4-FFF2-40B4-BE49-F238E27FC236}">
                <a16:creationId xmlns:a16="http://schemas.microsoft.com/office/drawing/2014/main" id="{F89C6E14-513D-4586-BC92-B50E9BB28291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232186" y="94413"/>
            <a:ext cx="720000" cy="671731"/>
          </a:xfrm>
          <a:prstGeom prst="rect">
            <a:avLst/>
          </a:prstGeom>
        </p:spPr>
      </p:pic>
      <p:pic>
        <p:nvPicPr>
          <p:cNvPr id="126" name="Imagen 125">
            <a:extLst>
              <a:ext uri="{FF2B5EF4-FFF2-40B4-BE49-F238E27FC236}">
                <a16:creationId xmlns:a16="http://schemas.microsoft.com/office/drawing/2014/main" id="{5A402B3D-AFF5-4505-838D-39D153171616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8169226" y="94413"/>
            <a:ext cx="720000" cy="684878"/>
          </a:xfrm>
          <a:prstGeom prst="rect">
            <a:avLst/>
          </a:prstGeom>
        </p:spPr>
      </p:pic>
      <p:sp>
        <p:nvSpPr>
          <p:cNvPr id="127" name="Rectángulo 126">
            <a:extLst>
              <a:ext uri="{FF2B5EF4-FFF2-40B4-BE49-F238E27FC236}">
                <a16:creationId xmlns:a16="http://schemas.microsoft.com/office/drawing/2014/main" id="{5EC71627-2029-4267-8244-44C9BE5435EA}"/>
              </a:ext>
            </a:extLst>
          </p:cNvPr>
          <p:cNvSpPr/>
          <p:nvPr/>
        </p:nvSpPr>
        <p:spPr>
          <a:xfrm>
            <a:off x="6007160" y="6179236"/>
            <a:ext cx="3008598" cy="6247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SV" sz="800" b="1" dirty="0"/>
              <a:t>Aprobado en el MOF, bajo Acuerdo Municipal Número Uno de Acta Número Cincuenta y cinco del año 2019.</a:t>
            </a:r>
          </a:p>
        </p:txBody>
      </p:sp>
    </p:spTree>
    <p:extLst>
      <p:ext uri="{BB962C8B-B14F-4D97-AF65-F5344CB8AC3E}">
        <p14:creationId xmlns:p14="http://schemas.microsoft.com/office/powerpoint/2010/main" val="357326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97" y="204706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UNIDAD DE LA MUJER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8882"/>
            <a:ext cx="7954794" cy="6118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NÚMERO DE </a:t>
            </a:r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EMPLEADOS</a:t>
            </a:r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</a:p>
          <a:p>
            <a:pPr lvl="1"/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  <a:endParaRPr lang="es-SV" sz="1350" dirty="0"/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Asesorar y facilitar al Concejo Municipal propuestas y herramientas para la incorporación del enfoque de género en las decisiones de: planes, políticas, programas y presupuestos públicos. </a:t>
            </a:r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Promover procesos de sensibilización y formación sobre equidad de género y su incorporación en la gestión municipal con las autoridades públicas y el personal técnico de las distintas áreas de la gestión municipal. </a:t>
            </a:r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Asesorar y monitorear a las dependencias en la Identificación y puesta en marcha de mecanismos que garanticen la incorporación transversal del enfoque de género en su quehacer y el cumplimiento de la Política Municipal de Equidad de Género y su Plan de acción. </a:t>
            </a:r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Diseño y puesta en marcha de programas de acciones para la igualdad de oportunidades, encaminadas a modificar la posición de subordinación de las mujeres, promoviendo relaciones más equitativas en la población. </a:t>
            </a:r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Elaborar diagnósticos que evidencien la situación de las mujeres y las brechas de género existentes, en coordinación con otras dependencias municipales. </a:t>
            </a:r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Diseñar e implementar en coordinación con otras dependencias la puesta en marcha de procesos que contribuyan a promover la participación ciudadana de las mujeres de manera sustantiva, a nivel comunitario y municipal. </a:t>
            </a:r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Sensibilizar a mujeres y hombres sobre los derechos de las niñas, las jóvenes y las mujeres del municipio. </a:t>
            </a:r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Diseñar y ejecutar campañas para promover el derecho a una vida sin violencia hacia las mujeres. </a:t>
            </a:r>
          </a:p>
          <a:p>
            <a:r>
              <a:rPr lang="es-SV" sz="1350" dirty="0">
                <a:latin typeface="Arial" panose="020B0604020202020204" pitchFamily="34" charset="0"/>
                <a:cs typeface="Arial" panose="020B0604020202020204" pitchFamily="34" charset="0"/>
              </a:rPr>
              <a:t>Orientar y remitir a la institución pertinente a mujeres que sufren situaciones de violencia de género.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701B86B7-BBC0-4374-9769-6AF26E9C4701}"/>
              </a:ext>
            </a:extLst>
          </p:cNvPr>
          <p:cNvSpPr/>
          <p:nvPr/>
        </p:nvSpPr>
        <p:spPr>
          <a:xfrm rot="10800000">
            <a:off x="83553" y="6370650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65519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2622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MEDIO AMBIENTE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46798"/>
            <a:ext cx="7954794" cy="6174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Supervisar, coordinar y dar seguimiento a las políticas, planes, programas, proyectos y acciones ambientales dentro del municipio.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Elaborar Plan de Trabajo de la Unidad.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Identificación de las competencias municipales que requieren de acciones ambientales, tales como mercado, cementerio, parques, zonas verdes y recolección de desechos sólidos.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Promover medidas ambientales en actividades de entes particulares del municipio.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Coordinar los esfuerzos en materia ambiental con los demás ministerios, instituciones autónomas, ONG´S de servicio y gremiales empresariales.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Recolectar, intercambiar y difundir información ambiental municipal.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Participar y promover la elaboración del Plan Municipal de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Proteccion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Civil,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Prevencion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Mitigacion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de Desastres.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Coordinar y/o ser el enlace con la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Comision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Departamental de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Proteccion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Civil para desarrollar actividades de prevención de riesgo.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Organizar, Capacitar y fortalecer las Comisiones Comunales de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Proteccion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Civil.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Implementar las acciones de prevención y mitigación de desastres, identificadas en el Plan Municipal y cualquier otro Plan relacionados con la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Gestion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de Riesgos.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Las demás que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establesca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la Ley, los Reglamentos y ordenanzas afines a Medio Ambiente y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Proteccion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Civil.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E35D6938-5626-4547-BAF9-B4732C5FA310}"/>
              </a:ext>
            </a:extLst>
          </p:cNvPr>
          <p:cNvSpPr/>
          <p:nvPr/>
        </p:nvSpPr>
        <p:spPr>
          <a:xfrm rot="10800000">
            <a:off x="185305" y="6394713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67102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DESPACHO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Administrar los bienes y servicios del municipio, que permita satisfacer adecuada y oportunamente las demandas ciudadanas dentro del marco legal establecido.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Gestionar recursos, asistencia técnica y capacitación con la finalidad de promover el Desarrollo Local.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Promover mecanismos de transparencia en la gestión municipal.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funciones y atribuciones que las ordenanzas, leyes o reglamentos le señalen.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Es el corresponsable de la implementación de la Ley de la Carrera Administrativa Municipal.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el artículo 48 del Código Municipal. Y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establecidas en las NTCIE.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19A0ED9A-707E-4ADB-A2A2-08419D419ECD}"/>
              </a:ext>
            </a:extLst>
          </p:cNvPr>
          <p:cNvSpPr/>
          <p:nvPr/>
        </p:nvSpPr>
        <p:spPr>
          <a:xfrm rot="10800000">
            <a:off x="171450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9091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CUERPO MUNICIPAL DE AGENTES COMUNITARIOS (CMAC) 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7081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6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6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su plan de trabajo anual.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Salvaguardar los intereses y bienes Municipales.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porque se cumplan las leyes, Ordenanzas y reglamentos emitidos por la Municipalidad.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Participar en la actualización del Reglamento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inrterno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del Cuerpo Municipal de Agentes Comunitarios.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Dar cumplimiento a las disposiciones establecidas en el Reglamento del CMAC.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Brindar vigilancia a las instalaciones de la Alcaldía y velar por la integridad de los bienes que se encuentren instalados y resguardados en su interior.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 la seguridad del personal que labora para la Municipalidad mientras permanecen dentro y fuera de las instalaciones desarrollando sus actividades de trabajo.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 el mantenimiento de su equipo de trabajo (arma de fuego).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con la Unidad Contravencional, para dar cumplimiento a la Ordenanza para la Convivencia Ciudadana.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097BD627-983C-4011-9A00-684C2D358A7D}"/>
              </a:ext>
            </a:extLst>
          </p:cNvPr>
          <p:cNvSpPr/>
          <p:nvPr/>
        </p:nvSpPr>
        <p:spPr>
          <a:xfrm rot="10800000">
            <a:off x="213013" y="6346587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3725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2621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PROMOCION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46796"/>
            <a:ext cx="7954794" cy="61908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Elaborar el Plan de trabajo de la Unidad de Proyección social y lo presenta a la Alcaldesa Municipal.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Formular los programas de relaciones públicas, sociales, culturales y deportivas.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Mantener una base de datos actualizada de todos los actores locales.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Coordinar o establecer el enlace entre la municipalidad e instituciones que realicen actividades en el municipio y la población.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Coordinar actividades con otras entidades que impulsen programas de beneficio social, deportivo y cultural dentro del municipio.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Promover, capacitar y motivar la organización comunitaria.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Impulsar la organización de asociaciones productivas.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Realizar estudios o investigación, de las necesidades más prioritarias de las familias menos favorecidas, para canalizar ayuda, subsidios u otros.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Llevar registro clasificado de las personas que reciben, ayuda, subsidios u otros beneficios de la municipalidad.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Mantener actualizado un inventario de cooperantes en áreas relacionadas con el Desarrollo Local.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Realizar y Coordinar los eventos en que participa la Alcaldesa.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Realizar informe mensual de las actividades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desarralladas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por la municipalidad.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3C43FA38-2148-46E3-976C-99FDA005BB13}"/>
              </a:ext>
            </a:extLst>
          </p:cNvPr>
          <p:cNvSpPr/>
          <p:nvPr/>
        </p:nvSpPr>
        <p:spPr>
          <a:xfrm rot="10800000">
            <a:off x="49506" y="641075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3098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5759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REGISTRO MUNICIPAL DE LA CARREDA ADMINSITRATIVA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2419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Recopilar toda la información referente a la carrera administrativa desempeñada por los empleados municipales.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Inscribir todos los hechos, actos y resoluciones emanados de los órganos de administración de la carrera administrativa municipal.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Informar y certificar todos los asientos que obren en su poder a solicitud de parte interesada y por orden judicial.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Rendir informes al Registro Nacional de la Carrera Administrativa Municipal (RNCAM); de los actos o resoluciones incorporados a los expedientes de los empleados municipales.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atribuciones que emanen de La Ley de La Carrera Administrativa Municipal. 	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80462482-2469-4A4A-BCB5-8E59A6779E10}"/>
              </a:ext>
            </a:extLst>
          </p:cNvPr>
          <p:cNvSpPr/>
          <p:nvPr/>
        </p:nvSpPr>
        <p:spPr>
          <a:xfrm rot="10800000">
            <a:off x="339078" y="6146231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7886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744" y="172622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COMUNICACIONES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46798"/>
            <a:ext cx="7954794" cy="63112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Elaborar el Plan de trabajo de la Unidad de comunicación y presentarlo a la Alcaldesa Municipal. 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Coordinar la comunicación institucional con la comunidad, elaborando el contenido del material informativo del Municipio y organizando actividades de difusión (conferencias de prensa, declaraciones públicas, etc.) con medios de comunicación. 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Realizar la cobertura en audio, foto y/o video de las acciones y eventos del Municipio, con el objeto de promover y difundir la información relevante. 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Asesorar las áreas municipales relacionadas con la ejecución de eventos en materia de protocolo y ceremonial en la organización de los actos, simbología y relaciones públicas; con el fin de resaltar las acciones de la Municipalidad y velar por la adecuada utilización de la imagen corporativa de la entidad. 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Mantener estrecha relación con los medios de comunicación social, siendo así el nexo principal entre los periodistas y los medios. Esto a fin de mantener informada a la comunidad local y público en general de las actividades que cumple la Municipalidad, difundiendo los adelantos y proyectos de la entidad. 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Redactar, conceptuar, diagramar y distribuir un medio informativo escrito sobre la marcha de la Municipalidad y los aspectos relevantes de la misma.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Producir y realizar programas informativos que difundan y posesionen la imagen de la Municipalidad y respondan a las necesidades de información de la comunidad y opinión pública, de acuerdo a la normativa aplicable.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Elaborar periódicos murales y editar material gráfico de apoyo para eventos de las diferentes Dependencias del Municipio, adecuando la papelería corporativa a la imagen de la Institución.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Instrumentar acciones dentro del ámbito de su competencia, para generar presencia institucional y posicionamiento estratégico del Municipio. 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Mantenimiento y actualización de la Página Web de la Municipalidad. </a:t>
            </a:r>
          </a:p>
          <a:p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Otras que sean asignadas por el </a:t>
            </a:r>
            <a:r>
              <a:rPr lang="es-SV" sz="1200" dirty="0" err="1">
                <a:latin typeface="Arial" panose="020B0604020202020204" pitchFamily="34" charset="0"/>
                <a:cs typeface="Arial" panose="020B0604020202020204" pitchFamily="34" charset="0"/>
              </a:rPr>
              <a:t>Conceo</a:t>
            </a:r>
            <a:r>
              <a:rPr lang="es-SV" sz="1200" dirty="0">
                <a:latin typeface="Arial" panose="020B0604020202020204" pitchFamily="34" charset="0"/>
                <a:cs typeface="Arial" panose="020B0604020202020204" pitchFamily="34" charset="0"/>
              </a:rPr>
              <a:t> y Alcalde Municipal</a:t>
            </a:r>
          </a:p>
          <a:p>
            <a:endParaRPr lang="es-SV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AC032560-72BE-45AD-B4DF-8B14124A4C9E}"/>
              </a:ext>
            </a:extLst>
          </p:cNvPr>
          <p:cNvSpPr/>
          <p:nvPr/>
        </p:nvSpPr>
        <p:spPr>
          <a:xfrm rot="10800000">
            <a:off x="80053" y="6392093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2706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UNIDAD CONTRAVENCIONAL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91703"/>
            <a:ext cx="7954794" cy="5966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--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Elaborar y mantener actualizado el Plan de trabajo y presentarlo al Concejo Municipal para su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aprobacion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Coordinar proyectos y formalización de convenios entre la municipalidad con instituciones privadas y gubernamentales, con el propósito de viabilizar la efectiva aplicación de la Ley Marco para la convivencia ciudadana y Contravenciones Administrativas.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Resolver por medio de resoluciones alternativas de conflictos aquellos casos acordados por las partes, en los que fuese posible su resolución, caso contrario, remitirlos a la </a:t>
            </a:r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procuraduria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General de la Republica.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Acompañar a la Alcaldesa Municipal en la coordinación de los comités, mesa interinstitucional, y con otras organizaciones que contribuyan a la convivencia ciudadana y de prevención de la violencia.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Dar seguimiento a proyectos y convenios formalizados.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Documentar los procesos, actividades y resultados de los proyectos y/o convenios desarrollados.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Presentar informes generales al despacho municipal sobre las gestiones y actividades realizadas.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Las demás facultades y atribuciones que determine la Ley Marco para La Convivencia Ciudadana.</a:t>
            </a:r>
            <a:r>
              <a:rPr lang="es-SV" sz="2400" dirty="0"/>
              <a:t>	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51A11E21-40AB-4E24-AC64-4E3E58B04510}"/>
              </a:ext>
            </a:extLst>
          </p:cNvPr>
          <p:cNvSpPr/>
          <p:nvPr/>
        </p:nvSpPr>
        <p:spPr>
          <a:xfrm rot="10800000">
            <a:off x="160342" y="6405947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3989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744" y="220748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ADMINISTRACION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39303"/>
            <a:ext cx="7954794" cy="58926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Proponer las políticas, normas y procedimientos que faciliten la administración de los recursos materiales y humanos de la municipalidad.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 que se cumplan las políticas, programas y procedimientos administrativos.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Organizar la prestación de los servicios generales de la municipalidad.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Gestionar el presupuesto de las unidades bajo su cargo.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 el cumplimiento de las NTCIE en las diferentes unidades bajo su mando.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Asistir al Despacho Municipal en la formulación del Presupuesto Municipal.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Dirigir y velar por el cumplimiento de la aplicación del Reglamento Interno de Trabajo al personal de la municipalidad.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 el cumplimiento de las funciones de las unidades y secciones según el manual de Organización y funciones.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 el cumplimiento de las funciones de los y las empleadas de la municipalidad según el Manual de Descriptor de Cargos y categorías.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que le sean requeridas por su jefe superior inmediato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A4C9F549-1C95-468E-9852-F74ACBAAEE8B}"/>
              </a:ext>
            </a:extLst>
          </p:cNvPr>
          <p:cNvSpPr/>
          <p:nvPr/>
        </p:nvSpPr>
        <p:spPr>
          <a:xfrm rot="10800000">
            <a:off x="49506" y="6449430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34114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CONTABILIDAD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Procesar la información de los ingresos y egresos en forma sistemática y cronológica, verificando la correcta aplicación de las cuentas contables.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Llevar el control del Registro de partidas de ajuste relacionadas a las depreciaciones de activo fijo, liquidación contable de proyectos, consumo de especies municipales, liquidación de saldos de cuentas contables, etc.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Archivar, custodiar y resguardar la documentación contable con su respectivo respaldo tal como lo establece la normativa contable.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determinadas en el Código Municipal, Leyes a fines y las NTCIE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7CC2D015-325E-41C6-9846-BE78654BA7AE}"/>
              </a:ext>
            </a:extLst>
          </p:cNvPr>
          <p:cNvSpPr/>
          <p:nvPr/>
        </p:nvSpPr>
        <p:spPr>
          <a:xfrm rot="10800000">
            <a:off x="339078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440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CONCEJO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3871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REGIDORES: 10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 6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4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Ejercer la dirección del Municipio, promoviendo e impulsando el desarrollo local, involucrando a los diferentes sectores ciudadanos en el que hacer municipal.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Regular aspectos de interés local a través del cumplimiento de sus competencias, que viabilice el desarrollo local.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Mantener permanentemente informados a los ciudadanos, rindiéndoles cuentas periódicamente.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Gestionar apoyo con instituciones públicas y privadas que promuevan el desarrollo local.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Implementar la Carrera Administrativa Municipal. (LECAM)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FC38CF7F-B5B3-4AD6-8B9A-78D1FC3EBC8A}"/>
              </a:ext>
            </a:extLst>
          </p:cNvPr>
          <p:cNvSpPr/>
          <p:nvPr/>
        </p:nvSpPr>
        <p:spPr>
          <a:xfrm rot="10800000">
            <a:off x="628650" y="6101147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35844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3200" dirty="0"/>
              <a:t>CASA DE LA CULTURA 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Desarrollar y coordinar las actividades culturales del municipio.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Desarrollar y coordinar con las diferentes instituciones dentro del municipio para la realización de actividades culturales y religiosas.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Fomentar el desarrollo de los habitantes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mediantes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la apertura de talleres vocacionales.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3BAE40AC-7961-41CE-B1FB-ABA85B782761}"/>
              </a:ext>
            </a:extLst>
          </p:cNvPr>
          <p:cNvSpPr/>
          <p:nvPr/>
        </p:nvSpPr>
        <p:spPr>
          <a:xfrm rot="10800000">
            <a:off x="339078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70348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400" dirty="0"/>
              <a:t>UNIDAD DE ADQUISICIONES Y CONTRATACIONES INSTITUCIONALES (UACI) 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lvl="1"/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Ejecutar todos los procesos de adquisiciones y contrataciones bajo los lineamientos de la Ley de Adquisiciones y Contrataciones de la Administración Pública. (LACAP) y, su Reglamento.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Formular la programación anual de compras y las adquisiciones de obras, bienes y servicios. Esta programación anual deberá ser compatible con la política anual de adquisiciones y contrataciones de la municipalidad.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Participar en la elaboración el presupuesto anual y la programación de la ejecución presupuestaria del ejercicio fiscal.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Asesorar al Concejo Municipal en los procesos de contratación y adquisiciones.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Cumplir las políticas, lineamientos y disposiciones técnicas que sean establecidas por la UNAC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actividades establecidas y reguladas en la (LACAP) y NTCIE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A6CC1EE4-CFAC-4E1D-8EF9-0AA9C2F46562}"/>
              </a:ext>
            </a:extLst>
          </p:cNvPr>
          <p:cNvSpPr/>
          <p:nvPr/>
        </p:nvSpPr>
        <p:spPr>
          <a:xfrm rot="10800000">
            <a:off x="171450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9647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8872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3200" dirty="0"/>
              <a:t>PROYECTOS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39303"/>
            <a:ext cx="7954794" cy="58970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  <a:endParaRPr lang="es-SV" dirty="0"/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Participar en la comisión de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Formulacion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Proyecto de Presupuesto Municipal, en aspectos técnicos relacionados con los proyectos a ejecutar.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los perfiles y carpetas técnicas de proyectos municipales, cuando técnica y legalmente sea viable.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porque los proyectos sean construidos de acuerdo a las especificaciones técnicas, requerimientos legales y financieros establecidos.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Presentar informes mensuales de la ejecución físicas de los proyectos y programas que ejecuta la municipalidad.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con la UACI y Unidades solicitantes la elaboración de bases de licitación, procesos de licitación y supervisión de proyectos de construcción.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Apoyar al Administrador del Contrato en el desempeño de sus funciones.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Formar parte de las comisiones de los procesos de licitación cuando sea designado.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Otras asignadas por el Concejo Municipal.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9A6AC0F5-1E07-4110-9EC6-A90D466B4757}"/>
              </a:ext>
            </a:extLst>
          </p:cNvPr>
          <p:cNvSpPr/>
          <p:nvPr/>
        </p:nvSpPr>
        <p:spPr>
          <a:xfrm rot="10800000">
            <a:off x="157595" y="6309398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10801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97" y="157309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CATASTRO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97" y="531485"/>
            <a:ext cx="7954794" cy="62156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Mantener actualizada la base de contribuyentes del municipio, por tasas e impuestos municipales.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Inscripción de empresas, negocios e inmuebles en el Registro y Catastro de la Administración Tributaria Municipal.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Formar expedientes de los Contribuyentes sujetos al Impuesto de empresas y negocios.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Realizar su respectivo plan de actividades catastrales.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Recopilar información que sustente y compruebe las fiscalizaciones realizadas.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Realizar las actividades de Auditoria Tributaria Municipal con el fin de incrementar la recaudación.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Coordinar, dirigir y controlar las actividades del personal a su cargo.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Identificación y registro de nuevas empresas y actualización de la situación financiera de las ya registradas a fin de ampliar y actualizar la base de contribuyentes.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Depurar y conciliar las cuentas de contribuyentes con cuentas corrientes.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Coordinar algunas actividades con otras dependencias que tengan relación directa con la actividad tributaria.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Elaborar informes sobre la gestión tributaria municipal.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EA25BC2D-2F08-49C6-9986-5599FD21C8F6}"/>
              </a:ext>
            </a:extLst>
          </p:cNvPr>
          <p:cNvSpPr/>
          <p:nvPr/>
        </p:nvSpPr>
        <p:spPr>
          <a:xfrm rot="10800000">
            <a:off x="83553" y="6420235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80461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3455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CUENTAS CORRIENTES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42323"/>
            <a:ext cx="7954794" cy="60771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Efectuar aperturas, modificaciones y cierres de cuentas corrientes de contribuyentes.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Emplazar a contribuyentes que no hayan cumplido con sus obligaciones tributarias de acuerdo con lo establecido a la Ordenanza de Tasas por Servicios.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Elaborar reportes estadísticos de la gestión de control de omisos.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Elaborar plan anual de trabajo del área y presentarlo al jefe de la Unidad.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Controlar y tramitar el cumplimiento de la obligación de los contribuyentes en cuanto al pago de sus tributos, conforme a la Ordenanza de Tasas y la Ley de Impuestos Municipales.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Efectuar el cobro de la deuda por impuestos y tasas por servicios municipales por la vía administrativa.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Generar avisos de cobro y su respectiva distribución.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Mantener actualizada la información en el sistema.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Efectuar convenios de pago de impuestos y tasas con los contribuyentes.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Emitir solvencias municipales a los contribuyentes que lo requieran.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Asistir y asesorar a los contribuyentes y usuarios sobre las obligaciones tributarias mediante el conocimiento de los derechos y obligaciones conforme a la normativa legal vigente.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Presentar propuestas de cambio en los formatos, de acuerdo  </a:t>
            </a:r>
          </a:p>
        </p:txBody>
      </p:sp>
      <p:sp>
        <p:nvSpPr>
          <p:cNvPr id="5" name="Flecha: a la derecha 4">
            <a:hlinkClick r:id="rId2" action="ppaction://hlinksldjump"/>
            <a:extLst>
              <a:ext uri="{FF2B5EF4-FFF2-40B4-BE49-F238E27FC236}">
                <a16:creationId xmlns:a16="http://schemas.microsoft.com/office/drawing/2014/main" id="{4BC47AC1-0532-4A53-B0D1-4F03F60698AF}"/>
              </a:ext>
            </a:extLst>
          </p:cNvPr>
          <p:cNvSpPr/>
          <p:nvPr/>
        </p:nvSpPr>
        <p:spPr>
          <a:xfrm rot="10800000">
            <a:off x="49506" y="6392528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4007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TESORERIA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2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Recibir y administrar la recaudación, custodia y erogación de valores y fondos de la municipalidad.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Efectuar todas las erogaciones municipales de conformidad al marco legal establecido.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Controlar que las obligaciones y compromisos financieros y/o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economicos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, se realicen de manera oportuna.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Mantener actualizada la información en el Sistema de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Administracion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Financiera Municipal (SAFIM).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el Código municipal y NTCIE	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8D2424B4-71BE-4E38-B1D8-F2AE2AF919B7}"/>
              </a:ext>
            </a:extLst>
          </p:cNvPr>
          <p:cNvSpPr/>
          <p:nvPr/>
        </p:nvSpPr>
        <p:spPr>
          <a:xfrm rot="10800000">
            <a:off x="199159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416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COLECTURIA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Percibir y registrar cada uno de los pagos realizados por los contribuyentes.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Remitir a la tesorería los ingresos diarios percibidos.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Remitir a Cuentas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Corientes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inofrme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pago de los contribuyentes.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el Código municipal y NTCIE </a:t>
            </a:r>
          </a:p>
        </p:txBody>
      </p:sp>
      <p:sp>
        <p:nvSpPr>
          <p:cNvPr id="5" name="Flecha: a la derecha 4">
            <a:hlinkClick r:id="rId2" action="ppaction://hlinksldjump"/>
            <a:extLst>
              <a:ext uri="{FF2B5EF4-FFF2-40B4-BE49-F238E27FC236}">
                <a16:creationId xmlns:a16="http://schemas.microsoft.com/office/drawing/2014/main" id="{3E13B094-F579-46B2-AFDA-6DFC7570E211}"/>
              </a:ext>
            </a:extLst>
          </p:cNvPr>
          <p:cNvSpPr/>
          <p:nvPr/>
        </p:nvSpPr>
        <p:spPr>
          <a:xfrm rot="10800000">
            <a:off x="185305" y="6315768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8529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97" y="129600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000" dirty="0"/>
              <a:t>REGISTRO DEL ESTADO FAMILIAR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603" y="503776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Mantener actualizada toda la información del Registro del Estado Familiar, y proteger mediante sistemas adecuados para su conservación, en forma digital y manual. (LIBROS).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Emitir y controlar el registro de documentos de los hechos y actos realizados por los ciudadanos y que sean de competencia del Registro del Estado familiar municipal.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Dar certeza oficial de los hechos y actos relacionados con el estado familiar de las personas.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Garantizar el cumplimiento de las disposiciones legales establecidas para el Registro de hechos y actos de los ciudadanos.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Mantener actualizado el registro de hechos y actos de la vida de las personas, para el ejercicio de sus deberes y derechos civiles, políticos, establecidos en las leyes del país.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Organizar y coordinar, la recolección registro y archivo de datos, </a:t>
            </a:r>
            <a:r>
              <a:rPr lang="es-SV" sz="1100" dirty="0" err="1">
                <a:latin typeface="Arial" panose="020B0604020202020204" pitchFamily="34" charset="0"/>
                <a:cs typeface="Arial" panose="020B0604020202020204" pitchFamily="34" charset="0"/>
              </a:rPr>
              <a:t>asi</a:t>
            </a:r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 como la expedición de certificaciones de los datos registrados, carné, libros y marginaciones.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Elaborar plan anual de trabajo de la Unidad.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Registrar, las partidas de nacimiento, defunciones, divorcios, matrimonios, adopciones, cambio de nombre, modificaciones, y los actos o hechos relacionadas con el ejerció de los derechos civiles de las personas, tales como las marginaciones de adecuación, identidades, viuda/viudo, divorcios, matrimonios, anulaciones, </a:t>
            </a:r>
            <a:r>
              <a:rPr lang="es-SV" sz="1100" dirty="0" err="1">
                <a:latin typeface="Arial" panose="020B0604020202020204" pitchFamily="34" charset="0"/>
                <a:cs typeface="Arial" panose="020B0604020202020204" pitchFamily="34" charset="0"/>
              </a:rPr>
              <a:t>impugnidad</a:t>
            </a:r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, unión no matrimonial, Juicios subsidiarios, tutelas, Regímenes Patrimoniales.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Emitir oficios de nacidos tardíos a la Procuraduría General auxiliar de esta ciudad.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Emitir cuadros estadísticos, a DIGESTYC, y copia de partidas al RNPN.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Emitir certificaciones de partidas del Registro del Estado Familiar.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Atender y asistir a las demandas por el Juzgado de Familia y demás que lo soliciten.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Reponer partidas, Reparar Libros del REF. </a:t>
            </a:r>
          </a:p>
          <a:p>
            <a:r>
              <a:rPr lang="es-SV" sz="11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	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F109F130-977A-455A-8E5D-A9215DCA433F}"/>
              </a:ext>
            </a:extLst>
          </p:cNvPr>
          <p:cNvSpPr/>
          <p:nvPr/>
        </p:nvSpPr>
        <p:spPr>
          <a:xfrm rot="10800000">
            <a:off x="83553" y="6378238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17814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UNIDAD DE DESARROLLO ECONOMICO LOCAL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7818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Elaboracion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Plan de Trabajo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Vinculación con Instituciones y Enlaces con empresas privadas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Identificación de emprendimiento en el municipio.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Campaña de sensibilidad.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Bolsas de Empleo con actores locales.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Perfilar y seleccionar empresas con condiciones.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Brindar Asesoría y acompañamiento legal.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Crear alianzas con Empresas, ONG,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Intituciones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Gubernamentales y No Gubernamentales.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Identificación de oferta turística en el municipio.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Dinamizar economía local-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las NTCIE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9A05E5CC-F20B-4DB0-973A-5ABDB0BE4EB1}"/>
              </a:ext>
            </a:extLst>
          </p:cNvPr>
          <p:cNvSpPr/>
          <p:nvPr/>
        </p:nvSpPr>
        <p:spPr>
          <a:xfrm rot="10800000">
            <a:off x="185304" y="6420235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7988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744" y="254291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SERVICIOS PUBLICOS MUNICIPALES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54487"/>
            <a:ext cx="7954794" cy="5795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Elaborar el respectivo plan anual de trabajo, con las distintas Secciones.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Dirigir, coordinar, supervisar y controlar las actividades de las diferentes secciones bajo la responsabilidad de la unidad.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Supervisar que la prestación de los servicios públicos sean de calidad y con eficiencia.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Asegurar el cumplimiento de las rutas de recorridos para la ejecución de las actividades de Aseo, recolección de residuos sólidos y su traslado al sitio de disposición final.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Coordinar las labores a ejecutar en los cementerios, los parques y zonas de recreo competentes.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Garantizar la disponibilidad y buen uso de los insumos y herramientas necesarias para la prestación eficiente de los diferentes servicios municipales, y apoyar en la determinación y control de costos de ejecución.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Controlar que el uso de los vehículos sea exclusivo para las actividades que fueron solicitadas, a través de las bitácoras de recorrido.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Presentar periódicamente al Alcalde o Alcaldesa municipal los reportes o informes sobre las actividades realizadas por cada sección organizativa que está bajo responsabilidad.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Presentar análisis que permita mejorar o ampliar la cobertura de los servicios a la comunidad.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48ADAB9D-9B78-4D5A-81FB-D52316F371C6}"/>
              </a:ext>
            </a:extLst>
          </p:cNvPr>
          <p:cNvSpPr/>
          <p:nvPr/>
        </p:nvSpPr>
        <p:spPr>
          <a:xfrm rot="10800000">
            <a:off x="117600" y="6486717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6991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COMISIONES DEL CONCEJO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3871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INTEGRANTES: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/>
              <a:t>Asesorar al Concejo Municipal sobre los aspectos propios de cada comisión. </a:t>
            </a:r>
          </a:p>
          <a:p>
            <a:r>
              <a:rPr lang="es-SV" sz="1600" dirty="0"/>
              <a:t>Representar al Concejo Municipal en procesos de participación ciudadana. </a:t>
            </a:r>
          </a:p>
          <a:p>
            <a:r>
              <a:rPr lang="es-SV" sz="1600" dirty="0"/>
              <a:t>Promover medidas tendientes a impulsar el desarrollo local. </a:t>
            </a:r>
          </a:p>
          <a:p>
            <a:r>
              <a:rPr lang="es-SV" sz="1600" dirty="0"/>
              <a:t>Consolidar los procesos de participación ciudadana e implantación de mecanismos de transparencia. </a:t>
            </a:r>
          </a:p>
          <a:p>
            <a:r>
              <a:rPr lang="es-SV" sz="1600" dirty="0"/>
              <a:t>Las demás establecidas en el código municipal y las NTCIE. 	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C6F0098D-DA2A-449F-9773-2D1A52063A29}"/>
              </a:ext>
            </a:extLst>
          </p:cNvPr>
          <p:cNvSpPr/>
          <p:nvPr/>
        </p:nvSpPr>
        <p:spPr>
          <a:xfrm rot="10800000">
            <a:off x="628650" y="6101147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99068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UNIDAD DE LA NIÑEZ, ADOLESCENCIA Y JUVENTUD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603" y="1186996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Realizar la </a:t>
            </a:r>
            <a:r>
              <a:rPr lang="es-SV" sz="1800" dirty="0" err="1">
                <a:latin typeface="Arial" panose="020B0604020202020204" pitchFamily="34" charset="0"/>
                <a:cs typeface="Arial" panose="020B0604020202020204" pitchFamily="34" charset="0"/>
              </a:rPr>
              <a:t>actualizacion</a:t>
            </a:r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 del diagnóstico municipal para conocer la situación del cumplimiento de los derechos de la niñez adolescencia y juventud.</a:t>
            </a:r>
          </a:p>
          <a:p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Diseñar nuevos programas y dar seguimiento a los existentes para la prevención de violencia en la niñez y adolescencia y Juventud.</a:t>
            </a:r>
          </a:p>
          <a:p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Realización de cabildos de niñez, adolescencia y juventud.</a:t>
            </a:r>
          </a:p>
          <a:p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Gestionar apoyo con instituciones públicas y privadas que promuevan el desarrollo niñez, adolescencia y juventud.</a:t>
            </a:r>
          </a:p>
          <a:p>
            <a:r>
              <a:rPr lang="es-SV" sz="18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la Ley de Protección Integral de la Niñez y adolescencia y las NTCIE. 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EB6239E2-9BFB-47FB-AD16-3CD36E002428}"/>
              </a:ext>
            </a:extLst>
          </p:cNvPr>
          <p:cNvSpPr/>
          <p:nvPr/>
        </p:nvSpPr>
        <p:spPr>
          <a:xfrm rot="10800000">
            <a:off x="199160" y="638627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5431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AGUA POTABLE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82195"/>
            <a:ext cx="7954794" cy="57679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9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 8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Elaboracion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Plan anual de trabajo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Realizar una eficiente, efectiva y económica administración del servicio de agua potable.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Mantener y proporcionar el servicio de agua potable según los estándares de calidad que estipule la normativa vigente.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y supervisar el monitoreo permanente del suministro de agua.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Diseñar las estrategias de distribución del servicio de agua para optimizarlo y satisfacer la demanda de los usuarios.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Planificar el mantenimiento preventivo y correctivo de los sistemas de suministro de agua.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las acciones para dar respuestas inmediatas a los problemas de fuga que presente la red.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Administrar adecuadamente el talento humano a su cargo y vigilar el buen uso de las herramientas, equipo y materiales de la unidad.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F375A212-4181-4CC3-8800-7AB1FA53D376}"/>
              </a:ext>
            </a:extLst>
          </p:cNvPr>
          <p:cNvSpPr/>
          <p:nvPr/>
        </p:nvSpPr>
        <p:spPr>
          <a:xfrm rot="10800000">
            <a:off x="185304" y="6466145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20496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OFICINA MUNICIPAL DE APOYO A LAS PERSONAS CON DISCAPACIDAD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2304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Elaboracion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censo poblacional de personas con Discapacidad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Llevar ficha de afiliación con datos generales de cada uno de ellos.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Plan anual de trabajo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y participar activamente con ACPDISCA.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Gestionar con instituciones públicas y privadas, acciones e insumos que beneficien a dicho sector.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Gestionar capacitaciones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Contribuir en la búsqueda del empoderamiento y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sisibilizacion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este sector de la población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la Ley de Protección Integral de la Niñez y adolescencia y las NTCIE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CCA4AD2A-4491-43F7-9C67-8CDE81A99A92}"/>
              </a:ext>
            </a:extLst>
          </p:cNvPr>
          <p:cNvSpPr/>
          <p:nvPr/>
        </p:nvSpPr>
        <p:spPr>
          <a:xfrm rot="10800000">
            <a:off x="339078" y="6312581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271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UNIDAD DE DEPORTE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el Plan Anual de trabajo.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con los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Comites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Deporte los diferentes torneos a realizar.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el mantenimiento de las instalaciones deportivas Municipales.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Diseñar e implementar metodologías que permitan desarrollar el potencial de los niños y niñas en el deporte.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todas las actividades recreativas que adquiere la administración, con las instituciones educativas, religiosas, etc.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Promover torneos de futbol de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infanto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juvenil en los diferentes Cantones de este Municipio.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Promover las diferentes disciplinas deportivas en el Municipio.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DF32F0CB-38B8-4850-A8FE-7ABFDF612556}"/>
              </a:ext>
            </a:extLst>
          </p:cNvPr>
          <p:cNvSpPr/>
          <p:nvPr/>
        </p:nvSpPr>
        <p:spPr>
          <a:xfrm rot="10800000">
            <a:off x="199159" y="6405947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438766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CLINICA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Dar asistencia médica,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brindadando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servicios de consulta externa.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Mantener un stop de medicamentos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báscios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para las curaciones y consultas.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Garantizar el buen estado y condiciones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higienicas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las instalaciones de la clínica.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Atender emergencias solicitadas, en la clínica municipal.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y realizar cualquier tipo de actividades en el tema salud, con las diferentes instancias medicas.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652B29D3-ED41-4050-BF5C-FBAEB52F4A7F}"/>
              </a:ext>
            </a:extLst>
          </p:cNvPr>
          <p:cNvSpPr/>
          <p:nvPr/>
        </p:nvSpPr>
        <p:spPr>
          <a:xfrm rot="10800000">
            <a:off x="339078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2723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ASEO Y DESECHOS SOLIDOS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3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3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Asegurar la prestación del barrido de calles, así como de la recolección de residuos sólidos y su traslado al sitio de disposición final.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Mantener organizadas las rutas de las zonas donde se presta el servicio.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el mantenimiento del equipo utilizado para la prestación del servicio de aseo publico.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Identificar juntamente con el jefe del catastro los nuevos usuarios del servicio.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98E89BC4-C34E-429E-9B50-4BCB11D95A4B}"/>
              </a:ext>
            </a:extLst>
          </p:cNvPr>
          <p:cNvSpPr/>
          <p:nvPr/>
        </p:nvSpPr>
        <p:spPr>
          <a:xfrm rot="10800000">
            <a:off x="339078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422214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PAVIMENTACION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--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y controlar los proyectos de mantenimiento de calle, con la unidad responsable.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plan anual operativo.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Implementar y proporcionar el mantenimiento necesario para los servicios públicos de calles.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Atender el buen funcionamiento de calles así como el aseo y limpieza de las calles del área urbana.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Dar mantenimiento a la nomenclatura del municipio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Identificar la necesidad de mantenimiento de calles.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5E08D75A-89C4-44D7-A03B-47880010B04A}"/>
              </a:ext>
            </a:extLst>
          </p:cNvPr>
          <p:cNvSpPr/>
          <p:nvPr/>
        </p:nvSpPr>
        <p:spPr>
          <a:xfrm rot="10800000">
            <a:off x="339078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384284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CEMENTERIO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Administrar, supervisar y coordinar el funcionamiento de los cementerios.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la realización de exhumaciones para identificación de cadáveres, atendiendo siempre lo prescrito por la ley.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Llevar un registro actualizado de los fallecidos y los responsables de pago.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Llevar registro de los puestos de las diferentes secciones de los cementerios, clasificando las fosas ocupadas y las disponibles.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Llevar control de materiales y herramientas utilizadas en la sección y cuidar que se usen adecuadamente.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Tramitar y resolver todos los expedientes sobre arrendamientos, compras, refrendas y ventas de puestos a perpetuidad.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BB2E3156-6AFD-4FDA-BDAC-ED77698A93DB}"/>
              </a:ext>
            </a:extLst>
          </p:cNvPr>
          <p:cNvSpPr/>
          <p:nvPr/>
        </p:nvSpPr>
        <p:spPr>
          <a:xfrm rot="10800000">
            <a:off x="226868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757709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ALUMBRADO PUBLICO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--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su plan anual de trabajo.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Mantener un inventario actualizado de luminarias en el municipio.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Realizar inspecciones periódicas para identificar el estado de las luminarias.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Coordinar con el catastro la calificación de nuevos usuarios del servicio de alumbrado público.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398F9563-3DC2-4C44-9D7F-AA79E6549881}"/>
              </a:ext>
            </a:extLst>
          </p:cNvPr>
          <p:cNvSpPr/>
          <p:nvPr/>
        </p:nvSpPr>
        <p:spPr>
          <a:xfrm rot="10800000">
            <a:off x="339078" y="628208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450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SECRETARIA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39303"/>
            <a:ext cx="7954794" cy="59823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Ejercer la Secretaría del Concejo Municipal, elaborando las correspondientes actas y registrando oportuna y cronológicamente en el libro de actas, todos aquellos asuntos, tratados y acuerdos alcanzados. </a:t>
            </a:r>
          </a:p>
          <a:p>
            <a:r>
              <a:rPr lang="es-SV" sz="1400" dirty="0" err="1">
                <a:latin typeface="Arial" panose="020B0604020202020204" pitchFamily="34" charset="0"/>
                <a:cs typeface="Arial" panose="020B0604020202020204" pitchFamily="34" charset="0"/>
              </a:rPr>
              <a:t>Emiitr</a:t>
            </a:r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 los respectivos acuerdos municipales tomados en la sesión de concejo.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Apoyar a las comisiones designadas por el Concejo Municipal y facilitar el trabajo que se les ha encomendado.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Asistir en general las actividades realizadas por el Concejo Municipal.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Tramitar, monitorear y archivar toda la correspondencia recibida y enviada por el Concejo Municipal.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Velar porque se clasifiquen, archiven, ordenen y mantengan en buen estado los informes, leyes, decretos, acuerdos y todos los instrumentos jurídicos relacionados al quehacer municipal. 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Asesorar al Concejo Municipal acerca de los aspectos legales y administrativos que deben cumplirse en asuntos administrativos, presupuestarios y financieros municipales.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Representar a la municipalidad en todos los aspectos y áreas municipales que le afecten a la misma, por delegación del concejo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Dirigir el personal y los trabajos de la Secretaría del Concejo.</a:t>
            </a:r>
          </a:p>
          <a:p>
            <a:r>
              <a:rPr lang="es-SV" sz="14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4469454F-41BB-4C77-860B-425456081CE7}"/>
              </a:ext>
            </a:extLst>
          </p:cNvPr>
          <p:cNvSpPr/>
          <p:nvPr/>
        </p:nvSpPr>
        <p:spPr>
          <a:xfrm rot="10800000">
            <a:off x="49506" y="6394713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92536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C. MPAL DE LA CARRERA ADMINISTRATIVA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32227"/>
            <a:ext cx="7954794" cy="58197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 : 4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3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Velar por el cumplimiento de los procedimientos de selección en los casos de ingreso y de ascenso en la municipalidad.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Conocer de las sanciones por suspensiones sin goce de sueldo y postergación en el derecho de ascenso.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Informar periódicamente de sus labores al Concejo y a los funcionarios y empleados correspondientes.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Informar de las resoluciones que emita, a los Registros Nacional y Municipal de la Carrera Administrativa.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Servir como instancia de mediación entre Concejo municipal o jefes superiores y empleado. 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Reunirse por lo menos una vez al mes.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atribuciones que se encuentran reguladas en la Ley de La Carrera Administrativa Municipal.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 </a:t>
            </a: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BB841B92-3B91-4D3C-9800-DC94E010AAB7}"/>
              </a:ext>
            </a:extLst>
          </p:cNvPr>
          <p:cNvSpPr/>
          <p:nvPr/>
        </p:nvSpPr>
        <p:spPr>
          <a:xfrm rot="10800000">
            <a:off x="185305" y="641800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8528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COMISION DE ETICA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39303"/>
            <a:ext cx="7954794" cy="5952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4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2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Referir al Tribunal la información obtenida de una investigación interna realizada por la institución, cuando se identifique una posible violación a los deberes o prohibiciones éticas.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Recibir denuncias cuando un servidor público de su institución haya infringido la presente Ley, debiendo en tal caso remitirla al Tribunal para su trámite.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Dar seguimiento a las resoluciones finales emitidas por el Tribunal en los procedimientos administrativos sancionadores en contra de servidores públicos de su institución.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Difundir y capacitar a los servidores públicos de su institución sobre la ética en la función pública, la presente Ley y cualquier otra normativa relacionada con la finalidad de prevenir los actos de corrupción.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Proponer al Tribunal medidas que coadyuven a la mejor aplicación de esta Ley.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Dar respuesta a las consultas respecto del ámbito de aplicación de la presente Ley, en base a los criterios fijados por el Tribunal.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que le señale esta Ley.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556691B1-14B0-483D-B554-67B1649ACF2F}"/>
              </a:ext>
            </a:extLst>
          </p:cNvPr>
          <p:cNvSpPr/>
          <p:nvPr/>
        </p:nvSpPr>
        <p:spPr>
          <a:xfrm rot="10800000">
            <a:off x="339078" y="6365273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8307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SINDICATURA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603" y="739303"/>
            <a:ext cx="7954794" cy="5773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Asesorar al Concejo Municipal y al Alcalde, para emitir los dictámenes en forma razonada en los asuntos que le fueren solicitados.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Verificar el cumplimiento de los aspectos legales en todos los contratos, operaciones y transacciones que realice la municipalidad.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Proponer al Concejo medidas para evitar inversiones ilegales o abusos en el manejo de los recursos del Municipio.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Examinar y fiscalizar los egresos municipales proponiendo al Concejo Municipal medidas preventivas para evitar gastos fuera del marco legal o abusos en el manejo de los recursos del municipio.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Proporcionar asesoría oportuna y eficiente al Concejo Municipal y Alcalde Municipal en todo lo relacionado con los bienes, derechos y obligaciones municipales conforme a la ley y a las instrucciones del Concejo municipal.</a:t>
            </a:r>
          </a:p>
          <a:p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el código municipal y las NTCIE </a:t>
            </a:r>
            <a:endParaRPr lang="es-SV" sz="1600" dirty="0"/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C2010FBB-ACCB-4370-AF93-A39ACBFA1DDE}"/>
              </a:ext>
            </a:extLst>
          </p:cNvPr>
          <p:cNvSpPr/>
          <p:nvPr/>
        </p:nvSpPr>
        <p:spPr>
          <a:xfrm rot="10800000">
            <a:off x="490105" y="6186166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295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4176"/>
          </a:xfrm>
        </p:spPr>
        <p:txBody>
          <a:bodyPr>
            <a:noAutofit/>
          </a:bodyPr>
          <a:lstStyle/>
          <a:p>
            <a:pPr algn="ctr"/>
            <a:r>
              <a:rPr lang="es-SV" sz="2800" dirty="0"/>
              <a:t>AUDITORIA INTERNA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5323"/>
            <a:ext cx="7954794" cy="5090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 1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Planificar, Organizar y Ejecutar los procesos de auditoría, verificando selectivamente que las transacciones y operaciones realizadas en la municipalidad se efectúen de conformidad a las disposiciones y reglamentos establecidos.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Presentar los planes de trabajo e informes Al Concejo Municipal y a la Corte de Cuenta de la República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Monitorear y evaluar la administración de riesgos de la Municipalidad.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Plan Anual de Auditoria, en función de la administración de riesgos de la municipalidad.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Informar al Concejo sobre la ejecución del plan anual de auditoría.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Auto evaluar el sistema de control interno y administrar los riesgos de su unidad, conforme las Normas Técnicas de Control Interno Específicas de la Municipalidad.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5978E3B5-E531-44CD-8A4F-92AB4909C02C}"/>
              </a:ext>
            </a:extLst>
          </p:cNvPr>
          <p:cNvSpPr/>
          <p:nvPr/>
        </p:nvSpPr>
        <p:spPr>
          <a:xfrm rot="10800000">
            <a:off x="517814" y="6118619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7418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6CB1-55EA-4BCE-9339-BEBE00C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97" y="291556"/>
            <a:ext cx="7886700" cy="705852"/>
          </a:xfrm>
        </p:spPr>
        <p:txBody>
          <a:bodyPr>
            <a:noAutofit/>
          </a:bodyPr>
          <a:lstStyle/>
          <a:p>
            <a:pPr algn="ctr"/>
            <a:r>
              <a:rPr lang="es-SV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UNIDAD DE ACCESO A LA INFORMACION PUBLICA</a:t>
            </a:r>
            <a:endParaRPr lang="es-SV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4001A-6297-4E54-8BC4-E9CEC8AA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97408"/>
            <a:ext cx="7954794" cy="54996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NÚMERO DE EMPLEADOS: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Hombres: 1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Mujeres:</a:t>
            </a:r>
          </a:p>
          <a:p>
            <a:pPr marL="0" indent="0">
              <a:buNone/>
            </a:pPr>
            <a:endParaRPr lang="es-S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Plan de trabajo para recabar y publicar la información oficiosa de acuerdo a la respectiva ley.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los instrumentos para la solicitud, entrega y control de la información solicitada.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Diseño de procesos y </a:t>
            </a:r>
            <a:r>
              <a:rPr lang="es-SV" sz="1600" dirty="0" err="1">
                <a:latin typeface="Arial" panose="020B0604020202020204" pitchFamily="34" charset="0"/>
                <a:cs typeface="Arial" panose="020B0604020202020204" pitchFamily="34" charset="0"/>
              </a:rPr>
              <a:t>metodos</a:t>
            </a:r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 de información básicos, dirigidos a la población en general.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Presentar informes mensuales sobre las actividades realizadas.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Dar a conocer las ordenanzas municipales y sus proyectos, reglamentos, planes municipales, fotografías, grabaciones y filmes de actos públicos.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Elaborar informes finales de auditorías, actas que levante el secretario de la municipalidad sobre la actuación de los mecanismos de participación ciudadana, e informe anual de rendición de cuentas.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Las demás establecidas en la Ley de Acceso a la Información Pública. </a:t>
            </a:r>
          </a:p>
          <a:p>
            <a:pPr lvl="1"/>
            <a:r>
              <a:rPr lang="es-SV" sz="1600" dirty="0">
                <a:latin typeface="Arial" panose="020B0604020202020204" pitchFamily="34" charset="0"/>
                <a:cs typeface="Arial" panose="020B0604020202020204" pitchFamily="34" charset="0"/>
              </a:rPr>
              <a:t>Todas las demás funciones establecidas en el Código Municipal y las NTCIE.</a:t>
            </a:r>
          </a:p>
        </p:txBody>
      </p:sp>
      <p:sp>
        <p:nvSpPr>
          <p:cNvPr id="4" name="Flecha: a la derecha 3">
            <a:hlinkClick r:id="rId2" action="ppaction://hlinksldjump"/>
            <a:extLst>
              <a:ext uri="{FF2B5EF4-FFF2-40B4-BE49-F238E27FC236}">
                <a16:creationId xmlns:a16="http://schemas.microsoft.com/office/drawing/2014/main" id="{EC0D29D3-A9CE-4E0B-93E8-26312BBD24AA}"/>
              </a:ext>
            </a:extLst>
          </p:cNvPr>
          <p:cNvSpPr/>
          <p:nvPr/>
        </p:nvSpPr>
        <p:spPr>
          <a:xfrm rot="10800000">
            <a:off x="373125" y="6170124"/>
            <a:ext cx="579144" cy="326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47966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5559</Words>
  <Application>Microsoft Office PowerPoint</Application>
  <PresentationFormat>Presentación en pantalla (4:3)</PresentationFormat>
  <Paragraphs>539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Tema de Office</vt:lpstr>
      <vt:lpstr>Presentación de PowerPoint</vt:lpstr>
      <vt:lpstr>CONCEJO MUNICIPAL</vt:lpstr>
      <vt:lpstr>COMISIONES DEL CONCEJO MUNICIPAL</vt:lpstr>
      <vt:lpstr>SECRETARIA MUNICIPAL</vt:lpstr>
      <vt:lpstr>C. MPAL DE LA CARRERA ADMINISTRATIVA</vt:lpstr>
      <vt:lpstr>COMISION DE ETICA</vt:lpstr>
      <vt:lpstr>SINDICATURA</vt:lpstr>
      <vt:lpstr>AUDITORIA INTERNA</vt:lpstr>
      <vt:lpstr>UNIDAD DE ACCESO A LA INFORMACION PUBLICA</vt:lpstr>
      <vt:lpstr>UNIDAD DE LA MUJER</vt:lpstr>
      <vt:lpstr>MEDIO AMBIENTE</vt:lpstr>
      <vt:lpstr>DESPACHO MUNICIPAL</vt:lpstr>
      <vt:lpstr>CUERPO MUNICIPAL DE AGENTES COMUNITARIOS (CMAC)  </vt:lpstr>
      <vt:lpstr>PROMOCION SOCIAL</vt:lpstr>
      <vt:lpstr>REGISTRO MUNICIPAL DE LA CARREDA ADMINSITRATIVA</vt:lpstr>
      <vt:lpstr>COMUNICACIONES</vt:lpstr>
      <vt:lpstr>UNIDAD CONTRAVENCIONAL</vt:lpstr>
      <vt:lpstr>ADMINISTRACION MUNICIPAL</vt:lpstr>
      <vt:lpstr>CONTABILIDAD</vt:lpstr>
      <vt:lpstr>CASA DE LA CULTURA  </vt:lpstr>
      <vt:lpstr>UNIDAD DE ADQUISICIONES Y CONTRATACIONES INSTITUCIONALES (UACI)  </vt:lpstr>
      <vt:lpstr>PROYECTOS</vt:lpstr>
      <vt:lpstr>CATASTRO</vt:lpstr>
      <vt:lpstr>CUENTAS CORRIENTES</vt:lpstr>
      <vt:lpstr>TESORERIA</vt:lpstr>
      <vt:lpstr>COLECTURIA MUNICIPAL</vt:lpstr>
      <vt:lpstr>REGISTRO DEL ESTADO FAMILIAR</vt:lpstr>
      <vt:lpstr>UNIDAD DE DESARROLLO ECONOMICO LOCAL</vt:lpstr>
      <vt:lpstr>SERVICIOS PUBLICOS MUNICIPALES</vt:lpstr>
      <vt:lpstr>UNIDAD DE LA NIÑEZ, ADOLESCENCIA Y JUVENTUD</vt:lpstr>
      <vt:lpstr>AGUA POTABLE</vt:lpstr>
      <vt:lpstr>OFICINA MUNICIPAL DE APOYO A LAS PERSONAS CON DISCAPACIDAD</vt:lpstr>
      <vt:lpstr>UNIDAD DE DEPORTE</vt:lpstr>
      <vt:lpstr>CLINICA MUNICIPAL</vt:lpstr>
      <vt:lpstr>ASEO Y DESECHOS SOLIDOS</vt:lpstr>
      <vt:lpstr>PAVIMENTACION</vt:lpstr>
      <vt:lpstr>CEMENTERIO MUNICIPAL</vt:lpstr>
      <vt:lpstr>ALUMBRADO PUBLICO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35</cp:revision>
  <dcterms:created xsi:type="dcterms:W3CDTF">2021-07-07T17:06:46Z</dcterms:created>
  <dcterms:modified xsi:type="dcterms:W3CDTF">2021-07-07T21:36:41Z</dcterms:modified>
</cp:coreProperties>
</file>