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53"/>
  </p:handout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94" r:id="rId9"/>
    <p:sldId id="264" r:id="rId10"/>
    <p:sldId id="265" r:id="rId11"/>
    <p:sldId id="266" r:id="rId12"/>
    <p:sldId id="303" r:id="rId13"/>
    <p:sldId id="267" r:id="rId14"/>
    <p:sldId id="268" r:id="rId15"/>
    <p:sldId id="305" r:id="rId16"/>
    <p:sldId id="299" r:id="rId17"/>
    <p:sldId id="300" r:id="rId18"/>
    <p:sldId id="306" r:id="rId19"/>
    <p:sldId id="307" r:id="rId20"/>
    <p:sldId id="301" r:id="rId21"/>
    <p:sldId id="308" r:id="rId22"/>
    <p:sldId id="302" r:id="rId23"/>
    <p:sldId id="309" r:id="rId24"/>
    <p:sldId id="269" r:id="rId25"/>
    <p:sldId id="270" r:id="rId26"/>
    <p:sldId id="310" r:id="rId27"/>
    <p:sldId id="291" r:id="rId28"/>
    <p:sldId id="311" r:id="rId29"/>
    <p:sldId id="292" r:id="rId30"/>
    <p:sldId id="293" r:id="rId31"/>
    <p:sldId id="271" r:id="rId32"/>
    <p:sldId id="296" r:id="rId33"/>
    <p:sldId id="297" r:id="rId34"/>
    <p:sldId id="273" r:id="rId35"/>
    <p:sldId id="274" r:id="rId36"/>
    <p:sldId id="275" r:id="rId37"/>
    <p:sldId id="276" r:id="rId38"/>
    <p:sldId id="277" r:id="rId39"/>
    <p:sldId id="279" r:id="rId40"/>
    <p:sldId id="278" r:id="rId41"/>
    <p:sldId id="280" r:id="rId42"/>
    <p:sldId id="281" r:id="rId43"/>
    <p:sldId id="282" r:id="rId44"/>
    <p:sldId id="283" r:id="rId45"/>
    <p:sldId id="284" r:id="rId46"/>
    <p:sldId id="285" r:id="rId47"/>
    <p:sldId id="287" r:id="rId48"/>
    <p:sldId id="288" r:id="rId49"/>
    <p:sldId id="295" r:id="rId50"/>
    <p:sldId id="313" r:id="rId51"/>
    <p:sldId id="289" r:id="rId52"/>
  </p:sldIdLst>
  <p:sldSz cx="12192000" cy="6858000"/>
  <p:notesSz cx="7077075" cy="9363075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45" d="100"/>
          <a:sy n="45" d="100"/>
        </p:scale>
        <p:origin x="1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334ECE5-460E-4CD7-9591-15632EFF0B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B795460-4F38-40FF-8689-922A450157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A19E2-79A1-4B35-8AA9-54DBDEA2D39F}" type="datetimeFigureOut">
              <a:rPr lang="es-SV" smtClean="0"/>
              <a:t>05/11/2017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EA2CE4-9AD0-4B21-818C-A4D52491EB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A39A36B-19F6-45EE-BAA0-8FAD3CA757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575DA-35B2-404F-A251-17520E75CBF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84514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C917-C78D-4A2B-9BA5-64EC5CEE6A35}" type="datetimeFigureOut">
              <a:rPr lang="es-SV" smtClean="0"/>
              <a:t>05/11/2017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B3CA-A74D-46E6-AA01-92D06EE52D72}" type="slidenum">
              <a:rPr lang="es-SV" smtClean="0"/>
              <a:t>‹Nº›</a:t>
            </a:fld>
            <a:endParaRPr lang="es-SV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91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C917-C78D-4A2B-9BA5-64EC5CEE6A35}" type="datetimeFigureOut">
              <a:rPr lang="es-SV" smtClean="0"/>
              <a:t>05/11/2017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B3CA-A74D-46E6-AA01-92D06EE52D7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9127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C917-C78D-4A2B-9BA5-64EC5CEE6A35}" type="datetimeFigureOut">
              <a:rPr lang="es-SV" smtClean="0"/>
              <a:t>05/11/2017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B3CA-A74D-46E6-AA01-92D06EE52D7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4031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C917-C78D-4A2B-9BA5-64EC5CEE6A35}" type="datetimeFigureOut">
              <a:rPr lang="es-SV" smtClean="0"/>
              <a:t>05/11/2017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B3CA-A74D-46E6-AA01-92D06EE52D7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9255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C917-C78D-4A2B-9BA5-64EC5CEE6A35}" type="datetimeFigureOut">
              <a:rPr lang="es-SV" smtClean="0"/>
              <a:t>05/11/2017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B3CA-A74D-46E6-AA01-92D06EE52D72}" type="slidenum">
              <a:rPr lang="es-SV" smtClean="0"/>
              <a:t>‹Nº›</a:t>
            </a:fld>
            <a:endParaRPr lang="es-SV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1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C917-C78D-4A2B-9BA5-64EC5CEE6A35}" type="datetimeFigureOut">
              <a:rPr lang="es-SV" smtClean="0"/>
              <a:t>05/11/2017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B3CA-A74D-46E6-AA01-92D06EE52D7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0411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C917-C78D-4A2B-9BA5-64EC5CEE6A35}" type="datetimeFigureOut">
              <a:rPr lang="es-SV" smtClean="0"/>
              <a:t>05/11/2017</a:t>
            </a:fld>
            <a:endParaRPr lang="es-S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B3CA-A74D-46E6-AA01-92D06EE52D7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9608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C917-C78D-4A2B-9BA5-64EC5CEE6A35}" type="datetimeFigureOut">
              <a:rPr lang="es-SV" smtClean="0"/>
              <a:t>05/11/2017</a:t>
            </a:fld>
            <a:endParaRPr lang="es-S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B3CA-A74D-46E6-AA01-92D06EE52D7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27635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C917-C78D-4A2B-9BA5-64EC5CEE6A35}" type="datetimeFigureOut">
              <a:rPr lang="es-SV" smtClean="0"/>
              <a:t>05/11/2017</a:t>
            </a:fld>
            <a:endParaRPr lang="es-S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S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B3CA-A74D-46E6-AA01-92D06EE52D7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737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5A5C917-C78D-4A2B-9BA5-64EC5CEE6A35}" type="datetimeFigureOut">
              <a:rPr lang="es-SV" smtClean="0"/>
              <a:t>05/11/2017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72B3CA-A74D-46E6-AA01-92D06EE52D7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43031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C917-C78D-4A2B-9BA5-64EC5CEE6A35}" type="datetimeFigureOut">
              <a:rPr lang="es-SV" smtClean="0"/>
              <a:t>05/11/2017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2B3CA-A74D-46E6-AA01-92D06EE52D7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2992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5A5C917-C78D-4A2B-9BA5-64EC5CEE6A35}" type="datetimeFigureOut">
              <a:rPr lang="es-SV" smtClean="0"/>
              <a:t>05/11/2017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B72B3CA-A74D-46E6-AA01-92D06EE52D72}" type="slidenum">
              <a:rPr lang="es-SV" smtClean="0"/>
              <a:t>‹Nº›</a:t>
            </a:fld>
            <a:endParaRPr lang="es-SV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62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9603" y="7002"/>
            <a:ext cx="221664" cy="4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9728" tIns="54864" rIns="109728" bIns="54864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SV" sz="216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3" y="692802"/>
            <a:ext cx="221664" cy="4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9728" tIns="54864" rIns="109728" bIns="54864" numCol="1" anchor="ctr" anchorCtr="0" compatLnSpc="1">
            <a:prstTxWarp prst="textNoShape">
              <a:avLst/>
            </a:prstTxWarp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endParaRPr lang="es-SV" sz="216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94795" y="521495"/>
            <a:ext cx="8837739" cy="1588127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8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INFORME DE RENDICIÓN </a:t>
            </a:r>
          </a:p>
          <a:p>
            <a:pPr algn="ctr"/>
            <a:r>
              <a:rPr lang="es-ES" sz="48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DE CUENTAS AÑO 2016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5921" y="465145"/>
            <a:ext cx="1255363" cy="155823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AB64630-BE8F-4D21-87D8-0AA508DD7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57" y="2374549"/>
            <a:ext cx="7056443" cy="396924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A891ECC-AEF4-483E-9214-FBBE01995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74549"/>
            <a:ext cx="5292331" cy="396924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15176E1-F1E9-449A-8C98-E5CE4D84B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2" y="450199"/>
            <a:ext cx="1601451" cy="160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80739" y="1875790"/>
            <a:ext cx="91440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6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 PROGRAMAS EJECUTADOS</a:t>
            </a:r>
          </a:p>
          <a:p>
            <a:pPr algn="ctr"/>
            <a:r>
              <a:rPr lang="es-ES" sz="6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AÑO 2016</a:t>
            </a:r>
          </a:p>
        </p:txBody>
      </p:sp>
    </p:spTree>
    <p:extLst>
      <p:ext uri="{BB962C8B-B14F-4D97-AF65-F5344CB8AC3E}">
        <p14:creationId xmlns:p14="http://schemas.microsoft.com/office/powerpoint/2010/main" val="3102259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3514566"/>
              </p:ext>
            </p:extLst>
          </p:nvPr>
        </p:nvGraphicFramePr>
        <p:xfrm>
          <a:off x="573438" y="384229"/>
          <a:ext cx="11161362" cy="5282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1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8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2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150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14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NOMBRE DEL PROGRAMA 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OBJETIVO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POBLACIÓN BENEFICIADA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TIEMPO DE EJECUCIÓN 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ACCIONES REALIZADAS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MONTO FINAL INVERTIDO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9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Programa de desarrollo económico local 2016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Generar espacios de dinamización económica mediante el turismo, la empleabilidad, el </a:t>
                      </a:r>
                      <a:r>
                        <a:rPr lang="es-SV" sz="1800" dirty="0" err="1">
                          <a:effectLst/>
                        </a:rPr>
                        <a:t>emprendedurismo</a:t>
                      </a:r>
                      <a:r>
                        <a:rPr lang="es-SV" sz="1800" dirty="0">
                          <a:effectLst/>
                        </a:rPr>
                        <a:t> y el fortalecimiento empresarial a través de la vinculación con instancias de estado y organizaciones no gubernamentales presentes en Zacatecoluca  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Población económicamente activas en el municipio de Zacatecoluca.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10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meses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Actividades de turismo: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Ferias Gastronómicas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Empleo y empleabilidad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Apoyo al Desarrollo Humano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Feria Navideña y pólvora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Gasto de Combustible para el funcionamiento y ejecución del programa DEL 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$7,143.06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 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$ 6,725.00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 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$ 2,493.18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 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$ 1,649.63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SV" sz="1800" dirty="0">
                        <a:effectLst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 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$4,210.37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 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$     214.46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 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b="1" u="sng" dirty="0">
                          <a:effectLst/>
                        </a:rPr>
                        <a:t> Total:    $ 22,435.70</a:t>
                      </a:r>
                      <a:endParaRPr lang="es-SV" sz="1800" b="1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533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98D39BA-5741-4EC1-8E8A-75911D833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9" y="132522"/>
            <a:ext cx="9899374" cy="618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04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836236"/>
              </p:ext>
            </p:extLst>
          </p:nvPr>
        </p:nvGraphicFramePr>
        <p:xfrm>
          <a:off x="717442" y="164991"/>
          <a:ext cx="10695768" cy="60663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8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2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2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13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NOMBRE DEL PROGRAMA: </a:t>
                      </a:r>
                      <a:r>
                        <a:rPr lang="es-SV" sz="2000" b="1" dirty="0">
                          <a:effectLst/>
                        </a:rPr>
                        <a:t>DESARROLLO RURAL TERRITORIAL </a:t>
                      </a:r>
                      <a:endParaRPr lang="es-SV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POBLACIÓN BENEFICIADA</a:t>
                      </a:r>
                      <a:endParaRPr lang="es-SV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TIEMPO DE EJECUCIÓN </a:t>
                      </a:r>
                      <a:endParaRPr lang="es-SV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>
                          <a:effectLst/>
                        </a:rPr>
                        <a:t>ACCIONES REALIZADAS</a:t>
                      </a:r>
                      <a:endParaRPr lang="es-SV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MONTO INVERTIDO</a:t>
                      </a:r>
                      <a:endParaRPr lang="es-SV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97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Apoyo a pequeños agricultores para contrarrestar la sequía</a:t>
                      </a:r>
                      <a:endParaRPr lang="es-SV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25 agricultores</a:t>
                      </a:r>
                      <a:endParaRPr lang="es-SV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SV" sz="2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SV" sz="2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SV" sz="2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SV" sz="2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400" dirty="0">
                          <a:effectLst/>
                        </a:rPr>
                        <a:t>Enero a diciembre 2016  </a:t>
                      </a:r>
                      <a:endParaRPr lang="es-SV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Gestión con el MAG de 6 sistemas de riego por gravedad para apoyar agricultores afectados por la sequía.</a:t>
                      </a:r>
                      <a:endParaRPr lang="es-SV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$ 9,000</a:t>
                      </a:r>
                      <a:endParaRPr lang="es-SV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8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Seguridad Alimentaria en el municipio para las familias de escasos recursos de la zona periférica</a:t>
                      </a:r>
                      <a:endParaRPr lang="es-SV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200 familias</a:t>
                      </a:r>
                      <a:endParaRPr lang="es-SV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SV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Coordinación con ISTA, CENTA y CENDEPESCA para la implementación de huertos caseros y crianza de tilapias</a:t>
                      </a:r>
                      <a:endParaRPr lang="es-SV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$ 2,322.85</a:t>
                      </a:r>
                      <a:endParaRPr lang="es-SV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23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I, II fase del programa de apoyo a pequeños agricultores en el desgranado de maíz.</a:t>
                      </a:r>
                      <a:endParaRPr lang="es-SV" sz="200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 </a:t>
                      </a:r>
                      <a:endParaRPr lang="es-SV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651 familias</a:t>
                      </a:r>
                      <a:endParaRPr lang="es-SV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SV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Gestión con ALBA ALIMENTOS a través de la consignación de 2 maquina desgranadora. Cabe mencionar que las comunidades se ahorraron $ 120,746 dólares de un total de 67,638 sacos en tuzas.</a:t>
                      </a:r>
                      <a:endParaRPr lang="es-SV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$ 6,565.28</a:t>
                      </a:r>
                      <a:endParaRPr lang="es-SV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145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330611"/>
              </p:ext>
            </p:extLst>
          </p:nvPr>
        </p:nvGraphicFramePr>
        <p:xfrm>
          <a:off x="448357" y="601190"/>
          <a:ext cx="11237364" cy="5490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7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4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4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0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NOMBRE DEL PROGRAMA 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DESARROLLO</a:t>
                      </a:r>
                      <a:r>
                        <a:rPr lang="es-SV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RURAL TERRITORIAL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POBLACIÓN BENEFICIADA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TIEMPO DE EJECUCIÓN 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ACCIONES REALIZADAS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MONTO INVERTIDO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Implementación de la línea base de los sectores productivos del municipio de Zacatecoluca en coordinación con IICA EL SALVADOR.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2,481.00 productores censados</a:t>
                      </a:r>
                      <a:endParaRPr lang="es-SV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Enero a diciembre 2016</a:t>
                      </a:r>
                      <a:endParaRPr lang="es-SV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es-SV" sz="2000" dirty="0">
                          <a:effectLst/>
                        </a:rPr>
                        <a:t>Diseño de boleta 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es-SV" sz="2000" dirty="0">
                          <a:effectLst/>
                        </a:rPr>
                        <a:t>Levantamiento de encuesta.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Diseño, desarrollo y capacitación de herramienta.</a:t>
                      </a:r>
                      <a:endParaRPr lang="es-SV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2000" dirty="0">
                          <a:effectLst/>
                        </a:rPr>
                        <a:t>22,994.00 AMZ.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2000" dirty="0">
                          <a:effectLst/>
                        </a:rPr>
                        <a:t>21,231.00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2000" dirty="0">
                          <a:effectLst/>
                        </a:rPr>
                        <a:t>IICA EL SALVADOR</a:t>
                      </a:r>
                      <a:endParaRPr lang="es-SV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Implementación de la línea base de los sectores productivos del municipio de Zacatecoluca en coordinación con IICA EL SALVADOR.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10 técnicos de la municipalidad</a:t>
                      </a:r>
                      <a:endParaRPr lang="es-SV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es-SV" sz="2000" dirty="0">
                          <a:effectLst/>
                        </a:rPr>
                        <a:t>Se cuenta con información de los sectores productivos, además un sistema informático en línea donde se puede consultar datos específicos del municipio llamado </a:t>
                      </a:r>
                      <a:r>
                        <a:rPr lang="es-SV" sz="2000" dirty="0" err="1">
                          <a:effectLst/>
                        </a:rPr>
                        <a:t>Agromuni</a:t>
                      </a:r>
                      <a:r>
                        <a:rPr lang="es-SV" sz="2000" dirty="0">
                          <a:effectLst/>
                        </a:rPr>
                        <a:t>.</a:t>
                      </a:r>
                      <a:endParaRPr lang="es-SV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2000" dirty="0">
                          <a:effectLst/>
                        </a:rPr>
                        <a:t>22,994.00 AMZ.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2000" dirty="0">
                          <a:effectLst/>
                        </a:rPr>
                        <a:t>21,231.00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2000" dirty="0">
                          <a:effectLst/>
                        </a:rPr>
                        <a:t>IICA EL SALVADOR</a:t>
                      </a:r>
                      <a:endParaRPr lang="es-SV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6517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B05195-3FB0-4684-9D63-8859EDDCF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41" y="164548"/>
            <a:ext cx="9282320" cy="618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50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80739" y="1875790"/>
            <a:ext cx="91440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6000" b="1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 PROYECTOS </a:t>
            </a:r>
            <a:r>
              <a:rPr lang="es-ES" sz="6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EJECUTADOS</a:t>
            </a:r>
          </a:p>
          <a:p>
            <a:pPr algn="ctr"/>
            <a:r>
              <a:rPr lang="es-ES" sz="6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AÑO 2016</a:t>
            </a:r>
          </a:p>
        </p:txBody>
      </p:sp>
    </p:spTree>
    <p:extLst>
      <p:ext uri="{BB962C8B-B14F-4D97-AF65-F5344CB8AC3E}">
        <p14:creationId xmlns:p14="http://schemas.microsoft.com/office/powerpoint/2010/main" val="3192857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307274"/>
              </p:ext>
            </p:extLst>
          </p:nvPr>
        </p:nvGraphicFramePr>
        <p:xfrm>
          <a:off x="2123268" y="144288"/>
          <a:ext cx="7445932" cy="6179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Hoja de cálculo" r:id="rId3" imgW="5775871" imgH="4792941" progId="Excel.Sheet.12">
                  <p:embed/>
                </p:oleObj>
              </mc:Choice>
              <mc:Fallback>
                <p:oleObj name="Hoja de cálculo" r:id="rId3" imgW="5775871" imgH="479294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268" y="144288"/>
                        <a:ext cx="7445932" cy="6179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7042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267A6E7-4F8E-44E7-8DDD-0FBAD4B67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8" y="313765"/>
            <a:ext cx="5015753" cy="33438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10EA54-8D11-492F-932B-AD7B9CDCE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11" y="333188"/>
            <a:ext cx="4148417" cy="27656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F2225B7-DDB2-4C0A-9A4A-608810D06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8" y="3213846"/>
            <a:ext cx="4415119" cy="29338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DB4C1AC-8E08-4248-AE45-4451FFF3DA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86" y="3792941"/>
            <a:ext cx="3290048" cy="219336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AF59F86-C5F2-47E7-B4B9-ADBDAB80E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6" y="3989421"/>
            <a:ext cx="2877667" cy="215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45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B55EAC-42B3-47F3-8F32-DD802349FB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0" y="416859"/>
            <a:ext cx="5542429" cy="36949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5A09339-1524-4BD1-B960-1E4E9D44E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0" y="207681"/>
            <a:ext cx="5457265" cy="36381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495CA29-0E4A-4B04-91B2-90C4BC43E4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6" y="3615764"/>
            <a:ext cx="3834653" cy="25564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BDBBC58-BA96-40BA-986A-68E9F24FF4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644" y="3615764"/>
            <a:ext cx="4117041" cy="27446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EFE26D2-3783-4081-B488-E3019CBD9C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43" y="4282141"/>
            <a:ext cx="2835087" cy="18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04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4"/>
          <p:cNvSpPr/>
          <p:nvPr/>
        </p:nvSpPr>
        <p:spPr>
          <a:xfrm>
            <a:off x="106364" y="1801478"/>
            <a:ext cx="12055929" cy="42165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67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¡SALUDO! </a:t>
            </a:r>
          </a:p>
          <a:p>
            <a:pPr algn="ctr"/>
            <a:r>
              <a:rPr lang="es-ES" sz="67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del Sr. Alcalde Municipal,</a:t>
            </a:r>
          </a:p>
          <a:p>
            <a:pPr algn="ctr"/>
            <a:r>
              <a:rPr lang="es-ES" sz="67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Dr. Francisco</a:t>
            </a:r>
          </a:p>
          <a:p>
            <a:pPr algn="ctr"/>
            <a:r>
              <a:rPr lang="es-ES" sz="67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 Salvador </a:t>
            </a:r>
            <a:r>
              <a:rPr lang="es-ES" sz="6700" b="1" dirty="0" err="1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Hirezi</a:t>
            </a:r>
            <a:endParaRPr lang="es-ES" sz="6700" b="1" dirty="0">
              <a:ln>
                <a:solidFill>
                  <a:schemeClr val="tx1"/>
                </a:solidFill>
              </a:ln>
              <a:solidFill>
                <a:srgbClr val="3333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946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909856"/>
              </p:ext>
            </p:extLst>
          </p:nvPr>
        </p:nvGraphicFramePr>
        <p:xfrm>
          <a:off x="1348353" y="309966"/>
          <a:ext cx="8658199" cy="6167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Hoja de cálculo" r:id="rId3" imgW="5775871" imgH="4952957" progId="Excel.Sheet.12">
                  <p:embed/>
                </p:oleObj>
              </mc:Choice>
              <mc:Fallback>
                <p:oleObj name="Hoja de cálculo" r:id="rId3" imgW="5775871" imgH="49529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8353" y="309966"/>
                        <a:ext cx="8658199" cy="6167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1470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E31E574-2EFE-4A5C-AED2-EB602DE85C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03" y="4648202"/>
            <a:ext cx="2312895" cy="15419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02652A9-B3EC-4F8C-A84D-6CBFA3D9A8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84" y="112806"/>
            <a:ext cx="6688792" cy="44591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7AD8E36-F5DC-48FA-8B80-3EFDC7605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94" y="497541"/>
            <a:ext cx="4598894" cy="30659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D14F56C-2DE6-4A95-AE04-EE2C27A49C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94" y="3688977"/>
            <a:ext cx="3751733" cy="25011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EC67A1-859B-4866-9629-4924F34B58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23" y="3850344"/>
            <a:ext cx="3509682" cy="23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17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041628"/>
              </p:ext>
            </p:extLst>
          </p:nvPr>
        </p:nvGraphicFramePr>
        <p:xfrm>
          <a:off x="1503335" y="117474"/>
          <a:ext cx="9093285" cy="6143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Hoja de cálculo" r:id="rId3" imgW="5775871" imgH="3901512" progId="Excel.Sheet.12">
                  <p:embed/>
                </p:oleObj>
              </mc:Choice>
              <mc:Fallback>
                <p:oleObj name="Hoja de cálculo" r:id="rId3" imgW="5775871" imgH="39015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3335" y="117474"/>
                        <a:ext cx="9093285" cy="6143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9378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F94C96B-90F5-4009-BDBA-E155F025E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77" y="3859306"/>
            <a:ext cx="3784227" cy="2514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5CB8A23-4CB2-4510-8BDE-090B1ABFE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069" y="175373"/>
            <a:ext cx="5904660" cy="393644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1972FEE-4F9A-424D-8706-4DCC2EAFAC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2" t="-1" r="13917" b="-862"/>
          <a:stretch/>
        </p:blipFill>
        <p:spPr>
          <a:xfrm>
            <a:off x="137221" y="3688088"/>
            <a:ext cx="1771757" cy="215778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1432285-940C-4977-9BF9-ADECFA1E32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4" r="30"/>
          <a:stretch/>
        </p:blipFill>
        <p:spPr>
          <a:xfrm>
            <a:off x="8041339" y="3059204"/>
            <a:ext cx="3711390" cy="170777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472B341-5AA2-4A84-9007-FC3125B717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57" y="4381256"/>
            <a:ext cx="2924111" cy="164302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8F04494-1FE6-472B-8379-058DA1E4B1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3" y="175373"/>
            <a:ext cx="4421418" cy="32530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E62DB1E-C324-4E5C-989E-0187F1086D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03" y="4381256"/>
            <a:ext cx="1992382" cy="13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49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96238" y="1705308"/>
            <a:ext cx="91440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6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COOPERACIÓN INTERNACIONAL Y NACIONAL </a:t>
            </a:r>
          </a:p>
          <a:p>
            <a:pPr algn="ctr"/>
            <a:r>
              <a:rPr lang="es-ES" sz="6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AÑO 2016</a:t>
            </a:r>
          </a:p>
        </p:txBody>
      </p:sp>
    </p:spTree>
    <p:extLst>
      <p:ext uri="{BB962C8B-B14F-4D97-AF65-F5344CB8AC3E}">
        <p14:creationId xmlns:p14="http://schemas.microsoft.com/office/powerpoint/2010/main" val="2727388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827267"/>
              </p:ext>
            </p:extLst>
          </p:nvPr>
        </p:nvGraphicFramePr>
        <p:xfrm>
          <a:off x="1224367" y="0"/>
          <a:ext cx="9500460" cy="644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Hoja de cálculo" r:id="rId3" imgW="7764795" imgH="5265432" progId="Excel.Sheet.12">
                  <p:embed/>
                </p:oleObj>
              </mc:Choice>
              <mc:Fallback>
                <p:oleObj name="Hoja de cálculo" r:id="rId3" imgW="7764795" imgH="52654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4367" y="0"/>
                        <a:ext cx="9500460" cy="644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3314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830761B-4C1D-434A-9BE2-975564C29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88258"/>
            <a:ext cx="4780430" cy="31869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21116A-1485-4988-A792-2FE9F477A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583" y="188258"/>
            <a:ext cx="6242465" cy="41551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DFE8693-B100-43D6-8B79-9AF6F04E25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t="16667" r="-1276"/>
          <a:stretch/>
        </p:blipFill>
        <p:spPr>
          <a:xfrm>
            <a:off x="193468" y="3563471"/>
            <a:ext cx="3995270" cy="25683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ECDF4CC-8BD5-4D00-8361-714A3E760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91" y="4464423"/>
            <a:ext cx="2723027" cy="181535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8AC0DB2-9596-48D5-8C28-CCDB49AF7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098" y="4464423"/>
            <a:ext cx="3217279" cy="180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04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021260"/>
              </p:ext>
            </p:extLst>
          </p:nvPr>
        </p:nvGraphicFramePr>
        <p:xfrm>
          <a:off x="790414" y="166512"/>
          <a:ext cx="10189394" cy="6110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Hoja de cálculo" r:id="rId3" imgW="7764795" imgH="4655814" progId="Excel.Sheet.12">
                  <p:embed/>
                </p:oleObj>
              </mc:Choice>
              <mc:Fallback>
                <p:oleObj name="Hoja de cálculo" r:id="rId3" imgW="7764795" imgH="465581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0414" y="166512"/>
                        <a:ext cx="10189394" cy="6110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1641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E7EF1D8-1CF9-4082-A9EB-7C3683A2B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1" y="161364"/>
            <a:ext cx="5123330" cy="34155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57DB863-CB51-44EF-9D7A-5B054B25B0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75" y="3759200"/>
            <a:ext cx="3780866" cy="25205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1C513D0-DB9E-46C7-BDC1-073EC50C8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46" y="295835"/>
            <a:ext cx="6442614" cy="36172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1B55BF9-DA10-484D-A33E-C6D94C7900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023" y="4089834"/>
            <a:ext cx="3295650" cy="218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26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346257"/>
              </p:ext>
            </p:extLst>
          </p:nvPr>
        </p:nvGraphicFramePr>
        <p:xfrm>
          <a:off x="734705" y="867905"/>
          <a:ext cx="10614045" cy="5067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Hoja de cálculo" r:id="rId3" imgW="6941799" imgH="3314784" progId="Excel.Sheet.12">
                  <p:embed/>
                </p:oleObj>
              </mc:Choice>
              <mc:Fallback>
                <p:oleObj name="Hoja de cálculo" r:id="rId3" imgW="6941799" imgH="331478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4705" y="867905"/>
                        <a:ext cx="10614045" cy="5067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7845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595354" y="2027441"/>
            <a:ext cx="135317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DESARROLLO DEL MUNICIPIO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BA9648-3E95-4C8B-B306-2458CE898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2070"/>
            <a:ext cx="3503545" cy="28028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3DA3FA-5BF1-49B1-BEBB-286865817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59" y="3472070"/>
            <a:ext cx="5844205" cy="29221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433242-146C-4823-A12E-69F8C1FD8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78" y="3352801"/>
            <a:ext cx="3028122" cy="302812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AE5060E-1AA7-4292-8569-2090394D35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2" y="153809"/>
            <a:ext cx="1073063" cy="133407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C381FA-7380-46F5-906B-67515D5E9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76" y="-500423"/>
            <a:ext cx="7520043" cy="267837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F23DD6A-7CCB-4C43-9308-5C8F932790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38" r="309" b="13558"/>
          <a:stretch/>
        </p:blipFill>
        <p:spPr>
          <a:xfrm>
            <a:off x="1507835" y="0"/>
            <a:ext cx="2968405" cy="16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44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07389" y="670795"/>
            <a:ext cx="10461355" cy="30162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TOTAL COOPERACIÓN AÑO 2016:</a:t>
            </a:r>
          </a:p>
          <a:p>
            <a:pPr algn="ctr"/>
            <a:endParaRPr lang="es-ES" sz="6600" b="1" dirty="0">
              <a:ln>
                <a:solidFill>
                  <a:schemeClr val="tx1"/>
                </a:solidFill>
              </a:ln>
              <a:solidFill>
                <a:srgbClr val="3333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8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$4,179,173.54</a:t>
            </a:r>
          </a:p>
        </p:txBody>
      </p:sp>
    </p:spTree>
    <p:extLst>
      <p:ext uri="{BB962C8B-B14F-4D97-AF65-F5344CB8AC3E}">
        <p14:creationId xmlns:p14="http://schemas.microsoft.com/office/powerpoint/2010/main" val="2707162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83404" y="577806"/>
            <a:ext cx="1046135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PROYECTOS NO EJECUTADOS AÑO 2016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332853" y="2147976"/>
            <a:ext cx="8958021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SV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1.Pavimentación de Calle Cuesta  Elena </a:t>
            </a:r>
            <a:endParaRPr lang="es-SV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SV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 Monto presupuestado  era  de  $ 60,000.00.  No  fue  realizado  debido a  que  fue  necesario reforzar  algunos  proyectos  en ejecución  como  el  proyecto de  Aguas  negras  en Col. Los  Almendros III  y  el Proyecto de  Instalación de  agua  Potable  en </a:t>
            </a:r>
            <a:r>
              <a:rPr lang="es-SV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Ulapa</a:t>
            </a:r>
            <a:r>
              <a:rPr lang="es-SV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y </a:t>
            </a:r>
            <a:r>
              <a:rPr lang="es-SV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Tepechame</a:t>
            </a:r>
            <a:r>
              <a:rPr lang="es-SV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Sin embargo  el  proyecto  ya  se  ejecutó exitosamente  en el presente año 2017.</a:t>
            </a:r>
            <a:endParaRPr lang="es-SV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841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83404" y="577806"/>
            <a:ext cx="1046135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PROYECTOS NO EJECUTADOS AÑO 2016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332853" y="2147976"/>
            <a:ext cx="89580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SV" sz="2800" b="1" dirty="0"/>
              <a:t>2. Pavimentación de Calle Principal Col. El Pedregal 2 </a:t>
            </a:r>
            <a:endParaRPr lang="es-SV" sz="2800" dirty="0"/>
          </a:p>
          <a:p>
            <a:pPr algn="just"/>
            <a:r>
              <a:rPr lang="es-SV" sz="2800" dirty="0"/>
              <a:t>El  Monto presupuestado  era  de  $ 35,000.00.  No  fue  realizado  debido a  que  fue  necesario reforzar  algunos  proyectos  en ejecución  como  el  proyecto de  Aguas  negras  en Col. Los  Almendros III  y  el Proyecto de  Instalación de  agua  Potable  en </a:t>
            </a:r>
            <a:r>
              <a:rPr lang="es-SV" sz="2800" dirty="0" err="1"/>
              <a:t>Ulapa</a:t>
            </a:r>
            <a:r>
              <a:rPr lang="es-SV" sz="2800" dirty="0"/>
              <a:t>  y </a:t>
            </a:r>
            <a:r>
              <a:rPr lang="es-SV" sz="2800" dirty="0" err="1"/>
              <a:t>Tepechame</a:t>
            </a:r>
            <a:r>
              <a:rPr lang="es-SV" sz="2800" dirty="0"/>
              <a:t>.  Sin embargo  el  proyecto  ya  se  ejecutó exitosamente  en el presente año 2017.</a:t>
            </a:r>
          </a:p>
        </p:txBody>
      </p:sp>
    </p:spTree>
    <p:extLst>
      <p:ext uri="{BB962C8B-B14F-4D97-AF65-F5344CB8AC3E}">
        <p14:creationId xmlns:p14="http://schemas.microsoft.com/office/powerpoint/2010/main" val="909792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83404" y="577806"/>
            <a:ext cx="1046135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PROYECTOS NO EJECUTADOS AÑO 2016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332853" y="2147976"/>
            <a:ext cx="895802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SV" sz="2800" b="1" dirty="0"/>
              <a:t>3. Proyecto de  Introducción de  alcantarillado en Col. El </a:t>
            </a:r>
            <a:r>
              <a:rPr lang="es-SV" sz="2800" b="1" dirty="0" err="1"/>
              <a:t>Manune</a:t>
            </a:r>
            <a:r>
              <a:rPr lang="es-SV" sz="2800" b="1" dirty="0"/>
              <a:t> </a:t>
            </a:r>
            <a:endParaRPr lang="es-SV" sz="2800" dirty="0"/>
          </a:p>
          <a:p>
            <a:pPr algn="just"/>
            <a:r>
              <a:rPr lang="es-SV" sz="2800" dirty="0"/>
              <a:t>El  Monto presupuestado para  Contrapartida era de  $ 21,090.54.  Por  la  naturaleza  del proyecto se  requiere  gestionar  el apoyo de  ANDA.  Se  continua  realizando  las  gestiones  para poder  realizar  el  proyecto en  convenio  con  la autónoma.</a:t>
            </a:r>
          </a:p>
        </p:txBody>
      </p:sp>
    </p:spTree>
    <p:extLst>
      <p:ext uri="{BB962C8B-B14F-4D97-AF65-F5344CB8AC3E}">
        <p14:creationId xmlns:p14="http://schemas.microsoft.com/office/powerpoint/2010/main" val="1647757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7303653"/>
              </p:ext>
            </p:extLst>
          </p:nvPr>
        </p:nvGraphicFramePr>
        <p:xfrm>
          <a:off x="756317" y="1644133"/>
          <a:ext cx="10740325" cy="43550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0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6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Comisiones del Concejo </a:t>
                      </a:r>
                      <a:endParaRPr lang="es-SV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Temas </a:t>
                      </a:r>
                      <a:endParaRPr lang="es-SV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Funcionamiento e informes presentados </a:t>
                      </a:r>
                      <a:endParaRPr lang="es-SV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Observaciones </a:t>
                      </a:r>
                      <a:endParaRPr lang="es-SV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Comisión de Administración y Finanzas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Analizar y recomendar en temas financieros y administrativos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46 actas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Las Comisiones Municipales desarrollan sus actividades sin planes de trabajo, 2 presentan informes escritos y las demás presentan informes verbales cuando se lo requiere el Concejo Municipal</a:t>
                      </a:r>
                      <a:endParaRPr lang="es-SV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SV" sz="1600">
                          <a:effectLst/>
                        </a:rPr>
                        <a:t>Comisión de Asuntos Legales y Jurídicos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SV" sz="1600">
                          <a:effectLst/>
                        </a:rPr>
                        <a:t>Juicios como actor, juicios como demandado, tramites registrales, legalización de inmuebles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SV" sz="1600">
                          <a:effectLst/>
                        </a:rPr>
                        <a:t>6 actas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SV" sz="1600">
                          <a:effectLst/>
                        </a:rPr>
                        <a:t>Comisión de Juventud, Cultura, y Deportes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SV" sz="1600">
                          <a:effectLst/>
                        </a:rPr>
                        <a:t>Promover y realizar actividades culturales, recreativas y deportivas, enfocadas en niñez y juventud 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SV" sz="1600">
                          <a:effectLst/>
                        </a:rPr>
                        <a:t> 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SV" sz="1600">
                          <a:effectLst/>
                        </a:rPr>
                        <a:t>Comisión de Género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SV" sz="1600">
                          <a:effectLst/>
                        </a:rPr>
                        <a:t>Monitorear procesos de enfoque de género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SV" sz="1600">
                          <a:effectLst/>
                        </a:rPr>
                        <a:t> 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SV" sz="1600">
                          <a:effectLst/>
                        </a:rPr>
                        <a:t>Comisión de Salud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SV" sz="1600">
                          <a:effectLst/>
                        </a:rPr>
                        <a:t>Verificar el funcionamiento de las clínicas  comunitarias y coordinar con el MINSAL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SV" sz="1600" dirty="0">
                          <a:effectLst/>
                        </a:rPr>
                        <a:t> </a:t>
                      </a:r>
                      <a:endParaRPr lang="es-SV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1554480" y="443804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FUNCIONES DE LAS COMISIONES MUNICIPALES</a:t>
            </a:r>
          </a:p>
        </p:txBody>
      </p:sp>
    </p:spTree>
    <p:extLst>
      <p:ext uri="{BB962C8B-B14F-4D97-AF65-F5344CB8AC3E}">
        <p14:creationId xmlns:p14="http://schemas.microsoft.com/office/powerpoint/2010/main" val="4278275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37305" y="2181289"/>
            <a:ext cx="9144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8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SERVICIOS MUNICIPALES BRINDADOS A LA POBLACIÓN AÑO 2016</a:t>
            </a:r>
          </a:p>
        </p:txBody>
      </p:sp>
    </p:spTree>
    <p:extLst>
      <p:ext uri="{BB962C8B-B14F-4D97-AF65-F5344CB8AC3E}">
        <p14:creationId xmlns:p14="http://schemas.microsoft.com/office/powerpoint/2010/main" val="2058221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676992"/>
              </p:ext>
            </p:extLst>
          </p:nvPr>
        </p:nvGraphicFramePr>
        <p:xfrm>
          <a:off x="308527" y="173051"/>
          <a:ext cx="11470185" cy="63189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6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3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93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89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74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9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538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538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453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58082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7162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N°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Servicio que se brinda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Ingresos anuales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Costos totales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Déficit o superávit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N° de viviendas urbanas y suburbanas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Cobertura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Mora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Base imponible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Mejoras realizadas en el año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4924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N° de viviendas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%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Mora 2016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Acumulada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75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1.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Recolección de desechos sólidos  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$473,648.62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$ 556,686.00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-$ 83,037.38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8,000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7,736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96.70 %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$ 11,400.00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$2,696,998.15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MT</a:t>
                      </a:r>
                      <a:r>
                        <a:rPr lang="es-SV" sz="1200" baseline="30000">
                          <a:effectLst/>
                        </a:rPr>
                        <a:t>2</a:t>
                      </a:r>
                      <a:r>
                        <a:rPr lang="es-SV" sz="1200">
                          <a:effectLst/>
                        </a:rPr>
                        <a:t> del área de la propiedad 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Compra de tres  camiones recolectores 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38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2.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Barrido de  calles 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$ 9,762.98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$ 58,654.00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-$ 58,654.00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8,000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4386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54.82 %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Mismo monto que  aseo (Código 12109)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Mismo monto que  aseo (Código 12109)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Mt² de  acera  y calle   frente  al  inmueble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Reparación semestral de carretones. Nuevas rutas de barrido. 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38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3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Alumbrado publico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$</a:t>
                      </a:r>
                      <a:r>
                        <a:rPr lang="es-SV" sz="1200" baseline="0" dirty="0">
                          <a:effectLst/>
                        </a:rPr>
                        <a:t> </a:t>
                      </a:r>
                      <a:r>
                        <a:rPr lang="es-SV" sz="1200" dirty="0">
                          <a:effectLst/>
                        </a:rPr>
                        <a:t>152,618.14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$ 610,160.00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-$ 457,541.86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14,000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Urbana, sub urbana  y rural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8,522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60.87 % 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$ 40,283.78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$ 695,617.56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Metros  lineales del frente  del inmueble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Adquisición e Instalación de 1668 lámparas LED   y  de   157 lámparas  LED  donadas  por US AID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38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4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Disposición final de desechos 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$ 263,739.13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$ 246,000.00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$ 17,739.13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8,000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7,098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88.72 % 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$ 117,324.14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$ 682,203.30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MT</a:t>
                      </a:r>
                      <a:r>
                        <a:rPr lang="es-SV" sz="1200" baseline="30000">
                          <a:effectLst/>
                        </a:rPr>
                        <a:t>2</a:t>
                      </a:r>
                      <a:r>
                        <a:rPr lang="es-SV" sz="1200">
                          <a:effectLst/>
                        </a:rPr>
                        <a:t> del área de la propiedad 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Gestión de  contratación de servicio de nuevo relleno sanitario a  donde  llevar desechos 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38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5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Pavimentación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$ 58,334.99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$ 108,648.58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-$ 50,613.599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8,000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5,609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70.11%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$ 13, 458.36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$ 195,678.16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Mt² de  calle   frente  al  inmueble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Proyectos de  mantenimiento de  calles  urbanas  y  de Pavimentación de calles RAFAEL OSORIO Y OTRAS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5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 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</a:rPr>
                        <a:t>TOTAL</a:t>
                      </a:r>
                      <a:endParaRPr lang="es-SV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</a:rPr>
                        <a:t>$958,103.86</a:t>
                      </a:r>
                      <a:endParaRPr lang="es-SV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</a:rPr>
                        <a:t>$1580,148.58</a:t>
                      </a:r>
                      <a:endParaRPr lang="es-SV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</a:rPr>
                        <a:t>($632,107.71)</a:t>
                      </a:r>
                      <a:endParaRPr lang="es-SV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</a:rPr>
                        <a:t> </a:t>
                      </a:r>
                      <a:endParaRPr lang="es-SV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</a:rPr>
                        <a:t> </a:t>
                      </a:r>
                      <a:endParaRPr lang="es-SV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</a:rPr>
                        <a:t> </a:t>
                      </a:r>
                      <a:endParaRPr lang="es-SV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</a:rPr>
                        <a:t>$169,007.92</a:t>
                      </a:r>
                      <a:endParaRPr lang="es-SV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</a:rPr>
                        <a:t>$4,270,497.17</a:t>
                      </a:r>
                      <a:endParaRPr lang="es-SV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</a:rPr>
                        <a:t> </a:t>
                      </a:r>
                      <a:endParaRPr lang="es-SV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200" b="1" dirty="0">
                          <a:effectLst/>
                        </a:rPr>
                        <a:t> </a:t>
                      </a:r>
                      <a:endParaRPr lang="es-SV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5" marR="5817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3719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1402603"/>
              </p:ext>
            </p:extLst>
          </p:nvPr>
        </p:nvGraphicFramePr>
        <p:xfrm>
          <a:off x="816428" y="1913710"/>
          <a:ext cx="10644052" cy="3603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9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4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7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18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5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41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809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solidFill>
                            <a:schemeClr val="bg1"/>
                          </a:solidFill>
                          <a:effectLst/>
                        </a:rPr>
                        <a:t>N° de organizaciones que existían al final del año 2015</a:t>
                      </a:r>
                      <a:endParaRPr lang="es-SV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solidFill>
                            <a:schemeClr val="bg1"/>
                          </a:solidFill>
                          <a:effectLst/>
                        </a:rPr>
                        <a:t>N° de organizaciones que se crearon en el año 2016</a:t>
                      </a:r>
                      <a:endParaRPr lang="es-SV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solidFill>
                            <a:schemeClr val="bg1"/>
                          </a:solidFill>
                          <a:effectLst/>
                        </a:rPr>
                        <a:t>Tipo de organización que existe</a:t>
                      </a:r>
                      <a:endParaRPr lang="es-SV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N° total de ADESCOS del municipio con personería jurídica y total</a:t>
                      </a:r>
                      <a:r>
                        <a:rPr lang="es-SV" sz="2000" baseline="0" dirty="0">
                          <a:effectLst/>
                        </a:rPr>
                        <a:t> de ADESCOS con Credenciales actualizadas.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7840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solidFill>
                            <a:schemeClr val="tx1"/>
                          </a:solidFill>
                          <a:effectLst/>
                        </a:rPr>
                        <a:t>N° de  ADESCOS con personería jurídica </a:t>
                      </a:r>
                      <a:endParaRPr lang="es-SV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solidFill>
                            <a:schemeClr val="tx1"/>
                          </a:solidFill>
                          <a:effectLst/>
                        </a:rPr>
                        <a:t>N° de ADESCOS con credenciales actualizadas</a:t>
                      </a:r>
                      <a:endParaRPr lang="es-SV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solidFill>
                            <a:schemeClr val="tx1"/>
                          </a:solidFill>
                          <a:effectLst/>
                        </a:rPr>
                        <a:t>% de ADESCOS con credenciales actualizadas</a:t>
                      </a:r>
                      <a:endParaRPr lang="es-SV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208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0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>
                          <a:effectLst/>
                        </a:rPr>
                        <a:t>ADESCOS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208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87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42%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1097280" y="412807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ORGANIZACIÓN SOCIAL DEL MUNICIPIO AÑO 2016</a:t>
            </a:r>
          </a:p>
        </p:txBody>
      </p:sp>
    </p:spTree>
    <p:extLst>
      <p:ext uri="{BB962C8B-B14F-4D97-AF65-F5344CB8AC3E}">
        <p14:creationId xmlns:p14="http://schemas.microsoft.com/office/powerpoint/2010/main" val="1746739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1782" y="581068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s-SV" sz="36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SOLICITUDES Y RESPUESTAS DE INFORMACIÓN UAIP AÑO 2016</a:t>
            </a:r>
            <a:br>
              <a:rPr lang="es-SV" sz="3600" dirty="0"/>
            </a:br>
            <a:endParaRPr lang="es-SV" sz="3600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985458"/>
              </p:ext>
            </p:extLst>
          </p:nvPr>
        </p:nvGraphicFramePr>
        <p:xfrm>
          <a:off x="1050785" y="2409341"/>
          <a:ext cx="10089397" cy="26414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0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9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5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6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2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527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11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542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No. de solicitudes recibidas en el año 2016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No. de solicitudes respondidas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No. de respuestas con entrega total de información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Número de respuestas con versión pública de documentos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Número de respuestas que fueron negando la información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165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Por ser confidencial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Por ser dato personal y no solicitado por el titular del mismo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Por ser reservada completamente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15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 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15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15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7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0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0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1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118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116122"/>
            <a:ext cx="10058400" cy="1450757"/>
          </a:xfrm>
        </p:spPr>
        <p:txBody>
          <a:bodyPr>
            <a:normAutofit/>
          </a:bodyPr>
          <a:lstStyle/>
          <a:p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MECANISMOS DE PARTICIPACION CIUDADANA AÑO 2016</a:t>
            </a:r>
            <a:endParaRPr lang="es-SV" sz="3600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0323276"/>
              </p:ext>
            </p:extLst>
          </p:nvPr>
        </p:nvGraphicFramePr>
        <p:xfrm>
          <a:off x="979493" y="1688187"/>
          <a:ext cx="10293974" cy="4599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5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9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0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0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77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497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kern="1200">
                          <a:effectLst/>
                        </a:rPr>
                        <a:t>N°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kern="1200">
                          <a:effectLst/>
                        </a:rPr>
                        <a:t>Mecanismo de participación ciudadana 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kern="1200">
                          <a:effectLst/>
                        </a:rPr>
                        <a:t>Implementado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kern="1200">
                          <a:effectLst/>
                        </a:rPr>
                        <a:t>Quiénes participan</a:t>
                      </a:r>
                      <a:endParaRPr lang="es-SV" sz="1400">
                        <a:effectLst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kern="1200">
                          <a:effectLst/>
                        </a:rPr>
                        <a:t>(Comunidades o sectores.</a:t>
                      </a:r>
                      <a:endParaRPr lang="es-SV" sz="1400">
                        <a:effectLst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kern="1200">
                          <a:effectLst/>
                        </a:rPr>
                        <a:t>Y total de personas.)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385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Si 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No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1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SESIONES PÚBLICAS DEL CONCEJO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 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X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 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2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CABILDO ABIERTO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 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X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 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3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CONSULTA POPULAR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 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X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 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4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CONSULTA VECINAL Y SECTORIAL.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X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 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Comunidades donde se ejecutan los proyectos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5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PLAN DE INVERSIÓN PARTICIPATIVO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X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 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Líderes y lideresas locales y de sectores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6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COMITÉS DE DESARROLLO LOCAL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X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 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Líderes y lideresas locales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8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7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CONSEJOS DE SEGURIDAD CIUDADANA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X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 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Actores locales sociales que tienen incidencia en el municipio 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35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8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PRESUPUESTO DE INVERSIÓN PARTICIPATIVA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 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X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 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9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OTROS QUE EL CONCEJO MUNICIPAL ESTIME CONVENIENTE</a:t>
                      </a:r>
                      <a:endParaRPr lang="es-SV" sz="16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kern="1200">
                          <a:effectLst/>
                        </a:rPr>
                        <a:t> 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kern="1200">
                          <a:effectLst/>
                        </a:rPr>
                        <a:t>X</a:t>
                      </a:r>
                      <a:endParaRPr lang="es-SV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kern="1200" dirty="0">
                          <a:effectLst/>
                        </a:rPr>
                        <a:t> </a:t>
                      </a:r>
                      <a:endParaRPr lang="es-SV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7571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28098" y="553244"/>
            <a:ext cx="26116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8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VISIÓN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727701" y="2061274"/>
            <a:ext cx="7935133" cy="35394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SV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“Ser un modelo de Gobierno Local con transparencia y participación ciudadana, que transforme el municipio de Zacatecoluca, en un lugar agradable para vivir y para ser visitado; seguro, saludable, limpio y ordenado; con vocación turística y de producción artesanal e industrial.”</a:t>
            </a:r>
            <a:r>
              <a:rPr lang="es-SV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SV" sz="3200" dirty="0"/>
          </a:p>
        </p:txBody>
      </p:sp>
    </p:spTree>
    <p:extLst>
      <p:ext uri="{BB962C8B-B14F-4D97-AF65-F5344CB8AC3E}">
        <p14:creationId xmlns:p14="http://schemas.microsoft.com/office/powerpoint/2010/main" val="3870742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097280" y="2688840"/>
            <a:ext cx="10058400" cy="14507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6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GESTIÓN FINANCIERA AÑO 2016</a:t>
            </a:r>
          </a:p>
        </p:txBody>
      </p:sp>
    </p:spTree>
    <p:extLst>
      <p:ext uri="{BB962C8B-B14F-4D97-AF65-F5344CB8AC3E}">
        <p14:creationId xmlns:p14="http://schemas.microsoft.com/office/powerpoint/2010/main" val="4155608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11300" y="466519"/>
            <a:ext cx="10058400" cy="6199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ES" sz="4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INGRESOS MUNICIPALES AÑO 2016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5" y="1363959"/>
            <a:ext cx="11895153" cy="41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84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11300" y="466519"/>
            <a:ext cx="10058400" cy="6199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ES" sz="4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EGRESOS MUNICIPALES AÑO 2016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7" y="1367208"/>
            <a:ext cx="12143543" cy="482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8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21267" y="2812827"/>
            <a:ext cx="10058400" cy="14507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8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DESEMPEÑO FINANCIERO AÑO 2016</a:t>
            </a:r>
          </a:p>
        </p:txBody>
      </p:sp>
    </p:spTree>
    <p:extLst>
      <p:ext uri="{BB962C8B-B14F-4D97-AF65-F5344CB8AC3E}">
        <p14:creationId xmlns:p14="http://schemas.microsoft.com/office/powerpoint/2010/main" val="18977427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79" y="265223"/>
            <a:ext cx="9320399" cy="618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271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27322" y="2609033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ENDEUDAMIENTO AL 31 DE DICIEMBRE AÑO 2016</a:t>
            </a:r>
          </a:p>
        </p:txBody>
      </p:sp>
    </p:spTree>
    <p:extLst>
      <p:ext uri="{BB962C8B-B14F-4D97-AF65-F5344CB8AC3E}">
        <p14:creationId xmlns:p14="http://schemas.microsoft.com/office/powerpoint/2010/main" val="585649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380" y="158813"/>
            <a:ext cx="9260942" cy="658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642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76393" y="811231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ES" sz="4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PROYECCIONES 2017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364788"/>
              </p:ext>
            </p:extLst>
          </p:nvPr>
        </p:nvGraphicFramePr>
        <p:xfrm>
          <a:off x="1978812" y="1751310"/>
          <a:ext cx="7955602" cy="4660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0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4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TEMAS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16" marR="40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>
                          <a:effectLst/>
                        </a:rPr>
                        <a:t>ACCIONES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16" marR="4091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06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>
                          <a:effectLst/>
                        </a:rPr>
                        <a:t>Modernización  Municipal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16" marR="40916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>
                          <a:effectLst/>
                        </a:rPr>
                        <a:t>Modernización del registro del estado  familiar.</a:t>
                      </a: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>
                          <a:effectLst/>
                        </a:rPr>
                        <a:t>Modernización del servicio de trámite  de  permisos  en la  unidad  de planificación, ordenamiento y desarrollo territorial.</a:t>
                      </a: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>
                          <a:effectLst/>
                        </a:rPr>
                        <a:t>Modernización de  la  unidad  de  registro  y control tributario.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16" marR="4091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659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2000">
                          <a:effectLst/>
                        </a:rPr>
                        <a:t>Prevención de   la  Violencia 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16" marR="40916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 dirty="0">
                          <a:effectLst/>
                        </a:rPr>
                        <a:t>Desarrollo  de  la  escuela  taller  de  artes  y oficios tradicionales, (ESTASAL) y  del plan maestro  para  el desarrollo de la  comunidad el ramal.</a:t>
                      </a:r>
                    </a:p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 dirty="0">
                          <a:effectLst/>
                        </a:rPr>
                        <a:t>Escuela  de desarrollo humano.</a:t>
                      </a:r>
                    </a:p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 dirty="0">
                          <a:effectLst/>
                        </a:rPr>
                        <a:t>Implementación de  centro fórmate y  centros de  alcance  con el apoyo de USAID.</a:t>
                      </a:r>
                    </a:p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 dirty="0">
                          <a:effectLst/>
                        </a:rPr>
                        <a:t>Implementación de  oficina  de comité  municipal de prevención de  la  violencia.</a:t>
                      </a:r>
                    </a:p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 dirty="0">
                          <a:effectLst/>
                        </a:rPr>
                        <a:t>Sistema  de video vigilancia.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16" marR="4091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44617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76393" y="811231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ES" sz="4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PROYECCIONES 2017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825383"/>
              </p:ext>
            </p:extLst>
          </p:nvPr>
        </p:nvGraphicFramePr>
        <p:xfrm>
          <a:off x="1286360" y="1519117"/>
          <a:ext cx="9887918" cy="4816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9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8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3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TEMAS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16" marR="40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ACCIONES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16" marR="4091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08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 dirty="0">
                          <a:effectLst/>
                        </a:rPr>
                        <a:t>Obras  de  infraestructura 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16" marR="40916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>
                          <a:effectLst/>
                        </a:rPr>
                        <a:t>Construcción del complejo deportivo urbanización San Antonio. </a:t>
                      </a: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>
                          <a:effectLst/>
                        </a:rPr>
                        <a:t>Construcción del centro integral de convivencia ciudadana Mauricio el Tuco  Alfaro.</a:t>
                      </a: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>
                          <a:effectLst/>
                        </a:rPr>
                        <a:t>Pavimentación de calle cuesta Elena etapa I.</a:t>
                      </a: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>
                          <a:effectLst/>
                        </a:rPr>
                        <a:t>Primera etapa de pavimentación de calle  col.  El Pedregal II.</a:t>
                      </a: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>
                          <a:effectLst/>
                        </a:rPr>
                        <a:t>Adoquinado de  colonia  San  Francisco</a:t>
                      </a:r>
                    </a:p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>
                          <a:effectLst/>
                        </a:rPr>
                        <a:t>Instalación de  tubería  en  final  avenida  narciso  monterrey (el amate)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 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16" marR="4091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38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800">
                          <a:effectLst/>
                        </a:rPr>
                        <a:t>Programas  sociales </a:t>
                      </a:r>
                      <a:endParaRPr lang="es-S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16" marR="40916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 dirty="0">
                          <a:effectLst/>
                        </a:rPr>
                        <a:t>Programa apoyo a  la  cultura  y  deporte</a:t>
                      </a:r>
                    </a:p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 dirty="0">
                          <a:effectLst/>
                        </a:rPr>
                        <a:t>Programa clínicas  comunitarias  municipales </a:t>
                      </a:r>
                    </a:p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 dirty="0">
                          <a:effectLst/>
                        </a:rPr>
                        <a:t>Programa desarrollo  rural territorial</a:t>
                      </a:r>
                    </a:p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 dirty="0">
                          <a:effectLst/>
                        </a:rPr>
                        <a:t>Centro de  formación vocacional la esperanza (Col. La Esperanza 2)</a:t>
                      </a:r>
                    </a:p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 dirty="0">
                          <a:effectLst/>
                        </a:rPr>
                        <a:t>Programa  de equidad de género</a:t>
                      </a:r>
                    </a:p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 dirty="0">
                          <a:effectLst/>
                        </a:rPr>
                        <a:t>Programa  de apoyo a  niñez  y adolescencia</a:t>
                      </a:r>
                    </a:p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 dirty="0">
                          <a:effectLst/>
                        </a:rPr>
                        <a:t>Programa  de gestión integral de riesgos</a:t>
                      </a:r>
                    </a:p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 dirty="0">
                          <a:effectLst/>
                        </a:rPr>
                        <a:t>Programa  desarrollo económico local</a:t>
                      </a:r>
                    </a:p>
                    <a:p>
                      <a:pPr marL="342900" marR="0" lvl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SV" sz="1800" dirty="0">
                          <a:effectLst/>
                        </a:rPr>
                        <a:t>Programa de  principios  y valores </a:t>
                      </a:r>
                    </a:p>
                  </a:txBody>
                  <a:tcPr marL="40916" marR="4091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2842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95131" y="2129822"/>
            <a:ext cx="1044755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RETOS DEL DESARROLLO DEL MUNICIPIO DE ZACATECOLUCA</a:t>
            </a:r>
          </a:p>
        </p:txBody>
      </p:sp>
    </p:spTree>
    <p:extLst>
      <p:ext uri="{BB962C8B-B14F-4D97-AF65-F5344CB8AC3E}">
        <p14:creationId xmlns:p14="http://schemas.microsoft.com/office/powerpoint/2010/main" val="4157166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77603" y="553244"/>
            <a:ext cx="27126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8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MISIÓN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949403" y="1999280"/>
            <a:ext cx="9159499" cy="403187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SV" sz="3200" dirty="0"/>
              <a:t>“Desarrollar obras y servicios municipales que requiera y priorice la ciudadanía; impulsando el desarrollo institucional, económico, social y ambiental; en un marco de principios y valores; privilegiando la participación ciudadana y creando sinergias con todos los actores sociales, económicos y políticos del municipio; a fin de elevar el nivel de vida de las y los habitantes de Zacatecoluca.”</a:t>
            </a:r>
          </a:p>
        </p:txBody>
      </p:sp>
    </p:spTree>
    <p:extLst>
      <p:ext uri="{BB962C8B-B14F-4D97-AF65-F5344CB8AC3E}">
        <p14:creationId xmlns:p14="http://schemas.microsoft.com/office/powerpoint/2010/main" val="585842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77" y="1165615"/>
            <a:ext cx="6387549" cy="5176879"/>
          </a:xfr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097280" y="116123"/>
            <a:ext cx="10058400" cy="1049492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ESTRATEGIAS DEL DESARROLLO DEL MUNICIPIO DE ZACATECOLUCA</a:t>
            </a:r>
            <a:endParaRPr lang="es-SV" sz="3600" dirty="0"/>
          </a:p>
        </p:txBody>
      </p:sp>
    </p:spTree>
    <p:extLst>
      <p:ext uri="{BB962C8B-B14F-4D97-AF65-F5344CB8AC3E}">
        <p14:creationId xmlns:p14="http://schemas.microsoft.com/office/powerpoint/2010/main" val="1336389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4"/>
          <p:cNvSpPr/>
          <p:nvPr/>
        </p:nvSpPr>
        <p:spPr>
          <a:xfrm>
            <a:off x="2342939" y="1182351"/>
            <a:ext cx="7797583" cy="4542782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¡GRACIAS </a:t>
            </a:r>
          </a:p>
          <a:p>
            <a:pPr algn="ctr"/>
            <a:r>
              <a:rPr lang="es-ES" sz="96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POR SU </a:t>
            </a:r>
          </a:p>
          <a:p>
            <a:pPr algn="ctr"/>
            <a:r>
              <a:rPr lang="es-ES" sz="96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ATENCION!</a:t>
            </a:r>
          </a:p>
        </p:txBody>
      </p:sp>
    </p:spTree>
    <p:extLst>
      <p:ext uri="{BB962C8B-B14F-4D97-AF65-F5344CB8AC3E}">
        <p14:creationId xmlns:p14="http://schemas.microsoft.com/office/powerpoint/2010/main" val="2066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34587" y="321614"/>
            <a:ext cx="858888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ES" sz="4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ORGANIZACIÓN DE </a:t>
            </a:r>
          </a:p>
          <a:p>
            <a:r>
              <a:rPr lang="es-ES" sz="4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LA MUNICIPALIDAD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87" y="0"/>
            <a:ext cx="12199153" cy="64562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F25CE9D-4423-44CC-A213-FA366A99E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245" y="1934817"/>
            <a:ext cx="1679819" cy="208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65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81395" y="321615"/>
            <a:ext cx="1042387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ES" sz="4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PERSONAL MUNICIPAL 2016</a:t>
            </a:r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454198"/>
              </p:ext>
            </p:extLst>
          </p:nvPr>
        </p:nvGraphicFramePr>
        <p:xfrm>
          <a:off x="1472339" y="1029501"/>
          <a:ext cx="8632556" cy="5123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Hoja de cálculo" r:id="rId3" imgW="5920775" imgH="3809951" progId="Excel.Sheet.12">
                  <p:embed/>
                </p:oleObj>
              </mc:Choice>
              <mc:Fallback>
                <p:oleObj name="Hoja de cálculo" r:id="rId3" imgW="5920775" imgH="380995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2339" y="1029501"/>
                        <a:ext cx="8632556" cy="5123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35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029196"/>
              </p:ext>
            </p:extLst>
          </p:nvPr>
        </p:nvGraphicFramePr>
        <p:xfrm>
          <a:off x="1119188" y="1182688"/>
          <a:ext cx="9282112" cy="552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Hoja de cálculo" r:id="rId3" imgW="5762592" imgH="3429000" progId="Excel.Sheet.12">
                  <p:embed/>
                </p:oleObj>
              </mc:Choice>
              <mc:Fallback>
                <p:oleObj name="Hoja de cálculo" r:id="rId3" imgW="5762592" imgH="34290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9188" y="1182688"/>
                        <a:ext cx="9282112" cy="552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ángulo 5"/>
          <p:cNvSpPr/>
          <p:nvPr/>
        </p:nvSpPr>
        <p:spPr>
          <a:xfrm>
            <a:off x="1119188" y="248728"/>
            <a:ext cx="1042387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ES" sz="4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PERSONAL MUNICIPAL 2016</a:t>
            </a:r>
          </a:p>
        </p:txBody>
      </p:sp>
    </p:spTree>
    <p:extLst>
      <p:ext uri="{BB962C8B-B14F-4D97-AF65-F5344CB8AC3E}">
        <p14:creationId xmlns:p14="http://schemas.microsoft.com/office/powerpoint/2010/main" val="1451161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24733" y="409130"/>
            <a:ext cx="96141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DECISIONES RELEVANTES TOMADAS POR EL CONCEJO MUNICIPAL AÑO 2016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126495"/>
              </p:ext>
            </p:extLst>
          </p:nvPr>
        </p:nvGraphicFramePr>
        <p:xfrm>
          <a:off x="924733" y="1486348"/>
          <a:ext cx="10621504" cy="43810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0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01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4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N°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PRINCIPALES DECISIONES TOMADAS POR EL CONCEJO MUNICIPAL AÑO 2016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4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1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Aprobar Presupuesto de Ingresos y Egresos 2016. 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2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Aprobación de Programación Anual de Adquisiciones y Contrataciones Institucional (PAAC) 2016, 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4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3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>
                          <a:effectLst/>
                        </a:rPr>
                        <a:t>Ordenanza de Dispensas Intereses y Multas, para su aprobación</a:t>
                      </a:r>
                      <a:endParaRPr lang="es-SV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4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Proyecto de Reforma a la Ordenanza de Tasas por Servicios de la ciudad de Zacatecoluca.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9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5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Acuerdo de donación de inmuebles a favor del Ministerio de Educación en donde funcionan centros educativos de cantón Hatos de los Reyes y José Vaquerano.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4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6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Aprobación de Plan Anual Operativo 2016.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4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7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Constitución de mesa laboral.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69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8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Inauguración del proyecto de Iluminación Eficiente en Catedral Nuestra Señora de los Pobres, Diócesis de Zacatecoluca.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69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9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Suscripción de Carta Acuerdo entre el Programa de las Naciones Unidas para el Desarrollo y la Alcaldía de Zacatecoluca, sobre «Seguridad Integral y Prevención de la Violencia que afecta a niños y niñas».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86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</a:rPr>
                        <a:t>10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Proyecto de adquisición de inmuebles 2016 (Rastro regional; ampliación de cementerio general El Espino,</a:t>
                      </a:r>
                      <a:r>
                        <a:rPr lang="es-SV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plaza Milagro de La Paz.</a:t>
                      </a:r>
                      <a:endParaRPr lang="es-SV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11405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495</TotalTime>
  <Words>1815</Words>
  <Application>Microsoft Office PowerPoint</Application>
  <PresentationFormat>Panorámica</PresentationFormat>
  <Paragraphs>384</Paragraphs>
  <Slides>51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60" baseType="lpstr">
      <vt:lpstr>Arial</vt:lpstr>
      <vt:lpstr>Arial Black</vt:lpstr>
      <vt:lpstr>Calibri</vt:lpstr>
      <vt:lpstr>Calibri Light</vt:lpstr>
      <vt:lpstr>Symbol</vt:lpstr>
      <vt:lpstr>Tahoma</vt:lpstr>
      <vt:lpstr>Times New Roman</vt:lpstr>
      <vt:lpstr>Retrospección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SOLICITUDES Y RESPUESTAS DE INFORMACIÓN UAIP AÑO 2016 </vt:lpstr>
      <vt:lpstr>MECANISMOS DE PARTICIPACION CIUDADANA AÑO 2016</vt:lpstr>
      <vt:lpstr>GESTIÓN FINANCIERA AÑO 2016</vt:lpstr>
      <vt:lpstr>INGRESOS MUNICIPALES AÑO 2016</vt:lpstr>
      <vt:lpstr>EGRESOS MUNICIPALES AÑO 2016</vt:lpstr>
      <vt:lpstr>DESEMPEÑO FINANCIERO AÑO 2016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ESTRATEGIAS DEL DESARROLLO DEL MUNICIPIO DE ZACATECOLUCA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DESPACHO MUNICIPAL</cp:lastModifiedBy>
  <cp:revision>69</cp:revision>
  <cp:lastPrinted>2017-10-27T20:57:25Z</cp:lastPrinted>
  <dcterms:created xsi:type="dcterms:W3CDTF">2017-10-20T02:31:11Z</dcterms:created>
  <dcterms:modified xsi:type="dcterms:W3CDTF">2017-11-05T18:56:03Z</dcterms:modified>
</cp:coreProperties>
</file>