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257" r:id="rId3"/>
    <p:sldId id="259" r:id="rId4"/>
    <p:sldId id="260" r:id="rId5"/>
    <p:sldId id="261" r:id="rId6"/>
    <p:sldId id="262" r:id="rId7"/>
    <p:sldId id="258" r:id="rId8"/>
  </p:sldIdLst>
  <p:sldSz cx="12803188" cy="7773988"/>
  <p:notesSz cx="6858000" cy="9144000"/>
  <p:defaultTextStyle>
    <a:defPPr>
      <a:defRPr lang="es-SV"/>
    </a:defPPr>
    <a:lvl1pPr marL="0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746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491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236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0983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8729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474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220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1965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8">
          <p15:clr>
            <a:srgbClr val="A4A3A4"/>
          </p15:clr>
        </p15:guide>
        <p15:guide id="2" pos="403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1002" y="-96"/>
      </p:cViewPr>
      <p:guideLst>
        <p:guide orient="horz" pos="2448"/>
        <p:guide pos="403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25E61-1148-4921-A58E-4049E48027BD}" type="datetimeFigureOut">
              <a:rPr lang="es-SV" smtClean="0"/>
              <a:t>14/1/2022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522E6-8F33-4777-8E27-1D9B577B9FF6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36954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67D22-4190-4FFE-BF9C-54E29EB2FE48}" type="datetimeFigureOut">
              <a:rPr lang="es-SV" smtClean="0"/>
              <a:t>14/1/2022</a:t>
            </a:fld>
            <a:endParaRPr lang="es-SV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87413" y="1143000"/>
            <a:ext cx="50831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AED93-7C38-4057-8040-F0CBB45352FE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940704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ABEE4-E6E7-4011-85ED-A38AFF25CBB5}" type="slidenum">
              <a:rPr lang="es-SV" smtClean="0"/>
              <a:t>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24724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60243" y="2414980"/>
            <a:ext cx="10882710" cy="166636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20478" y="4405260"/>
            <a:ext cx="8962232" cy="198668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0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1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14/1/2022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8975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14/1/2022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419072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282311" y="311325"/>
            <a:ext cx="2880717" cy="663308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40162" y="311325"/>
            <a:ext cx="8428765" cy="663308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14/1/2022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68878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14/1/2022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1184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1365" y="4995511"/>
            <a:ext cx="10882710" cy="1544000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11365" y="3294953"/>
            <a:ext cx="10882710" cy="1700559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74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49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2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098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87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4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2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19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14/1/2022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0420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40161" y="1813938"/>
            <a:ext cx="5654741" cy="513047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508287" y="1813938"/>
            <a:ext cx="5654741" cy="513047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14/1/2022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69474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160" y="1740150"/>
            <a:ext cx="5656965" cy="725212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746" indent="0">
              <a:buNone/>
              <a:defRPr sz="2600" b="1"/>
            </a:lvl2pPr>
            <a:lvl3pPr marL="1175491" indent="0">
              <a:buNone/>
              <a:defRPr sz="2300" b="1"/>
            </a:lvl3pPr>
            <a:lvl4pPr marL="1763236" indent="0">
              <a:buNone/>
              <a:defRPr sz="2100" b="1"/>
            </a:lvl4pPr>
            <a:lvl5pPr marL="2350983" indent="0">
              <a:buNone/>
              <a:defRPr sz="2100" b="1"/>
            </a:lvl5pPr>
            <a:lvl6pPr marL="2938729" indent="0">
              <a:buNone/>
              <a:defRPr sz="2100" b="1"/>
            </a:lvl6pPr>
            <a:lvl7pPr marL="3526474" indent="0">
              <a:buNone/>
              <a:defRPr sz="2100" b="1"/>
            </a:lvl7pPr>
            <a:lvl8pPr marL="4114220" indent="0">
              <a:buNone/>
              <a:defRPr sz="2100" b="1"/>
            </a:lvl8pPr>
            <a:lvl9pPr marL="4701965" indent="0">
              <a:buNone/>
              <a:defRPr sz="2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0160" y="2465364"/>
            <a:ext cx="5656965" cy="447904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503845" y="1740150"/>
            <a:ext cx="5659187" cy="725212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746" indent="0">
              <a:buNone/>
              <a:defRPr sz="2600" b="1"/>
            </a:lvl2pPr>
            <a:lvl3pPr marL="1175491" indent="0">
              <a:buNone/>
              <a:defRPr sz="2300" b="1"/>
            </a:lvl3pPr>
            <a:lvl4pPr marL="1763236" indent="0">
              <a:buNone/>
              <a:defRPr sz="2100" b="1"/>
            </a:lvl4pPr>
            <a:lvl5pPr marL="2350983" indent="0">
              <a:buNone/>
              <a:defRPr sz="2100" b="1"/>
            </a:lvl5pPr>
            <a:lvl6pPr marL="2938729" indent="0">
              <a:buNone/>
              <a:defRPr sz="2100" b="1"/>
            </a:lvl6pPr>
            <a:lvl7pPr marL="3526474" indent="0">
              <a:buNone/>
              <a:defRPr sz="2100" b="1"/>
            </a:lvl7pPr>
            <a:lvl8pPr marL="4114220" indent="0">
              <a:buNone/>
              <a:defRPr sz="2100" b="1"/>
            </a:lvl8pPr>
            <a:lvl9pPr marL="4701965" indent="0">
              <a:buNone/>
              <a:defRPr sz="2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503845" y="2465364"/>
            <a:ext cx="5659187" cy="447904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14/1/2022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9523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14/1/2022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610154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14/1/2022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7769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0165" y="309522"/>
            <a:ext cx="4212161" cy="1317259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5691" y="309527"/>
            <a:ext cx="7157338" cy="6634883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40165" y="1626783"/>
            <a:ext cx="4212161" cy="5317624"/>
          </a:xfrm>
        </p:spPr>
        <p:txBody>
          <a:bodyPr/>
          <a:lstStyle>
            <a:lvl1pPr marL="0" indent="0">
              <a:buNone/>
              <a:defRPr sz="1800"/>
            </a:lvl1pPr>
            <a:lvl2pPr marL="587746" indent="0">
              <a:buNone/>
              <a:defRPr sz="1500"/>
            </a:lvl2pPr>
            <a:lvl3pPr marL="1175491" indent="0">
              <a:buNone/>
              <a:defRPr sz="1300"/>
            </a:lvl3pPr>
            <a:lvl4pPr marL="1763236" indent="0">
              <a:buNone/>
              <a:defRPr sz="1200"/>
            </a:lvl4pPr>
            <a:lvl5pPr marL="2350983" indent="0">
              <a:buNone/>
              <a:defRPr sz="1200"/>
            </a:lvl5pPr>
            <a:lvl6pPr marL="2938729" indent="0">
              <a:buNone/>
              <a:defRPr sz="1200"/>
            </a:lvl6pPr>
            <a:lvl7pPr marL="3526474" indent="0">
              <a:buNone/>
              <a:defRPr sz="1200"/>
            </a:lvl7pPr>
            <a:lvl8pPr marL="4114220" indent="0">
              <a:buNone/>
              <a:defRPr sz="1200"/>
            </a:lvl8pPr>
            <a:lvl9pPr marL="4701965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14/1/2022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3396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09515" y="5441792"/>
            <a:ext cx="7681913" cy="642434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09515" y="694622"/>
            <a:ext cx="7681913" cy="4664393"/>
          </a:xfrm>
        </p:spPr>
        <p:txBody>
          <a:bodyPr/>
          <a:lstStyle>
            <a:lvl1pPr marL="0" indent="0">
              <a:buNone/>
              <a:defRPr sz="4100"/>
            </a:lvl1pPr>
            <a:lvl2pPr marL="587746" indent="0">
              <a:buNone/>
              <a:defRPr sz="3600"/>
            </a:lvl2pPr>
            <a:lvl3pPr marL="1175491" indent="0">
              <a:buNone/>
              <a:defRPr sz="3100"/>
            </a:lvl3pPr>
            <a:lvl4pPr marL="1763236" indent="0">
              <a:buNone/>
              <a:defRPr sz="2600"/>
            </a:lvl4pPr>
            <a:lvl5pPr marL="2350983" indent="0">
              <a:buNone/>
              <a:defRPr sz="2600"/>
            </a:lvl5pPr>
            <a:lvl6pPr marL="2938729" indent="0">
              <a:buNone/>
              <a:defRPr sz="2600"/>
            </a:lvl6pPr>
            <a:lvl7pPr marL="3526474" indent="0">
              <a:buNone/>
              <a:defRPr sz="2600"/>
            </a:lvl7pPr>
            <a:lvl8pPr marL="4114220" indent="0">
              <a:buNone/>
              <a:defRPr sz="2600"/>
            </a:lvl8pPr>
            <a:lvl9pPr marL="4701965" indent="0">
              <a:buNone/>
              <a:defRPr sz="26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09515" y="6084228"/>
            <a:ext cx="7681913" cy="912363"/>
          </a:xfrm>
        </p:spPr>
        <p:txBody>
          <a:bodyPr/>
          <a:lstStyle>
            <a:lvl1pPr marL="0" indent="0">
              <a:buNone/>
              <a:defRPr sz="1800"/>
            </a:lvl1pPr>
            <a:lvl2pPr marL="587746" indent="0">
              <a:buNone/>
              <a:defRPr sz="1500"/>
            </a:lvl2pPr>
            <a:lvl3pPr marL="1175491" indent="0">
              <a:buNone/>
              <a:defRPr sz="1300"/>
            </a:lvl3pPr>
            <a:lvl4pPr marL="1763236" indent="0">
              <a:buNone/>
              <a:defRPr sz="1200"/>
            </a:lvl4pPr>
            <a:lvl5pPr marL="2350983" indent="0">
              <a:buNone/>
              <a:defRPr sz="1200"/>
            </a:lvl5pPr>
            <a:lvl6pPr marL="2938729" indent="0">
              <a:buNone/>
              <a:defRPr sz="1200"/>
            </a:lvl6pPr>
            <a:lvl7pPr marL="3526474" indent="0">
              <a:buNone/>
              <a:defRPr sz="1200"/>
            </a:lvl7pPr>
            <a:lvl8pPr marL="4114220" indent="0">
              <a:buNone/>
              <a:defRPr sz="1200"/>
            </a:lvl8pPr>
            <a:lvl9pPr marL="4701965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14/1/2022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92452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40161" y="311322"/>
            <a:ext cx="11522869" cy="1295665"/>
          </a:xfrm>
          <a:prstGeom prst="rect">
            <a:avLst/>
          </a:prstGeom>
        </p:spPr>
        <p:txBody>
          <a:bodyPr vert="horz" lIns="117549" tIns="58773" rIns="117549" bIns="58773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161" y="1813938"/>
            <a:ext cx="11522869" cy="5130473"/>
          </a:xfrm>
          <a:prstGeom prst="rect">
            <a:avLst/>
          </a:prstGeom>
        </p:spPr>
        <p:txBody>
          <a:bodyPr vert="horz" lIns="117549" tIns="58773" rIns="117549" bIns="58773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40162" y="7205341"/>
            <a:ext cx="2987411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3FE92-87DA-45F0-9A40-963D0193535A}" type="datetimeFigureOut">
              <a:rPr lang="es-SV" smtClean="0"/>
              <a:t>14/1/2022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4423" y="7205341"/>
            <a:ext cx="4054343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175618" y="7205341"/>
            <a:ext cx="2987411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9094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75491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09" indent="-440809" algn="l" defTabSz="1175491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087" indent="-367340" algn="l" defTabSz="1175491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364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08" indent="-293872" algn="l" defTabSz="1175491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4855" indent="-293872" algn="l" defTabSz="1175491" rtl="0" eaLnBrk="1" latinLnBrk="0" hangingPunct="1">
        <a:spcBef>
          <a:spcPct val="20000"/>
        </a:spcBef>
        <a:buFont typeface="Arial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2602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347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093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5840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746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491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236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0983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8729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474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220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1965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89 Conector recto">
            <a:extLst>
              <a:ext uri="{FF2B5EF4-FFF2-40B4-BE49-F238E27FC236}">
                <a16:creationId xmlns="" xmlns:a16="http://schemas.microsoft.com/office/drawing/2014/main" id="{160B2B82-F753-4AED-8727-0BCEB47CB32F}"/>
              </a:ext>
            </a:extLst>
          </p:cNvPr>
          <p:cNvCxnSpPr>
            <a:cxnSpLocks/>
          </p:cNvCxnSpPr>
          <p:nvPr/>
        </p:nvCxnSpPr>
        <p:spPr>
          <a:xfrm>
            <a:off x="6495114" y="4837284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6495198" y="1217265"/>
            <a:ext cx="0" cy="142533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4" name="3 Rectángulo"/>
          <p:cNvSpPr/>
          <p:nvPr/>
        </p:nvSpPr>
        <p:spPr>
          <a:xfrm>
            <a:off x="5613006" y="931606"/>
            <a:ext cx="1764219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CONCEJO MUNICIPAL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8" name="7 Conector recto"/>
          <p:cNvCxnSpPr>
            <a:endCxn id="11" idx="1"/>
          </p:cNvCxnSpPr>
          <p:nvPr/>
        </p:nvCxnSpPr>
        <p:spPr>
          <a:xfrm flipV="1">
            <a:off x="5465490" y="1443721"/>
            <a:ext cx="2044233" cy="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0" name="9 Rectángulo"/>
          <p:cNvSpPr/>
          <p:nvPr/>
        </p:nvSpPr>
        <p:spPr>
          <a:xfrm>
            <a:off x="4025490" y="1299722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COMISIONES MUNICIPALES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7509723" y="1299721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SINDICATURA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25490" y="1625393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SECRETARÍA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7509723" y="1625393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UNIDAD JURÍDICA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7517879" y="1951896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COMITÉ DE SALUD Y SEG. OCUPACIONAL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7509723" y="2285494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19" name="18 Conector recto"/>
          <p:cNvCxnSpPr>
            <a:cxnSpLocks/>
          </p:cNvCxnSpPr>
          <p:nvPr/>
        </p:nvCxnSpPr>
        <p:spPr>
          <a:xfrm flipV="1">
            <a:off x="5453171" y="2446834"/>
            <a:ext cx="1029708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19 Conector recto"/>
          <p:cNvCxnSpPr>
            <a:stCxn id="12" idx="3"/>
            <a:endCxn id="13" idx="1"/>
          </p:cNvCxnSpPr>
          <p:nvPr/>
        </p:nvCxnSpPr>
        <p:spPr>
          <a:xfrm>
            <a:off x="5465490" y="1769393"/>
            <a:ext cx="204423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23" name="22 Conector recto"/>
          <p:cNvCxnSpPr>
            <a:cxnSpLocks/>
          </p:cNvCxnSpPr>
          <p:nvPr/>
        </p:nvCxnSpPr>
        <p:spPr>
          <a:xfrm flipV="1">
            <a:off x="496938" y="5019413"/>
            <a:ext cx="11830698" cy="38579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24" name="23 Rectángulo"/>
          <p:cNvSpPr/>
          <p:nvPr/>
        </p:nvSpPr>
        <p:spPr>
          <a:xfrm>
            <a:off x="5739020" y="2590850"/>
            <a:ext cx="1512188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DESPACHO MUNICIPAL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4025490" y="2302850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AUDITORÍA EXTERNA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33" name="32 Conector recto"/>
          <p:cNvCxnSpPr>
            <a:cxnSpLocks/>
            <a:endCxn id="15" idx="1"/>
          </p:cNvCxnSpPr>
          <p:nvPr/>
        </p:nvCxnSpPr>
        <p:spPr>
          <a:xfrm>
            <a:off x="6491686" y="2429384"/>
            <a:ext cx="1018037" cy="11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38" name="37 Conector recto"/>
          <p:cNvCxnSpPr>
            <a:stCxn id="39" idx="3"/>
            <a:endCxn id="40" idx="1"/>
          </p:cNvCxnSpPr>
          <p:nvPr/>
        </p:nvCxnSpPr>
        <p:spPr>
          <a:xfrm flipV="1">
            <a:off x="5465490" y="3021711"/>
            <a:ext cx="2026390" cy="117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39" name="38 Rectángulo"/>
          <p:cNvSpPr/>
          <p:nvPr/>
        </p:nvSpPr>
        <p:spPr>
          <a:xfrm>
            <a:off x="4025490" y="2878882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RECURSOS HUMANOS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0" name="39 Rectángulo"/>
          <p:cNvSpPr/>
          <p:nvPr/>
        </p:nvSpPr>
        <p:spPr>
          <a:xfrm>
            <a:off x="7491880" y="2878882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CAM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4013171" y="1959849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CONTRAVENCIONES ADMINISTRATIVAS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7481714" y="3204553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RECEPCIÓN</a:t>
            </a:r>
          </a:p>
        </p:txBody>
      </p:sp>
      <p:sp>
        <p:nvSpPr>
          <p:cNvPr id="43" name="42 Rectángulo"/>
          <p:cNvSpPr/>
          <p:nvPr/>
        </p:nvSpPr>
        <p:spPr>
          <a:xfrm>
            <a:off x="4044044" y="3531056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DEPORTE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4" name="43 Rectángulo"/>
          <p:cNvSpPr/>
          <p:nvPr/>
        </p:nvSpPr>
        <p:spPr>
          <a:xfrm>
            <a:off x="7481714" y="3891301"/>
            <a:ext cx="1440000" cy="36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COMUNICACIONES, PROMOCIÓN SOCIAL Y PART. CIUDADANA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46" name="45 Conector recto"/>
          <p:cNvCxnSpPr>
            <a:cxnSpLocks/>
            <a:stCxn id="62" idx="3"/>
            <a:endCxn id="42" idx="1"/>
          </p:cNvCxnSpPr>
          <p:nvPr/>
        </p:nvCxnSpPr>
        <p:spPr>
          <a:xfrm>
            <a:off x="5470241" y="3340359"/>
            <a:ext cx="2011473" cy="8194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47" name="46 Rectángulo"/>
          <p:cNvSpPr/>
          <p:nvPr/>
        </p:nvSpPr>
        <p:spPr>
          <a:xfrm>
            <a:off x="4044044" y="3857901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NIÑEZ, ADOLESCENCIA Y JUVENTUD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48" name="47 Conector recto"/>
          <p:cNvCxnSpPr>
            <a:cxnSpLocks/>
            <a:endCxn id="67" idx="3"/>
          </p:cNvCxnSpPr>
          <p:nvPr/>
        </p:nvCxnSpPr>
        <p:spPr>
          <a:xfrm flipH="1">
            <a:off x="5484044" y="4317702"/>
            <a:ext cx="1007642" cy="1574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60" name="59 Conector recto"/>
          <p:cNvCxnSpPr>
            <a:cxnSpLocks/>
            <a:endCxn id="104" idx="0"/>
          </p:cNvCxnSpPr>
          <p:nvPr/>
        </p:nvCxnSpPr>
        <p:spPr>
          <a:xfrm flipH="1">
            <a:off x="6495114" y="2878882"/>
            <a:ext cx="2" cy="1693407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61" name="60 Conector recto"/>
          <p:cNvCxnSpPr>
            <a:cxnSpLocks/>
            <a:stCxn id="43" idx="3"/>
            <a:endCxn id="63" idx="1"/>
          </p:cNvCxnSpPr>
          <p:nvPr/>
        </p:nvCxnSpPr>
        <p:spPr>
          <a:xfrm>
            <a:off x="5484044" y="3673885"/>
            <a:ext cx="199767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62" name="61 Rectángulo"/>
          <p:cNvSpPr/>
          <p:nvPr/>
        </p:nvSpPr>
        <p:spPr>
          <a:xfrm>
            <a:off x="4030241" y="3197530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</a:rPr>
              <a:t>RMCAM</a:t>
            </a:r>
            <a:endParaRPr lang="es-ES" sz="1000" dirty="0">
              <a:solidFill>
                <a:schemeClr val="tx1"/>
              </a:solidFill>
            </a:endParaRPr>
          </a:p>
        </p:txBody>
      </p:sp>
      <p:sp>
        <p:nvSpPr>
          <p:cNvPr id="63" name="62 Rectángulo"/>
          <p:cNvSpPr/>
          <p:nvPr/>
        </p:nvSpPr>
        <p:spPr>
          <a:xfrm>
            <a:off x="7481714" y="3558140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UMM</a:t>
            </a:r>
          </a:p>
        </p:txBody>
      </p:sp>
      <p:cxnSp>
        <p:nvCxnSpPr>
          <p:cNvPr id="65" name="64 Conector recto"/>
          <p:cNvCxnSpPr>
            <a:cxnSpLocks/>
            <a:stCxn id="47" idx="3"/>
            <a:endCxn id="44" idx="1"/>
          </p:cNvCxnSpPr>
          <p:nvPr/>
        </p:nvCxnSpPr>
        <p:spPr>
          <a:xfrm>
            <a:off x="5484044" y="4001901"/>
            <a:ext cx="1997670" cy="6940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67" name="66 Rectángulo"/>
          <p:cNvSpPr/>
          <p:nvPr/>
        </p:nvSpPr>
        <p:spPr>
          <a:xfrm>
            <a:off x="4044044" y="4175276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UNIDAD AMBIENTAL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0" name="69 Rectángulo"/>
          <p:cNvSpPr/>
          <p:nvPr/>
        </p:nvSpPr>
        <p:spPr>
          <a:xfrm>
            <a:off x="856978" y="5276856"/>
            <a:ext cx="864096" cy="27062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INFORMÁTICA 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1" name="70 Rectángulo"/>
          <p:cNvSpPr/>
          <p:nvPr/>
        </p:nvSpPr>
        <p:spPr>
          <a:xfrm>
            <a:off x="7405638" y="5265610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GANADERÍA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2" name="71 Rectángulo"/>
          <p:cNvSpPr/>
          <p:nvPr/>
        </p:nvSpPr>
        <p:spPr>
          <a:xfrm>
            <a:off x="1896135" y="5262631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CATASTRO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3" name="72 Rectángulo"/>
          <p:cNvSpPr/>
          <p:nvPr/>
        </p:nvSpPr>
        <p:spPr>
          <a:xfrm>
            <a:off x="1890215" y="5631625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CUENTAS CORRIENTES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4" name="73 Rectángulo"/>
          <p:cNvSpPr/>
          <p:nvPr/>
        </p:nvSpPr>
        <p:spPr>
          <a:xfrm>
            <a:off x="2835159" y="5262631"/>
            <a:ext cx="1008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REGISTRO DEL ESTADO FAMILIAR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5" name="74 Rectángulo"/>
          <p:cNvSpPr/>
          <p:nvPr/>
        </p:nvSpPr>
        <p:spPr>
          <a:xfrm>
            <a:off x="1885244" y="5985163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RECUPERACIÓN </a:t>
            </a:r>
            <a:r>
              <a:rPr lang="es-ES" sz="700" dirty="0">
                <a:solidFill>
                  <a:schemeClr val="tx1"/>
                </a:solidFill>
              </a:rPr>
              <a:t>DE </a:t>
            </a:r>
            <a:r>
              <a:rPr lang="es-ES" sz="800" dirty="0">
                <a:solidFill>
                  <a:schemeClr val="tx1"/>
                </a:solidFill>
              </a:rPr>
              <a:t>MORA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76" name="75 Rectángulo"/>
          <p:cNvSpPr/>
          <p:nvPr/>
        </p:nvSpPr>
        <p:spPr>
          <a:xfrm>
            <a:off x="8306155" y="526461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SERVICIOS MUNICIPALES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7" name="76 Rectángulo"/>
          <p:cNvSpPr/>
          <p:nvPr/>
        </p:nvSpPr>
        <p:spPr>
          <a:xfrm>
            <a:off x="3864044" y="526389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ACTIVO FIJO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8" name="77 Rectángulo"/>
          <p:cNvSpPr/>
          <p:nvPr/>
        </p:nvSpPr>
        <p:spPr>
          <a:xfrm>
            <a:off x="4855069" y="527685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UACI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9" name="78 Rectángulo"/>
          <p:cNvSpPr/>
          <p:nvPr/>
        </p:nvSpPr>
        <p:spPr>
          <a:xfrm>
            <a:off x="6032879" y="5253508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TESORERÍA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0" name="79 Rectángulo"/>
          <p:cNvSpPr/>
          <p:nvPr/>
        </p:nvSpPr>
        <p:spPr>
          <a:xfrm>
            <a:off x="6037606" y="5663720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CONTABILIDAD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2" name="81 Rectángulo"/>
          <p:cNvSpPr/>
          <p:nvPr/>
        </p:nvSpPr>
        <p:spPr>
          <a:xfrm>
            <a:off x="10106672" y="526854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UAIP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8342576" y="6164016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ASEO PÚBLICO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11008489" y="5267777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BODEGA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86" name="85 Conector recto"/>
          <p:cNvCxnSpPr/>
          <p:nvPr/>
        </p:nvCxnSpPr>
        <p:spPr>
          <a:xfrm>
            <a:off x="1289026" y="5049694"/>
            <a:ext cx="0" cy="21420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2" name="91 Conector recto"/>
          <p:cNvCxnSpPr/>
          <p:nvPr/>
        </p:nvCxnSpPr>
        <p:spPr>
          <a:xfrm>
            <a:off x="5294744" y="5039122"/>
            <a:ext cx="0" cy="23920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3" name="92 Conector recto"/>
          <p:cNvCxnSpPr/>
          <p:nvPr/>
        </p:nvCxnSpPr>
        <p:spPr>
          <a:xfrm>
            <a:off x="4319867" y="5043188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4" name="93 Conector recto"/>
          <p:cNvCxnSpPr/>
          <p:nvPr/>
        </p:nvCxnSpPr>
        <p:spPr>
          <a:xfrm>
            <a:off x="3342947" y="5049694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5" name="94 Conector recto"/>
          <p:cNvCxnSpPr/>
          <p:nvPr/>
        </p:nvCxnSpPr>
        <p:spPr>
          <a:xfrm>
            <a:off x="11474824" y="5051987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6" name="95 Conector recto"/>
          <p:cNvCxnSpPr/>
          <p:nvPr/>
        </p:nvCxnSpPr>
        <p:spPr>
          <a:xfrm>
            <a:off x="10506050" y="5039916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7" name="96 Conector recto"/>
          <p:cNvCxnSpPr/>
          <p:nvPr/>
        </p:nvCxnSpPr>
        <p:spPr>
          <a:xfrm>
            <a:off x="9674624" y="5055029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8" name="97 Conector recto"/>
          <p:cNvCxnSpPr/>
          <p:nvPr/>
        </p:nvCxnSpPr>
        <p:spPr>
          <a:xfrm>
            <a:off x="8831914" y="5043188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9" name="98 Conector recto"/>
          <p:cNvCxnSpPr/>
          <p:nvPr/>
        </p:nvCxnSpPr>
        <p:spPr>
          <a:xfrm>
            <a:off x="7935091" y="5041923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0" name="99 Conector recto"/>
          <p:cNvCxnSpPr/>
          <p:nvPr/>
        </p:nvCxnSpPr>
        <p:spPr>
          <a:xfrm flipH="1">
            <a:off x="2377336" y="5043806"/>
            <a:ext cx="2" cy="137833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3" name="102 Conector recto"/>
          <p:cNvCxnSpPr>
            <a:cxnSpLocks/>
          </p:cNvCxnSpPr>
          <p:nvPr/>
        </p:nvCxnSpPr>
        <p:spPr>
          <a:xfrm>
            <a:off x="1828386" y="5182861"/>
            <a:ext cx="543317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5" name="104 Conector recto"/>
          <p:cNvCxnSpPr/>
          <p:nvPr/>
        </p:nvCxnSpPr>
        <p:spPr>
          <a:xfrm>
            <a:off x="1828386" y="5181853"/>
            <a:ext cx="0" cy="947326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8" name="107 Conector recto"/>
          <p:cNvCxnSpPr>
            <a:cxnSpLocks/>
            <a:endCxn id="72" idx="1"/>
          </p:cNvCxnSpPr>
          <p:nvPr/>
        </p:nvCxnSpPr>
        <p:spPr>
          <a:xfrm>
            <a:off x="1828386" y="5405460"/>
            <a:ext cx="67749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0" name="109 Conector recto"/>
          <p:cNvCxnSpPr>
            <a:cxnSpLocks/>
          </p:cNvCxnSpPr>
          <p:nvPr/>
        </p:nvCxnSpPr>
        <p:spPr>
          <a:xfrm>
            <a:off x="1828386" y="5773231"/>
            <a:ext cx="67749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1" name="110 Conector recto"/>
          <p:cNvCxnSpPr>
            <a:cxnSpLocks/>
          </p:cNvCxnSpPr>
          <p:nvPr/>
        </p:nvCxnSpPr>
        <p:spPr>
          <a:xfrm>
            <a:off x="1828386" y="6127992"/>
            <a:ext cx="56858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15" name="114 Rectángulo"/>
          <p:cNvSpPr/>
          <p:nvPr/>
        </p:nvSpPr>
        <p:spPr>
          <a:xfrm>
            <a:off x="8342576" y="5731968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ORDENANZA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6" name="115 Rectángulo"/>
          <p:cNvSpPr/>
          <p:nvPr/>
        </p:nvSpPr>
        <p:spPr>
          <a:xfrm>
            <a:off x="8342576" y="5947992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MOTORISTAS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7" name="116 Rectángulo"/>
          <p:cNvSpPr/>
          <p:nvPr/>
        </p:nvSpPr>
        <p:spPr>
          <a:xfrm>
            <a:off x="8342576" y="6380040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ELECTRICISTA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8" name="117 Rectángulo"/>
          <p:cNvSpPr/>
          <p:nvPr/>
        </p:nvSpPr>
        <p:spPr>
          <a:xfrm>
            <a:off x="8342576" y="6596064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ADM. DE CEMENTERIO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9" name="118 Rectángulo"/>
          <p:cNvSpPr/>
          <p:nvPr/>
        </p:nvSpPr>
        <p:spPr>
          <a:xfrm>
            <a:off x="8342576" y="6884104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MANTENI.  DE ESTADIO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0" name="119 Rectángulo"/>
          <p:cNvSpPr/>
          <p:nvPr/>
        </p:nvSpPr>
        <p:spPr>
          <a:xfrm>
            <a:off x="8342576" y="7172136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ENCARGADO DE MERCADO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1" name="120 Rectángulo"/>
          <p:cNvSpPr/>
          <p:nvPr/>
        </p:nvSpPr>
        <p:spPr>
          <a:xfrm>
            <a:off x="8342576" y="7460168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VIGILANTE DE MERCADO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2" name="121 Rectángulo"/>
          <p:cNvSpPr/>
          <p:nvPr/>
        </p:nvSpPr>
        <p:spPr>
          <a:xfrm>
            <a:off x="9211103" y="5260624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ARCHIVO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23" name="122 Conector recto"/>
          <p:cNvCxnSpPr/>
          <p:nvPr/>
        </p:nvCxnSpPr>
        <p:spPr>
          <a:xfrm>
            <a:off x="8738520" y="5554828"/>
            <a:ext cx="0" cy="10827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25" name="124 Conector recto"/>
          <p:cNvCxnSpPr>
            <a:cxnSpLocks/>
          </p:cNvCxnSpPr>
          <p:nvPr/>
        </p:nvCxnSpPr>
        <p:spPr>
          <a:xfrm>
            <a:off x="8162456" y="5655516"/>
            <a:ext cx="576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27" name="126 Conector recto"/>
          <p:cNvCxnSpPr/>
          <p:nvPr/>
        </p:nvCxnSpPr>
        <p:spPr>
          <a:xfrm>
            <a:off x="8166115" y="5655516"/>
            <a:ext cx="84" cy="196216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8162456" y="583568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0" name="129 Conector recto"/>
          <p:cNvCxnSpPr/>
          <p:nvPr/>
        </p:nvCxnSpPr>
        <p:spPr>
          <a:xfrm>
            <a:off x="8167257" y="6037992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1" name="130 Conector recto"/>
          <p:cNvCxnSpPr/>
          <p:nvPr/>
        </p:nvCxnSpPr>
        <p:spPr>
          <a:xfrm>
            <a:off x="8162456" y="625401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2" name="131 Conector recto"/>
          <p:cNvCxnSpPr/>
          <p:nvPr/>
        </p:nvCxnSpPr>
        <p:spPr>
          <a:xfrm>
            <a:off x="8166115" y="647225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3" name="132 Conector recto"/>
          <p:cNvCxnSpPr/>
          <p:nvPr/>
        </p:nvCxnSpPr>
        <p:spPr>
          <a:xfrm>
            <a:off x="8162456" y="6722064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4" name="133 Conector recto"/>
          <p:cNvCxnSpPr/>
          <p:nvPr/>
        </p:nvCxnSpPr>
        <p:spPr>
          <a:xfrm>
            <a:off x="8162456" y="7316349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5" name="134 Conector recto"/>
          <p:cNvCxnSpPr/>
          <p:nvPr/>
        </p:nvCxnSpPr>
        <p:spPr>
          <a:xfrm>
            <a:off x="8172542" y="7010104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6" name="135 Conector recto"/>
          <p:cNvCxnSpPr/>
          <p:nvPr/>
        </p:nvCxnSpPr>
        <p:spPr>
          <a:xfrm>
            <a:off x="8162456" y="761625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39" name="138 Rectángulo"/>
          <p:cNvSpPr/>
          <p:nvPr/>
        </p:nvSpPr>
        <p:spPr>
          <a:xfrm>
            <a:off x="2873202" y="148648"/>
            <a:ext cx="7272808" cy="49798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altLang="es-MX" sz="1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Calibri" panose="020F0502020204030204" pitchFamily="34" charset="0"/>
                <a:cs typeface="Apple Chancery"/>
              </a:rPr>
              <a:t>Alcaldía Municipal de San Rafael Cedros</a:t>
            </a:r>
            <a:endParaRPr kumimoji="0" lang="es-MX" altLang="es-MX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s-ES" sz="1100" b="1" dirty="0">
              <a:latin typeface="Goudy Old Style" pitchFamily="18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53" name="Imagen 1" descr="escudom">
            <a:extLst>
              <a:ext uri="{FF2B5EF4-FFF2-40B4-BE49-F238E27FC236}">
                <a16:creationId xmlns="" xmlns:a16="http://schemas.microsoft.com/office/drawing/2014/main" id="{53664729-4148-448C-886C-A38B535BA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45" r="11403"/>
          <a:stretch>
            <a:fillRect/>
          </a:stretch>
        </p:blipFill>
        <p:spPr bwMode="auto">
          <a:xfrm>
            <a:off x="244897" y="245244"/>
            <a:ext cx="900113" cy="83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" name="Imagen 2">
            <a:extLst>
              <a:ext uri="{FF2B5EF4-FFF2-40B4-BE49-F238E27FC236}">
                <a16:creationId xmlns="" xmlns:a16="http://schemas.microsoft.com/office/drawing/2014/main" id="{110FB419-AD76-4D32-BC36-C261B2A6A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3137" y="227782"/>
            <a:ext cx="719137" cy="85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5" name="154 Rectángulo"/>
          <p:cNvSpPr/>
          <p:nvPr/>
        </p:nvSpPr>
        <p:spPr>
          <a:xfrm>
            <a:off x="2873202" y="502618"/>
            <a:ext cx="7272808" cy="24899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Organigrama Municipal</a:t>
            </a:r>
          </a:p>
        </p:txBody>
      </p:sp>
      <p:sp>
        <p:nvSpPr>
          <p:cNvPr id="101" name="69 Rectángulo">
            <a:extLst>
              <a:ext uri="{FF2B5EF4-FFF2-40B4-BE49-F238E27FC236}">
                <a16:creationId xmlns="" xmlns:a16="http://schemas.microsoft.com/office/drawing/2014/main" id="{86E9B278-31B4-472E-9EEF-55634E9FC5CC}"/>
              </a:ext>
            </a:extLst>
          </p:cNvPr>
          <p:cNvSpPr/>
          <p:nvPr/>
        </p:nvSpPr>
        <p:spPr>
          <a:xfrm>
            <a:off x="56598" y="5276856"/>
            <a:ext cx="728372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PROYECTO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02" name="83 Rectángulo">
            <a:extLst>
              <a:ext uri="{FF2B5EF4-FFF2-40B4-BE49-F238E27FC236}">
                <a16:creationId xmlns="" xmlns:a16="http://schemas.microsoft.com/office/drawing/2014/main" id="{BBF74B49-DFF4-4480-9956-EEF5E4B34FE8}"/>
              </a:ext>
            </a:extLst>
          </p:cNvPr>
          <p:cNvSpPr/>
          <p:nvPr/>
        </p:nvSpPr>
        <p:spPr>
          <a:xfrm>
            <a:off x="11910306" y="5263443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GESTIÓN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04" name="23 Rectángulo">
            <a:extLst>
              <a:ext uri="{FF2B5EF4-FFF2-40B4-BE49-F238E27FC236}">
                <a16:creationId xmlns="" xmlns:a16="http://schemas.microsoft.com/office/drawing/2014/main" id="{3399B253-2188-42B6-8363-9878DC6C30C9}"/>
              </a:ext>
            </a:extLst>
          </p:cNvPr>
          <p:cNvSpPr/>
          <p:nvPr/>
        </p:nvSpPr>
        <p:spPr>
          <a:xfrm>
            <a:off x="5739020" y="4572289"/>
            <a:ext cx="1512188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 smtClean="0">
                <a:solidFill>
                  <a:schemeClr val="tx1"/>
                </a:solidFill>
              </a:rPr>
              <a:t>GERENCIA </a:t>
            </a:r>
            <a:r>
              <a:rPr lang="es-ES" sz="1000" dirty="0">
                <a:solidFill>
                  <a:schemeClr val="tx1"/>
                </a:solidFill>
              </a:rPr>
              <a:t>ADMINISTRATIVA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109" name="94 Conector recto">
            <a:extLst>
              <a:ext uri="{FF2B5EF4-FFF2-40B4-BE49-F238E27FC236}">
                <a16:creationId xmlns="" xmlns:a16="http://schemas.microsoft.com/office/drawing/2014/main" id="{FFDC33B3-FA33-4D3E-BFE4-96C1ED551F40}"/>
              </a:ext>
            </a:extLst>
          </p:cNvPr>
          <p:cNvCxnSpPr/>
          <p:nvPr/>
        </p:nvCxnSpPr>
        <p:spPr>
          <a:xfrm>
            <a:off x="12306250" y="5039122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2" name="85 Conector recto">
            <a:extLst>
              <a:ext uri="{FF2B5EF4-FFF2-40B4-BE49-F238E27FC236}">
                <a16:creationId xmlns="" xmlns:a16="http://schemas.microsoft.com/office/drawing/2014/main" id="{58E40C73-023D-4EFC-8A41-4F71EB5DEA46}"/>
              </a:ext>
            </a:extLst>
          </p:cNvPr>
          <p:cNvCxnSpPr/>
          <p:nvPr/>
        </p:nvCxnSpPr>
        <p:spPr>
          <a:xfrm>
            <a:off x="496938" y="5055029"/>
            <a:ext cx="0" cy="20480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3" name="45 Conector recto">
            <a:extLst>
              <a:ext uri="{FF2B5EF4-FFF2-40B4-BE49-F238E27FC236}">
                <a16:creationId xmlns="" xmlns:a16="http://schemas.microsoft.com/office/drawing/2014/main" id="{E56CDEAB-85A9-440A-8959-1F4E577919C4}"/>
              </a:ext>
            </a:extLst>
          </p:cNvPr>
          <p:cNvCxnSpPr>
            <a:cxnSpLocks/>
            <a:endCxn id="14" idx="1"/>
          </p:cNvCxnSpPr>
          <p:nvPr/>
        </p:nvCxnSpPr>
        <p:spPr>
          <a:xfrm flipV="1">
            <a:off x="5480674" y="2095896"/>
            <a:ext cx="2037205" cy="344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14" name="113 Rectángulo"/>
          <p:cNvSpPr/>
          <p:nvPr/>
        </p:nvSpPr>
        <p:spPr>
          <a:xfrm>
            <a:off x="6025977" y="6037992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 smtClean="0">
                <a:solidFill>
                  <a:schemeClr val="tx1"/>
                </a:solidFill>
              </a:rPr>
              <a:t>PRESUPUESTO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21" name="20 Conector recto"/>
          <p:cNvCxnSpPr/>
          <p:nvPr/>
        </p:nvCxnSpPr>
        <p:spPr>
          <a:xfrm>
            <a:off x="5897538" y="5153542"/>
            <a:ext cx="0" cy="10272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25 Conector recto"/>
          <p:cNvCxnSpPr>
            <a:endCxn id="80" idx="1"/>
          </p:cNvCxnSpPr>
          <p:nvPr/>
        </p:nvCxnSpPr>
        <p:spPr>
          <a:xfrm>
            <a:off x="5897538" y="5806549"/>
            <a:ext cx="1400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28 Conector recto"/>
          <p:cNvCxnSpPr>
            <a:endCxn id="114" idx="1"/>
          </p:cNvCxnSpPr>
          <p:nvPr/>
        </p:nvCxnSpPr>
        <p:spPr>
          <a:xfrm>
            <a:off x="5897538" y="6180821"/>
            <a:ext cx="12843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30 Conector recto"/>
          <p:cNvCxnSpPr>
            <a:endCxn id="79" idx="1"/>
          </p:cNvCxnSpPr>
          <p:nvPr/>
        </p:nvCxnSpPr>
        <p:spPr>
          <a:xfrm>
            <a:off x="5897538" y="5396337"/>
            <a:ext cx="13534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flipV="1">
            <a:off x="5897538" y="5149476"/>
            <a:ext cx="597660" cy="40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 flipV="1">
            <a:off x="6495198" y="5019413"/>
            <a:ext cx="0" cy="1300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166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8869300-6598-4548-9105-742877F04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59" y="358602"/>
            <a:ext cx="11522869" cy="7128792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DESCRIPCIÓN DEL  ORGANIGRAMA  ALCALDIA MUNICIPAL DE SAN RAFAEL CEDROS.</a:t>
            </a:r>
            <a:endParaRPr lang="es-SV" dirty="0"/>
          </a:p>
          <a:p>
            <a:r>
              <a:rPr lang="es-MX" b="1" dirty="0"/>
              <a:t> </a:t>
            </a:r>
            <a:endParaRPr lang="es-SV" dirty="0"/>
          </a:p>
          <a:p>
            <a:r>
              <a:rPr lang="es-MX" b="1" dirty="0"/>
              <a:t> </a:t>
            </a:r>
            <a:endParaRPr lang="es-SV" dirty="0"/>
          </a:p>
          <a:p>
            <a:r>
              <a:rPr lang="es-MX" b="1" dirty="0"/>
              <a:t>CONCEJO MUNICIPAL.</a:t>
            </a:r>
            <a:endParaRPr lang="es-SV" dirty="0"/>
          </a:p>
          <a:p>
            <a:r>
              <a:rPr lang="es-MX" dirty="0"/>
              <a:t>Integrado por 12 persona; Máxima Autoridad en pleno</a:t>
            </a:r>
            <a:endParaRPr lang="es-SV" dirty="0"/>
          </a:p>
          <a:p>
            <a:r>
              <a:rPr lang="es-MX" dirty="0"/>
              <a:t>Mujeres: 03 </a:t>
            </a:r>
            <a:endParaRPr lang="es-SV" dirty="0"/>
          </a:p>
          <a:p>
            <a:r>
              <a:rPr lang="es-MX" dirty="0"/>
              <a:t>Hombres: 09</a:t>
            </a:r>
          </a:p>
          <a:p>
            <a:endParaRPr lang="es-SV" dirty="0"/>
          </a:p>
          <a:p>
            <a:r>
              <a:rPr lang="es-MX" b="1" dirty="0"/>
              <a:t>COMISIONES MUNICIPALES</a:t>
            </a:r>
            <a:endParaRPr lang="es-SV" dirty="0"/>
          </a:p>
          <a:p>
            <a:r>
              <a:rPr lang="es-MX" dirty="0"/>
              <a:t>Integradas por los mismos 12 miembros del Concejo Municipal antes descritos.</a:t>
            </a:r>
            <a:endParaRPr lang="es-SV" dirty="0"/>
          </a:p>
          <a:p>
            <a:endParaRPr lang="es-MX" b="1" dirty="0"/>
          </a:p>
          <a:p>
            <a:r>
              <a:rPr lang="es-MX" b="1" dirty="0"/>
              <a:t>SINDICATURA</a:t>
            </a:r>
            <a:endParaRPr lang="es-SV" dirty="0"/>
          </a:p>
          <a:p>
            <a:r>
              <a:rPr lang="es-MX" dirty="0"/>
              <a:t>Está integrada  un miembro Concejo Municipal  y un asistente 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SECRETARIA</a:t>
            </a:r>
            <a:endParaRPr lang="es-SV" dirty="0"/>
          </a:p>
          <a:p>
            <a:r>
              <a:rPr lang="es-MX" dirty="0"/>
              <a:t>Persona que lleva las actas  y acuerdos del Concejo Municipal</a:t>
            </a:r>
            <a:endParaRPr lang="es-SV" dirty="0"/>
          </a:p>
          <a:p>
            <a:r>
              <a:rPr lang="es-MX" dirty="0"/>
              <a:t>Mujeres. </a:t>
            </a:r>
            <a:r>
              <a:rPr lang="es-MX" dirty="0" smtClean="0"/>
              <a:t>01</a:t>
            </a:r>
            <a:endParaRPr lang="es-SV" dirty="0"/>
          </a:p>
          <a:p>
            <a:r>
              <a:rPr lang="es-MX" dirty="0"/>
              <a:t>Hombres: </a:t>
            </a:r>
            <a:r>
              <a:rPr lang="es-MX" dirty="0" smtClean="0"/>
              <a:t>00</a:t>
            </a:r>
            <a:endParaRPr lang="es-MX" dirty="0"/>
          </a:p>
          <a:p>
            <a:endParaRPr lang="es-SV" dirty="0"/>
          </a:p>
          <a:p>
            <a:r>
              <a:rPr lang="es-MX" b="1" dirty="0"/>
              <a:t>UNIDAD JURIDICA</a:t>
            </a:r>
            <a:endParaRPr lang="es-SV" dirty="0"/>
          </a:p>
          <a:p>
            <a:r>
              <a:rPr lang="es-MX" dirty="0"/>
              <a:t>Persona encargada de aseria jurídica al Sr. Alcalde y Concejo Municipal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MX" dirty="0"/>
          </a:p>
          <a:p>
            <a:r>
              <a:rPr lang="es-MX" b="1" dirty="0"/>
              <a:t>CONTRAVENCIONES ADMINISTRATIVAS</a:t>
            </a:r>
            <a:endParaRPr lang="es-SV" dirty="0"/>
          </a:p>
          <a:p>
            <a:r>
              <a:rPr lang="es-MX" dirty="0"/>
              <a:t>Encargado de velar por el cumplimiento de la ordenanza de convivencia ciudadana del municipio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COMITÉ DE SALUD Y  SEGURIDAD  OCUPACIONAL </a:t>
            </a:r>
            <a:endParaRPr lang="es-SV" dirty="0"/>
          </a:p>
          <a:p>
            <a:r>
              <a:rPr lang="es-MX" dirty="0"/>
              <a:t>Encargados de velar por que el personal tenga cumpla con las condiciones apropiadas para desarrollar sus labores.</a:t>
            </a:r>
            <a:endParaRPr lang="es-SV" dirty="0"/>
          </a:p>
          <a:p>
            <a:r>
              <a:rPr lang="es-MX" dirty="0"/>
              <a:t>Mujeres: 02</a:t>
            </a:r>
          </a:p>
          <a:p>
            <a:r>
              <a:rPr lang="es-MX" dirty="0"/>
              <a:t>Hombres: 08</a:t>
            </a:r>
            <a:endParaRPr lang="es-SV" dirty="0"/>
          </a:p>
          <a:p>
            <a:endParaRPr lang="es-SV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0342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E64F41B-806C-4152-B723-C562BB3BD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430610"/>
            <a:ext cx="11522869" cy="6513801"/>
          </a:xfrm>
        </p:spPr>
        <p:txBody>
          <a:bodyPr>
            <a:normAutofit fontScale="47500" lnSpcReduction="20000"/>
          </a:bodyPr>
          <a:lstStyle/>
          <a:p>
            <a:r>
              <a:rPr lang="es-MX" b="1" dirty="0"/>
              <a:t>AUDIRORIA EXTERNA</a:t>
            </a:r>
            <a:endParaRPr lang="es-SV" dirty="0"/>
          </a:p>
          <a:p>
            <a:r>
              <a:rPr lang="es-MX" dirty="0"/>
              <a:t>Nota: contratación externa</a:t>
            </a:r>
          </a:p>
          <a:p>
            <a:endParaRPr lang="es-SV" dirty="0"/>
          </a:p>
          <a:p>
            <a:r>
              <a:rPr lang="es-MX" b="1" dirty="0"/>
              <a:t>AUDITORIA INTERNA</a:t>
            </a:r>
            <a:endParaRPr lang="es-SV" dirty="0"/>
          </a:p>
          <a:p>
            <a:r>
              <a:rPr lang="es-MX" dirty="0"/>
              <a:t>Encargado de auditar el funcionamiento de las diferentes unidades que conforman la Municipalidad.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DESPACHO MUNICIPAL</a:t>
            </a:r>
            <a:endParaRPr lang="es-SV" dirty="0"/>
          </a:p>
          <a:p>
            <a:r>
              <a:rPr lang="es-MX" dirty="0"/>
              <a:t>Miembro del Concejo Municipal y Jefe Administrativo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RECURSOS HUMANOS </a:t>
            </a:r>
            <a:endParaRPr lang="es-SV" dirty="0"/>
          </a:p>
          <a:p>
            <a:r>
              <a:rPr lang="es-MX" dirty="0"/>
              <a:t>Verificación de que el personal este realizando sus funciones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CAM</a:t>
            </a:r>
            <a:endParaRPr lang="es-SV" dirty="0"/>
          </a:p>
          <a:p>
            <a:r>
              <a:rPr lang="es-MX" dirty="0"/>
              <a:t>Cuerpo de agentes municipales /brindar seguridad y resguardo a los bienes de la municipalidad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01</a:t>
            </a:r>
          </a:p>
          <a:p>
            <a:r>
              <a:rPr lang="es-MX" dirty="0" smtClean="0"/>
              <a:t>Hombres</a:t>
            </a:r>
            <a:r>
              <a:rPr lang="es-MX" dirty="0"/>
              <a:t>: </a:t>
            </a:r>
            <a:r>
              <a:rPr lang="es-MX" dirty="0" smtClean="0"/>
              <a:t>13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296970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B71F4AC-EA4D-4839-8170-F2523E219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358602"/>
            <a:ext cx="11522869" cy="6585809"/>
          </a:xfrm>
        </p:spPr>
        <p:txBody>
          <a:bodyPr>
            <a:normAutofit fontScale="40000" lnSpcReduction="20000"/>
          </a:bodyPr>
          <a:lstStyle/>
          <a:p>
            <a:r>
              <a:rPr lang="es-MX" b="1" dirty="0"/>
              <a:t>RMCAM</a:t>
            </a:r>
            <a:endParaRPr lang="es-SV" dirty="0"/>
          </a:p>
          <a:p>
            <a:r>
              <a:rPr lang="es-MX" dirty="0"/>
              <a:t>Registro Municipal de la Carrera Administrativa Municipal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</a:t>
            </a:r>
            <a:r>
              <a:rPr lang="es-MX" dirty="0" smtClean="0"/>
              <a:t>00</a:t>
            </a:r>
            <a:endParaRPr lang="es-MX" dirty="0"/>
          </a:p>
          <a:p>
            <a:endParaRPr lang="es-SV" dirty="0"/>
          </a:p>
          <a:p>
            <a:r>
              <a:rPr lang="es-MX" b="1" dirty="0"/>
              <a:t>RECEPCION </a:t>
            </a:r>
            <a:endParaRPr lang="es-SV" dirty="0"/>
          </a:p>
          <a:p>
            <a:r>
              <a:rPr lang="es-MX" dirty="0"/>
              <a:t>Recibir ciudadanos que vistan despacho municipal y Decepcionar  documentación que viene para la municipalidad.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MX" dirty="0"/>
          </a:p>
          <a:p>
            <a:r>
              <a:rPr lang="es-MX" b="1" dirty="0"/>
              <a:t>DEPORTES</a:t>
            </a:r>
            <a:endParaRPr lang="es-SV" dirty="0"/>
          </a:p>
          <a:p>
            <a:r>
              <a:rPr lang="es-MX" dirty="0"/>
              <a:t>Encargados de velar por el sano esparcimiento y el deporte 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UNIDAD MUNICIPAL DE LA MUJER</a:t>
            </a:r>
            <a:endParaRPr lang="es-SV" dirty="0"/>
          </a:p>
          <a:p>
            <a:r>
              <a:rPr lang="es-MX" dirty="0"/>
              <a:t>Coordinar y brindar asesoramiento para  la no violencia o violencia intrafamiliar en pro de las mujeres.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UNIDAD DE NIÑEZ, ADOLESCENCIA Y JUVENTUD</a:t>
            </a:r>
            <a:endParaRPr lang="es-SV" dirty="0"/>
          </a:p>
          <a:p>
            <a:r>
              <a:rPr lang="es-MX" dirty="0"/>
              <a:t>Buscar mecanismos de apoyo y fortalecimiento a la niñez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  <a:endParaRPr lang="es-SV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28208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E1B7556-7772-40AA-9253-D1988A517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286594"/>
            <a:ext cx="11522869" cy="6657817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COMUNICACIONES, PROMOCIÓN SOCIAL Y PARTICIPACIÓN CIUDADANA.</a:t>
            </a:r>
            <a:endParaRPr lang="es-SV" dirty="0"/>
          </a:p>
          <a:p>
            <a:r>
              <a:rPr lang="es-MX" dirty="0"/>
              <a:t>Relación directa  con las comunidades y Logistica de eventos culturales 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GERENCIA ADMINISTRATIVA</a:t>
            </a:r>
            <a:endParaRPr lang="es-SV" dirty="0"/>
          </a:p>
          <a:p>
            <a:r>
              <a:rPr lang="es-MX" dirty="0"/>
              <a:t>Ad-honorem 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01</a:t>
            </a:r>
          </a:p>
          <a:p>
            <a:r>
              <a:rPr lang="es-MX" dirty="0" smtClean="0"/>
              <a:t>Hombres</a:t>
            </a:r>
            <a:r>
              <a:rPr lang="es-MX" dirty="0"/>
              <a:t>: </a:t>
            </a:r>
            <a:r>
              <a:rPr lang="es-MX" dirty="0" smtClean="0"/>
              <a:t>00</a:t>
            </a:r>
            <a:endParaRPr lang="es-MX" dirty="0"/>
          </a:p>
          <a:p>
            <a:endParaRPr lang="es-SV" dirty="0"/>
          </a:p>
          <a:p>
            <a:r>
              <a:rPr lang="es-MX" b="1" dirty="0" smtClean="0"/>
              <a:t>PRESUPUESTO: </a:t>
            </a:r>
            <a:r>
              <a:rPr lang="es-MX" dirty="0" smtClean="0"/>
              <a:t>Manejo del presupuesto institucional</a:t>
            </a:r>
            <a:endParaRPr lang="es-SV" dirty="0"/>
          </a:p>
          <a:p>
            <a:r>
              <a:rPr lang="es-MX" dirty="0" smtClean="0"/>
              <a:t>Mujeres: 01</a:t>
            </a:r>
          </a:p>
          <a:p>
            <a:r>
              <a:rPr lang="es-MX" dirty="0" smtClean="0"/>
              <a:t>Hombres: 00</a:t>
            </a:r>
            <a:endParaRPr lang="es-MX" dirty="0"/>
          </a:p>
          <a:p>
            <a:endParaRPr lang="es-SV" dirty="0"/>
          </a:p>
          <a:p>
            <a:r>
              <a:rPr lang="es-MX" b="1" dirty="0"/>
              <a:t>INFORMÁTICA</a:t>
            </a:r>
            <a:endParaRPr lang="es-SV" dirty="0"/>
          </a:p>
          <a:p>
            <a:r>
              <a:rPr lang="es-MX" dirty="0"/>
              <a:t> Sistemas de funcionamiento  y redes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CATASTRO</a:t>
            </a:r>
            <a:endParaRPr lang="es-SV" dirty="0"/>
          </a:p>
          <a:p>
            <a:r>
              <a:rPr lang="es-MX" dirty="0"/>
              <a:t>Calificación de inmuebles y negocios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01</a:t>
            </a:r>
            <a:endParaRPr lang="es-SV" dirty="0"/>
          </a:p>
          <a:p>
            <a:r>
              <a:rPr lang="es-MX" dirty="0"/>
              <a:t>Hombres:00</a:t>
            </a:r>
          </a:p>
          <a:p>
            <a:endParaRPr lang="es-SV" dirty="0"/>
          </a:p>
          <a:p>
            <a:r>
              <a:rPr lang="es-MX" b="1" dirty="0"/>
              <a:t>CUENTAS CORRIENTES</a:t>
            </a:r>
            <a:endParaRPr lang="es-SV" dirty="0"/>
          </a:p>
          <a:p>
            <a:r>
              <a:rPr lang="es-MX" dirty="0"/>
              <a:t>Cobro de tributos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RECUPERACIÓN DE MORA</a:t>
            </a:r>
            <a:endParaRPr lang="es-SV" dirty="0"/>
          </a:p>
          <a:p>
            <a:r>
              <a:rPr lang="es-MX" dirty="0"/>
              <a:t>Cobro de tributos en mora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02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140699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03E1EFF-E987-4B49-BDED-3C4DD7545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502618"/>
            <a:ext cx="11522869" cy="6441793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REGISTRO DEL ESTADO FAMILIAR</a:t>
            </a:r>
            <a:endParaRPr lang="es-SV" dirty="0"/>
          </a:p>
          <a:p>
            <a:r>
              <a:rPr lang="es-MX" dirty="0"/>
              <a:t>Registro de asentamiento y demás trámites legales de personas naturales </a:t>
            </a:r>
            <a:endParaRPr lang="es-SV" dirty="0"/>
          </a:p>
          <a:p>
            <a:r>
              <a:rPr lang="es-MX" dirty="0"/>
              <a:t>Mujeres: 05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ACTIVO FIJO</a:t>
            </a:r>
            <a:endParaRPr lang="es-SV" dirty="0"/>
          </a:p>
          <a:p>
            <a:r>
              <a:rPr lang="es-MX" dirty="0"/>
              <a:t>Control de todos los bienes propiedad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Hombre: 01</a:t>
            </a:r>
          </a:p>
          <a:p>
            <a:endParaRPr lang="es-SV" dirty="0"/>
          </a:p>
          <a:p>
            <a:r>
              <a:rPr lang="es-MX" b="1" dirty="0"/>
              <a:t>UNIDAD DE ADQUISICIONES Y CONTRATACIONES INSTITUCIONALES</a:t>
            </a:r>
            <a:endParaRPr lang="es-SV" dirty="0"/>
          </a:p>
          <a:p>
            <a:r>
              <a:rPr lang="es-MX" dirty="0"/>
              <a:t>Encargadas de compras de la municipalidad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00</a:t>
            </a:r>
            <a:endParaRPr lang="es-SV" dirty="0"/>
          </a:p>
          <a:p>
            <a:r>
              <a:rPr lang="es-MX" dirty="0"/>
              <a:t>Hombres: </a:t>
            </a:r>
            <a:r>
              <a:rPr lang="es-MX" dirty="0" smtClean="0"/>
              <a:t>02</a:t>
            </a:r>
            <a:endParaRPr lang="es-MX" dirty="0"/>
          </a:p>
          <a:p>
            <a:endParaRPr lang="es-SV" dirty="0"/>
          </a:p>
          <a:p>
            <a:r>
              <a:rPr lang="es-MX" b="1" dirty="0"/>
              <a:t>TESORERÍA</a:t>
            </a:r>
            <a:endParaRPr lang="es-SV" dirty="0"/>
          </a:p>
          <a:p>
            <a:r>
              <a:rPr lang="es-MX" dirty="0"/>
              <a:t>Percibe ingresos y realiza pagos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01</a:t>
            </a:r>
            <a:endParaRPr lang="es-MX" dirty="0" smtClean="0"/>
          </a:p>
          <a:p>
            <a:r>
              <a:rPr lang="es-MX" dirty="0" smtClean="0"/>
              <a:t>Hombres</a:t>
            </a:r>
            <a:r>
              <a:rPr lang="es-MX" dirty="0"/>
              <a:t>: </a:t>
            </a:r>
            <a:r>
              <a:rPr lang="es-MX" dirty="0" smtClean="0"/>
              <a:t>02</a:t>
            </a:r>
            <a:endParaRPr lang="es-MX" dirty="0"/>
          </a:p>
          <a:p>
            <a:endParaRPr lang="es-MX" dirty="0"/>
          </a:p>
          <a:p>
            <a:r>
              <a:rPr lang="es-MX" b="1" dirty="0"/>
              <a:t>CONTABILIDAD</a:t>
            </a:r>
            <a:endParaRPr lang="es-SV" dirty="0"/>
          </a:p>
          <a:p>
            <a:r>
              <a:rPr lang="es-MX" dirty="0"/>
              <a:t>Encargada de registro 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GANADERÍA </a:t>
            </a:r>
            <a:endParaRPr lang="es-SV" dirty="0"/>
          </a:p>
          <a:p>
            <a:r>
              <a:rPr lang="es-MX" dirty="0"/>
              <a:t>Encargado de tiangue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01/ad-honorem</a:t>
            </a:r>
            <a:endParaRPr lang="es-SV" dirty="0"/>
          </a:p>
          <a:p>
            <a:r>
              <a:rPr lang="es-MX" dirty="0"/>
              <a:t>Hombre: </a:t>
            </a:r>
            <a:r>
              <a:rPr lang="es-MX" dirty="0" smtClean="0"/>
              <a:t>00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747415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27B0BED-5B4A-4F8E-B62E-A4F8D5775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358602"/>
            <a:ext cx="11522869" cy="6585809"/>
          </a:xfrm>
        </p:spPr>
        <p:txBody>
          <a:bodyPr>
            <a:normAutofit fontScale="40000" lnSpcReduction="20000"/>
          </a:bodyPr>
          <a:lstStyle/>
          <a:p>
            <a:endParaRPr lang="es-SV" dirty="0"/>
          </a:p>
          <a:p>
            <a:pPr marL="0" indent="0">
              <a:buNone/>
            </a:pPr>
            <a:endParaRPr lang="es-SV" dirty="0"/>
          </a:p>
          <a:p>
            <a:r>
              <a:rPr lang="es-MX" b="1" dirty="0"/>
              <a:t>SERVICIOS MUNICIPALES </a:t>
            </a:r>
            <a:endParaRPr lang="es-SV" dirty="0"/>
          </a:p>
          <a:p>
            <a:r>
              <a:rPr lang="es-MX" dirty="0"/>
              <a:t>Incluye todas las unidades de campo.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04</a:t>
            </a:r>
            <a:endParaRPr lang="es-SV" dirty="0"/>
          </a:p>
          <a:p>
            <a:r>
              <a:rPr lang="es-MX" dirty="0"/>
              <a:t>Hombres: </a:t>
            </a:r>
            <a:r>
              <a:rPr lang="es-MX" dirty="0" smtClean="0"/>
              <a:t>14</a:t>
            </a:r>
            <a:endParaRPr lang="es-MX" dirty="0"/>
          </a:p>
          <a:p>
            <a:endParaRPr lang="es-SV" dirty="0"/>
          </a:p>
          <a:p>
            <a:r>
              <a:rPr lang="es-MX" b="1" dirty="0" smtClean="0"/>
              <a:t>GESTION DOCUMENTAL Y ARCHIVO</a:t>
            </a:r>
            <a:endParaRPr lang="es-SV" dirty="0"/>
          </a:p>
          <a:p>
            <a:r>
              <a:rPr lang="es-MX" dirty="0"/>
              <a:t>Resguardo de documentación de respaldo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UNIDAD DE ACCESO A LA INFORMACIÓN PÚBLICA</a:t>
            </a:r>
            <a:endParaRPr lang="es-SV" dirty="0"/>
          </a:p>
          <a:p>
            <a:r>
              <a:rPr lang="es-MX" dirty="0"/>
              <a:t>Transparencia </a:t>
            </a:r>
            <a:endParaRPr lang="es-SV" dirty="0"/>
          </a:p>
          <a:p>
            <a:r>
              <a:rPr lang="es-MX" dirty="0"/>
              <a:t>Mujeres 01</a:t>
            </a:r>
            <a:endParaRPr lang="es-SV" dirty="0"/>
          </a:p>
          <a:p>
            <a:r>
              <a:rPr lang="es-MX" dirty="0"/>
              <a:t>Hombres: 0</a:t>
            </a:r>
          </a:p>
          <a:p>
            <a:endParaRPr lang="es-SV" dirty="0"/>
          </a:p>
          <a:p>
            <a:r>
              <a:rPr lang="es-MX" b="1" dirty="0"/>
              <a:t>BODEGA </a:t>
            </a:r>
            <a:endParaRPr lang="es-SV" dirty="0"/>
          </a:p>
          <a:p>
            <a:r>
              <a:rPr lang="es-MX" dirty="0"/>
              <a:t>Resguardo de bienes y productos adquiridos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00</a:t>
            </a:r>
            <a:endParaRPr lang="es-SV" dirty="0"/>
          </a:p>
          <a:p>
            <a:r>
              <a:rPr lang="es-MX" dirty="0"/>
              <a:t>Hombres: </a:t>
            </a:r>
            <a:r>
              <a:rPr lang="es-MX" dirty="0" smtClean="0"/>
              <a:t>01</a:t>
            </a:r>
            <a:endParaRPr lang="es-MX" dirty="0"/>
          </a:p>
          <a:p>
            <a:endParaRPr lang="es-SV" dirty="0"/>
          </a:p>
          <a:p>
            <a:r>
              <a:rPr lang="es-MX" b="1" dirty="0" smtClean="0"/>
              <a:t>GESTIÓN y PROYECTO</a:t>
            </a:r>
            <a:endParaRPr lang="es-SV" dirty="0" smtClean="0"/>
          </a:p>
          <a:p>
            <a:r>
              <a:rPr lang="es-MX" dirty="0" smtClean="0"/>
              <a:t>Nota: En proceso de creación</a:t>
            </a:r>
            <a:endParaRPr lang="es-SV" dirty="0" smtClean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5647719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543</Words>
  <Application>Microsoft Office PowerPoint</Application>
  <PresentationFormat>Personalizado</PresentationFormat>
  <Paragraphs>216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1</dc:creator>
  <cp:lastModifiedBy>RECURSOS HUMANOS</cp:lastModifiedBy>
  <cp:revision>9</cp:revision>
  <dcterms:created xsi:type="dcterms:W3CDTF">2019-12-02T19:35:13Z</dcterms:created>
  <dcterms:modified xsi:type="dcterms:W3CDTF">2022-01-14T22:01:11Z</dcterms:modified>
</cp:coreProperties>
</file>