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6858000" cy="9144000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254" y="60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5E61-1148-4921-A58E-4049E48027BD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D22-4190-4FFE-BF9C-54E29EB2FE48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14/4/2023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89 Conector recto">
            <a:extLst>
              <a:ext uri="{FF2B5EF4-FFF2-40B4-BE49-F238E27FC236}">
                <a16:creationId xmlns:a16="http://schemas.microsoft.com/office/drawing/2014/main" id="{160B2B82-F753-4AED-8727-0BCEB47CB32F}"/>
              </a:ext>
            </a:extLst>
          </p:cNvPr>
          <p:cNvCxnSpPr>
            <a:cxnSpLocks/>
          </p:cNvCxnSpPr>
          <p:nvPr/>
        </p:nvCxnSpPr>
        <p:spPr>
          <a:xfrm>
            <a:off x="6495114" y="483728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495198" y="1217265"/>
            <a:ext cx="0" cy="142533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" name="3 Rectángulo"/>
          <p:cNvSpPr/>
          <p:nvPr/>
        </p:nvSpPr>
        <p:spPr>
          <a:xfrm>
            <a:off x="5613006" y="931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endCxn id="11" idx="1"/>
          </p:cNvCxnSpPr>
          <p:nvPr/>
        </p:nvCxnSpPr>
        <p:spPr>
          <a:xfrm flipV="1">
            <a:off x="5465490" y="1443721"/>
            <a:ext cx="204423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" name="9 Rectángulo"/>
          <p:cNvSpPr/>
          <p:nvPr/>
        </p:nvSpPr>
        <p:spPr>
          <a:xfrm>
            <a:off x="4025490" y="129972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09723" y="129972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25490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09723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17879" y="195189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509723" y="228549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5453171" y="2446834"/>
            <a:ext cx="102970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2" idx="3"/>
            <a:endCxn id="13" idx="1"/>
          </p:cNvCxnSpPr>
          <p:nvPr/>
        </p:nvCxnSpPr>
        <p:spPr>
          <a:xfrm>
            <a:off x="5465490" y="1769393"/>
            <a:ext cx="20442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22 Conector recto"/>
          <p:cNvCxnSpPr>
            <a:cxnSpLocks/>
          </p:cNvCxnSpPr>
          <p:nvPr/>
        </p:nvCxnSpPr>
        <p:spPr>
          <a:xfrm flipV="1">
            <a:off x="496938" y="5019413"/>
            <a:ext cx="11830698" cy="38579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4" name="23 Rectángulo"/>
          <p:cNvSpPr/>
          <p:nvPr/>
        </p:nvSpPr>
        <p:spPr>
          <a:xfrm>
            <a:off x="5739020" y="2590850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025490" y="230285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"/>
          <p:cNvCxnSpPr>
            <a:cxnSpLocks/>
            <a:endCxn id="15" idx="1"/>
          </p:cNvCxnSpPr>
          <p:nvPr/>
        </p:nvCxnSpPr>
        <p:spPr>
          <a:xfrm>
            <a:off x="6491686" y="2429384"/>
            <a:ext cx="1018037" cy="11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8" name="37 Conector recto"/>
          <p:cNvCxnSpPr>
            <a:stCxn id="39" idx="3"/>
            <a:endCxn id="40" idx="1"/>
          </p:cNvCxnSpPr>
          <p:nvPr/>
        </p:nvCxnSpPr>
        <p:spPr>
          <a:xfrm flipV="1">
            <a:off x="5465490" y="3021711"/>
            <a:ext cx="2026390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38 Rectángulo"/>
          <p:cNvSpPr/>
          <p:nvPr/>
        </p:nvSpPr>
        <p:spPr>
          <a:xfrm>
            <a:off x="4025490" y="287888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491880" y="287888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13171" y="195984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1714" y="320455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044044" y="3531056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81714" y="3891301"/>
            <a:ext cx="1440000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COMUNICACIONES, PROMOCIÓN SOCIAL Y PART. CIUDADANA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"/>
          <p:cNvCxnSpPr>
            <a:cxnSpLocks/>
            <a:stCxn id="62" idx="3"/>
            <a:endCxn id="42" idx="1"/>
          </p:cNvCxnSpPr>
          <p:nvPr/>
        </p:nvCxnSpPr>
        <p:spPr>
          <a:xfrm>
            <a:off x="5470241" y="3340359"/>
            <a:ext cx="2011473" cy="819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7" name="46 Rectángulo"/>
          <p:cNvSpPr/>
          <p:nvPr/>
        </p:nvSpPr>
        <p:spPr>
          <a:xfrm>
            <a:off x="4044044" y="385790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"/>
          <p:cNvCxnSpPr>
            <a:cxnSpLocks/>
            <a:endCxn id="67" idx="3"/>
          </p:cNvCxnSpPr>
          <p:nvPr/>
        </p:nvCxnSpPr>
        <p:spPr>
          <a:xfrm flipH="1">
            <a:off x="5484044" y="4317702"/>
            <a:ext cx="1007642" cy="157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0" name="59 Conector recto"/>
          <p:cNvCxnSpPr>
            <a:cxnSpLocks/>
            <a:endCxn id="104" idx="0"/>
          </p:cNvCxnSpPr>
          <p:nvPr/>
        </p:nvCxnSpPr>
        <p:spPr>
          <a:xfrm flipH="1">
            <a:off x="6495114" y="2878882"/>
            <a:ext cx="2" cy="169340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1" name="60 Conector recto"/>
          <p:cNvCxnSpPr>
            <a:cxnSpLocks/>
            <a:stCxn id="43" idx="3"/>
            <a:endCxn id="63" idx="1"/>
          </p:cNvCxnSpPr>
          <p:nvPr/>
        </p:nvCxnSpPr>
        <p:spPr>
          <a:xfrm>
            <a:off x="5484044" y="3673885"/>
            <a:ext cx="199767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2" name="61 Rectángulo"/>
          <p:cNvSpPr/>
          <p:nvPr/>
        </p:nvSpPr>
        <p:spPr>
          <a:xfrm>
            <a:off x="4030241" y="319753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RMCAM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481714" y="355814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cxnSp>
        <p:nvCxnSpPr>
          <p:cNvPr id="65" name="64 Conector recto"/>
          <p:cNvCxnSpPr>
            <a:cxnSpLocks/>
            <a:stCxn id="47" idx="3"/>
            <a:endCxn id="44" idx="1"/>
          </p:cNvCxnSpPr>
          <p:nvPr/>
        </p:nvCxnSpPr>
        <p:spPr>
          <a:xfrm>
            <a:off x="5484044" y="4001901"/>
            <a:ext cx="1997670" cy="6940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7" name="66 Rectángulo"/>
          <p:cNvSpPr/>
          <p:nvPr/>
        </p:nvSpPr>
        <p:spPr>
          <a:xfrm>
            <a:off x="4044044" y="417527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856978" y="5276856"/>
            <a:ext cx="864096" cy="2706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INFORMÁTICA 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405638" y="526561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896135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890215" y="5631625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835159" y="5262631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885244" y="598516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8306155" y="526461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SERVICIOS MUNICIPALES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864044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855069" y="527685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UACI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6032879" y="525350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TESORERÍA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6037606" y="566372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0106672" y="526854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UAIP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8342576" y="6164016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ASEO PÚBLICO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1008489" y="526777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86" name="85 Conector recto"/>
          <p:cNvCxnSpPr/>
          <p:nvPr/>
        </p:nvCxnSpPr>
        <p:spPr>
          <a:xfrm>
            <a:off x="1289026" y="5049694"/>
            <a:ext cx="0" cy="214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294744" y="5039122"/>
            <a:ext cx="0" cy="239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319867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342947" y="504969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1474824" y="5051987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506050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9674624" y="5055029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8831914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7935091" y="5041923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0" name="99 Conector recto"/>
          <p:cNvCxnSpPr/>
          <p:nvPr/>
        </p:nvCxnSpPr>
        <p:spPr>
          <a:xfrm flipH="1">
            <a:off x="2377336" y="5043806"/>
            <a:ext cx="2" cy="13783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>
            <a:off x="1828386" y="5182861"/>
            <a:ext cx="5433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828386" y="5181853"/>
            <a:ext cx="0" cy="94732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107 Conector recto"/>
          <p:cNvCxnSpPr>
            <a:cxnSpLocks/>
            <a:endCxn id="72" idx="1"/>
          </p:cNvCxnSpPr>
          <p:nvPr/>
        </p:nvCxnSpPr>
        <p:spPr>
          <a:xfrm>
            <a:off x="1828386" y="5405460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1828386" y="5773231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828386" y="6127992"/>
            <a:ext cx="5685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5" name="114 Rectángulo"/>
          <p:cNvSpPr/>
          <p:nvPr/>
        </p:nvSpPr>
        <p:spPr>
          <a:xfrm>
            <a:off x="8342576" y="5731968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ORDENANZA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8342576" y="5947992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MOTORISTAS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8342576" y="6380040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ELECTRICISTA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8342576" y="659606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8342576" y="688410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MANTENI.  DE ESTADIO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8342576" y="7172136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ENCARGADO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8342576" y="7460168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VIGILANTE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9211103" y="5260624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ARCHIVO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8738520" y="5554828"/>
            <a:ext cx="0" cy="10827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>
            <a:off x="8162456" y="565551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8166115" y="5655516"/>
            <a:ext cx="84" cy="196216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8162456" y="583568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8167257" y="6037992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8162456" y="625401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8166115" y="6472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8162456" y="672206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8162456" y="7316349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8172542" y="701010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6" name="135 Conector recto"/>
          <p:cNvCxnSpPr/>
          <p:nvPr/>
        </p:nvCxnSpPr>
        <p:spPr>
          <a:xfrm>
            <a:off x="8162456" y="7616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138 Rectángulo"/>
          <p:cNvSpPr/>
          <p:nvPr/>
        </p:nvSpPr>
        <p:spPr>
          <a:xfrm>
            <a:off x="2873202" y="148648"/>
            <a:ext cx="7272808" cy="4979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244897" y="245244"/>
            <a:ext cx="9001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Imagen 2">
            <a:extLst>
              <a:ext uri="{FF2B5EF4-FFF2-40B4-BE49-F238E27FC236}">
                <a16:creationId xmlns:a16="http://schemas.microsoft.com/office/drawing/2014/main" id="{110FB419-AD76-4D32-BC36-C261B2A6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37" y="227782"/>
            <a:ext cx="7191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2873202" y="50261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01" name="69 Rectángulo">
            <a:extLst>
              <a:ext uri="{FF2B5EF4-FFF2-40B4-BE49-F238E27FC236}">
                <a16:creationId xmlns:a16="http://schemas.microsoft.com/office/drawing/2014/main" id="{86E9B278-31B4-472E-9EEF-55634E9FC5CC}"/>
              </a:ext>
            </a:extLst>
          </p:cNvPr>
          <p:cNvSpPr/>
          <p:nvPr/>
        </p:nvSpPr>
        <p:spPr>
          <a:xfrm>
            <a:off x="56598" y="5276856"/>
            <a:ext cx="728372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PROYECTO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2" name="83 Rectángulo">
            <a:extLst>
              <a:ext uri="{FF2B5EF4-FFF2-40B4-BE49-F238E27FC236}">
                <a16:creationId xmlns:a16="http://schemas.microsoft.com/office/drawing/2014/main" id="{BBF74B49-DFF4-4480-9956-EEF5E4B34FE8}"/>
              </a:ext>
            </a:extLst>
          </p:cNvPr>
          <p:cNvSpPr/>
          <p:nvPr/>
        </p:nvSpPr>
        <p:spPr>
          <a:xfrm>
            <a:off x="11910306" y="526344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GESTIÓN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04" name="23 Rectángulo">
            <a:extLst>
              <a:ext uri="{FF2B5EF4-FFF2-40B4-BE49-F238E27FC236}">
                <a16:creationId xmlns:a16="http://schemas.microsoft.com/office/drawing/2014/main" id="{3399B253-2188-42B6-8363-9878DC6C30C9}"/>
              </a:ext>
            </a:extLst>
          </p:cNvPr>
          <p:cNvSpPr/>
          <p:nvPr/>
        </p:nvSpPr>
        <p:spPr>
          <a:xfrm>
            <a:off x="5739020" y="4572289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GERENCIA ADMINISTRATIVA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09" name="94 Conector recto">
            <a:extLst>
              <a:ext uri="{FF2B5EF4-FFF2-40B4-BE49-F238E27FC236}">
                <a16:creationId xmlns:a16="http://schemas.microsoft.com/office/drawing/2014/main" id="{FFDC33B3-FA33-4D3E-BFE4-96C1ED551F40}"/>
              </a:ext>
            </a:extLst>
          </p:cNvPr>
          <p:cNvCxnSpPr/>
          <p:nvPr/>
        </p:nvCxnSpPr>
        <p:spPr>
          <a:xfrm>
            <a:off x="12306250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85 Conector recto">
            <a:extLst>
              <a:ext uri="{FF2B5EF4-FFF2-40B4-BE49-F238E27FC236}">
                <a16:creationId xmlns:a16="http://schemas.microsoft.com/office/drawing/2014/main" id="{58E40C73-023D-4EFC-8A41-4F71EB5DEA46}"/>
              </a:ext>
            </a:extLst>
          </p:cNvPr>
          <p:cNvCxnSpPr/>
          <p:nvPr/>
        </p:nvCxnSpPr>
        <p:spPr>
          <a:xfrm>
            <a:off x="496938" y="5055029"/>
            <a:ext cx="0" cy="20480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45 Conector recto">
            <a:extLst>
              <a:ext uri="{FF2B5EF4-FFF2-40B4-BE49-F238E27FC236}">
                <a16:creationId xmlns:a16="http://schemas.microsoft.com/office/drawing/2014/main" id="{E56CDEAB-85A9-440A-8959-1F4E577919C4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5480674" y="2095896"/>
            <a:ext cx="2037205" cy="34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4" name="113 Rectángulo"/>
          <p:cNvSpPr/>
          <p:nvPr/>
        </p:nvSpPr>
        <p:spPr>
          <a:xfrm>
            <a:off x="6025977" y="6037992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5897538" y="5153542"/>
            <a:ext cx="0" cy="1027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80" idx="1"/>
          </p:cNvCxnSpPr>
          <p:nvPr/>
        </p:nvCxnSpPr>
        <p:spPr>
          <a:xfrm>
            <a:off x="5897538" y="5806549"/>
            <a:ext cx="1400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endCxn id="114" idx="1"/>
          </p:cNvCxnSpPr>
          <p:nvPr/>
        </p:nvCxnSpPr>
        <p:spPr>
          <a:xfrm>
            <a:off x="5897538" y="6180821"/>
            <a:ext cx="1284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79" idx="1"/>
          </p:cNvCxnSpPr>
          <p:nvPr/>
        </p:nvCxnSpPr>
        <p:spPr>
          <a:xfrm>
            <a:off x="5897538" y="5396337"/>
            <a:ext cx="1353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5897538" y="5149476"/>
            <a:ext cx="597660" cy="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495198" y="5019413"/>
            <a:ext cx="0" cy="130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07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/>
              <a:t>AUDIRORIA EXTERNA</a:t>
            </a:r>
            <a:endParaRPr lang="es-SV" dirty="0"/>
          </a:p>
          <a:p>
            <a:r>
              <a:rPr lang="es-MX" dirty="0"/>
              <a:t>Nota: contratación externa</a:t>
            </a:r>
          </a:p>
          <a:p>
            <a:endParaRPr lang="es-SV" dirty="0"/>
          </a:p>
          <a:p>
            <a:r>
              <a:rPr lang="es-MX" b="1" dirty="0"/>
              <a:t>AUDITORIA INTERNA</a:t>
            </a:r>
            <a:endParaRPr lang="es-SV" dirty="0"/>
          </a:p>
          <a:p>
            <a:r>
              <a:rPr lang="es-MX" dirty="0"/>
              <a:t>Encargado de auditar el funcionamiento de las diferentes unidades que conforman la Municipalidad.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DESPACHO MUNICIPAL</a:t>
            </a:r>
            <a:endParaRPr lang="es-SV" dirty="0"/>
          </a:p>
          <a:p>
            <a:r>
              <a:rPr lang="es-MX" dirty="0"/>
              <a:t>Miembro del Concejo Municipal y Jefe Administrativo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RECURSOS HUMANOS </a:t>
            </a:r>
            <a:endParaRPr lang="es-SV" dirty="0"/>
          </a:p>
          <a:p>
            <a:r>
              <a:rPr lang="es-MX" dirty="0"/>
              <a:t>Verificación de que el personal este realizando sus funciones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CAM</a:t>
            </a:r>
            <a:endParaRPr lang="es-SV" dirty="0"/>
          </a:p>
          <a:p>
            <a:r>
              <a:rPr lang="es-MX" dirty="0"/>
              <a:t>Cuerpo de agentes municipales /brindar seguridad y resguardo a los bienes de la municipalidad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13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Decepcionar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GERENCIA ADMINISTRATIVA</a:t>
            </a:r>
            <a:endParaRPr lang="es-SV" dirty="0"/>
          </a:p>
          <a:p>
            <a:r>
              <a:rPr lang="es-MX" dirty="0"/>
              <a:t>Ad-honorem </a:t>
            </a:r>
            <a:endParaRPr lang="es-SV" dirty="0"/>
          </a:p>
          <a:p>
            <a:r>
              <a:rPr lang="es-MX" dirty="0"/>
              <a:t>Mujeres: 00</a:t>
            </a:r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PRESUPUESTO: </a:t>
            </a:r>
            <a:r>
              <a:rPr lang="es-MX" dirty="0"/>
              <a:t>Manejo del presupuesto institucional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ADQUISICIONES Y CONTRATACIONES INSTITUCIONALES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02</a:t>
            </a:r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01/ad-honorem</a:t>
            </a:r>
            <a:endParaRPr lang="es-SV" dirty="0"/>
          </a:p>
          <a:p>
            <a:r>
              <a:rPr lang="es-MX" dirty="0"/>
              <a:t>Hombre: 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MX" b="1" dirty="0"/>
              <a:t>SERVICIOS MUNICIPALES </a:t>
            </a:r>
            <a:endParaRPr lang="es-SV" dirty="0"/>
          </a:p>
          <a:p>
            <a:r>
              <a:rPr lang="es-MX" dirty="0"/>
              <a:t>Incluye todas las unidades de campo.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14</a:t>
            </a:r>
          </a:p>
          <a:p>
            <a:endParaRPr lang="es-SV" dirty="0"/>
          </a:p>
          <a:p>
            <a:r>
              <a:rPr lang="es-MX" b="1" dirty="0"/>
              <a:t>GESTION DOCUMENTAL Y ARCHIVO</a:t>
            </a:r>
            <a:endParaRPr lang="es-SV" dirty="0"/>
          </a:p>
          <a:p>
            <a:r>
              <a:rPr lang="es-MX" dirty="0"/>
              <a:t>Resguardo de documentación de respaldo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ACCESO A LA INFORMACIÓN PÚBLICA</a:t>
            </a:r>
            <a:endParaRPr lang="es-SV" dirty="0"/>
          </a:p>
          <a:p>
            <a:r>
              <a:rPr lang="es-MX" dirty="0"/>
              <a:t>Transparencia </a:t>
            </a:r>
            <a:endParaRPr lang="es-SV" dirty="0"/>
          </a:p>
          <a:p>
            <a:r>
              <a:rPr lang="es-MX" dirty="0"/>
              <a:t>Mujeres 01</a:t>
            </a:r>
            <a:endParaRPr lang="es-SV" dirty="0"/>
          </a:p>
          <a:p>
            <a:r>
              <a:rPr lang="es-MX" dirty="0"/>
              <a:t>Hombres: 0</a:t>
            </a:r>
          </a:p>
          <a:p>
            <a:endParaRPr lang="es-SV" dirty="0"/>
          </a:p>
          <a:p>
            <a:r>
              <a:rPr lang="es-MX" b="1" dirty="0"/>
              <a:t>BODEGA </a:t>
            </a:r>
            <a:endParaRPr lang="es-SV" dirty="0"/>
          </a:p>
          <a:p>
            <a:r>
              <a:rPr lang="es-MX" dirty="0"/>
              <a:t>Resguardo de bienes y productos adquiridos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GESTIÓN y PROYECTO</a:t>
            </a:r>
            <a:endParaRPr lang="es-SV" dirty="0"/>
          </a:p>
          <a:p>
            <a:r>
              <a:rPr lang="es-MX" dirty="0"/>
              <a:t>Nota: En proceso de creación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686</Words>
  <Application>Microsoft Office PowerPoint</Application>
  <PresentationFormat>Personalizado</PresentationFormat>
  <Paragraphs>216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12</cp:revision>
  <dcterms:created xsi:type="dcterms:W3CDTF">2019-12-02T19:35:13Z</dcterms:created>
  <dcterms:modified xsi:type="dcterms:W3CDTF">2023-04-14T21:41:27Z</dcterms:modified>
</cp:coreProperties>
</file>