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9" r:id="rId4"/>
    <p:sldId id="260" r:id="rId5"/>
    <p:sldId id="261" r:id="rId6"/>
    <p:sldId id="262" r:id="rId7"/>
    <p:sldId id="258" r:id="rId8"/>
  </p:sldIdLst>
  <p:sldSz cx="12803188" cy="7773988"/>
  <p:notesSz cx="7102475" cy="11217275"/>
  <p:defaultTextStyle>
    <a:defPPr>
      <a:defRPr lang="es-SV"/>
    </a:defPPr>
    <a:lvl1pPr marL="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74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491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23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0983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8729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474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22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1965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533">
          <p15:clr>
            <a:srgbClr val="A4A3A4"/>
          </p15:clr>
        </p15:guide>
        <p15:guide id="4" pos="22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74" y="66"/>
      </p:cViewPr>
      <p:guideLst>
        <p:guide orient="horz" pos="2448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  <p:guide orient="horz" pos="353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60864"/>
          </a:xfrm>
          <a:prstGeom prst="rect">
            <a:avLst/>
          </a:prstGeom>
        </p:spPr>
        <p:txBody>
          <a:bodyPr vert="horz" lIns="104674" tIns="52337" rIns="104674" bIns="52337" rtlCol="0"/>
          <a:lstStyle>
            <a:lvl1pPr algn="l">
              <a:defRPr sz="14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40" cy="560864"/>
          </a:xfrm>
          <a:prstGeom prst="rect">
            <a:avLst/>
          </a:prstGeom>
        </p:spPr>
        <p:txBody>
          <a:bodyPr vert="horz" lIns="104674" tIns="52337" rIns="104674" bIns="52337" rtlCol="0"/>
          <a:lstStyle>
            <a:lvl1pPr algn="r">
              <a:defRPr sz="1400"/>
            </a:lvl1pPr>
          </a:lstStyle>
          <a:p>
            <a:fld id="{50425E61-1148-4921-A58E-4049E48027BD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0654465"/>
            <a:ext cx="3077740" cy="560864"/>
          </a:xfrm>
          <a:prstGeom prst="rect">
            <a:avLst/>
          </a:prstGeom>
        </p:spPr>
        <p:txBody>
          <a:bodyPr vert="horz" lIns="104674" tIns="52337" rIns="104674" bIns="52337" rtlCol="0" anchor="b"/>
          <a:lstStyle>
            <a:lvl1pPr algn="l">
              <a:defRPr sz="1400"/>
            </a:lvl1pPr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2" y="10654465"/>
            <a:ext cx="3077740" cy="560864"/>
          </a:xfrm>
          <a:prstGeom prst="rect">
            <a:avLst/>
          </a:prstGeom>
        </p:spPr>
        <p:txBody>
          <a:bodyPr vert="horz" lIns="104674" tIns="52337" rIns="104674" bIns="52337" rtlCol="0" anchor="b"/>
          <a:lstStyle>
            <a:lvl1pPr algn="r">
              <a:defRPr sz="1400"/>
            </a:lvl1pPr>
          </a:lstStyle>
          <a:p>
            <a:fld id="{E9A522E6-8F33-4777-8E27-1D9B577B9FF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369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62812"/>
          </a:xfrm>
          <a:prstGeom prst="rect">
            <a:avLst/>
          </a:prstGeom>
        </p:spPr>
        <p:txBody>
          <a:bodyPr vert="horz" lIns="104674" tIns="52337" rIns="104674" bIns="52337" rtlCol="0"/>
          <a:lstStyle>
            <a:lvl1pPr algn="l">
              <a:defRPr sz="14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40" cy="562812"/>
          </a:xfrm>
          <a:prstGeom prst="rect">
            <a:avLst/>
          </a:prstGeom>
        </p:spPr>
        <p:txBody>
          <a:bodyPr vert="horz" lIns="104674" tIns="52337" rIns="104674" bIns="52337" rtlCol="0"/>
          <a:lstStyle>
            <a:lvl1pPr algn="r">
              <a:defRPr sz="1400"/>
            </a:lvl1pPr>
          </a:lstStyle>
          <a:p>
            <a:fld id="{37867D22-4190-4FFE-BF9C-54E29EB2FE48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401763"/>
            <a:ext cx="6232525" cy="3786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4674" tIns="52337" rIns="104674" bIns="52337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5398314"/>
            <a:ext cx="5681980" cy="4416802"/>
          </a:xfrm>
          <a:prstGeom prst="rect">
            <a:avLst/>
          </a:prstGeom>
        </p:spPr>
        <p:txBody>
          <a:bodyPr vert="horz" lIns="104674" tIns="52337" rIns="104674" bIns="52337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654466"/>
            <a:ext cx="3077740" cy="562810"/>
          </a:xfrm>
          <a:prstGeom prst="rect">
            <a:avLst/>
          </a:prstGeom>
        </p:spPr>
        <p:txBody>
          <a:bodyPr vert="horz" lIns="104674" tIns="52337" rIns="104674" bIns="52337" rtlCol="0" anchor="b"/>
          <a:lstStyle>
            <a:lvl1pPr algn="l">
              <a:defRPr sz="14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10654466"/>
            <a:ext cx="3077740" cy="562810"/>
          </a:xfrm>
          <a:prstGeom prst="rect">
            <a:avLst/>
          </a:prstGeom>
        </p:spPr>
        <p:txBody>
          <a:bodyPr vert="horz" lIns="104674" tIns="52337" rIns="104674" bIns="52337" rtlCol="0" anchor="b"/>
          <a:lstStyle>
            <a:lvl1pPr algn="r">
              <a:defRPr sz="1400"/>
            </a:lvl1pPr>
          </a:lstStyle>
          <a:p>
            <a:fld id="{7D9AED93-7C38-4057-8040-F0CBB45352F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4070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ABEE4-E6E7-4011-85ED-A38AFF25CBB5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472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243" y="2414980"/>
            <a:ext cx="1088271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478" y="4405260"/>
            <a:ext cx="896223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897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1907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2311" y="311325"/>
            <a:ext cx="288071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162" y="311325"/>
            <a:ext cx="842876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88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118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365" y="4995511"/>
            <a:ext cx="10882710" cy="154400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365" y="3294953"/>
            <a:ext cx="10882710" cy="170055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4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2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9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2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042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161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287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947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0" y="1740150"/>
            <a:ext cx="5656965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160" y="2465364"/>
            <a:ext cx="5656965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845" y="1740150"/>
            <a:ext cx="5659187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845" y="2465364"/>
            <a:ext cx="5659187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52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101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769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165" y="309522"/>
            <a:ext cx="4212161" cy="131725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691" y="309527"/>
            <a:ext cx="7157338" cy="663488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165" y="1626783"/>
            <a:ext cx="4212161" cy="5317624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33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515" y="5441792"/>
            <a:ext cx="7681913" cy="64243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515" y="694622"/>
            <a:ext cx="7681913" cy="4664393"/>
          </a:xfrm>
        </p:spPr>
        <p:txBody>
          <a:bodyPr/>
          <a:lstStyle>
            <a:lvl1pPr marL="0" indent="0">
              <a:buNone/>
              <a:defRPr sz="4100"/>
            </a:lvl1pPr>
            <a:lvl2pPr marL="587746" indent="0">
              <a:buNone/>
              <a:defRPr sz="3600"/>
            </a:lvl2pPr>
            <a:lvl3pPr marL="1175491" indent="0">
              <a:buNone/>
              <a:defRPr sz="3100"/>
            </a:lvl3pPr>
            <a:lvl4pPr marL="1763236" indent="0">
              <a:buNone/>
              <a:defRPr sz="2600"/>
            </a:lvl4pPr>
            <a:lvl5pPr marL="2350983" indent="0">
              <a:buNone/>
              <a:defRPr sz="2600"/>
            </a:lvl5pPr>
            <a:lvl6pPr marL="2938729" indent="0">
              <a:buNone/>
              <a:defRPr sz="2600"/>
            </a:lvl6pPr>
            <a:lvl7pPr marL="3526474" indent="0">
              <a:buNone/>
              <a:defRPr sz="2600"/>
            </a:lvl7pPr>
            <a:lvl8pPr marL="4114220" indent="0">
              <a:buNone/>
              <a:defRPr sz="2600"/>
            </a:lvl8pPr>
            <a:lvl9pPr marL="4701965" indent="0">
              <a:buNone/>
              <a:defRPr sz="26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515" y="6084228"/>
            <a:ext cx="7681913" cy="912363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2452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161" y="311322"/>
            <a:ext cx="11522869" cy="1295665"/>
          </a:xfrm>
          <a:prstGeom prst="rect">
            <a:avLst/>
          </a:prstGeom>
        </p:spPr>
        <p:txBody>
          <a:bodyPr vert="horz" lIns="117549" tIns="58773" rIns="117549" bIns="5877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1" y="1813938"/>
            <a:ext cx="11522869" cy="5130473"/>
          </a:xfrm>
          <a:prstGeom prst="rect">
            <a:avLst/>
          </a:prstGeom>
        </p:spPr>
        <p:txBody>
          <a:bodyPr vert="horz" lIns="117549" tIns="58773" rIns="117549" bIns="5877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162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FE92-87DA-45F0-9A40-963D0193535A}" type="datetimeFigureOut">
              <a:rPr lang="es-SV" smtClean="0"/>
              <a:t>10/4/2024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4423" y="7205341"/>
            <a:ext cx="4054343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5618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0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49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09" indent="-440809" algn="l" defTabSz="117549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087" indent="-367340" algn="l" defTabSz="1175491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364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08" indent="-293872" algn="l" defTabSz="117549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855" indent="-293872" algn="l" defTabSz="117549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602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347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093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840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74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491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3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983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729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474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2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965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D28DA045-CB78-4326-BBB2-5C8C349870FC}"/>
              </a:ext>
            </a:extLst>
          </p:cNvPr>
          <p:cNvCxnSpPr>
            <a:stCxn id="44" idx="1"/>
            <a:endCxn id="47" idx="3"/>
          </p:cNvCxnSpPr>
          <p:nvPr/>
        </p:nvCxnSpPr>
        <p:spPr>
          <a:xfrm flipH="1">
            <a:off x="5318968" y="4953434"/>
            <a:ext cx="2369282" cy="4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FEB2A1F2-2B57-4EBB-B08E-99928721131D}"/>
              </a:ext>
            </a:extLst>
          </p:cNvPr>
          <p:cNvCxnSpPr>
            <a:stCxn id="43" idx="3"/>
            <a:endCxn id="63" idx="1"/>
          </p:cNvCxnSpPr>
          <p:nvPr/>
        </p:nvCxnSpPr>
        <p:spPr>
          <a:xfrm>
            <a:off x="5308146" y="4540671"/>
            <a:ext cx="2380104" cy="8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0FF8291D-4234-4256-9547-8DF9B327B93E}"/>
              </a:ext>
            </a:extLst>
          </p:cNvPr>
          <p:cNvCxnSpPr>
            <a:stCxn id="39" idx="3"/>
            <a:endCxn id="40" idx="1"/>
          </p:cNvCxnSpPr>
          <p:nvPr/>
        </p:nvCxnSpPr>
        <p:spPr>
          <a:xfrm>
            <a:off x="5315531" y="4130381"/>
            <a:ext cx="2385233" cy="101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EA5F03A6-9AEF-4BE7-8379-F625A4C39ACE}"/>
              </a:ext>
            </a:extLst>
          </p:cNvPr>
          <p:cNvCxnSpPr>
            <a:cxnSpLocks/>
            <a:stCxn id="42" idx="1"/>
          </p:cNvCxnSpPr>
          <p:nvPr/>
        </p:nvCxnSpPr>
        <p:spPr>
          <a:xfrm flipH="1">
            <a:off x="6509604" y="3739868"/>
            <a:ext cx="11943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B5CEA30-D99B-4DF4-8A93-84103568296B}"/>
              </a:ext>
            </a:extLst>
          </p:cNvPr>
          <p:cNvCxnSpPr>
            <a:cxnSpLocks/>
            <a:stCxn id="124" idx="3"/>
          </p:cNvCxnSpPr>
          <p:nvPr/>
        </p:nvCxnSpPr>
        <p:spPr>
          <a:xfrm>
            <a:off x="5315531" y="2748439"/>
            <a:ext cx="1194073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2" name="141 Conector recto"/>
          <p:cNvCxnSpPr>
            <a:cxnSpLocks/>
            <a:stCxn id="4" idx="2"/>
          </p:cNvCxnSpPr>
          <p:nvPr/>
        </p:nvCxnSpPr>
        <p:spPr>
          <a:xfrm flipH="1">
            <a:off x="6509604" y="1073264"/>
            <a:ext cx="2" cy="418306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3 Rectángulo"/>
          <p:cNvSpPr/>
          <p:nvPr/>
        </p:nvSpPr>
        <p:spPr>
          <a:xfrm>
            <a:off x="5627496" y="787606"/>
            <a:ext cx="1764219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CONCEJO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875531" y="1073264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COMISIONES MUNICIPALES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697734" y="1078682"/>
            <a:ext cx="1446121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SINDICATURA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876269" y="1444888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SECRETARÍA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697736" y="1444888"/>
            <a:ext cx="1446121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JURÍDICA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697738" y="1835494"/>
            <a:ext cx="1446122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COMITÉ DE SALUD Y SEG. OCUPACIONAL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697733" y="2207471"/>
            <a:ext cx="1446122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5758126" y="2892663"/>
            <a:ext cx="1492334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DESPACHO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3875531" y="2208488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UAIP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3875531" y="398638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RECURSOS HUMANOS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7700764" y="3997698"/>
            <a:ext cx="1455606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CAM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3868146" y="1835810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CONTRAVENCIONES ADMINISTRATIVAS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703985" y="3595868"/>
            <a:ext cx="1452385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AMBIENTAL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3868146" y="4397842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DEPORTES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688250" y="4773434"/>
            <a:ext cx="1455604" cy="36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PROMOCIÓN </a:t>
            </a:r>
            <a:r>
              <a:rPr lang="es-ES" sz="800">
                <a:solidFill>
                  <a:schemeClr val="tx1"/>
                </a:solidFill>
              </a:rPr>
              <a:t>SOCIAL ,PART</a:t>
            </a:r>
            <a:r>
              <a:rPr lang="es-ES" sz="800" dirty="0">
                <a:solidFill>
                  <a:schemeClr val="tx1"/>
                </a:solidFill>
              </a:rPr>
              <a:t>. CIUDADANA Y COMUNICACIONES,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3878968" y="480993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NIÑEZ, ADOLESCENCIA Y JUVENTUD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62" name="61 Rectángulo"/>
          <p:cNvSpPr/>
          <p:nvPr/>
        </p:nvSpPr>
        <p:spPr>
          <a:xfrm>
            <a:off x="7700765" y="2886428"/>
            <a:ext cx="1455606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RMCAM</a:t>
            </a:r>
          </a:p>
        </p:txBody>
      </p:sp>
      <p:sp>
        <p:nvSpPr>
          <p:cNvPr id="63" name="62 Rectángulo"/>
          <p:cNvSpPr/>
          <p:nvPr/>
        </p:nvSpPr>
        <p:spPr>
          <a:xfrm>
            <a:off x="7688250" y="4406174"/>
            <a:ext cx="1455605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UMM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6716068" y="5382859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GANADERÍA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1253297" y="5380535"/>
            <a:ext cx="900000" cy="29717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CATASTRO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3355754" y="5386293"/>
            <a:ext cx="1008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REGISTRO DEL ESTADO FAMILIAR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223501" y="5378135"/>
            <a:ext cx="836649" cy="30425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RECUPERACIÓN </a:t>
            </a:r>
            <a:r>
              <a:rPr lang="es-ES" sz="700" dirty="0">
                <a:solidFill>
                  <a:schemeClr val="tx1"/>
                </a:solidFill>
              </a:rPr>
              <a:t>DE </a:t>
            </a:r>
            <a:r>
              <a:rPr lang="es-ES" sz="800" dirty="0">
                <a:solidFill>
                  <a:schemeClr val="tx1"/>
                </a:solidFill>
              </a:rPr>
              <a:t>MORA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7786510" y="5388304"/>
            <a:ext cx="944885" cy="28922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600" dirty="0">
                <a:solidFill>
                  <a:schemeClr val="tx1"/>
                </a:solidFill>
              </a:rPr>
              <a:t>SERVICIOS</a:t>
            </a:r>
          </a:p>
          <a:p>
            <a:pPr algn="ctr"/>
            <a:r>
              <a:rPr lang="es-ES" sz="600" dirty="0">
                <a:solidFill>
                  <a:schemeClr val="tx1"/>
                </a:solidFill>
              </a:rPr>
              <a:t>MUNIC. INTEROS Y EXT</a:t>
            </a:r>
            <a:r>
              <a:rPr lang="es-ES" sz="800" dirty="0">
                <a:solidFill>
                  <a:schemeClr val="tx1"/>
                </a:solidFill>
              </a:rPr>
              <a:t>.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9915954" y="5370688"/>
            <a:ext cx="900000" cy="31170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ACTIVO FIJO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496631" y="538629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COMPRAS  PUBLICAS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5637150" y="538458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UNIDAD FINANCIERA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5637150" y="5875359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TESORERIA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8871657" y="5373265"/>
            <a:ext cx="881104" cy="30426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INFORMATICA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7792869" y="5912572"/>
            <a:ext cx="1067974" cy="34135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 anchorCtr="1"/>
          <a:lstStyle/>
          <a:p>
            <a:pPr algn="ctr"/>
            <a:endParaRPr lang="es-ES" sz="800" dirty="0">
              <a:solidFill>
                <a:schemeClr val="tx1"/>
              </a:solidFill>
            </a:endParaRPr>
          </a:p>
          <a:p>
            <a:pPr algn="ctr"/>
            <a:endParaRPr lang="es-ES" sz="800" dirty="0">
              <a:solidFill>
                <a:schemeClr val="tx1"/>
              </a:solidFill>
            </a:endParaRPr>
          </a:p>
          <a:p>
            <a:pPr algn="ctr"/>
            <a:r>
              <a:rPr lang="es-ES" sz="700" dirty="0">
                <a:solidFill>
                  <a:schemeClr val="tx1"/>
                </a:solidFill>
              </a:rPr>
              <a:t>REC. Y  TRANS. DES. SOL. Y BARRIDO</a:t>
            </a: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496631" y="5875359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BODEGA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97" name="96 Conector recto"/>
          <p:cNvCxnSpPr>
            <a:stCxn id="122" idx="3"/>
            <a:endCxn id="12" idx="1"/>
          </p:cNvCxnSpPr>
          <p:nvPr/>
        </p:nvCxnSpPr>
        <p:spPr>
          <a:xfrm>
            <a:off x="3641110" y="1587717"/>
            <a:ext cx="235159" cy="117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7" name="116 Rectángulo"/>
          <p:cNvSpPr/>
          <p:nvPr/>
        </p:nvSpPr>
        <p:spPr>
          <a:xfrm>
            <a:off x="7752714" y="6376113"/>
            <a:ext cx="1075748" cy="34135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ALUMBRADO PUBLICO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>
            <a:off x="7795910" y="6861465"/>
            <a:ext cx="1075748" cy="26127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ADM. DE CEMENTERIO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7792868" y="7248273"/>
            <a:ext cx="1075748" cy="23336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 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>
            <a:off x="2416974" y="1444888"/>
            <a:ext cx="1224136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numCol="2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GESTION  DOC. Y ARCHIVO</a:t>
            </a: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pic>
        <p:nvPicPr>
          <p:cNvPr id="153" name="Imagen 1" descr="escudom">
            <a:extLst>
              <a:ext uri="{FF2B5EF4-FFF2-40B4-BE49-F238E27FC236}">
                <a16:creationId xmlns:a16="http://schemas.microsoft.com/office/drawing/2014/main" id="{53664729-4148-448C-886C-A38B535B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r="11403"/>
          <a:stretch>
            <a:fillRect/>
          </a:stretch>
        </p:blipFill>
        <p:spPr bwMode="auto">
          <a:xfrm>
            <a:off x="348055" y="475048"/>
            <a:ext cx="1424190" cy="115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154 Rectángulo"/>
          <p:cNvSpPr/>
          <p:nvPr/>
        </p:nvSpPr>
        <p:spPr>
          <a:xfrm>
            <a:off x="3093146" y="475048"/>
            <a:ext cx="7272808" cy="2489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Organigrama Municipal</a:t>
            </a:r>
          </a:p>
        </p:txBody>
      </p:sp>
      <p:sp>
        <p:nvSpPr>
          <p:cNvPr id="114" name="113 Rectángulo"/>
          <p:cNvSpPr/>
          <p:nvPr/>
        </p:nvSpPr>
        <p:spPr>
          <a:xfrm>
            <a:off x="5637150" y="6351257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CONTABILIDAD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4" name="123 Rectángulo"/>
          <p:cNvSpPr/>
          <p:nvPr/>
        </p:nvSpPr>
        <p:spPr>
          <a:xfrm>
            <a:off x="3875531" y="2604439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EXTERNA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2325515" y="5380535"/>
            <a:ext cx="912455" cy="29717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CUENTAS CORRIENTES</a:t>
            </a:r>
          </a:p>
        </p:txBody>
      </p:sp>
      <p:sp>
        <p:nvSpPr>
          <p:cNvPr id="100" name="99 Rectángulo"/>
          <p:cNvSpPr/>
          <p:nvPr/>
        </p:nvSpPr>
        <p:spPr>
          <a:xfrm>
            <a:off x="10976468" y="5370189"/>
            <a:ext cx="900000" cy="29394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UDEL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76" name="175 Conector recto"/>
          <p:cNvCxnSpPr>
            <a:stCxn id="10" idx="3"/>
            <a:endCxn id="11" idx="1"/>
          </p:cNvCxnSpPr>
          <p:nvPr/>
        </p:nvCxnSpPr>
        <p:spPr>
          <a:xfrm>
            <a:off x="5315531" y="1217264"/>
            <a:ext cx="2382203" cy="5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>
            <a:stCxn id="12" idx="3"/>
            <a:endCxn id="13" idx="1"/>
          </p:cNvCxnSpPr>
          <p:nvPr/>
        </p:nvCxnSpPr>
        <p:spPr>
          <a:xfrm>
            <a:off x="5316269" y="1588888"/>
            <a:ext cx="23814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8B763D0-DBC5-490A-9E94-F51B6F5536DD}"/>
              </a:ext>
            </a:extLst>
          </p:cNvPr>
          <p:cNvCxnSpPr>
            <a:stCxn id="41" idx="3"/>
            <a:endCxn id="14" idx="1"/>
          </p:cNvCxnSpPr>
          <p:nvPr/>
        </p:nvCxnSpPr>
        <p:spPr>
          <a:xfrm flipV="1">
            <a:off x="5308146" y="1979494"/>
            <a:ext cx="2389592" cy="3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8EE0441-38B3-4E90-933C-2A1ADFD72FDD}"/>
              </a:ext>
            </a:extLst>
          </p:cNvPr>
          <p:cNvCxnSpPr>
            <a:stCxn id="28" idx="3"/>
            <a:endCxn id="15" idx="1"/>
          </p:cNvCxnSpPr>
          <p:nvPr/>
        </p:nvCxnSpPr>
        <p:spPr>
          <a:xfrm flipV="1">
            <a:off x="5315531" y="2351471"/>
            <a:ext cx="2382202" cy="10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FA1B54C3-E3D1-4BAB-975A-03A97F5A8951}"/>
              </a:ext>
            </a:extLst>
          </p:cNvPr>
          <p:cNvCxnSpPr>
            <a:cxnSpLocks/>
            <a:stCxn id="24" idx="3"/>
            <a:endCxn id="62" idx="1"/>
          </p:cNvCxnSpPr>
          <p:nvPr/>
        </p:nvCxnSpPr>
        <p:spPr>
          <a:xfrm flipV="1">
            <a:off x="7250460" y="3029257"/>
            <a:ext cx="450305" cy="62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491BDE6E-13A7-493A-B5C1-521F73F23133}"/>
              </a:ext>
            </a:extLst>
          </p:cNvPr>
          <p:cNvCxnSpPr>
            <a:cxnSpLocks/>
          </p:cNvCxnSpPr>
          <p:nvPr/>
        </p:nvCxnSpPr>
        <p:spPr>
          <a:xfrm>
            <a:off x="705359" y="5232998"/>
            <a:ext cx="10801200" cy="150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5789EEB1-BDA9-442B-88EB-12B56C10A564}"/>
              </a:ext>
            </a:extLst>
          </p:cNvPr>
          <p:cNvCxnSpPr>
            <a:endCxn id="75" idx="0"/>
          </p:cNvCxnSpPr>
          <p:nvPr/>
        </p:nvCxnSpPr>
        <p:spPr>
          <a:xfrm>
            <a:off x="640954" y="5248242"/>
            <a:ext cx="872" cy="129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9C7338E9-017C-4FDA-9136-2FB7CB577175}"/>
              </a:ext>
            </a:extLst>
          </p:cNvPr>
          <p:cNvCxnSpPr>
            <a:stCxn id="72" idx="0"/>
          </p:cNvCxnSpPr>
          <p:nvPr/>
        </p:nvCxnSpPr>
        <p:spPr>
          <a:xfrm flipV="1">
            <a:off x="1703297" y="5248242"/>
            <a:ext cx="0" cy="132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CB6D6BE1-4B47-4EA2-B064-FA9126F9EB5F}"/>
              </a:ext>
            </a:extLst>
          </p:cNvPr>
          <p:cNvCxnSpPr>
            <a:stCxn id="85" idx="0"/>
          </p:cNvCxnSpPr>
          <p:nvPr/>
        </p:nvCxnSpPr>
        <p:spPr>
          <a:xfrm flipH="1" flipV="1">
            <a:off x="2781742" y="5248242"/>
            <a:ext cx="1" cy="132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8ABEB42F-BE74-4082-9E70-9F97E96587C8}"/>
              </a:ext>
            </a:extLst>
          </p:cNvPr>
          <p:cNvCxnSpPr>
            <a:stCxn id="74" idx="0"/>
          </p:cNvCxnSpPr>
          <p:nvPr/>
        </p:nvCxnSpPr>
        <p:spPr>
          <a:xfrm flipV="1">
            <a:off x="3859754" y="5256329"/>
            <a:ext cx="0" cy="129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DB8A2E96-2E8C-49D4-B9E0-2664C7CA4724}"/>
              </a:ext>
            </a:extLst>
          </p:cNvPr>
          <p:cNvCxnSpPr>
            <a:stCxn id="78" idx="0"/>
          </p:cNvCxnSpPr>
          <p:nvPr/>
        </p:nvCxnSpPr>
        <p:spPr>
          <a:xfrm flipV="1">
            <a:off x="4946631" y="5256329"/>
            <a:ext cx="0" cy="129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CD537AD4-B852-40F3-AB03-B3A19705B996}"/>
              </a:ext>
            </a:extLst>
          </p:cNvPr>
          <p:cNvCxnSpPr>
            <a:stCxn id="84" idx="0"/>
            <a:endCxn id="78" idx="2"/>
          </p:cNvCxnSpPr>
          <p:nvPr/>
        </p:nvCxnSpPr>
        <p:spPr>
          <a:xfrm flipV="1">
            <a:off x="4946631" y="5671951"/>
            <a:ext cx="0" cy="2034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EAF5DF90-224F-483E-8DA9-7351E1F1589B}"/>
              </a:ext>
            </a:extLst>
          </p:cNvPr>
          <p:cNvCxnSpPr>
            <a:cxnSpLocks/>
          </p:cNvCxnSpPr>
          <p:nvPr/>
        </p:nvCxnSpPr>
        <p:spPr>
          <a:xfrm>
            <a:off x="5544170" y="5490004"/>
            <a:ext cx="0" cy="1464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id="{E1C861C1-458A-4C8D-B6E3-3881E4DD3E1A}"/>
              </a:ext>
            </a:extLst>
          </p:cNvPr>
          <p:cNvCxnSpPr>
            <a:cxnSpLocks/>
            <a:stCxn id="114" idx="1"/>
          </p:cNvCxnSpPr>
          <p:nvPr/>
        </p:nvCxnSpPr>
        <p:spPr>
          <a:xfrm flipH="1">
            <a:off x="5497680" y="6494086"/>
            <a:ext cx="139470" cy="43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Conector recto 112">
            <a:extLst>
              <a:ext uri="{FF2B5EF4-FFF2-40B4-BE49-F238E27FC236}">
                <a16:creationId xmlns:a16="http://schemas.microsoft.com/office/drawing/2014/main" id="{1944BFE6-B22B-40C4-9321-E96A664D707C}"/>
              </a:ext>
            </a:extLst>
          </p:cNvPr>
          <p:cNvCxnSpPr>
            <a:stCxn id="80" idx="1"/>
          </p:cNvCxnSpPr>
          <p:nvPr/>
        </p:nvCxnSpPr>
        <p:spPr>
          <a:xfrm flipH="1">
            <a:off x="5544170" y="6018188"/>
            <a:ext cx="929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id="{BCAF8263-81AE-489D-B853-B029525A7EA4}"/>
              </a:ext>
            </a:extLst>
          </p:cNvPr>
          <p:cNvCxnSpPr>
            <a:cxnSpLocks/>
            <a:stCxn id="79" idx="1"/>
          </p:cNvCxnSpPr>
          <p:nvPr/>
        </p:nvCxnSpPr>
        <p:spPr>
          <a:xfrm flipH="1">
            <a:off x="5537498" y="5527409"/>
            <a:ext cx="996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Conector recto 122">
            <a:extLst>
              <a:ext uri="{FF2B5EF4-FFF2-40B4-BE49-F238E27FC236}">
                <a16:creationId xmlns:a16="http://schemas.microsoft.com/office/drawing/2014/main" id="{8B4FCF67-DAFF-4CB7-99F1-A6C254FF3C89}"/>
              </a:ext>
            </a:extLst>
          </p:cNvPr>
          <p:cNvCxnSpPr>
            <a:stCxn id="71" idx="0"/>
          </p:cNvCxnSpPr>
          <p:nvPr/>
        </p:nvCxnSpPr>
        <p:spPr>
          <a:xfrm flipV="1">
            <a:off x="7166068" y="5256329"/>
            <a:ext cx="0" cy="126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C2E8EB78-396C-49C6-94E6-5D1DF297D9D0}"/>
              </a:ext>
            </a:extLst>
          </p:cNvPr>
          <p:cNvCxnSpPr>
            <a:cxnSpLocks/>
            <a:endCxn id="76" idx="0"/>
          </p:cNvCxnSpPr>
          <p:nvPr/>
        </p:nvCxnSpPr>
        <p:spPr>
          <a:xfrm>
            <a:off x="8258953" y="5256329"/>
            <a:ext cx="0" cy="1319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Conector recto 134">
            <a:extLst>
              <a:ext uri="{FF2B5EF4-FFF2-40B4-BE49-F238E27FC236}">
                <a16:creationId xmlns:a16="http://schemas.microsoft.com/office/drawing/2014/main" id="{DEE6F1DE-3709-426C-9120-20D51F9C82F8}"/>
              </a:ext>
            </a:extLst>
          </p:cNvPr>
          <p:cNvCxnSpPr>
            <a:cxnSpLocks/>
            <a:endCxn id="82" idx="0"/>
          </p:cNvCxnSpPr>
          <p:nvPr/>
        </p:nvCxnSpPr>
        <p:spPr>
          <a:xfrm>
            <a:off x="9312208" y="5264416"/>
            <a:ext cx="1" cy="1088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Conector recto 137">
            <a:extLst>
              <a:ext uri="{FF2B5EF4-FFF2-40B4-BE49-F238E27FC236}">
                <a16:creationId xmlns:a16="http://schemas.microsoft.com/office/drawing/2014/main" id="{183C4A48-A597-4AFF-AA56-E43A2DEA79FC}"/>
              </a:ext>
            </a:extLst>
          </p:cNvPr>
          <p:cNvCxnSpPr>
            <a:cxnSpLocks/>
            <a:endCxn id="77" idx="0"/>
          </p:cNvCxnSpPr>
          <p:nvPr/>
        </p:nvCxnSpPr>
        <p:spPr>
          <a:xfrm>
            <a:off x="10365954" y="5264416"/>
            <a:ext cx="0" cy="1062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Conector recto 143">
            <a:extLst>
              <a:ext uri="{FF2B5EF4-FFF2-40B4-BE49-F238E27FC236}">
                <a16:creationId xmlns:a16="http://schemas.microsoft.com/office/drawing/2014/main" id="{6BC3CDC3-DE47-4A85-92A2-D6148EB25953}"/>
              </a:ext>
            </a:extLst>
          </p:cNvPr>
          <p:cNvCxnSpPr>
            <a:cxnSpLocks/>
          </p:cNvCxnSpPr>
          <p:nvPr/>
        </p:nvCxnSpPr>
        <p:spPr>
          <a:xfrm>
            <a:off x="11436241" y="5264416"/>
            <a:ext cx="0" cy="1057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Conector recto 162">
            <a:extLst>
              <a:ext uri="{FF2B5EF4-FFF2-40B4-BE49-F238E27FC236}">
                <a16:creationId xmlns:a16="http://schemas.microsoft.com/office/drawing/2014/main" id="{9174173A-8A0D-4B93-BF9F-5FDA290F5343}"/>
              </a:ext>
            </a:extLst>
          </p:cNvPr>
          <p:cNvCxnSpPr>
            <a:stCxn id="76" idx="2"/>
          </p:cNvCxnSpPr>
          <p:nvPr/>
        </p:nvCxnSpPr>
        <p:spPr>
          <a:xfrm>
            <a:off x="8258953" y="5677525"/>
            <a:ext cx="0" cy="15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Conector recto 166">
            <a:extLst>
              <a:ext uri="{FF2B5EF4-FFF2-40B4-BE49-F238E27FC236}">
                <a16:creationId xmlns:a16="http://schemas.microsoft.com/office/drawing/2014/main" id="{06D29D21-0376-49D3-87CF-1C5A78DB28FB}"/>
              </a:ext>
            </a:extLst>
          </p:cNvPr>
          <p:cNvCxnSpPr>
            <a:cxnSpLocks/>
          </p:cNvCxnSpPr>
          <p:nvPr/>
        </p:nvCxnSpPr>
        <p:spPr>
          <a:xfrm flipH="1">
            <a:off x="7419881" y="5830739"/>
            <a:ext cx="8431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Conector recto 170">
            <a:extLst>
              <a:ext uri="{FF2B5EF4-FFF2-40B4-BE49-F238E27FC236}">
                <a16:creationId xmlns:a16="http://schemas.microsoft.com/office/drawing/2014/main" id="{4D975140-AA97-4D12-AF30-9C03CF3031B1}"/>
              </a:ext>
            </a:extLst>
          </p:cNvPr>
          <p:cNvCxnSpPr>
            <a:cxnSpLocks/>
          </p:cNvCxnSpPr>
          <p:nvPr/>
        </p:nvCxnSpPr>
        <p:spPr>
          <a:xfrm flipH="1">
            <a:off x="7423273" y="5830739"/>
            <a:ext cx="1" cy="15342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Conector recto 187">
            <a:extLst>
              <a:ext uri="{FF2B5EF4-FFF2-40B4-BE49-F238E27FC236}">
                <a16:creationId xmlns:a16="http://schemas.microsoft.com/office/drawing/2014/main" id="{4A5702D8-C9F6-471E-BEE7-AC216377B359}"/>
              </a:ext>
            </a:extLst>
          </p:cNvPr>
          <p:cNvCxnSpPr>
            <a:stCxn id="83" idx="1"/>
          </p:cNvCxnSpPr>
          <p:nvPr/>
        </p:nvCxnSpPr>
        <p:spPr>
          <a:xfrm flipH="1" flipV="1">
            <a:off x="7423273" y="6083248"/>
            <a:ext cx="36959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Conector recto 189">
            <a:extLst>
              <a:ext uri="{FF2B5EF4-FFF2-40B4-BE49-F238E27FC236}">
                <a16:creationId xmlns:a16="http://schemas.microsoft.com/office/drawing/2014/main" id="{E441F6E2-850A-44C9-84CD-BEDE00A706E2}"/>
              </a:ext>
            </a:extLst>
          </p:cNvPr>
          <p:cNvCxnSpPr>
            <a:cxnSpLocks/>
            <a:stCxn id="117" idx="1"/>
          </p:cNvCxnSpPr>
          <p:nvPr/>
        </p:nvCxnSpPr>
        <p:spPr>
          <a:xfrm flipH="1" flipV="1">
            <a:off x="7380077" y="6546789"/>
            <a:ext cx="37263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Conector recto 194">
            <a:extLst>
              <a:ext uri="{FF2B5EF4-FFF2-40B4-BE49-F238E27FC236}">
                <a16:creationId xmlns:a16="http://schemas.microsoft.com/office/drawing/2014/main" id="{5310B153-B935-4EF1-938E-760F6C3A5A0B}"/>
              </a:ext>
            </a:extLst>
          </p:cNvPr>
          <p:cNvCxnSpPr>
            <a:stCxn id="118" idx="1"/>
          </p:cNvCxnSpPr>
          <p:nvPr/>
        </p:nvCxnSpPr>
        <p:spPr>
          <a:xfrm flipH="1">
            <a:off x="7423273" y="6992102"/>
            <a:ext cx="3726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Conector recto 196">
            <a:extLst>
              <a:ext uri="{FF2B5EF4-FFF2-40B4-BE49-F238E27FC236}">
                <a16:creationId xmlns:a16="http://schemas.microsoft.com/office/drawing/2014/main" id="{29A24836-72CE-44E1-9A12-3CE2F5E2B88F}"/>
              </a:ext>
            </a:extLst>
          </p:cNvPr>
          <p:cNvCxnSpPr>
            <a:cxnSpLocks/>
            <a:endCxn id="120" idx="1"/>
          </p:cNvCxnSpPr>
          <p:nvPr/>
        </p:nvCxnSpPr>
        <p:spPr>
          <a:xfrm>
            <a:off x="7419881" y="7364956"/>
            <a:ext cx="3729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668" y="473339"/>
            <a:ext cx="1373746" cy="1081602"/>
          </a:xfrm>
          <a:prstGeom prst="rect">
            <a:avLst/>
          </a:prstGeom>
        </p:spPr>
      </p:pic>
      <p:sp>
        <p:nvSpPr>
          <p:cNvPr id="139" name="138 Rectángulo"/>
          <p:cNvSpPr/>
          <p:nvPr/>
        </p:nvSpPr>
        <p:spPr>
          <a:xfrm>
            <a:off x="2706062" y="286594"/>
            <a:ext cx="7272808" cy="373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altLang="es-MX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Calibri" panose="020F0502020204030204" pitchFamily="34" charset="0"/>
                <a:cs typeface="Apple Chancery"/>
              </a:rPr>
              <a:t>Alcaldía Municipal de San Rafael Cedros</a:t>
            </a:r>
            <a:endParaRPr kumimoji="0" lang="es-MX" altLang="es-MX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1100" b="1" dirty="0">
              <a:latin typeface="Goudy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113 Rectángulo">
            <a:extLst>
              <a:ext uri="{FF2B5EF4-FFF2-40B4-BE49-F238E27FC236}">
                <a16:creationId xmlns:a16="http://schemas.microsoft.com/office/drawing/2014/main" id="{6E06D296-DA3F-6F2A-0EE0-36F93AD42172}"/>
              </a:ext>
            </a:extLst>
          </p:cNvPr>
          <p:cNvSpPr/>
          <p:nvPr/>
        </p:nvSpPr>
        <p:spPr>
          <a:xfrm>
            <a:off x="5655959" y="6811868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PRESUPUESTO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8D47F03-9113-10D5-AE37-88F68A47F106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5550843" y="6954697"/>
            <a:ext cx="105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044CB40-2E48-88F4-B6DF-4DA98DA2FFC4}"/>
              </a:ext>
            </a:extLst>
          </p:cNvPr>
          <p:cNvCxnSpPr>
            <a:cxnSpLocks/>
            <a:stCxn id="79" idx="0"/>
          </p:cNvCxnSpPr>
          <p:nvPr/>
        </p:nvCxnSpPr>
        <p:spPr>
          <a:xfrm flipH="1" flipV="1">
            <a:off x="6087121" y="5282157"/>
            <a:ext cx="29" cy="102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16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69300-6598-4548-9105-742877F0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59" y="358602"/>
            <a:ext cx="11522869" cy="7128792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DESCRIPCIÓN DEL  ORGANIGRAMA  ALCALDIA MUNICIPAL DE SAN RAFAEL CEDROS.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CONCEJO MUNICIPAL.</a:t>
            </a:r>
            <a:endParaRPr lang="es-SV" dirty="0"/>
          </a:p>
          <a:p>
            <a:r>
              <a:rPr lang="es-MX" dirty="0"/>
              <a:t>Integrado por 12 persona; Máxima Autoridad en pleno</a:t>
            </a:r>
            <a:endParaRPr lang="es-SV" dirty="0"/>
          </a:p>
          <a:p>
            <a:r>
              <a:rPr lang="es-MX" dirty="0"/>
              <a:t>Mujeres: 03 </a:t>
            </a:r>
            <a:endParaRPr lang="es-SV" dirty="0"/>
          </a:p>
          <a:p>
            <a:r>
              <a:rPr lang="es-MX" dirty="0"/>
              <a:t>Hombres: 09</a:t>
            </a:r>
          </a:p>
          <a:p>
            <a:endParaRPr lang="es-SV" dirty="0"/>
          </a:p>
          <a:p>
            <a:r>
              <a:rPr lang="es-MX" b="1" dirty="0"/>
              <a:t>COMISIONES MUNICIPALES</a:t>
            </a:r>
            <a:endParaRPr lang="es-SV" dirty="0"/>
          </a:p>
          <a:p>
            <a:r>
              <a:rPr lang="es-MX" dirty="0"/>
              <a:t>Integradas por los mismos 12 miembros del Concejo Municipal antes descritos.</a:t>
            </a:r>
            <a:endParaRPr lang="es-SV" dirty="0"/>
          </a:p>
          <a:p>
            <a:endParaRPr lang="es-MX" b="1" dirty="0"/>
          </a:p>
          <a:p>
            <a:r>
              <a:rPr lang="es-MX" b="1" dirty="0"/>
              <a:t>SINDICATURA</a:t>
            </a:r>
            <a:endParaRPr lang="es-SV" dirty="0"/>
          </a:p>
          <a:p>
            <a:r>
              <a:rPr lang="es-MX" dirty="0"/>
              <a:t>Está integrada  un miembro Concejo Municipal  y un asistente (suspensión previa)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SECRETARIA</a:t>
            </a:r>
            <a:endParaRPr lang="es-SV" dirty="0"/>
          </a:p>
          <a:p>
            <a:r>
              <a:rPr lang="es-MX" dirty="0"/>
              <a:t>Persona que lleva las actas  y acuerdos del Concejo Municipal</a:t>
            </a:r>
            <a:endParaRPr lang="es-SV" dirty="0"/>
          </a:p>
          <a:p>
            <a:r>
              <a:rPr lang="es-MX" dirty="0"/>
              <a:t>Mujeres.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JURIDICA</a:t>
            </a:r>
            <a:endParaRPr lang="es-SV" dirty="0"/>
          </a:p>
          <a:p>
            <a:r>
              <a:rPr lang="es-MX" dirty="0"/>
              <a:t>Persona encargada de aseria jurídica al Sr. Alcalde y Concejo Municipal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MX" dirty="0"/>
          </a:p>
          <a:p>
            <a:r>
              <a:rPr lang="es-MX" b="1" dirty="0"/>
              <a:t>CONTRAVENCIONES ADMINISTRATIVAS</a:t>
            </a:r>
            <a:endParaRPr lang="es-SV" dirty="0"/>
          </a:p>
          <a:p>
            <a:r>
              <a:rPr lang="es-MX" dirty="0"/>
              <a:t>Encargado de velar por el cumplimiento de la ordenanza de convivencia ciudadana del municipio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COMITÉ DE SALUD Y  SEGURIDAD  OCUPACIONAL </a:t>
            </a:r>
            <a:endParaRPr lang="es-SV" dirty="0"/>
          </a:p>
          <a:p>
            <a:r>
              <a:rPr lang="es-MX" dirty="0"/>
              <a:t>Encargados de velar por que el personal tenga cumpla con las condiciones apropiadas para desarrollar sus labores.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07</a:t>
            </a:r>
            <a:endParaRPr lang="es-SV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0342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64F41B-806C-4152-B723-C562BB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430610"/>
            <a:ext cx="11522869" cy="6513801"/>
          </a:xfrm>
        </p:spPr>
        <p:txBody>
          <a:bodyPr>
            <a:normAutofit/>
          </a:bodyPr>
          <a:lstStyle/>
          <a:p>
            <a:r>
              <a:rPr lang="es-MX" sz="1300" b="1" dirty="0"/>
              <a:t>UNIDAD DE ACCESO A LA INFORMACION PUBLICA</a:t>
            </a:r>
          </a:p>
          <a:p>
            <a:r>
              <a:rPr lang="es-MX" sz="1300" dirty="0"/>
              <a:t>Encargada de recibir y dar tramites de información publica a la ciudadanía</a:t>
            </a:r>
          </a:p>
          <a:p>
            <a:r>
              <a:rPr lang="es-MX" sz="1300" dirty="0"/>
              <a:t>Mujeres: 01</a:t>
            </a:r>
          </a:p>
          <a:p>
            <a:endParaRPr lang="es-MX" sz="1300" b="1" dirty="0"/>
          </a:p>
          <a:p>
            <a:r>
              <a:rPr lang="es-MX" sz="1300" b="1" dirty="0"/>
              <a:t>AUDIRORIA EXTERNA</a:t>
            </a:r>
            <a:endParaRPr lang="es-SV" sz="1300" dirty="0"/>
          </a:p>
          <a:p>
            <a:r>
              <a:rPr lang="es-MX" sz="1300" dirty="0"/>
              <a:t>Nota: contratación externa</a:t>
            </a:r>
          </a:p>
          <a:p>
            <a:endParaRPr lang="es-SV" sz="1300" dirty="0"/>
          </a:p>
          <a:p>
            <a:r>
              <a:rPr lang="es-MX" sz="1300" b="1" dirty="0"/>
              <a:t>AUDITORIA INTERNA</a:t>
            </a:r>
            <a:endParaRPr lang="es-SV" sz="1300" dirty="0"/>
          </a:p>
          <a:p>
            <a:r>
              <a:rPr lang="es-MX" sz="1300" dirty="0"/>
              <a:t>Encargado de auditar el funcionamiento de las diferentes unidades que conforman la Municipalidad.</a:t>
            </a:r>
            <a:endParaRPr lang="es-SV" sz="1300" dirty="0"/>
          </a:p>
          <a:p>
            <a:r>
              <a:rPr lang="es-MX" sz="1300" dirty="0"/>
              <a:t>Mujeres: 00</a:t>
            </a:r>
            <a:endParaRPr lang="es-SV" sz="1300" dirty="0"/>
          </a:p>
          <a:p>
            <a:r>
              <a:rPr lang="es-MX" sz="1300" dirty="0"/>
              <a:t>Hombres: 01</a:t>
            </a:r>
          </a:p>
          <a:p>
            <a:endParaRPr lang="es-SV" sz="1300" dirty="0"/>
          </a:p>
          <a:p>
            <a:r>
              <a:rPr lang="es-MX" sz="1300" b="1" dirty="0"/>
              <a:t>DESPACHO MUNICIPAL</a:t>
            </a:r>
            <a:endParaRPr lang="es-SV" sz="1300" dirty="0"/>
          </a:p>
          <a:p>
            <a:r>
              <a:rPr lang="es-MX" sz="1300" dirty="0"/>
              <a:t>Miembro del Concejo Municipal y Jefe Administrativo</a:t>
            </a:r>
            <a:endParaRPr lang="es-SV" sz="1300" dirty="0"/>
          </a:p>
          <a:p>
            <a:r>
              <a:rPr lang="es-MX" sz="1300" dirty="0"/>
              <a:t>Mujeres: 00</a:t>
            </a:r>
            <a:endParaRPr lang="es-SV" sz="1300" dirty="0"/>
          </a:p>
          <a:p>
            <a:r>
              <a:rPr lang="es-MX" sz="1300" dirty="0"/>
              <a:t>Hombres: 01</a:t>
            </a:r>
          </a:p>
          <a:p>
            <a:endParaRPr lang="es-SV" sz="1300" dirty="0"/>
          </a:p>
          <a:p>
            <a:r>
              <a:rPr lang="es-MX" sz="1300" b="1" dirty="0"/>
              <a:t>RECURSOS HUMANOS </a:t>
            </a:r>
            <a:endParaRPr lang="es-SV" sz="1300" dirty="0"/>
          </a:p>
          <a:p>
            <a:r>
              <a:rPr lang="es-MX" sz="1300" dirty="0"/>
              <a:t>Verificación de que el personal este realizando sus funciones</a:t>
            </a:r>
            <a:endParaRPr lang="es-SV" sz="1300" dirty="0"/>
          </a:p>
          <a:p>
            <a:r>
              <a:rPr lang="es-MX" sz="1300" dirty="0"/>
              <a:t>Mujeres: 01</a:t>
            </a:r>
            <a:endParaRPr lang="es-SV" sz="1300" dirty="0"/>
          </a:p>
          <a:p>
            <a:r>
              <a:rPr lang="es-MX" sz="1300" dirty="0"/>
              <a:t>Hombres: 00</a:t>
            </a:r>
          </a:p>
          <a:p>
            <a:endParaRPr lang="es-SV" sz="1300" dirty="0"/>
          </a:p>
          <a:p>
            <a:r>
              <a:rPr lang="es-MX" sz="1300" b="1" dirty="0"/>
              <a:t>CAM</a:t>
            </a:r>
            <a:endParaRPr lang="es-SV" sz="1300" dirty="0"/>
          </a:p>
          <a:p>
            <a:r>
              <a:rPr lang="es-MX" sz="1300" dirty="0"/>
              <a:t>Cuerpo de agentes municipales /brindar seguridad y resguardo a los bienes de la municipalidad</a:t>
            </a:r>
            <a:endParaRPr lang="es-SV" sz="1300" dirty="0"/>
          </a:p>
          <a:p>
            <a:r>
              <a:rPr lang="es-MX" sz="1300" dirty="0"/>
              <a:t>Mujeres: 01</a:t>
            </a:r>
          </a:p>
          <a:p>
            <a:r>
              <a:rPr lang="es-MX" sz="1300" dirty="0"/>
              <a:t>Hombres: 12</a:t>
            </a:r>
            <a:endParaRPr lang="es-SV" sz="1300" dirty="0"/>
          </a:p>
        </p:txBody>
      </p:sp>
    </p:spTree>
    <p:extLst>
      <p:ext uri="{BB962C8B-B14F-4D97-AF65-F5344CB8AC3E}">
        <p14:creationId xmlns:p14="http://schemas.microsoft.com/office/powerpoint/2010/main" val="329697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71F4AC-EA4D-4839-8170-F2523E219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r>
              <a:rPr lang="es-MX" b="1" dirty="0"/>
              <a:t>RMCAM</a:t>
            </a:r>
            <a:endParaRPr lang="es-SV" dirty="0"/>
          </a:p>
          <a:p>
            <a:r>
              <a:rPr lang="es-MX" dirty="0"/>
              <a:t>Registro Municipal de la Carrera Administrativa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RECEPCION </a:t>
            </a:r>
            <a:endParaRPr lang="es-SV" dirty="0"/>
          </a:p>
          <a:p>
            <a:r>
              <a:rPr lang="es-MX" dirty="0"/>
              <a:t>Recibir ciudadanos que vistan despacho municipal y </a:t>
            </a:r>
            <a:r>
              <a:rPr lang="es-MX" dirty="0" err="1"/>
              <a:t>Recepcionar</a:t>
            </a:r>
            <a:r>
              <a:rPr lang="es-MX" dirty="0"/>
              <a:t>  documentación que viene para la municipalidad.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DEPORTES</a:t>
            </a:r>
            <a:endParaRPr lang="es-SV" dirty="0"/>
          </a:p>
          <a:p>
            <a:r>
              <a:rPr lang="es-MX" dirty="0"/>
              <a:t>Encargados de velar por el sano esparcimiento y el deporte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MUNICIPAL DE LA MUJER</a:t>
            </a:r>
            <a:endParaRPr lang="es-SV" dirty="0"/>
          </a:p>
          <a:p>
            <a:r>
              <a:rPr lang="es-MX" dirty="0"/>
              <a:t>Coordinar y brindar asesoramiento para  la no violencia o violencia intrafamiliar en pro de las mujeres.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NIÑEZ, ADOLESCENCIA Y JUVENTUD</a:t>
            </a:r>
            <a:endParaRPr lang="es-SV" dirty="0"/>
          </a:p>
          <a:p>
            <a:r>
              <a:rPr lang="es-MX" dirty="0"/>
              <a:t>Buscar mecanismos de apoyo y fortalecimiento a la niñez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82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1B7556-7772-40AA-9253-D1988A51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286594"/>
            <a:ext cx="11522869" cy="6657817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COMUNICACIONES, PROMOCIÓN SOCIAL Y PARTICIPACIÓN CIUDADANA.</a:t>
            </a:r>
            <a:endParaRPr lang="es-SV" dirty="0"/>
          </a:p>
          <a:p>
            <a:r>
              <a:rPr lang="es-MX" dirty="0"/>
              <a:t>Relación directa  con las comunidades y Logistica de eventos culturales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UNIDAD AMBIENTAL</a:t>
            </a:r>
            <a:endParaRPr lang="es-SV" dirty="0"/>
          </a:p>
          <a:p>
            <a:r>
              <a:rPr lang="es-MX" dirty="0"/>
              <a:t>Encargados  de velar por la protección, el cuido y mantenimiento del medioambiente en el municipio</a:t>
            </a:r>
            <a:endParaRPr lang="es-SV" dirty="0"/>
          </a:p>
          <a:p>
            <a:r>
              <a:rPr lang="es-MX" dirty="0"/>
              <a:t>Mujeres: 00</a:t>
            </a:r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PRESUPUESTO: </a:t>
            </a:r>
            <a:r>
              <a:rPr lang="es-MX" dirty="0"/>
              <a:t>Manejo del presupuesto institucional</a:t>
            </a:r>
            <a:endParaRPr lang="es-SV" dirty="0"/>
          </a:p>
          <a:p>
            <a:r>
              <a:rPr lang="es-MX" dirty="0"/>
              <a:t>Mujeres: 00</a:t>
            </a:r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INFORMÁTICA</a:t>
            </a:r>
            <a:endParaRPr lang="es-SV" dirty="0"/>
          </a:p>
          <a:p>
            <a:r>
              <a:rPr lang="es-MX" dirty="0"/>
              <a:t> Sistemas de funcionamiento  y redes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CATASTRO</a:t>
            </a:r>
            <a:endParaRPr lang="es-SV" dirty="0"/>
          </a:p>
          <a:p>
            <a:r>
              <a:rPr lang="es-MX" dirty="0"/>
              <a:t>Calificación de inmuebles y negocios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Hombres:00</a:t>
            </a:r>
          </a:p>
          <a:p>
            <a:endParaRPr lang="es-SV" dirty="0"/>
          </a:p>
          <a:p>
            <a:r>
              <a:rPr lang="es-MX" b="1" dirty="0"/>
              <a:t>CUENTAS CORRIENTES</a:t>
            </a:r>
            <a:endParaRPr lang="es-SV" dirty="0"/>
          </a:p>
          <a:p>
            <a:r>
              <a:rPr lang="es-MX" dirty="0"/>
              <a:t>Cobro de tributos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RECUPERACIÓN DE MORA</a:t>
            </a:r>
            <a:endParaRPr lang="es-SV" dirty="0"/>
          </a:p>
          <a:p>
            <a:r>
              <a:rPr lang="es-MX" dirty="0"/>
              <a:t>Cobro de tributos en mora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40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3E1EFF-E987-4B49-BDED-3C4DD754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502618"/>
            <a:ext cx="11522869" cy="6441793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REGISTRO DEL ESTADO FAMILIAR</a:t>
            </a:r>
            <a:endParaRPr lang="es-SV" dirty="0"/>
          </a:p>
          <a:p>
            <a:r>
              <a:rPr lang="es-MX" dirty="0"/>
              <a:t>Registro de asentamiento y demás trámites legales de personas naturales </a:t>
            </a:r>
            <a:endParaRPr lang="es-SV" dirty="0"/>
          </a:p>
          <a:p>
            <a:r>
              <a:rPr lang="es-MX" dirty="0"/>
              <a:t>Mujeres: 03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ACTIVO FIJO</a:t>
            </a:r>
            <a:endParaRPr lang="es-SV" dirty="0"/>
          </a:p>
          <a:p>
            <a:r>
              <a:rPr lang="es-MX" dirty="0"/>
              <a:t>Control de todos los bienes propiedad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</a:p>
          <a:p>
            <a:endParaRPr lang="es-SV" dirty="0"/>
          </a:p>
          <a:p>
            <a:r>
              <a:rPr lang="es-MX" b="1" dirty="0"/>
              <a:t>UNIDAD DE COMPRAS PUBLICAS</a:t>
            </a:r>
            <a:endParaRPr lang="es-SV" dirty="0"/>
          </a:p>
          <a:p>
            <a:r>
              <a:rPr lang="es-MX" dirty="0"/>
              <a:t>Encargadas de compras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TESORERÍA</a:t>
            </a:r>
            <a:endParaRPr lang="es-SV" dirty="0"/>
          </a:p>
          <a:p>
            <a:r>
              <a:rPr lang="es-MX" dirty="0"/>
              <a:t>Percibe ingresos y realiza pagos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01</a:t>
            </a:r>
          </a:p>
          <a:p>
            <a:endParaRPr lang="es-MX" dirty="0"/>
          </a:p>
          <a:p>
            <a:r>
              <a:rPr lang="es-MX" b="1" dirty="0"/>
              <a:t>CONTABILIDAD</a:t>
            </a:r>
            <a:endParaRPr lang="es-SV" dirty="0"/>
          </a:p>
          <a:p>
            <a:r>
              <a:rPr lang="es-MX" dirty="0"/>
              <a:t>Encargada de registro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GANADERÍA </a:t>
            </a:r>
            <a:endParaRPr lang="es-SV" dirty="0"/>
          </a:p>
          <a:p>
            <a:r>
              <a:rPr lang="es-MX" dirty="0"/>
              <a:t>Encargado de tiangue</a:t>
            </a:r>
            <a:endParaRPr lang="es-SV" dirty="0"/>
          </a:p>
          <a:p>
            <a:r>
              <a:rPr lang="es-MX" dirty="0"/>
              <a:t>Mujeres: 01/ad-honorem</a:t>
            </a:r>
            <a:endParaRPr lang="es-SV" dirty="0"/>
          </a:p>
          <a:p>
            <a:r>
              <a:rPr lang="es-MX" dirty="0"/>
              <a:t>Hombre: 00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47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7B0BED-5B4A-4F8E-B62E-A4F8D577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/>
          </a:bodyPr>
          <a:lstStyle/>
          <a:p>
            <a:endParaRPr lang="es-SV" sz="1600" dirty="0"/>
          </a:p>
          <a:p>
            <a:pPr marL="0" indent="0">
              <a:buNone/>
            </a:pPr>
            <a:endParaRPr lang="es-SV" sz="1600" dirty="0"/>
          </a:p>
          <a:p>
            <a:r>
              <a:rPr lang="es-MX" sz="1600" b="1" dirty="0"/>
              <a:t>SERVICIOS MUNICIPALES </a:t>
            </a:r>
            <a:endParaRPr lang="es-SV" sz="1600" dirty="0"/>
          </a:p>
          <a:p>
            <a:r>
              <a:rPr lang="es-MX" sz="1600" dirty="0"/>
              <a:t>Incluye todas las unidades de campo.</a:t>
            </a:r>
            <a:endParaRPr lang="es-SV" sz="1600" dirty="0"/>
          </a:p>
          <a:p>
            <a:r>
              <a:rPr lang="es-MX" sz="1600" dirty="0"/>
              <a:t>Mujeres: 05</a:t>
            </a:r>
            <a:endParaRPr lang="es-SV" sz="1600" dirty="0"/>
          </a:p>
          <a:p>
            <a:r>
              <a:rPr lang="es-MX" sz="1600" dirty="0"/>
              <a:t>Hombres: 14</a:t>
            </a:r>
          </a:p>
          <a:p>
            <a:endParaRPr lang="es-SV" sz="1600" dirty="0"/>
          </a:p>
          <a:p>
            <a:r>
              <a:rPr lang="es-MX" sz="1600" b="1" dirty="0"/>
              <a:t>GESTION DOCUMENTAL Y ARCHIVO</a:t>
            </a:r>
            <a:endParaRPr lang="es-SV" sz="1600" dirty="0"/>
          </a:p>
          <a:p>
            <a:r>
              <a:rPr lang="es-MX" sz="1600" dirty="0"/>
              <a:t>Resguardo de documentación de respaldo</a:t>
            </a:r>
            <a:endParaRPr lang="es-SV" sz="1600" dirty="0"/>
          </a:p>
          <a:p>
            <a:r>
              <a:rPr lang="es-MX" sz="1600" dirty="0"/>
              <a:t>Mujeres: 01</a:t>
            </a:r>
            <a:endParaRPr lang="es-SV" sz="1600" dirty="0"/>
          </a:p>
          <a:p>
            <a:r>
              <a:rPr lang="es-MX" sz="1600" dirty="0"/>
              <a:t>Hombres: 00</a:t>
            </a:r>
          </a:p>
          <a:p>
            <a:pPr marL="0" indent="0">
              <a:buNone/>
            </a:pPr>
            <a:endParaRPr lang="es-SV" sz="1600" dirty="0"/>
          </a:p>
          <a:p>
            <a:r>
              <a:rPr lang="es-MX" sz="1600" b="1" dirty="0"/>
              <a:t>BODEGA </a:t>
            </a:r>
            <a:endParaRPr lang="es-SV" sz="1600" dirty="0"/>
          </a:p>
          <a:p>
            <a:r>
              <a:rPr lang="es-MX" sz="1600" dirty="0"/>
              <a:t>Resguardo de bienes y productos adquiridos</a:t>
            </a:r>
            <a:endParaRPr lang="es-SV" sz="1600" dirty="0"/>
          </a:p>
          <a:p>
            <a:r>
              <a:rPr lang="es-MX" sz="1600" dirty="0"/>
              <a:t>Mujeres: 00</a:t>
            </a:r>
            <a:endParaRPr lang="es-SV" sz="1600" dirty="0"/>
          </a:p>
          <a:p>
            <a:r>
              <a:rPr lang="es-MX" sz="1600" dirty="0"/>
              <a:t>Hombres: 01</a:t>
            </a:r>
          </a:p>
          <a:p>
            <a:endParaRPr lang="es-SV" sz="1600" dirty="0"/>
          </a:p>
          <a:p>
            <a:r>
              <a:rPr lang="es-MX" sz="1600" b="1" dirty="0"/>
              <a:t>UNIDAD DE DESARROLLO LOCAL</a:t>
            </a:r>
          </a:p>
          <a:p>
            <a:r>
              <a:rPr lang="es-MX" sz="1600" dirty="0"/>
              <a:t>Mujeres: 01</a:t>
            </a:r>
          </a:p>
          <a:p>
            <a:r>
              <a:rPr lang="es-MX" sz="1600" dirty="0"/>
              <a:t>Hombres: 01</a:t>
            </a:r>
          </a:p>
          <a:p>
            <a:endParaRPr lang="es-SV" sz="1600" dirty="0"/>
          </a:p>
          <a:p>
            <a:endParaRPr lang="es-SV" sz="1600" dirty="0"/>
          </a:p>
          <a:p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56477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722</Words>
  <Application>Microsoft Office PowerPoint</Application>
  <PresentationFormat>Personalizado</PresentationFormat>
  <Paragraphs>214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RECURSOS HUMANOS</cp:lastModifiedBy>
  <cp:revision>37</cp:revision>
  <cp:lastPrinted>2024-01-12T17:48:56Z</cp:lastPrinted>
  <dcterms:created xsi:type="dcterms:W3CDTF">2019-12-02T19:35:13Z</dcterms:created>
  <dcterms:modified xsi:type="dcterms:W3CDTF">2024-04-10T19:55:03Z</dcterms:modified>
</cp:coreProperties>
</file>