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71"/>
  </p:notesMasterIdLst>
  <p:sldIdLst>
    <p:sldId id="357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97" r:id="rId11"/>
    <p:sldId id="299" r:id="rId12"/>
    <p:sldId id="289" r:id="rId13"/>
    <p:sldId id="301" r:id="rId14"/>
    <p:sldId id="291" r:id="rId15"/>
    <p:sldId id="293" r:id="rId16"/>
    <p:sldId id="294" r:id="rId17"/>
    <p:sldId id="295" r:id="rId18"/>
    <p:sldId id="296" r:id="rId19"/>
    <p:sldId id="302" r:id="rId20"/>
    <p:sldId id="303" r:id="rId21"/>
    <p:sldId id="358" r:id="rId22"/>
    <p:sldId id="315" r:id="rId23"/>
    <p:sldId id="316" r:id="rId24"/>
    <p:sldId id="317" r:id="rId25"/>
    <p:sldId id="307" r:id="rId26"/>
    <p:sldId id="313" r:id="rId27"/>
    <p:sldId id="309" r:id="rId28"/>
    <p:sldId id="311" r:id="rId29"/>
    <p:sldId id="308" r:id="rId30"/>
    <p:sldId id="310" r:id="rId31"/>
    <p:sldId id="305" r:id="rId32"/>
    <p:sldId id="321" r:id="rId33"/>
    <p:sldId id="322" r:id="rId34"/>
    <p:sldId id="318" r:id="rId35"/>
    <p:sldId id="319" r:id="rId36"/>
    <p:sldId id="320" r:id="rId37"/>
    <p:sldId id="306" r:id="rId38"/>
    <p:sldId id="323" r:id="rId39"/>
    <p:sldId id="324" r:id="rId40"/>
    <p:sldId id="325" r:id="rId41"/>
    <p:sldId id="326" r:id="rId42"/>
    <p:sldId id="327" r:id="rId43"/>
    <p:sldId id="328" r:id="rId44"/>
    <p:sldId id="329" r:id="rId45"/>
    <p:sldId id="330" r:id="rId46"/>
    <p:sldId id="331" r:id="rId47"/>
    <p:sldId id="333" r:id="rId48"/>
    <p:sldId id="334" r:id="rId49"/>
    <p:sldId id="335" r:id="rId50"/>
    <p:sldId id="336" r:id="rId51"/>
    <p:sldId id="337" r:id="rId52"/>
    <p:sldId id="338" r:id="rId53"/>
    <p:sldId id="343" r:id="rId54"/>
    <p:sldId id="339" r:id="rId55"/>
    <p:sldId id="342" r:id="rId56"/>
    <p:sldId id="340" r:id="rId57"/>
    <p:sldId id="341" r:id="rId58"/>
    <p:sldId id="344" r:id="rId59"/>
    <p:sldId id="351" r:id="rId60"/>
    <p:sldId id="345" r:id="rId61"/>
    <p:sldId id="346" r:id="rId62"/>
    <p:sldId id="347" r:id="rId63"/>
    <p:sldId id="348" r:id="rId64"/>
    <p:sldId id="349" r:id="rId65"/>
    <p:sldId id="350" r:id="rId66"/>
    <p:sldId id="352" r:id="rId67"/>
    <p:sldId id="353" r:id="rId68"/>
    <p:sldId id="354" r:id="rId69"/>
    <p:sldId id="355" r:id="rId70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7CE84F3-28C3-443E-9E96-99CF82512B78}" styleName="Estilo oscuro 1 - Énfasis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Estilo o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55" autoAdjust="0"/>
    <p:restoredTop sz="95745" autoAdjust="0"/>
  </p:normalViewPr>
  <p:slideViewPr>
    <p:cSldViewPr>
      <p:cViewPr>
        <p:scale>
          <a:sx n="100" d="100"/>
          <a:sy n="100" d="100"/>
        </p:scale>
        <p:origin x="-864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274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C4DDE3-08D3-4725-9DDB-7D7E6C1209AD}" type="datetimeFigureOut">
              <a:rPr lang="es-SV" smtClean="0"/>
              <a:t>08/11/2018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CB3CE3-2C66-4807-9AC5-43718C2CA272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541229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B3CE3-2C66-4807-9AC5-43718C2CA272}" type="slidenum">
              <a:rPr lang="es-SV" smtClean="0"/>
              <a:t>1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0890642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B3CE3-2C66-4807-9AC5-43718C2CA272}" type="slidenum">
              <a:rPr lang="es-SV" smtClean="0"/>
              <a:t>2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8764999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B3CE3-2C66-4807-9AC5-43718C2CA272}" type="slidenum">
              <a:rPr lang="es-SV" smtClean="0"/>
              <a:t>3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7563049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B3CE3-2C66-4807-9AC5-43718C2CA272}" type="slidenum">
              <a:rPr lang="es-SV" smtClean="0"/>
              <a:t>41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817632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659-B4A8-4736-82F1-5DD6DEA9E9DB}" type="datetimeFigureOut">
              <a:rPr lang="es-SV" smtClean="0"/>
              <a:t>08/11/2018</a:t>
            </a:fld>
            <a:endParaRPr lang="es-S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B4C5A-607C-499E-80E3-F57977937407}" type="slidenum">
              <a:rPr lang="es-SV" smtClean="0"/>
              <a:t>‹Nº›</a:t>
            </a:fld>
            <a:endParaRPr lang="es-SV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659-B4A8-4736-82F1-5DD6DEA9E9DB}" type="datetimeFigureOut">
              <a:rPr lang="es-SV" smtClean="0"/>
              <a:t>08/11/2018</a:t>
            </a:fld>
            <a:endParaRPr lang="es-S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B4C5A-607C-499E-80E3-F57977937407}" type="slidenum">
              <a:rPr lang="es-SV" smtClean="0"/>
              <a:t>‹Nº›</a:t>
            </a:fld>
            <a:endParaRPr lang="es-SV" dirty="0"/>
          </a:p>
        </p:txBody>
      </p:sp>
    </p:spTree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659-B4A8-4736-82F1-5DD6DEA9E9DB}" type="datetimeFigureOut">
              <a:rPr lang="es-SV" smtClean="0"/>
              <a:t>08/11/2018</a:t>
            </a:fld>
            <a:endParaRPr lang="es-S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B4C5A-607C-499E-80E3-F57977937407}" type="slidenum">
              <a:rPr lang="es-SV" smtClean="0"/>
              <a:t>‹Nº›</a:t>
            </a:fld>
            <a:endParaRPr lang="es-SV" dirty="0"/>
          </a:p>
        </p:txBody>
      </p:sp>
    </p:spTree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659-B4A8-4736-82F1-5DD6DEA9E9DB}" type="datetimeFigureOut">
              <a:rPr lang="es-SV" smtClean="0"/>
              <a:t>08/11/2018</a:t>
            </a:fld>
            <a:endParaRPr lang="es-S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B4C5A-607C-499E-80E3-F57977937407}" type="slidenum">
              <a:rPr lang="es-SV" smtClean="0"/>
              <a:t>‹Nº›</a:t>
            </a:fld>
            <a:endParaRPr lang="es-SV" dirty="0"/>
          </a:p>
        </p:txBody>
      </p:sp>
    </p:spTree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659-B4A8-4736-82F1-5DD6DEA9E9DB}" type="datetimeFigureOut">
              <a:rPr lang="es-SV" smtClean="0"/>
              <a:t>08/11/2018</a:t>
            </a:fld>
            <a:endParaRPr lang="es-SV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B4C5A-607C-499E-80E3-F57977937407}" type="slidenum">
              <a:rPr lang="es-SV" smtClean="0"/>
              <a:t>‹Nº›</a:t>
            </a:fld>
            <a:endParaRPr lang="es-SV" dirty="0"/>
          </a:p>
        </p:txBody>
      </p:sp>
    </p:spTree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659-B4A8-4736-82F1-5DD6DEA9E9DB}" type="datetimeFigureOut">
              <a:rPr lang="es-SV" smtClean="0"/>
              <a:t>08/11/2018</a:t>
            </a:fld>
            <a:endParaRPr lang="es-S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B4C5A-607C-499E-80E3-F57977937407}" type="slidenum">
              <a:rPr lang="es-SV" smtClean="0"/>
              <a:t>‹Nº›</a:t>
            </a:fld>
            <a:endParaRPr lang="es-SV" dirty="0"/>
          </a:p>
        </p:txBody>
      </p:sp>
    </p:spTree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659-B4A8-4736-82F1-5DD6DEA9E9DB}" type="datetimeFigureOut">
              <a:rPr lang="es-SV" smtClean="0"/>
              <a:t>08/11/2018</a:t>
            </a:fld>
            <a:endParaRPr lang="es-SV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B4C5A-607C-499E-80E3-F57977937407}" type="slidenum">
              <a:rPr lang="es-SV" smtClean="0"/>
              <a:t>‹Nº›</a:t>
            </a:fld>
            <a:endParaRPr lang="es-SV" dirty="0"/>
          </a:p>
        </p:txBody>
      </p:sp>
    </p:spTree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659-B4A8-4736-82F1-5DD6DEA9E9DB}" type="datetimeFigureOut">
              <a:rPr lang="es-SV" smtClean="0"/>
              <a:t>08/11/2018</a:t>
            </a:fld>
            <a:endParaRPr lang="es-SV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B4C5A-607C-499E-80E3-F57977937407}" type="slidenum">
              <a:rPr lang="es-SV" smtClean="0"/>
              <a:t>‹Nº›</a:t>
            </a:fld>
            <a:endParaRPr lang="es-SV" dirty="0"/>
          </a:p>
        </p:txBody>
      </p:sp>
    </p:spTree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659-B4A8-4736-82F1-5DD6DEA9E9DB}" type="datetimeFigureOut">
              <a:rPr lang="es-SV" smtClean="0"/>
              <a:t>08/11/2018</a:t>
            </a:fld>
            <a:endParaRPr lang="es-SV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B4C5A-607C-499E-80E3-F57977937407}" type="slidenum">
              <a:rPr lang="es-SV" smtClean="0"/>
              <a:t>‹Nº›</a:t>
            </a:fld>
            <a:endParaRPr lang="es-SV" dirty="0"/>
          </a:p>
        </p:txBody>
      </p:sp>
    </p:spTree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659-B4A8-4736-82F1-5DD6DEA9E9DB}" type="datetimeFigureOut">
              <a:rPr lang="es-SV" smtClean="0"/>
              <a:t>08/11/2018</a:t>
            </a:fld>
            <a:endParaRPr lang="es-S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B4C5A-607C-499E-80E3-F57977937407}" type="slidenum">
              <a:rPr lang="es-SV" smtClean="0"/>
              <a:t>‹Nº›</a:t>
            </a:fld>
            <a:endParaRPr lang="es-SV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659-B4A8-4736-82F1-5DD6DEA9E9DB}" type="datetimeFigureOut">
              <a:rPr lang="es-SV" smtClean="0"/>
              <a:t>08/11/2018</a:t>
            </a:fld>
            <a:endParaRPr lang="es-S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B4C5A-607C-499E-80E3-F57977937407}" type="slidenum">
              <a:rPr lang="es-SV" smtClean="0"/>
              <a:t>‹Nº›</a:t>
            </a:fld>
            <a:endParaRPr lang="es-SV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7DA5659-B4A8-4736-82F1-5DD6DEA9E9DB}" type="datetimeFigureOut">
              <a:rPr lang="es-SV" smtClean="0"/>
              <a:t>08/11/2018</a:t>
            </a:fld>
            <a:endParaRPr lang="es-S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S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F5B4C5A-607C-499E-80E3-F57977937407}" type="slidenum">
              <a:rPr lang="es-SV" smtClean="0"/>
              <a:t>‹Nº›</a:t>
            </a:fld>
            <a:endParaRPr lang="es-SV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slow">
    <p:pull/>
  </p:transition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slide" Target="slide12.xml"/><Relationship Id="rId18" Type="http://schemas.openxmlformats.org/officeDocument/2006/relationships/slide" Target="slide18.xml"/><Relationship Id="rId26" Type="http://schemas.openxmlformats.org/officeDocument/2006/relationships/slide" Target="slide24.xml"/><Relationship Id="rId39" Type="http://schemas.openxmlformats.org/officeDocument/2006/relationships/slide" Target="slide53.xml"/><Relationship Id="rId21" Type="http://schemas.openxmlformats.org/officeDocument/2006/relationships/slide" Target="slide20.xml"/><Relationship Id="rId34" Type="http://schemas.openxmlformats.org/officeDocument/2006/relationships/slide" Target="slide57.xml"/><Relationship Id="rId42" Type="http://schemas.openxmlformats.org/officeDocument/2006/relationships/slide" Target="slide56.xml"/><Relationship Id="rId47" Type="http://schemas.openxmlformats.org/officeDocument/2006/relationships/slide" Target="slide41.xml"/><Relationship Id="rId50" Type="http://schemas.openxmlformats.org/officeDocument/2006/relationships/slide" Target="slide44.xml"/><Relationship Id="rId55" Type="http://schemas.openxmlformats.org/officeDocument/2006/relationships/slide" Target="slide47.xml"/><Relationship Id="rId63" Type="http://schemas.openxmlformats.org/officeDocument/2006/relationships/slide" Target="slide37.xml"/><Relationship Id="rId68" Type="http://schemas.openxmlformats.org/officeDocument/2006/relationships/slide" Target="slide66.xml"/><Relationship Id="rId7" Type="http://schemas.openxmlformats.org/officeDocument/2006/relationships/slide" Target="slide7.xml"/><Relationship Id="rId2" Type="http://schemas.openxmlformats.org/officeDocument/2006/relationships/notesSlide" Target="../notesSlides/notesSlide2.xml"/><Relationship Id="rId16" Type="http://schemas.openxmlformats.org/officeDocument/2006/relationships/slide" Target="slide15.xml"/><Relationship Id="rId29" Type="http://schemas.openxmlformats.org/officeDocument/2006/relationships/slide" Target="slide2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11" Type="http://schemas.openxmlformats.org/officeDocument/2006/relationships/slide" Target="slide10.xml"/><Relationship Id="rId24" Type="http://schemas.openxmlformats.org/officeDocument/2006/relationships/slide" Target="slide40.xml"/><Relationship Id="rId32" Type="http://schemas.openxmlformats.org/officeDocument/2006/relationships/slide" Target="slide28.xml"/><Relationship Id="rId37" Type="http://schemas.openxmlformats.org/officeDocument/2006/relationships/slide" Target="slide69.xml"/><Relationship Id="rId40" Type="http://schemas.openxmlformats.org/officeDocument/2006/relationships/slide" Target="slide54.xml"/><Relationship Id="rId45" Type="http://schemas.openxmlformats.org/officeDocument/2006/relationships/slide" Target="slide64.xml"/><Relationship Id="rId53" Type="http://schemas.openxmlformats.org/officeDocument/2006/relationships/slide" Target="slide50.xml"/><Relationship Id="rId58" Type="http://schemas.openxmlformats.org/officeDocument/2006/relationships/slide" Target="slide32.xml"/><Relationship Id="rId66" Type="http://schemas.openxmlformats.org/officeDocument/2006/relationships/slide" Target="slide62.xml"/><Relationship Id="rId5" Type="http://schemas.openxmlformats.org/officeDocument/2006/relationships/slide" Target="slide4.xml"/><Relationship Id="rId15" Type="http://schemas.openxmlformats.org/officeDocument/2006/relationships/slide" Target="slide14.xml"/><Relationship Id="rId23" Type="http://schemas.openxmlformats.org/officeDocument/2006/relationships/slide" Target="slide39.xml"/><Relationship Id="rId28" Type="http://schemas.openxmlformats.org/officeDocument/2006/relationships/slide" Target="slide25.xml"/><Relationship Id="rId36" Type="http://schemas.openxmlformats.org/officeDocument/2006/relationships/slide" Target="slide65.xml"/><Relationship Id="rId49" Type="http://schemas.openxmlformats.org/officeDocument/2006/relationships/slide" Target="slide43.xml"/><Relationship Id="rId57" Type="http://schemas.openxmlformats.org/officeDocument/2006/relationships/slide" Target="slide31.xml"/><Relationship Id="rId61" Type="http://schemas.openxmlformats.org/officeDocument/2006/relationships/slide" Target="slide35.xml"/><Relationship Id="rId10" Type="http://schemas.openxmlformats.org/officeDocument/2006/relationships/slide" Target="slide9.xml"/><Relationship Id="rId19" Type="http://schemas.openxmlformats.org/officeDocument/2006/relationships/slide" Target="slide17.xml"/><Relationship Id="rId31" Type="http://schemas.openxmlformats.org/officeDocument/2006/relationships/slide" Target="slide30.xml"/><Relationship Id="rId44" Type="http://schemas.openxmlformats.org/officeDocument/2006/relationships/slide" Target="slide58.xml"/><Relationship Id="rId52" Type="http://schemas.openxmlformats.org/officeDocument/2006/relationships/slide" Target="slide48.xml"/><Relationship Id="rId60" Type="http://schemas.openxmlformats.org/officeDocument/2006/relationships/slide" Target="slide34.xml"/><Relationship Id="rId65" Type="http://schemas.openxmlformats.org/officeDocument/2006/relationships/slide" Target="slide63.xml"/><Relationship Id="rId4" Type="http://schemas.openxmlformats.org/officeDocument/2006/relationships/slide" Target="slide3.xml"/><Relationship Id="rId9" Type="http://schemas.openxmlformats.org/officeDocument/2006/relationships/slide" Target="slide5.xml"/><Relationship Id="rId14" Type="http://schemas.openxmlformats.org/officeDocument/2006/relationships/slide" Target="slide13.xml"/><Relationship Id="rId22" Type="http://schemas.openxmlformats.org/officeDocument/2006/relationships/slide" Target="slide38.xml"/><Relationship Id="rId27" Type="http://schemas.openxmlformats.org/officeDocument/2006/relationships/slide" Target="slide22.xml"/><Relationship Id="rId30" Type="http://schemas.openxmlformats.org/officeDocument/2006/relationships/slide" Target="slide27.xml"/><Relationship Id="rId35" Type="http://schemas.openxmlformats.org/officeDocument/2006/relationships/slide" Target="slide61.xml"/><Relationship Id="rId43" Type="http://schemas.openxmlformats.org/officeDocument/2006/relationships/slide" Target="slide59.xml"/><Relationship Id="rId48" Type="http://schemas.openxmlformats.org/officeDocument/2006/relationships/slide" Target="slide42.xml"/><Relationship Id="rId56" Type="http://schemas.openxmlformats.org/officeDocument/2006/relationships/slide" Target="slide49.xml"/><Relationship Id="rId64" Type="http://schemas.openxmlformats.org/officeDocument/2006/relationships/slide" Target="slide60.xml"/><Relationship Id="rId69" Type="http://schemas.openxmlformats.org/officeDocument/2006/relationships/slide" Target="slide21.xml"/><Relationship Id="rId8" Type="http://schemas.openxmlformats.org/officeDocument/2006/relationships/slide" Target="slide8.xml"/><Relationship Id="rId51" Type="http://schemas.openxmlformats.org/officeDocument/2006/relationships/slide" Target="slide46.xml"/><Relationship Id="rId3" Type="http://schemas.openxmlformats.org/officeDocument/2006/relationships/image" Target="../media/image2.png"/><Relationship Id="rId12" Type="http://schemas.openxmlformats.org/officeDocument/2006/relationships/slide" Target="slide11.xml"/><Relationship Id="rId17" Type="http://schemas.openxmlformats.org/officeDocument/2006/relationships/slide" Target="slide16.xml"/><Relationship Id="rId25" Type="http://schemas.openxmlformats.org/officeDocument/2006/relationships/slide" Target="slide23.xml"/><Relationship Id="rId33" Type="http://schemas.openxmlformats.org/officeDocument/2006/relationships/slide" Target="slide51.xml"/><Relationship Id="rId38" Type="http://schemas.openxmlformats.org/officeDocument/2006/relationships/slide" Target="slide52.xml"/><Relationship Id="rId46" Type="http://schemas.openxmlformats.org/officeDocument/2006/relationships/slide" Target="slide68.xml"/><Relationship Id="rId59" Type="http://schemas.openxmlformats.org/officeDocument/2006/relationships/slide" Target="slide33.xml"/><Relationship Id="rId67" Type="http://schemas.openxmlformats.org/officeDocument/2006/relationships/slide" Target="slide67.xml"/><Relationship Id="rId20" Type="http://schemas.openxmlformats.org/officeDocument/2006/relationships/slide" Target="slide19.xml"/><Relationship Id="rId41" Type="http://schemas.openxmlformats.org/officeDocument/2006/relationships/slide" Target="slide55.xml"/><Relationship Id="rId54" Type="http://schemas.openxmlformats.org/officeDocument/2006/relationships/slide" Target="slide45.xml"/><Relationship Id="rId62" Type="http://schemas.openxmlformats.org/officeDocument/2006/relationships/slide" Target="slide3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107504" y="151609"/>
            <a:ext cx="8928992" cy="316835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pic>
        <p:nvPicPr>
          <p:cNvPr id="2053" name="Picture 5" descr="C:\Users\adriana.amaya.NETDOMAIN\Documents\ANDA\logos anda\Nuevo logo ANDA TRAZO BLANCO  (2)-0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559142"/>
            <a:ext cx="2490773" cy="2353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71500" y="3861048"/>
            <a:ext cx="9001000" cy="29238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SV" sz="4800" b="1" dirty="0" smtClean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ORGANIGRAMA </a:t>
            </a:r>
            <a:endParaRPr lang="es-SV" sz="4800" b="1" dirty="0">
              <a:solidFill>
                <a:schemeClr val="accent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s-SV" sz="4800" b="1" dirty="0" smtClean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INSTITUCIONAL </a:t>
            </a:r>
          </a:p>
          <a:p>
            <a:pPr algn="ctr"/>
            <a:r>
              <a:rPr lang="es-SV" b="1" dirty="0" smtClean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 30 de septiembre de 2018.</a:t>
            </a:r>
          </a:p>
          <a:p>
            <a:endParaRPr lang="es-SV" sz="1600" b="1" dirty="0" smtClean="0">
              <a:solidFill>
                <a:schemeClr val="accent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SV" sz="1600" b="1" dirty="0">
              <a:solidFill>
                <a:schemeClr val="accent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SV" sz="1600" b="1" dirty="0" smtClean="0">
              <a:solidFill>
                <a:schemeClr val="accent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SV" sz="1100" b="1" dirty="0" smtClean="0">
              <a:solidFill>
                <a:schemeClr val="accent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SV" sz="1100" b="1" dirty="0" smtClean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Nota: Haz clic en        para conocer la Institución. </a:t>
            </a:r>
            <a:endParaRPr lang="es-ES" sz="1100" b="1" cap="none" spc="0" dirty="0">
              <a:ln w="11430"/>
              <a:solidFill>
                <a:schemeClr val="accent4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4 Botón de acción: Volver">
            <a:hlinkClick r:id="rId4" action="ppaction://hlinksldjump" highlightClick="1"/>
          </p:cNvPr>
          <p:cNvSpPr/>
          <p:nvPr/>
        </p:nvSpPr>
        <p:spPr>
          <a:xfrm rot="-5400000">
            <a:off x="1176957" y="6436190"/>
            <a:ext cx="165350" cy="144016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0853892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771903"/>
            <a:ext cx="8435280" cy="6048314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proporcionar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asesoría y asistencia legal 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Dirección Superior y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todas las unidades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institución,   así   como   realizar   estudios   jurídicos   y   emitir   dictámenes   de   casos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especiales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con el fin de proteger los intereses institucionales, proporcionando asesoría y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asistencia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legal  a  dependencias 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dela  Institución, con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relación  a  adquisición  de  bienes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inmuebles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así como legalizar y controlar los bienes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propiedad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Institución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Brindar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asistencia y asesoría legal a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Dirección Superior y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las dependencias de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Institución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 soliciten.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Celebrar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contratos,  formalizar  todos  los  instrumentos  y  realizar  todos  los  actos  y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operaciones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fueren necesarios o convenientes para llevar a efecto las facultades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atribuciones que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ley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creación de ANDA le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confiere.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Realizar arreglos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judiciales y extrajudiciales. </a:t>
            </a:r>
            <a:endParaRPr lang="es-SV" sz="72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Elaborar 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proyectos   de   reformas   a   leyes,   decretos   y   reglamentos   que   estén </a:t>
            </a:r>
            <a:endParaRPr lang="es-SV" sz="72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relacionados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el quehacer de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institución.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Ejercer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 funciones  de  abogacía  y  notariado,  en  aquellos  casos  que  la  institución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tenga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interés, ya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sea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como actor o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demandado.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Elaborar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 instrumentos  jurídicos  que  la  institución  necesite  suscribir,  para  el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desarrollo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sus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actividades.</a:t>
            </a: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 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Lic. Gilberto Canjura Velásquez.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18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34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SV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259632" y="188640"/>
            <a:ext cx="6768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Unidad Jurídica: </a:t>
            </a:r>
            <a:r>
              <a:rPr lang="es-SV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6277669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197397" y="170826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70400886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698486"/>
            <a:ext cx="8280920" cy="5949046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sesorar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administrativamente a todas las dependencias, en la formulación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seguimiento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planes, programas y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proyectos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con el propósito de contribuir a dar un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servicio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ágil y oportuno a los usuarios de ANDA. </a:t>
            </a:r>
            <a:endParaRPr lang="es-SV" sz="72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Apoyar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integrar la formulación y desarrollo del Plan Estratégico Institucional,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Planes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Quinquenales de Inversión y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 inversión,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Planes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Anuales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Operativos y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Planes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Acción de las diferentes dependencias que conforman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institución.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Formular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dar seguimiento a la ejecución de planes, programas y coordinación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proyectos de preinversión e inversión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institucional.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Planificar,  coordinar,  gestionar y administrar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ingreso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información al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Sistema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Información de Inversión Pública (SIIP) del Ministerio de Hacienda,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como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herramienta de planificación de las inversiones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institucionales.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Proporcionar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orientaciones gubernamentales 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institucionales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considerar en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formulación de planes, programas y perfiles de proyectos, así también la base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metodológica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aplicar y los períodos para efecto de presentación de información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relacionada.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las áreas técnicas, para que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formulación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actualización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estudios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diseños para construcción, reconstrucción, expansión, mejora,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ampliación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reparación de cualquier obra o proyecto, a ser presentado al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Ministerio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Hacienda cumpla con la normativa vigente de esa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institución.</a:t>
            </a: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Ing. José Manuel Linares Mancía.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5</a:t>
            </a: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11 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dirty="0" smtClean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611560" y="260648"/>
            <a:ext cx="7056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Gerencia de Planificación y Desarrollo: </a:t>
            </a:r>
            <a:r>
              <a:rPr lang="es-SV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4828" y="6165304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0" y="142944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54766516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14323" y="771545"/>
            <a:ext cx="8371338" cy="6048672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promover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divulgar los logros alcanzados por ANDA, para mejorar la imagen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institucional.</a:t>
            </a: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Elaborar el Plan Institucional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Comunicaciones.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Proponer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políticas de comunicación referentes a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Institución.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Editar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información que deberá ser publicada en los diferentes medios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comunicación.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elaboración de políticas de imagen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corporativa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de imagen gráfica de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Institución.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planificación de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  - producción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la producción de medios de los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eventos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los que asistirá el Presidente y funcionarios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ANDA.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Supervisar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autorizar y difundir material informativo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elaborado por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áreas operativas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y/o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administrativas de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Institución.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Mantener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actualizado el sistema de información gerencial y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suministrar oportunamente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información requerida por la Dirección Superior y otras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dependencias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institución.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formulación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aprobación, ejecución y seguimiento del Plan Anual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Operativo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Presupuesto y Programación Anual de Compras de la Unidad, los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deberán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 consistentes con el presupuesto anual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asignado.</a:t>
            </a:r>
          </a:p>
          <a:p>
            <a:pPr marL="0" indent="0" algn="just">
              <a:buNone/>
            </a:pPr>
            <a:r>
              <a:rPr lang="es-ES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ES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 </a:t>
            </a:r>
            <a:r>
              <a:rPr lang="es-ES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Licda. Silvia Irene Aracely Magaña Azmitia.</a:t>
            </a:r>
            <a:endParaRPr lang="es-ES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ES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6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just">
              <a:buNone/>
            </a:pPr>
            <a:r>
              <a:rPr lang="es-ES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6</a:t>
            </a:r>
          </a:p>
          <a:p>
            <a:pPr marL="0" lvl="0" indent="0" algn="just">
              <a:buNone/>
            </a:pPr>
            <a:r>
              <a:rPr lang="es-ES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</a:t>
            </a:r>
            <a:r>
              <a:rPr lang="es-ES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12</a:t>
            </a:r>
            <a:endParaRPr lang="es-ES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endParaRPr lang="es-SV" sz="26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s-SV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s-SV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67544" y="188640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Subgerencia de Comunicaciones y Relaciones Públicas: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309320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71997618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760640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establecer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supervisar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ejecución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normas y reglamentos operativos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vigilancia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de seguridad, que se desarrollen en todas las instalaciones con el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personal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idóneo a sus funciones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Elaborar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normas y reglamentos de vigilancia y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seguridad.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Elaborar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supervisar la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ejecución de estrategias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seguridad.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ejecución de normas y reglamentos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seguridad.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Evaluar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resultados de la ejecución de los planes de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Presentar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informes periódicos sobre resultados obtenidos en materia de seguridad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 Presidencia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Dirección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Superior.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contratos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asignados.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Planificar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dirigir y controlar las actividades del personal bajo su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mando, estableciendo los mecanismos adecuados de comunicación y coordinación con las diferentes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dependencias de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Institución.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supervisar que sus dependencias ejecuten las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funciones encomendadas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 la Dirección Superior. </a:t>
            </a:r>
            <a:endParaRPr lang="es-SV" sz="72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operar el Centro de Monitoreo Institucional de la Unidad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Seguridad.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del Jefe de la Unidad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Cnel. </a:t>
            </a:r>
            <a:r>
              <a:rPr lang="es-SV" sz="7200" dirty="0" err="1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s-SV" sz="7200" dirty="0" err="1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Pedro Edgardo Portillo Campos.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21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24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endParaRPr lang="es-SV" sz="3400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s-SV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s-SV" dirty="0">
              <a:solidFill>
                <a:schemeClr val="bg1">
                  <a:lumMod val="75000"/>
                </a:schemeClr>
              </a:solidFill>
            </a:endParaRPr>
          </a:p>
          <a:p>
            <a:endParaRPr lang="es-SV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971600" y="332656"/>
            <a:ext cx="633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Unidad de Seguridad:</a:t>
            </a:r>
          </a:p>
          <a:p>
            <a:pPr algn="ctr"/>
            <a:r>
              <a:rPr lang="es-SV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309320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36229455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723472"/>
            <a:ext cx="8568951" cy="621123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Planificar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ejecutar 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procesos especializados de recursos humanos para dotar a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institución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los recursos humanos idóneos, formular políticas, estrategias 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programas para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el personal desarrolle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puestos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trabajo, sus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habilidades técnicas 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humanas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fomentar el desarrollo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permanente del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personal. Así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como velar por el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cumplimiento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las directrices relativas a la estructura organizativa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institucional.</a:t>
            </a:r>
          </a:p>
          <a:p>
            <a:pPr marL="0" indent="0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514350" indent="-514350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Planificar, dirigir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controlar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actividades de las unidades bajo su mando,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estableciendo los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mecanismos adecuados de comunicación y coordinación con las diferentes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dependencias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Institución, relacionadas con el desempeño de las funciones de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Gerencia.</a:t>
            </a:r>
          </a:p>
          <a:p>
            <a:pPr marL="514350" indent="-514350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Mantener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actualizado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Sistema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Información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Gerencial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Recursos Humanos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institucional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permita la toma de decisiones oportunas y la adecuada interrelación con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otras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unidades de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institución.</a:t>
            </a:r>
          </a:p>
          <a:p>
            <a:pPr marL="514350" indent="-514350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Facilitar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administrar el recurso humano de la institución, así como el control y registro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expedientes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laborales.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Lic. Jorge Alberto Bolaños Escudero.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106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60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166</a:t>
            </a: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11560" y="116632"/>
            <a:ext cx="7992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Gerencia de Recursos Humanos: </a:t>
            </a:r>
            <a:endParaRPr lang="es-SV" sz="8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309320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31665154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764704"/>
            <a:ext cx="8445624" cy="5976664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asegurar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cumplimiento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los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planes, programas y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proyectos institucionales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en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función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cumplir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objetivos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ANDA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mediante la coordinación de acciones, que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permitan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hacer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 uso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racional y eficiente de los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recursos institucionales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tanto técnica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como administrativamente. Impulsar y coordinar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estudios e investigaciones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recurso hídrico.</a:t>
            </a: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Evaluar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informes sobre el desarrollo de las funciones técnicas y administrativas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Institucionales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verificación del cumplimiento de los objetivos y planes y de ser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necesario establecer nuevos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cursos de acción. </a:t>
            </a:r>
            <a:endParaRPr lang="es-SV" sz="72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Garantizar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cumplimiento de los objetivos y metas de sus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dependencias.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Participar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la coordinación para la actualización del Plan Estratégico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Institucional.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Participar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la definición de las políticas,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planes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programas tendientes a mejorar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gestión técnico- administrativa.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Velar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 el cumplimiento de los reglamentos existentes, procedimientos aprobados y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otras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normas dictadas para el buen funcionamiento de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Institución.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Recibir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informes enviados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 las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Direcciones a su cargo y las diferentes Unidades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Staff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sobre el cumplimiento de los acuerdos y resoluciones de Junta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Gobierno.</a:t>
            </a: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del Jefe de la Unidad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Ing. Manuel Ángel Serrano Guzmán.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</a:p>
          <a:p>
            <a:pPr marL="0" indent="0" algn="just">
              <a:buNone/>
            </a:pPr>
            <a:endParaRPr lang="es-SV" sz="72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SV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023020" y="332656"/>
            <a:ext cx="5976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Dirección Ejecutiva: </a:t>
            </a:r>
            <a:r>
              <a:rPr lang="es-SV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6165304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65217983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764704"/>
            <a:ext cx="8373616" cy="5917108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constituir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enlace institucional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entre las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poblaciones desabastecidas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servicio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agua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potable de las zonas urbanas, peri urbana y rural con las diferentes dependencias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ANDA para la gestión, ejecución o mejoramiento de sus proyectos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agua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potable y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saneamiento.</a:t>
            </a: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Cumplir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todas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solicitudes que llegan de Junta de Gobierno y Presidencia a través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informes. </a:t>
            </a:r>
            <a:endParaRPr lang="es-SV" sz="72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Presentar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solicitudes de comunidades a Junta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Gobierno.</a:t>
            </a:r>
          </a:p>
          <a:p>
            <a:pPr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Realizar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inspecciones sociales para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apoyar el trámite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factibilidad y presentar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informe.</a:t>
            </a:r>
          </a:p>
          <a:p>
            <a:pPr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Brindar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asesoría y asistencia a las comunidades en lo concerniente a trámites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institucionales.</a:t>
            </a:r>
          </a:p>
          <a:p>
            <a:pPr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Establecer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 mayor acercamiento y comunicación con las directivas de las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comunidades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informar a la población en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general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sobre los servicios y proyectos que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proporciona.</a:t>
            </a:r>
          </a:p>
          <a:p>
            <a:pPr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Atender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dar seguimiento a las solicitudes de las comunidades en coordinación con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las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áreas operativas, para que dichas solicitudes sean atendidas en forma ágil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eficiente.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endParaRPr lang="es-SV" sz="72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:Licda. Florys Norayda Reyes Mora.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14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25 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+mj-lt"/>
              <a:buAutoNum type="arabicPeriod"/>
            </a:pPr>
            <a:endParaRPr lang="es-SV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+mj-lt"/>
              <a:buAutoNum type="arabicPeriod"/>
            </a:pPr>
            <a:endParaRPr lang="es-SV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s-SV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755576" y="332656"/>
            <a:ext cx="7848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Unidad de Inclusión Social: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99886649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687820"/>
            <a:ext cx="7920880" cy="598154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envasar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agua purificada de muy buena calidad en diferentes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presentaciones (botellas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garrafón y bolsa), aplicando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Buenas Prácticas de Manufactura tanto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personal como en las instalaciones de la planta.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Cumplir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la Normativa Salvadoreña de agua envasada (NSO) y Proveer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agua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embotellada a todo el sector público del país (Gubernamental y Municipal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Planificar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dirigir y controlar las actividades del personal, estableciendo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mecanismos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adecuados de comunicación y coordinación con las diferentes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dependencias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Institución, relacionados con el desempeño de las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funciones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Diseñar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implantar y evaluar el funcionamiento del Sistema de Control Interno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permita monitorear el resultado de las actividades desarrolladas del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personal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su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cargo.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Controlar la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medición de parámetros de calidad del agua que sean las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correctas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cumplan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el estándar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establecido.</a:t>
            </a:r>
          </a:p>
          <a:p>
            <a:pPr marL="0" indent="0" algn="just">
              <a:buClr>
                <a:schemeClr val="bg1">
                  <a:lumMod val="75000"/>
                </a:schemeClr>
              </a:buClr>
              <a:buNone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del Jefe de la Unidad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Sr. Douglas Ernesto Calderón Bailon.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2</a:t>
            </a: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17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19 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s-SV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83568" y="260648"/>
            <a:ext cx="6912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Planta </a:t>
            </a:r>
            <a:r>
              <a:rPr lang="es-SV" sz="2000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nvasadora de Agua: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6093296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03715053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43454" y="836712"/>
            <a:ext cx="8443346" cy="5505475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gestionar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ante la Dirección General de Cooperación Externa y organismos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cooperación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nacional e internacional, para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concretización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cooperación financiera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reembolsable y asistencia técnica a nivel institucional, y velar por la buena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administración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estos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la Presidencia, Dirección Ejecutiva,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Técnica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Tecnologías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Información y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todas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las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Unidades y Gerencias de ANDA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presentación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necesidades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proyectos en áreas prioritarias, con gobiernos amigos, organismos y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agencias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cooperación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internacional.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acciones para captar la asistencia técnica, proveniente de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cooperación nacional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multinacional, en las áreas de interés de la institución, así como realizar las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actividades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necesarias, para la suscripción de los convenios de cooperación. </a:t>
            </a:r>
            <a:endParaRPr lang="es-SV" sz="72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Participar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la formulación de criterios y lineamientos de políticas en apoyo 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planes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programas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proyectos de inversión y cooperación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técnica.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Mantener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 sistema de información y control que permita evaluar el resultado de las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actividades desarrolladas.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seguimiento a trámites de donaciones ante los Ministerios de: Hacienda y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Relaciones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Exteriores,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etc.</a:t>
            </a:r>
          </a:p>
          <a:p>
            <a:pPr marL="0" indent="0" algn="just">
              <a:buNone/>
            </a:pPr>
            <a:endParaRPr lang="es-SV" sz="72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Licda. Ana Guadalupe Aguilar de Cardoza.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8 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s-SV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835968" y="202264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Unidad de Cooperación Internacional: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0744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99048726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629980"/>
            <a:ext cx="8229600" cy="5895364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endParaRPr lang="es-SV" sz="1200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es-SV" sz="23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facilitar </a:t>
            </a:r>
            <a:r>
              <a:rPr lang="es-SV" sz="23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incorporación de la transversalidad de principio de igualdad, equidad y no discriminación en las políticas, planes, programa, proyectos, normativas y acciones institucionales de </a:t>
            </a:r>
            <a:r>
              <a:rPr lang="es-SV" sz="23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ANDA.</a:t>
            </a:r>
          </a:p>
          <a:p>
            <a:pPr marL="0" indent="0" algn="just">
              <a:buNone/>
            </a:pPr>
            <a:endParaRPr lang="es-SV" sz="23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23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23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Brindar asesoría a mujeres y hombres que sean victimas de violencia de género dentro de la institución (violencia física, psicológica, feminicida, sexual, simbólica, institucional, laboral).</a:t>
            </a:r>
          </a:p>
          <a:p>
            <a:pPr marL="0" indent="0" algn="just">
              <a:buNone/>
            </a:pPr>
            <a:endParaRPr lang="es-SV" sz="23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23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2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23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2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2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23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2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23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del Jefe de la Unidad : </a:t>
            </a:r>
            <a:r>
              <a:rPr lang="es-SV" sz="23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Licda. Sofía Marisol Monge Escobar.</a:t>
            </a:r>
            <a:endParaRPr lang="es-SV" sz="23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23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5</a:t>
            </a:r>
          </a:p>
          <a:p>
            <a:pPr marL="0" indent="0" algn="just">
              <a:buNone/>
            </a:pPr>
            <a:r>
              <a:rPr lang="es-SV" sz="23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23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endParaRPr lang="es-SV" sz="23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23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</a:t>
            </a:r>
            <a:r>
              <a:rPr lang="es-SV" sz="23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empleados: 5 </a:t>
            </a:r>
            <a:endParaRPr lang="es-SV" sz="23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2300" dirty="0"/>
          </a:p>
        </p:txBody>
      </p:sp>
      <p:sp>
        <p:nvSpPr>
          <p:cNvPr id="5" name="4 CuadroTexto"/>
          <p:cNvSpPr txBox="1"/>
          <p:nvPr/>
        </p:nvSpPr>
        <p:spPr>
          <a:xfrm>
            <a:off x="971600" y="260648"/>
            <a:ext cx="62646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Unidad de Género: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6165304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02987005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driana.amaya.NETDOMAIN\Documents\ANDA\logos anda\Nuevo logo ANDA  (2)-0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2390" y="6255334"/>
            <a:ext cx="1157328" cy="441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0" y="0"/>
            <a:ext cx="9144000" cy="5486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dirty="0" smtClean="0">
                <a:solidFill>
                  <a:schemeClr val="bg2"/>
                </a:solidFill>
              </a:rPr>
              <a:t>ESTRUCTURA ORGANIZATIVA  INSTITUCIONAL</a:t>
            </a:r>
            <a:endParaRPr lang="es-SV" dirty="0">
              <a:solidFill>
                <a:schemeClr val="bg2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124175" y="404664"/>
            <a:ext cx="6801290" cy="4571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>
              <a:solidFill>
                <a:srgbClr val="FFC000"/>
              </a:solidFill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4647045" y="620688"/>
            <a:ext cx="720080" cy="288032"/>
          </a:xfrm>
          <a:prstGeom prst="rect">
            <a:avLst/>
          </a:prstGeom>
          <a:solidFill>
            <a:schemeClr val="bg2"/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s-SV" sz="600" dirty="0" smtClean="0">
                <a:solidFill>
                  <a:schemeClr val="tx1"/>
                </a:solidFill>
                <a:hlinkClick r:id="rId4" action="ppaction://hlinksldjump"/>
              </a:rPr>
              <a:t>JUNTA DE GOBIERNO</a:t>
            </a:r>
            <a:endParaRPr lang="es-SV" sz="600" dirty="0">
              <a:solidFill>
                <a:schemeClr val="tx1"/>
              </a:solidFill>
            </a:endParaRPr>
          </a:p>
        </p:txBody>
      </p:sp>
      <p:sp>
        <p:nvSpPr>
          <p:cNvPr id="25" name="24 Rectángulo"/>
          <p:cNvSpPr/>
          <p:nvPr/>
        </p:nvSpPr>
        <p:spPr>
          <a:xfrm>
            <a:off x="3678111" y="980728"/>
            <a:ext cx="824918" cy="216024"/>
          </a:xfrm>
          <a:prstGeom prst="rect">
            <a:avLst/>
          </a:prstGeom>
          <a:ln/>
        </p:spPr>
        <p:style>
          <a:lnRef idx="2">
            <a:schemeClr val="accent2"/>
          </a:lnRef>
          <a:fillRef idx="1001">
            <a:schemeClr val="dk2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s-SV" sz="500" dirty="0">
                <a:solidFill>
                  <a:schemeClr val="tx1"/>
                </a:solidFill>
                <a:hlinkClick r:id="rId5" action="ppaction://hlinksldjump"/>
              </a:rPr>
              <a:t>Unidad de </a:t>
            </a:r>
            <a:endParaRPr lang="es-SV" sz="500" dirty="0" smtClean="0">
              <a:solidFill>
                <a:schemeClr val="tx1"/>
              </a:solidFill>
              <a:hlinkClick r:id="rId5" action="ppaction://hlinksldjump"/>
            </a:endParaRPr>
          </a:p>
          <a:p>
            <a:pPr lvl="0" algn="ctr"/>
            <a:r>
              <a:rPr lang="es-SV" sz="500" dirty="0" smtClean="0">
                <a:solidFill>
                  <a:schemeClr val="tx1"/>
                </a:solidFill>
                <a:hlinkClick r:id="rId5" action="ppaction://hlinksldjump"/>
              </a:rPr>
              <a:t>Auditoría </a:t>
            </a:r>
            <a:r>
              <a:rPr lang="es-SV" sz="500" dirty="0">
                <a:solidFill>
                  <a:schemeClr val="tx1"/>
                </a:solidFill>
                <a:hlinkClick r:id="rId5" action="ppaction://hlinksldjump"/>
              </a:rPr>
              <a:t>Interna</a:t>
            </a:r>
            <a:endParaRPr lang="es-SV" sz="500" dirty="0">
              <a:solidFill>
                <a:schemeClr val="tx1"/>
              </a:solidFill>
            </a:endParaRPr>
          </a:p>
        </p:txBody>
      </p:sp>
      <p:sp>
        <p:nvSpPr>
          <p:cNvPr id="26" name="25 Rectángulo"/>
          <p:cNvSpPr/>
          <p:nvPr/>
        </p:nvSpPr>
        <p:spPr>
          <a:xfrm>
            <a:off x="5511141" y="984060"/>
            <a:ext cx="864096" cy="216024"/>
          </a:xfrm>
          <a:prstGeom prst="rect">
            <a:avLst/>
          </a:prstGeom>
          <a:solidFill>
            <a:schemeClr val="bg2"/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500" dirty="0">
                <a:solidFill>
                  <a:schemeClr val="tx1"/>
                </a:solidFill>
                <a:hlinkClick r:id="rId6" action="ppaction://hlinksldjump"/>
              </a:rPr>
              <a:t>U. Acceso a la</a:t>
            </a:r>
          </a:p>
          <a:p>
            <a:pPr algn="ctr"/>
            <a:r>
              <a:rPr lang="es-SV" sz="500" dirty="0">
                <a:solidFill>
                  <a:schemeClr val="tx1"/>
                </a:solidFill>
                <a:hlinkClick r:id="rId6" action="ppaction://hlinksldjump"/>
              </a:rPr>
              <a:t>Información Publica</a:t>
            </a:r>
            <a:endParaRPr lang="es-SV" sz="500" dirty="0">
              <a:solidFill>
                <a:schemeClr val="tx1"/>
              </a:solidFill>
            </a:endParaRPr>
          </a:p>
        </p:txBody>
      </p:sp>
      <p:sp>
        <p:nvSpPr>
          <p:cNvPr id="27" name="26 Rectángulo"/>
          <p:cNvSpPr/>
          <p:nvPr/>
        </p:nvSpPr>
        <p:spPr>
          <a:xfrm>
            <a:off x="3674939" y="1259374"/>
            <a:ext cx="849882" cy="216024"/>
          </a:xfrm>
          <a:prstGeom prst="rect">
            <a:avLst/>
          </a:prstGeom>
          <a:solidFill>
            <a:schemeClr val="bg2"/>
          </a:solidFill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500" dirty="0">
                <a:solidFill>
                  <a:schemeClr val="tx1"/>
                </a:solidFill>
                <a:hlinkClick r:id="rId7" action="ppaction://hlinksldjump"/>
              </a:rPr>
              <a:t>Unidad </a:t>
            </a:r>
            <a:r>
              <a:rPr lang="es-SV" sz="500" dirty="0" smtClean="0">
                <a:solidFill>
                  <a:schemeClr val="tx1"/>
                </a:solidFill>
                <a:hlinkClick r:id="rId7" action="ppaction://hlinksldjump"/>
              </a:rPr>
              <a:t>de Secretaria</a:t>
            </a:r>
            <a:endParaRPr lang="es-SV" sz="400" dirty="0">
              <a:solidFill>
                <a:schemeClr val="tx1"/>
              </a:solidFill>
            </a:endParaRPr>
          </a:p>
        </p:txBody>
      </p:sp>
      <p:sp>
        <p:nvSpPr>
          <p:cNvPr id="28" name="27 Rectángulo"/>
          <p:cNvSpPr/>
          <p:nvPr/>
        </p:nvSpPr>
        <p:spPr>
          <a:xfrm>
            <a:off x="5511141" y="1259374"/>
            <a:ext cx="864096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500" dirty="0" smtClean="0">
                <a:solidFill>
                  <a:schemeClr val="bg2"/>
                </a:solidFill>
                <a:hlinkClick r:id="rId8" action="ppaction://hlinksldjump"/>
              </a:rPr>
              <a:t>UACI</a:t>
            </a:r>
            <a:endParaRPr lang="es-SV" sz="500" dirty="0">
              <a:solidFill>
                <a:schemeClr val="bg2"/>
              </a:solidFill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3674939" y="1556792"/>
            <a:ext cx="849882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500" dirty="0">
                <a:solidFill>
                  <a:schemeClr val="bg2"/>
                </a:solidFill>
                <a:hlinkClick r:id="rId9" action="ppaction://hlinksldjump"/>
              </a:rPr>
              <a:t>GERENCIA UFI</a:t>
            </a:r>
            <a:endParaRPr lang="es-SV" sz="400" dirty="0">
              <a:solidFill>
                <a:schemeClr val="bg2"/>
              </a:solidFill>
            </a:endParaRPr>
          </a:p>
        </p:txBody>
      </p:sp>
      <p:sp>
        <p:nvSpPr>
          <p:cNvPr id="30" name="29 Rectángulo"/>
          <p:cNvSpPr/>
          <p:nvPr/>
        </p:nvSpPr>
        <p:spPr>
          <a:xfrm>
            <a:off x="4656538" y="1772816"/>
            <a:ext cx="720080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600" dirty="0" smtClean="0">
                <a:solidFill>
                  <a:schemeClr val="bg2"/>
                </a:solidFill>
                <a:hlinkClick r:id="rId10" action="ppaction://hlinksldjump"/>
              </a:rPr>
              <a:t>PRESIDENCIA</a:t>
            </a:r>
            <a:endParaRPr lang="es-SV" sz="700" dirty="0">
              <a:solidFill>
                <a:schemeClr val="bg2"/>
              </a:solidFill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3674938" y="2060848"/>
            <a:ext cx="849882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500" dirty="0">
                <a:solidFill>
                  <a:schemeClr val="bg2"/>
                </a:solidFill>
                <a:hlinkClick r:id="rId11" action="ppaction://hlinksldjump"/>
              </a:rPr>
              <a:t>Unidad Jurídica</a:t>
            </a:r>
            <a:endParaRPr lang="es-SV" sz="400" dirty="0">
              <a:solidFill>
                <a:schemeClr val="bg2"/>
              </a:solidFill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5417342" y="2060848"/>
            <a:ext cx="973349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500" dirty="0">
                <a:solidFill>
                  <a:schemeClr val="bg2"/>
                </a:solidFill>
                <a:hlinkClick r:id="rId12" action="ppaction://hlinksldjump"/>
              </a:rPr>
              <a:t>Gerencia </a:t>
            </a:r>
            <a:r>
              <a:rPr lang="es-SV" sz="500" dirty="0" smtClean="0">
                <a:solidFill>
                  <a:schemeClr val="bg2"/>
                </a:solidFill>
                <a:hlinkClick r:id="rId12" action="ppaction://hlinksldjump"/>
              </a:rPr>
              <a:t>de Planificación  y</a:t>
            </a:r>
            <a:r>
              <a:rPr lang="es-SV" sz="500" dirty="0">
                <a:solidFill>
                  <a:schemeClr val="bg2"/>
                </a:solidFill>
                <a:hlinkClick r:id="rId12" action="ppaction://hlinksldjump"/>
              </a:rPr>
              <a:t> </a:t>
            </a:r>
            <a:r>
              <a:rPr lang="es-SV" sz="500" dirty="0" smtClean="0">
                <a:solidFill>
                  <a:schemeClr val="bg2"/>
                </a:solidFill>
                <a:hlinkClick r:id="rId12" action="ppaction://hlinksldjump"/>
              </a:rPr>
              <a:t>Desarrollo</a:t>
            </a:r>
            <a:endParaRPr lang="es-SV" sz="400" dirty="0">
              <a:solidFill>
                <a:schemeClr val="bg2"/>
              </a:solidFill>
            </a:endParaRPr>
          </a:p>
        </p:txBody>
      </p:sp>
      <p:sp>
        <p:nvSpPr>
          <p:cNvPr id="33" name="32 Rectángulo"/>
          <p:cNvSpPr/>
          <p:nvPr/>
        </p:nvSpPr>
        <p:spPr>
          <a:xfrm>
            <a:off x="3674937" y="2348880"/>
            <a:ext cx="849883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500" dirty="0">
                <a:solidFill>
                  <a:schemeClr val="bg2"/>
                </a:solidFill>
                <a:hlinkClick r:id="rId13" action="ppaction://hlinksldjump"/>
              </a:rPr>
              <a:t>Subgerencia </a:t>
            </a:r>
            <a:r>
              <a:rPr lang="es-SV" sz="500" dirty="0" smtClean="0">
                <a:solidFill>
                  <a:schemeClr val="bg2"/>
                </a:solidFill>
                <a:hlinkClick r:id="rId13" action="ppaction://hlinksldjump"/>
              </a:rPr>
              <a:t>de Comunicaciones y RRPP</a:t>
            </a:r>
            <a:endParaRPr lang="es-SV" sz="400" dirty="0">
              <a:solidFill>
                <a:schemeClr val="bg2"/>
              </a:solidFill>
            </a:endParaRPr>
          </a:p>
        </p:txBody>
      </p:sp>
      <p:sp>
        <p:nvSpPr>
          <p:cNvPr id="34" name="33 Rectángulo"/>
          <p:cNvSpPr/>
          <p:nvPr/>
        </p:nvSpPr>
        <p:spPr>
          <a:xfrm>
            <a:off x="5417342" y="2348880"/>
            <a:ext cx="973349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500" dirty="0">
                <a:solidFill>
                  <a:schemeClr val="bg2"/>
                </a:solidFill>
                <a:hlinkClick r:id="rId14" action="ppaction://hlinksldjump"/>
              </a:rPr>
              <a:t>Unidad de Seguridad</a:t>
            </a:r>
            <a:endParaRPr lang="es-SV" sz="400" dirty="0">
              <a:solidFill>
                <a:schemeClr val="bg2"/>
              </a:solidFill>
            </a:endParaRPr>
          </a:p>
        </p:txBody>
      </p:sp>
      <p:sp>
        <p:nvSpPr>
          <p:cNvPr id="35" name="34 Rectángulo"/>
          <p:cNvSpPr/>
          <p:nvPr/>
        </p:nvSpPr>
        <p:spPr>
          <a:xfrm>
            <a:off x="3687421" y="2636912"/>
            <a:ext cx="824918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500" dirty="0">
                <a:solidFill>
                  <a:schemeClr val="bg2"/>
                </a:solidFill>
                <a:hlinkClick r:id="rId15" action="ppaction://hlinksldjump"/>
              </a:rPr>
              <a:t>Gerencia de RRHH</a:t>
            </a:r>
            <a:endParaRPr lang="es-SV" sz="400" dirty="0">
              <a:solidFill>
                <a:schemeClr val="bg2"/>
              </a:solidFill>
            </a:endParaRPr>
          </a:p>
        </p:txBody>
      </p:sp>
      <p:sp>
        <p:nvSpPr>
          <p:cNvPr id="36" name="35 Rectángulo"/>
          <p:cNvSpPr/>
          <p:nvPr/>
        </p:nvSpPr>
        <p:spPr>
          <a:xfrm>
            <a:off x="4647045" y="2909900"/>
            <a:ext cx="741871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500" dirty="0">
                <a:solidFill>
                  <a:schemeClr val="bg2"/>
                </a:solidFill>
                <a:hlinkClick r:id="rId16" action="ppaction://hlinksldjump"/>
              </a:rPr>
              <a:t>Dirección Ejecutiva</a:t>
            </a:r>
            <a:endParaRPr lang="es-SV" sz="400" dirty="0">
              <a:solidFill>
                <a:schemeClr val="bg2"/>
              </a:solidFill>
            </a:endParaRPr>
          </a:p>
        </p:txBody>
      </p:sp>
      <p:sp>
        <p:nvSpPr>
          <p:cNvPr id="37" name="36 Rectángulo"/>
          <p:cNvSpPr/>
          <p:nvPr/>
        </p:nvSpPr>
        <p:spPr>
          <a:xfrm>
            <a:off x="3706267" y="3161928"/>
            <a:ext cx="818554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3"/>
          </a:lnRef>
          <a:fillRef idx="1001">
            <a:schemeClr val="dk2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500" dirty="0">
                <a:solidFill>
                  <a:schemeClr val="bg2"/>
                </a:solidFill>
                <a:hlinkClick r:id="rId17" action="ppaction://hlinksldjump"/>
              </a:rPr>
              <a:t>Unidad de </a:t>
            </a:r>
            <a:endParaRPr lang="es-SV" sz="500" dirty="0" smtClean="0">
              <a:solidFill>
                <a:schemeClr val="bg2"/>
              </a:solidFill>
              <a:hlinkClick r:id="rId17" action="ppaction://hlinksldjump"/>
            </a:endParaRPr>
          </a:p>
          <a:p>
            <a:pPr algn="ctr"/>
            <a:r>
              <a:rPr lang="es-SV" sz="500" dirty="0" smtClean="0">
                <a:solidFill>
                  <a:schemeClr val="bg2"/>
                </a:solidFill>
                <a:hlinkClick r:id="rId17" action="ppaction://hlinksldjump"/>
              </a:rPr>
              <a:t>Inclusión</a:t>
            </a:r>
            <a:r>
              <a:rPr lang="es-SV" sz="500" dirty="0">
                <a:solidFill>
                  <a:schemeClr val="bg2"/>
                </a:solidFill>
                <a:hlinkClick r:id="rId17" action="ppaction://hlinksldjump"/>
              </a:rPr>
              <a:t> </a:t>
            </a:r>
            <a:r>
              <a:rPr lang="es-SV" sz="500" dirty="0" smtClean="0">
                <a:solidFill>
                  <a:schemeClr val="bg2"/>
                </a:solidFill>
                <a:hlinkClick r:id="rId17" action="ppaction://hlinksldjump"/>
              </a:rPr>
              <a:t>Social</a:t>
            </a:r>
            <a:endParaRPr lang="es-SV" sz="400" dirty="0">
              <a:solidFill>
                <a:schemeClr val="bg2"/>
              </a:solidFill>
            </a:endParaRPr>
          </a:p>
        </p:txBody>
      </p:sp>
      <p:sp>
        <p:nvSpPr>
          <p:cNvPr id="38" name="37 Rectángulo"/>
          <p:cNvSpPr/>
          <p:nvPr/>
        </p:nvSpPr>
        <p:spPr>
          <a:xfrm>
            <a:off x="3712266" y="3416293"/>
            <a:ext cx="818554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18" action="ppaction://hlinksldjump"/>
              </a:rPr>
              <a:t>Unidad de</a:t>
            </a:r>
          </a:p>
          <a:p>
            <a:pPr algn="ctr"/>
            <a:r>
              <a:rPr lang="es-SV" sz="400" dirty="0" smtClean="0">
                <a:solidFill>
                  <a:schemeClr val="bg2"/>
                </a:solidFill>
                <a:hlinkClick r:id="rId18" action="ppaction://hlinksldjump"/>
              </a:rPr>
              <a:t>Cooperación Internacional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39" name="38 Rectángulo"/>
          <p:cNvSpPr/>
          <p:nvPr/>
        </p:nvSpPr>
        <p:spPr>
          <a:xfrm>
            <a:off x="5531329" y="3140968"/>
            <a:ext cx="890241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500" dirty="0">
                <a:solidFill>
                  <a:schemeClr val="bg2"/>
                </a:solidFill>
                <a:hlinkClick r:id="rId19" action="ppaction://hlinksldjump"/>
              </a:rPr>
              <a:t>Planta Envasadora</a:t>
            </a:r>
          </a:p>
          <a:p>
            <a:pPr algn="ctr"/>
            <a:r>
              <a:rPr lang="es-SV" sz="500" dirty="0">
                <a:solidFill>
                  <a:schemeClr val="bg2"/>
                </a:solidFill>
                <a:hlinkClick r:id="rId19" action="ppaction://hlinksldjump"/>
              </a:rPr>
              <a:t>de Agua</a:t>
            </a:r>
            <a:endParaRPr lang="es-SV" sz="400" dirty="0">
              <a:solidFill>
                <a:schemeClr val="bg2"/>
              </a:solidFill>
            </a:endParaRPr>
          </a:p>
        </p:txBody>
      </p:sp>
      <p:sp>
        <p:nvSpPr>
          <p:cNvPr id="40" name="39 Rectángulo"/>
          <p:cNvSpPr/>
          <p:nvPr/>
        </p:nvSpPr>
        <p:spPr>
          <a:xfrm>
            <a:off x="5535948" y="3410716"/>
            <a:ext cx="890241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500" dirty="0">
                <a:solidFill>
                  <a:schemeClr val="bg2"/>
                </a:solidFill>
                <a:hlinkClick r:id="rId20" action="ppaction://hlinksldjump"/>
              </a:rPr>
              <a:t>Unidad de Genero</a:t>
            </a:r>
            <a:endParaRPr lang="es-SV" sz="400" dirty="0">
              <a:solidFill>
                <a:schemeClr val="bg2"/>
              </a:solidFill>
            </a:endParaRPr>
          </a:p>
        </p:txBody>
      </p:sp>
      <p:sp>
        <p:nvSpPr>
          <p:cNvPr id="41" name="40 Rectángulo"/>
          <p:cNvSpPr/>
          <p:nvPr/>
        </p:nvSpPr>
        <p:spPr>
          <a:xfrm>
            <a:off x="5538510" y="3681028"/>
            <a:ext cx="908735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500" dirty="0">
                <a:solidFill>
                  <a:schemeClr val="bg2"/>
                </a:solidFill>
                <a:hlinkClick r:id="rId21" action="ppaction://hlinksldjump"/>
              </a:rPr>
              <a:t>U. DE </a:t>
            </a:r>
            <a:r>
              <a:rPr lang="es-SV" sz="500" dirty="0" smtClean="0">
                <a:solidFill>
                  <a:schemeClr val="bg2"/>
                </a:solidFill>
                <a:hlinkClick r:id="rId21" action="ppaction://hlinksldjump"/>
              </a:rPr>
              <a:t>Gestión Documental y Archivo</a:t>
            </a:r>
            <a:r>
              <a:rPr lang="es-SV" sz="500" dirty="0">
                <a:solidFill>
                  <a:schemeClr val="bg2"/>
                </a:solidFill>
                <a:hlinkClick r:id="rId21" action="ppaction://hlinksldjump"/>
              </a:rPr>
              <a:t> </a:t>
            </a:r>
            <a:r>
              <a:rPr lang="es-SV" sz="500" dirty="0" smtClean="0">
                <a:solidFill>
                  <a:schemeClr val="bg2"/>
                </a:solidFill>
                <a:hlinkClick r:id="rId21" action="ppaction://hlinksldjump"/>
              </a:rPr>
              <a:t>UGDA</a:t>
            </a:r>
            <a:endParaRPr lang="es-SV" sz="400" dirty="0">
              <a:solidFill>
                <a:schemeClr val="bg2"/>
              </a:solidFill>
            </a:endParaRPr>
          </a:p>
        </p:txBody>
      </p:sp>
      <p:cxnSp>
        <p:nvCxnSpPr>
          <p:cNvPr id="42" name="41 Conector recto"/>
          <p:cNvCxnSpPr>
            <a:endCxn id="30" idx="0"/>
          </p:cNvCxnSpPr>
          <p:nvPr/>
        </p:nvCxnSpPr>
        <p:spPr>
          <a:xfrm>
            <a:off x="5016578" y="908720"/>
            <a:ext cx="0" cy="864096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"/>
          <p:cNvCxnSpPr>
            <a:stCxn id="30" idx="2"/>
            <a:endCxn id="36" idx="0"/>
          </p:cNvCxnSpPr>
          <p:nvPr/>
        </p:nvCxnSpPr>
        <p:spPr>
          <a:xfrm>
            <a:off x="5016578" y="1988840"/>
            <a:ext cx="1403" cy="92106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Conector recto"/>
          <p:cNvCxnSpPr>
            <a:stCxn id="25" idx="3"/>
            <a:endCxn id="26" idx="1"/>
          </p:cNvCxnSpPr>
          <p:nvPr/>
        </p:nvCxnSpPr>
        <p:spPr>
          <a:xfrm>
            <a:off x="4503029" y="1088740"/>
            <a:ext cx="1008112" cy="3332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recto"/>
          <p:cNvCxnSpPr>
            <a:stCxn id="27" idx="3"/>
            <a:endCxn id="28" idx="1"/>
          </p:cNvCxnSpPr>
          <p:nvPr/>
        </p:nvCxnSpPr>
        <p:spPr>
          <a:xfrm>
            <a:off x="4524821" y="1367386"/>
            <a:ext cx="98632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Conector recto"/>
          <p:cNvCxnSpPr>
            <a:stCxn id="29" idx="3"/>
          </p:cNvCxnSpPr>
          <p:nvPr/>
        </p:nvCxnSpPr>
        <p:spPr>
          <a:xfrm>
            <a:off x="4524821" y="1664804"/>
            <a:ext cx="4931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Conector recto"/>
          <p:cNvCxnSpPr>
            <a:stCxn id="31" idx="3"/>
            <a:endCxn id="32" idx="1"/>
          </p:cNvCxnSpPr>
          <p:nvPr/>
        </p:nvCxnSpPr>
        <p:spPr>
          <a:xfrm>
            <a:off x="4524820" y="2168860"/>
            <a:ext cx="892522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Conector recto"/>
          <p:cNvCxnSpPr>
            <a:endCxn id="34" idx="1"/>
          </p:cNvCxnSpPr>
          <p:nvPr/>
        </p:nvCxnSpPr>
        <p:spPr>
          <a:xfrm>
            <a:off x="4529494" y="2456892"/>
            <a:ext cx="88784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recto"/>
          <p:cNvCxnSpPr>
            <a:stCxn id="35" idx="3"/>
          </p:cNvCxnSpPr>
          <p:nvPr/>
        </p:nvCxnSpPr>
        <p:spPr>
          <a:xfrm>
            <a:off x="4512339" y="2744924"/>
            <a:ext cx="514951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Conector recto"/>
          <p:cNvCxnSpPr>
            <a:stCxn id="36" idx="2"/>
          </p:cNvCxnSpPr>
          <p:nvPr/>
        </p:nvCxnSpPr>
        <p:spPr>
          <a:xfrm flipH="1">
            <a:off x="5016578" y="3125924"/>
            <a:ext cx="1403" cy="95114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Conector recto"/>
          <p:cNvCxnSpPr>
            <a:stCxn id="37" idx="3"/>
          </p:cNvCxnSpPr>
          <p:nvPr/>
        </p:nvCxnSpPr>
        <p:spPr>
          <a:xfrm>
            <a:off x="4524821" y="3269940"/>
            <a:ext cx="4931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Conector recto"/>
          <p:cNvCxnSpPr/>
          <p:nvPr/>
        </p:nvCxnSpPr>
        <p:spPr>
          <a:xfrm>
            <a:off x="4534114" y="3518728"/>
            <a:ext cx="488486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Conector recto"/>
          <p:cNvCxnSpPr/>
          <p:nvPr/>
        </p:nvCxnSpPr>
        <p:spPr>
          <a:xfrm flipH="1">
            <a:off x="5022600" y="3269601"/>
            <a:ext cx="51334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Conector recto"/>
          <p:cNvCxnSpPr>
            <a:stCxn id="40" idx="1"/>
          </p:cNvCxnSpPr>
          <p:nvPr/>
        </p:nvCxnSpPr>
        <p:spPr>
          <a:xfrm flipH="1">
            <a:off x="5016578" y="3518728"/>
            <a:ext cx="51937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"/>
          <p:cNvCxnSpPr/>
          <p:nvPr/>
        </p:nvCxnSpPr>
        <p:spPr>
          <a:xfrm>
            <a:off x="5017981" y="3789040"/>
            <a:ext cx="517967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Conector recto"/>
          <p:cNvCxnSpPr/>
          <p:nvPr/>
        </p:nvCxnSpPr>
        <p:spPr>
          <a:xfrm>
            <a:off x="686605" y="3933056"/>
            <a:ext cx="763284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Rectángulo"/>
          <p:cNvSpPr/>
          <p:nvPr/>
        </p:nvSpPr>
        <p:spPr>
          <a:xfrm>
            <a:off x="4666005" y="4077072"/>
            <a:ext cx="741871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500" dirty="0">
                <a:solidFill>
                  <a:schemeClr val="bg2"/>
                </a:solidFill>
                <a:hlinkClick r:id="rId22" action="ppaction://hlinksldjump"/>
              </a:rPr>
              <a:t>Dirección Técnica</a:t>
            </a:r>
            <a:endParaRPr lang="es-SV" sz="400" dirty="0">
              <a:solidFill>
                <a:schemeClr val="bg2"/>
              </a:solidFill>
            </a:endParaRPr>
          </a:p>
        </p:txBody>
      </p:sp>
      <p:sp>
        <p:nvSpPr>
          <p:cNvPr id="58" name="57 Rectángulo"/>
          <p:cNvSpPr/>
          <p:nvPr/>
        </p:nvSpPr>
        <p:spPr>
          <a:xfrm>
            <a:off x="3924134" y="4365104"/>
            <a:ext cx="741871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SV" sz="400" dirty="0">
                <a:solidFill>
                  <a:schemeClr val="bg2"/>
                </a:solidFill>
                <a:hlinkClick r:id="rId23" action="ppaction://hlinksldjump"/>
              </a:rPr>
              <a:t>Gerencia </a:t>
            </a:r>
            <a:r>
              <a:rPr lang="es-SV" sz="400" dirty="0" smtClean="0">
                <a:solidFill>
                  <a:schemeClr val="bg2"/>
                </a:solidFill>
                <a:hlinkClick r:id="rId23" action="ppaction://hlinksldjump"/>
              </a:rPr>
              <a:t>de Investigación</a:t>
            </a:r>
            <a:endParaRPr lang="es-SV" sz="400" dirty="0">
              <a:solidFill>
                <a:schemeClr val="bg2"/>
              </a:solidFill>
              <a:hlinkClick r:id="rId23" action="ppaction://hlinksldjump"/>
            </a:endParaRPr>
          </a:p>
          <a:p>
            <a:r>
              <a:rPr lang="es-SV" sz="400" dirty="0">
                <a:solidFill>
                  <a:schemeClr val="bg2"/>
                </a:solidFill>
                <a:hlinkClick r:id="rId23" action="ppaction://hlinksldjump"/>
              </a:rPr>
              <a:t>Hidrogeológica </a:t>
            </a:r>
            <a:r>
              <a:rPr lang="es-SV" sz="400" dirty="0" smtClean="0">
                <a:solidFill>
                  <a:schemeClr val="bg2"/>
                </a:solidFill>
                <a:hlinkClick r:id="rId23" action="ppaction://hlinksldjump"/>
              </a:rPr>
              <a:t>y Pozos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59" name="58 Rectángulo"/>
          <p:cNvSpPr/>
          <p:nvPr/>
        </p:nvSpPr>
        <p:spPr>
          <a:xfrm>
            <a:off x="5511140" y="4359116"/>
            <a:ext cx="741871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24" action="ppaction://hlinksldjump"/>
              </a:rPr>
              <a:t>Unidad </a:t>
            </a:r>
            <a:r>
              <a:rPr lang="es-SV" sz="400" dirty="0" smtClean="0">
                <a:solidFill>
                  <a:schemeClr val="bg2"/>
                </a:solidFill>
                <a:hlinkClick r:id="rId24" action="ppaction://hlinksldjump"/>
              </a:rPr>
              <a:t>de Laboratorio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60" name="59 Rectángulo"/>
          <p:cNvSpPr/>
          <p:nvPr/>
        </p:nvSpPr>
        <p:spPr>
          <a:xfrm>
            <a:off x="733503" y="5347204"/>
            <a:ext cx="565169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 smtClean="0">
                <a:solidFill>
                  <a:schemeClr val="bg2"/>
                </a:solidFill>
                <a:hlinkClick r:id="rId25" action="ppaction://hlinksldjump"/>
              </a:rPr>
              <a:t>Subgerencia de</a:t>
            </a:r>
            <a:endParaRPr lang="es-SV" sz="400" dirty="0">
              <a:solidFill>
                <a:schemeClr val="bg2"/>
              </a:solidFill>
              <a:hlinkClick r:id="rId25" action="ppaction://hlinksldjump"/>
            </a:endParaRP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25" action="ppaction://hlinksldjump"/>
              </a:rPr>
              <a:t>Operaciones</a:t>
            </a: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25" action="ppaction://hlinksldjump"/>
              </a:rPr>
              <a:t>Comerciales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61" name="60 Rectángulo"/>
          <p:cNvSpPr/>
          <p:nvPr/>
        </p:nvSpPr>
        <p:spPr>
          <a:xfrm>
            <a:off x="94136" y="5346666"/>
            <a:ext cx="539552" cy="220260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 smtClean="0">
                <a:solidFill>
                  <a:schemeClr val="bg2"/>
                </a:solidFill>
                <a:hlinkClick r:id="rId26" action="ppaction://hlinksldjump"/>
              </a:rPr>
              <a:t>Subgerencia de</a:t>
            </a:r>
            <a:endParaRPr lang="es-SV" sz="400" dirty="0">
              <a:solidFill>
                <a:schemeClr val="bg2"/>
              </a:solidFill>
              <a:hlinkClick r:id="rId26" action="ppaction://hlinksldjump"/>
            </a:endParaRP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26" action="ppaction://hlinksldjump"/>
              </a:rPr>
              <a:t>Atención </a:t>
            </a:r>
            <a:r>
              <a:rPr lang="es-SV" sz="400" dirty="0" smtClean="0">
                <a:solidFill>
                  <a:schemeClr val="bg2"/>
                </a:solidFill>
                <a:hlinkClick r:id="rId26" action="ppaction://hlinksldjump"/>
              </a:rPr>
              <a:t>al Cliente</a:t>
            </a:r>
            <a:endParaRPr lang="es-SV" sz="400" dirty="0">
              <a:solidFill>
                <a:schemeClr val="bg2"/>
              </a:solidFill>
            </a:endParaRPr>
          </a:p>
        </p:txBody>
      </p:sp>
      <p:cxnSp>
        <p:nvCxnSpPr>
          <p:cNvPr id="62" name="61 Conector recto"/>
          <p:cNvCxnSpPr/>
          <p:nvPr/>
        </p:nvCxnSpPr>
        <p:spPr>
          <a:xfrm>
            <a:off x="690001" y="3933056"/>
            <a:ext cx="0" cy="1133434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Rectángulo"/>
          <p:cNvSpPr/>
          <p:nvPr/>
        </p:nvSpPr>
        <p:spPr>
          <a:xfrm>
            <a:off x="319065" y="4958478"/>
            <a:ext cx="741871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500" dirty="0">
                <a:solidFill>
                  <a:schemeClr val="bg2"/>
                </a:solidFill>
                <a:hlinkClick r:id="rId27" action="ppaction://hlinksldjump"/>
              </a:rPr>
              <a:t>Gerencia Comercial</a:t>
            </a:r>
            <a:endParaRPr lang="es-SV" sz="400" dirty="0">
              <a:solidFill>
                <a:schemeClr val="bg2"/>
              </a:solidFill>
            </a:endParaRPr>
          </a:p>
        </p:txBody>
      </p:sp>
      <p:cxnSp>
        <p:nvCxnSpPr>
          <p:cNvPr id="64" name="63 Conector recto"/>
          <p:cNvCxnSpPr/>
          <p:nvPr/>
        </p:nvCxnSpPr>
        <p:spPr>
          <a:xfrm>
            <a:off x="2302483" y="3926657"/>
            <a:ext cx="0" cy="1734591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Rectángulo"/>
          <p:cNvSpPr/>
          <p:nvPr/>
        </p:nvSpPr>
        <p:spPr>
          <a:xfrm>
            <a:off x="1883720" y="4960465"/>
            <a:ext cx="864096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500" dirty="0">
                <a:solidFill>
                  <a:schemeClr val="bg2"/>
                </a:solidFill>
                <a:hlinkClick r:id="rId28" action="ppaction://hlinksldjump"/>
              </a:rPr>
              <a:t>Gerencia Servicios</a:t>
            </a:r>
          </a:p>
          <a:p>
            <a:pPr algn="ctr"/>
            <a:r>
              <a:rPr lang="es-SV" sz="500" dirty="0">
                <a:solidFill>
                  <a:schemeClr val="bg2"/>
                </a:solidFill>
                <a:hlinkClick r:id="rId28" action="ppaction://hlinksldjump"/>
              </a:rPr>
              <a:t>Generales </a:t>
            </a:r>
            <a:r>
              <a:rPr lang="es-SV" sz="500" dirty="0" smtClean="0">
                <a:solidFill>
                  <a:schemeClr val="bg2"/>
                </a:solidFill>
                <a:hlinkClick r:id="rId28" action="ppaction://hlinksldjump"/>
              </a:rPr>
              <a:t>y Patrimonio</a:t>
            </a:r>
            <a:endParaRPr lang="es-SV" sz="500" dirty="0">
              <a:solidFill>
                <a:schemeClr val="bg2"/>
              </a:solidFill>
            </a:endParaRPr>
          </a:p>
        </p:txBody>
      </p:sp>
      <p:cxnSp>
        <p:nvCxnSpPr>
          <p:cNvPr id="66" name="65 Conector recto"/>
          <p:cNvCxnSpPr/>
          <p:nvPr/>
        </p:nvCxnSpPr>
        <p:spPr>
          <a:xfrm>
            <a:off x="5017981" y="4293096"/>
            <a:ext cx="4619" cy="665382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Conector recto"/>
          <p:cNvCxnSpPr/>
          <p:nvPr/>
        </p:nvCxnSpPr>
        <p:spPr>
          <a:xfrm>
            <a:off x="363912" y="5301208"/>
            <a:ext cx="652176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67 Conector recto"/>
          <p:cNvCxnSpPr/>
          <p:nvPr/>
        </p:nvCxnSpPr>
        <p:spPr>
          <a:xfrm flipV="1">
            <a:off x="1016088" y="5301208"/>
            <a:ext cx="0" cy="43295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Conector recto"/>
          <p:cNvCxnSpPr/>
          <p:nvPr/>
        </p:nvCxnSpPr>
        <p:spPr>
          <a:xfrm flipV="1">
            <a:off x="363912" y="5301208"/>
            <a:ext cx="0" cy="43295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Conector recto"/>
          <p:cNvCxnSpPr/>
          <p:nvPr/>
        </p:nvCxnSpPr>
        <p:spPr>
          <a:xfrm>
            <a:off x="1726419" y="5292202"/>
            <a:ext cx="1193007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Conector recto"/>
          <p:cNvCxnSpPr>
            <a:endCxn id="78" idx="0"/>
          </p:cNvCxnSpPr>
          <p:nvPr/>
        </p:nvCxnSpPr>
        <p:spPr>
          <a:xfrm>
            <a:off x="2919426" y="5292202"/>
            <a:ext cx="0" cy="52301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71 Conector recto"/>
          <p:cNvCxnSpPr/>
          <p:nvPr/>
        </p:nvCxnSpPr>
        <p:spPr>
          <a:xfrm>
            <a:off x="1726419" y="5292202"/>
            <a:ext cx="0" cy="587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Conector recto"/>
          <p:cNvCxnSpPr/>
          <p:nvPr/>
        </p:nvCxnSpPr>
        <p:spPr>
          <a:xfrm>
            <a:off x="1982749" y="5661248"/>
            <a:ext cx="617516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73 Conector recto"/>
          <p:cNvCxnSpPr/>
          <p:nvPr/>
        </p:nvCxnSpPr>
        <p:spPr>
          <a:xfrm>
            <a:off x="2600265" y="5661248"/>
            <a:ext cx="0" cy="7200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recto"/>
          <p:cNvCxnSpPr/>
          <p:nvPr/>
        </p:nvCxnSpPr>
        <p:spPr>
          <a:xfrm>
            <a:off x="1982749" y="5661248"/>
            <a:ext cx="0" cy="7200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75 Rectángulo">
            <a:hlinkClick r:id="rId29" action="ppaction://hlinksldjump"/>
          </p:cNvPr>
          <p:cNvSpPr/>
          <p:nvPr/>
        </p:nvSpPr>
        <p:spPr>
          <a:xfrm>
            <a:off x="1414282" y="5344503"/>
            <a:ext cx="568467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29" action="ppaction://hlinksldjump"/>
              </a:rPr>
              <a:t>U. de Operación </a:t>
            </a:r>
            <a:r>
              <a:rPr lang="es-SV" sz="400" dirty="0" smtClean="0">
                <a:solidFill>
                  <a:schemeClr val="bg2"/>
                </a:solidFill>
                <a:hlinkClick r:id="rId29" action="ppaction://hlinksldjump"/>
              </a:rPr>
              <a:t>de Serv. Generales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77" name="76 Rectángulo"/>
          <p:cNvSpPr/>
          <p:nvPr/>
        </p:nvSpPr>
        <p:spPr>
          <a:xfrm>
            <a:off x="2036738" y="5350902"/>
            <a:ext cx="550988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30" action="ppaction://hlinksldjump"/>
              </a:rPr>
              <a:t>Unidad de</a:t>
            </a: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30" action="ppaction://hlinksldjump"/>
              </a:rPr>
              <a:t>Patrimonio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78" name="77 Rectángulo"/>
          <p:cNvSpPr/>
          <p:nvPr/>
        </p:nvSpPr>
        <p:spPr>
          <a:xfrm>
            <a:off x="2631966" y="5344503"/>
            <a:ext cx="574919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31" action="ppaction://hlinksldjump"/>
              </a:rPr>
              <a:t>U. de Admón. de</a:t>
            </a: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31" action="ppaction://hlinksldjump"/>
              </a:rPr>
              <a:t>Serv. Generales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79" name="78 Rectángulo"/>
          <p:cNvSpPr/>
          <p:nvPr/>
        </p:nvSpPr>
        <p:spPr>
          <a:xfrm>
            <a:off x="1761246" y="5708250"/>
            <a:ext cx="493161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30" action="ppaction://hlinksldjump"/>
              </a:rPr>
              <a:t>Depto Activos Fijos</a:t>
            </a: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30" action="ppaction://hlinksldjump"/>
              </a:rPr>
              <a:t>Institucionales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80" name="79 Rectángulo"/>
          <p:cNvSpPr/>
          <p:nvPr/>
        </p:nvSpPr>
        <p:spPr>
          <a:xfrm>
            <a:off x="2353684" y="5718702"/>
            <a:ext cx="493161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32" action="ppaction://hlinksldjump"/>
              </a:rPr>
              <a:t>Depto. Almacenes</a:t>
            </a: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32" action="ppaction://hlinksldjump"/>
              </a:rPr>
              <a:t>Institucionale</a:t>
            </a:r>
            <a:r>
              <a:rPr lang="es-SV" sz="400" dirty="0">
                <a:solidFill>
                  <a:schemeClr val="bg2"/>
                </a:solidFill>
              </a:rPr>
              <a:t>s</a:t>
            </a:r>
            <a:endParaRPr lang="es-SV" sz="300" dirty="0">
              <a:solidFill>
                <a:schemeClr val="bg2"/>
              </a:solidFill>
            </a:endParaRPr>
          </a:p>
        </p:txBody>
      </p:sp>
      <p:cxnSp>
        <p:nvCxnSpPr>
          <p:cNvPr id="81" name="80 Conector recto"/>
          <p:cNvCxnSpPr>
            <a:stCxn id="58" idx="3"/>
            <a:endCxn id="59" idx="1"/>
          </p:cNvCxnSpPr>
          <p:nvPr/>
        </p:nvCxnSpPr>
        <p:spPr>
          <a:xfrm flipV="1">
            <a:off x="4666005" y="4467128"/>
            <a:ext cx="845135" cy="598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81 Conector recto"/>
          <p:cNvCxnSpPr/>
          <p:nvPr/>
        </p:nvCxnSpPr>
        <p:spPr>
          <a:xfrm>
            <a:off x="5022600" y="4653136"/>
            <a:ext cx="2062766" cy="1303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82 Conector recto"/>
          <p:cNvCxnSpPr/>
          <p:nvPr/>
        </p:nvCxnSpPr>
        <p:spPr>
          <a:xfrm>
            <a:off x="7081890" y="4654439"/>
            <a:ext cx="0" cy="668416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83 Conector recto"/>
          <p:cNvCxnSpPr>
            <a:stCxn id="124" idx="3"/>
            <a:endCxn id="125" idx="1"/>
          </p:cNvCxnSpPr>
          <p:nvPr/>
        </p:nvCxnSpPr>
        <p:spPr>
          <a:xfrm>
            <a:off x="7014883" y="5110420"/>
            <a:ext cx="14510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84 Conector recto"/>
          <p:cNvCxnSpPr/>
          <p:nvPr/>
        </p:nvCxnSpPr>
        <p:spPr>
          <a:xfrm flipH="1">
            <a:off x="3710941" y="4869160"/>
            <a:ext cx="2448272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85 Conector recto"/>
          <p:cNvCxnSpPr/>
          <p:nvPr/>
        </p:nvCxnSpPr>
        <p:spPr>
          <a:xfrm>
            <a:off x="3710941" y="4869160"/>
            <a:ext cx="0" cy="8931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86 Conector recto"/>
          <p:cNvCxnSpPr/>
          <p:nvPr/>
        </p:nvCxnSpPr>
        <p:spPr>
          <a:xfrm>
            <a:off x="4431021" y="4869160"/>
            <a:ext cx="0" cy="108012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87 Conector recto"/>
          <p:cNvCxnSpPr/>
          <p:nvPr/>
        </p:nvCxnSpPr>
        <p:spPr>
          <a:xfrm>
            <a:off x="5660557" y="4869160"/>
            <a:ext cx="0" cy="8931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88 Conector recto"/>
          <p:cNvCxnSpPr/>
          <p:nvPr/>
        </p:nvCxnSpPr>
        <p:spPr>
          <a:xfrm>
            <a:off x="6159213" y="4869160"/>
            <a:ext cx="0" cy="118184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89 Conector recto"/>
          <p:cNvCxnSpPr/>
          <p:nvPr/>
        </p:nvCxnSpPr>
        <p:spPr>
          <a:xfrm>
            <a:off x="3710941" y="5174502"/>
            <a:ext cx="0" cy="918794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90 Conector recto"/>
          <p:cNvCxnSpPr/>
          <p:nvPr/>
        </p:nvCxnSpPr>
        <p:spPr>
          <a:xfrm>
            <a:off x="4430534" y="5174502"/>
            <a:ext cx="12556" cy="988943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91 Conector recto"/>
          <p:cNvCxnSpPr>
            <a:stCxn id="107" idx="2"/>
            <a:endCxn id="119" idx="0"/>
          </p:cNvCxnSpPr>
          <p:nvPr/>
        </p:nvCxnSpPr>
        <p:spPr>
          <a:xfrm>
            <a:off x="5024468" y="5173646"/>
            <a:ext cx="712" cy="985047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92 Conector recto"/>
          <p:cNvCxnSpPr>
            <a:endCxn id="120" idx="0"/>
          </p:cNvCxnSpPr>
          <p:nvPr/>
        </p:nvCxnSpPr>
        <p:spPr>
          <a:xfrm>
            <a:off x="5655157" y="5196496"/>
            <a:ext cx="16417" cy="968937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93 Conector recto"/>
          <p:cNvCxnSpPr/>
          <p:nvPr/>
        </p:nvCxnSpPr>
        <p:spPr>
          <a:xfrm>
            <a:off x="3710941" y="5350902"/>
            <a:ext cx="144016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94 Conector recto"/>
          <p:cNvCxnSpPr/>
          <p:nvPr/>
        </p:nvCxnSpPr>
        <p:spPr>
          <a:xfrm>
            <a:off x="3710941" y="5661248"/>
            <a:ext cx="144016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95 Conector recto"/>
          <p:cNvCxnSpPr/>
          <p:nvPr/>
        </p:nvCxnSpPr>
        <p:spPr>
          <a:xfrm>
            <a:off x="4431021" y="5322855"/>
            <a:ext cx="98473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96 Conector recto"/>
          <p:cNvCxnSpPr/>
          <p:nvPr/>
        </p:nvCxnSpPr>
        <p:spPr>
          <a:xfrm>
            <a:off x="4431021" y="5661248"/>
            <a:ext cx="93799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97 Conector recto"/>
          <p:cNvCxnSpPr/>
          <p:nvPr/>
        </p:nvCxnSpPr>
        <p:spPr>
          <a:xfrm>
            <a:off x="5017980" y="5339595"/>
            <a:ext cx="89761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98 Conector recto"/>
          <p:cNvCxnSpPr/>
          <p:nvPr/>
        </p:nvCxnSpPr>
        <p:spPr>
          <a:xfrm>
            <a:off x="5024467" y="5659127"/>
            <a:ext cx="80910" cy="2121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99 Conector recto"/>
          <p:cNvCxnSpPr/>
          <p:nvPr/>
        </p:nvCxnSpPr>
        <p:spPr>
          <a:xfrm>
            <a:off x="5660557" y="5339595"/>
            <a:ext cx="98473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100 Conector recto"/>
          <p:cNvCxnSpPr/>
          <p:nvPr/>
        </p:nvCxnSpPr>
        <p:spPr>
          <a:xfrm>
            <a:off x="5663365" y="5659127"/>
            <a:ext cx="105536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101 Conector recto"/>
          <p:cNvCxnSpPr/>
          <p:nvPr/>
        </p:nvCxnSpPr>
        <p:spPr>
          <a:xfrm>
            <a:off x="3350901" y="6093296"/>
            <a:ext cx="648072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102 Conector recto"/>
          <p:cNvCxnSpPr/>
          <p:nvPr/>
        </p:nvCxnSpPr>
        <p:spPr>
          <a:xfrm>
            <a:off x="3998973" y="6093296"/>
            <a:ext cx="0" cy="7200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103 Conector recto"/>
          <p:cNvCxnSpPr/>
          <p:nvPr/>
        </p:nvCxnSpPr>
        <p:spPr>
          <a:xfrm>
            <a:off x="3350901" y="6093296"/>
            <a:ext cx="0" cy="7200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104 Rectángulo"/>
          <p:cNvSpPr/>
          <p:nvPr/>
        </p:nvSpPr>
        <p:spPr>
          <a:xfrm>
            <a:off x="3464360" y="4958478"/>
            <a:ext cx="493161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33" action="ppaction://hlinksldjump"/>
              </a:rPr>
              <a:t>Gerencia R.</a:t>
            </a: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33" action="ppaction://hlinksldjump"/>
              </a:rPr>
              <a:t>Metropolitana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106" name="105 Rectángulo"/>
          <p:cNvSpPr/>
          <p:nvPr/>
        </p:nvSpPr>
        <p:spPr>
          <a:xfrm>
            <a:off x="4172539" y="4953549"/>
            <a:ext cx="493161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400" dirty="0">
                <a:solidFill>
                  <a:schemeClr val="bg2"/>
                </a:solidFill>
                <a:hlinkClick r:id="rId34" action="ppaction://hlinksldjump"/>
              </a:rPr>
              <a:t>Gerencia R. Central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107" name="106 Rectángulo"/>
          <p:cNvSpPr/>
          <p:nvPr/>
        </p:nvSpPr>
        <p:spPr>
          <a:xfrm>
            <a:off x="4777887" y="4957622"/>
            <a:ext cx="493161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 smtClean="0">
                <a:solidFill>
                  <a:schemeClr val="bg2"/>
                </a:solidFill>
                <a:hlinkClick r:id="rId35" action="ppaction://hlinksldjump"/>
              </a:rPr>
              <a:t>Gerencia </a:t>
            </a:r>
            <a:r>
              <a:rPr lang="es-SV" sz="400" dirty="0">
                <a:solidFill>
                  <a:schemeClr val="bg2"/>
                </a:solidFill>
                <a:hlinkClick r:id="rId35" action="ppaction://hlinksldjump"/>
              </a:rPr>
              <a:t>R. </a:t>
            </a:r>
            <a:r>
              <a:rPr lang="es-SV" sz="400" dirty="0" smtClean="0">
                <a:solidFill>
                  <a:schemeClr val="bg2"/>
                </a:solidFill>
                <a:hlinkClick r:id="rId35" action="ppaction://hlinksldjump"/>
              </a:rPr>
              <a:t>Occidental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108" name="107 Rectángulo"/>
          <p:cNvSpPr/>
          <p:nvPr/>
        </p:nvSpPr>
        <p:spPr>
          <a:xfrm>
            <a:off x="5350654" y="4960465"/>
            <a:ext cx="493161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400" dirty="0">
                <a:solidFill>
                  <a:schemeClr val="bg2"/>
                </a:solidFill>
                <a:hlinkClick r:id="rId36" action="ppaction://hlinksldjump"/>
              </a:rPr>
              <a:t>Gerencia R. Oriental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109" name="108 Rectángulo"/>
          <p:cNvSpPr/>
          <p:nvPr/>
        </p:nvSpPr>
        <p:spPr>
          <a:xfrm>
            <a:off x="5928409" y="4958020"/>
            <a:ext cx="518836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37" action="ppaction://hlinksldjump"/>
              </a:rPr>
              <a:t>Gerencia Mtto</a:t>
            </a:r>
            <a:r>
              <a:rPr lang="es-SV" sz="400" dirty="0" smtClean="0">
                <a:solidFill>
                  <a:schemeClr val="bg2"/>
                </a:solidFill>
                <a:hlinkClick r:id="rId37" action="ppaction://hlinksldjump"/>
              </a:rPr>
              <a:t>. </a:t>
            </a:r>
            <a:r>
              <a:rPr lang="es-SV" sz="400" dirty="0">
                <a:solidFill>
                  <a:schemeClr val="bg2"/>
                </a:solidFill>
                <a:hlinkClick r:id="rId37" action="ppaction://hlinksldjump"/>
              </a:rPr>
              <a:t>Electromecánico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110" name="109 Rectángulo"/>
          <p:cNvSpPr/>
          <p:nvPr/>
        </p:nvSpPr>
        <p:spPr>
          <a:xfrm>
            <a:off x="3782949" y="5242890"/>
            <a:ext cx="493161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400" dirty="0">
                <a:solidFill>
                  <a:schemeClr val="bg2"/>
                </a:solidFill>
                <a:hlinkClick r:id="rId38" action="ppaction://hlinksldjump"/>
              </a:rPr>
              <a:t>Catastro </a:t>
            </a:r>
            <a:endParaRPr lang="es-SV" sz="400" dirty="0" smtClean="0">
              <a:solidFill>
                <a:schemeClr val="bg2"/>
              </a:solidFill>
              <a:hlinkClick r:id="rId38" action="ppaction://hlinksldjump"/>
            </a:endParaRPr>
          </a:p>
          <a:p>
            <a:pPr lvl="0" algn="ctr"/>
            <a:r>
              <a:rPr lang="es-SV" sz="400" dirty="0" smtClean="0">
                <a:solidFill>
                  <a:schemeClr val="bg2"/>
                </a:solidFill>
                <a:hlinkClick r:id="rId38" action="ppaction://hlinksldjump"/>
              </a:rPr>
              <a:t>de Redes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111" name="110 Rectángulo"/>
          <p:cNvSpPr/>
          <p:nvPr/>
        </p:nvSpPr>
        <p:spPr>
          <a:xfrm>
            <a:off x="3782948" y="5530674"/>
            <a:ext cx="493161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39" action="ppaction://hlinksldjump"/>
              </a:rPr>
              <a:t>Depto.</a:t>
            </a: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39" action="ppaction://hlinksldjump"/>
              </a:rPr>
              <a:t>Administrativo Reg.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112" name="111 Rectángulo"/>
          <p:cNvSpPr/>
          <p:nvPr/>
        </p:nvSpPr>
        <p:spPr>
          <a:xfrm>
            <a:off x="3455944" y="5805264"/>
            <a:ext cx="493161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SV" sz="400" dirty="0">
                <a:solidFill>
                  <a:schemeClr val="bg2"/>
                </a:solidFill>
                <a:hlinkClick r:id="rId40" action="ppaction://hlinksldjump"/>
              </a:rPr>
              <a:t>Subgerencia R.</a:t>
            </a:r>
          </a:p>
          <a:p>
            <a:r>
              <a:rPr lang="es-SV" sz="400" dirty="0">
                <a:solidFill>
                  <a:schemeClr val="bg2"/>
                </a:solidFill>
                <a:hlinkClick r:id="rId40" action="ppaction://hlinksldjump"/>
              </a:rPr>
              <a:t>Metropolitan</a:t>
            </a:r>
            <a:r>
              <a:rPr lang="es-SV" sz="400" dirty="0">
                <a:solidFill>
                  <a:schemeClr val="bg2"/>
                </a:solidFill>
                <a:hlinkClick r:id="rId41" action="ppaction://hlinksldjump"/>
              </a:rPr>
              <a:t>a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113" name="112 Rectángulo"/>
          <p:cNvSpPr/>
          <p:nvPr/>
        </p:nvSpPr>
        <p:spPr>
          <a:xfrm>
            <a:off x="3702524" y="6165304"/>
            <a:ext cx="470015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41" action="ppaction://hlinksldjump"/>
              </a:rPr>
              <a:t>Depto. De</a:t>
            </a: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41" action="ppaction://hlinksldjump"/>
              </a:rPr>
              <a:t>Operaciones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114" name="113 Rectángulo"/>
          <p:cNvSpPr/>
          <p:nvPr/>
        </p:nvSpPr>
        <p:spPr>
          <a:xfrm>
            <a:off x="3098872" y="6159933"/>
            <a:ext cx="537023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42" action="ppaction://hlinksldjump"/>
              </a:rPr>
              <a:t>Pta. </a:t>
            </a:r>
            <a:r>
              <a:rPr lang="es-SV" sz="400" dirty="0" smtClean="0">
                <a:solidFill>
                  <a:schemeClr val="bg2"/>
                </a:solidFill>
                <a:hlinkClick r:id="rId42" action="ppaction://hlinksldjump"/>
              </a:rPr>
              <a:t>Potabilizadora</a:t>
            </a:r>
            <a:endParaRPr lang="es-SV" sz="400" dirty="0">
              <a:solidFill>
                <a:schemeClr val="bg2"/>
              </a:solidFill>
              <a:hlinkClick r:id="rId42" action="ppaction://hlinksldjump"/>
            </a:endParaRP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42" action="ppaction://hlinksldjump"/>
              </a:rPr>
              <a:t>Las Pavas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115" name="114 Rectángulo"/>
          <p:cNvSpPr/>
          <p:nvPr/>
        </p:nvSpPr>
        <p:spPr>
          <a:xfrm>
            <a:off x="4495397" y="5553236"/>
            <a:ext cx="475683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43" action="ppaction://hlinksldjump"/>
              </a:rPr>
              <a:t>Depto.</a:t>
            </a: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43" action="ppaction://hlinksldjump"/>
              </a:rPr>
              <a:t>Administrativo Reg.</a:t>
            </a:r>
            <a:endParaRPr lang="es-SV" sz="100" dirty="0">
              <a:solidFill>
                <a:schemeClr val="bg2"/>
              </a:solidFill>
            </a:endParaRPr>
          </a:p>
        </p:txBody>
      </p:sp>
      <p:sp>
        <p:nvSpPr>
          <p:cNvPr id="116" name="115 Rectángulo"/>
          <p:cNvSpPr/>
          <p:nvPr/>
        </p:nvSpPr>
        <p:spPr>
          <a:xfrm>
            <a:off x="4489190" y="5251481"/>
            <a:ext cx="481889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400" dirty="0">
                <a:solidFill>
                  <a:schemeClr val="bg2"/>
                </a:solidFill>
                <a:hlinkClick r:id="rId44" action="ppaction://hlinksldjump"/>
              </a:rPr>
              <a:t>Catastro </a:t>
            </a:r>
            <a:endParaRPr lang="es-SV" sz="400" dirty="0" smtClean="0">
              <a:solidFill>
                <a:schemeClr val="bg2"/>
              </a:solidFill>
              <a:hlinkClick r:id="rId44" action="ppaction://hlinksldjump"/>
            </a:endParaRPr>
          </a:p>
          <a:p>
            <a:pPr lvl="0" algn="ctr"/>
            <a:r>
              <a:rPr lang="es-SV" sz="400" dirty="0" smtClean="0">
                <a:solidFill>
                  <a:schemeClr val="bg2"/>
                </a:solidFill>
                <a:hlinkClick r:id="rId44" action="ppaction://hlinksldjump"/>
              </a:rPr>
              <a:t>de </a:t>
            </a:r>
            <a:r>
              <a:rPr lang="es-SV" sz="400" dirty="0">
                <a:solidFill>
                  <a:schemeClr val="bg2"/>
                </a:solidFill>
                <a:hlinkClick r:id="rId44" action="ppaction://hlinksldjump"/>
              </a:rPr>
              <a:t>Redes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119" name="118 Rectángulo"/>
          <p:cNvSpPr/>
          <p:nvPr/>
        </p:nvSpPr>
        <p:spPr>
          <a:xfrm>
            <a:off x="4788024" y="6158693"/>
            <a:ext cx="474312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45" action="ppaction://hlinksldjump"/>
              </a:rPr>
              <a:t>Depto. De</a:t>
            </a: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45" action="ppaction://hlinksldjump"/>
              </a:rPr>
              <a:t>Operaciones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120" name="119 Rectángulo"/>
          <p:cNvSpPr/>
          <p:nvPr/>
        </p:nvSpPr>
        <p:spPr>
          <a:xfrm>
            <a:off x="5439132" y="6165433"/>
            <a:ext cx="464883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 smtClean="0">
                <a:solidFill>
                  <a:schemeClr val="bg2"/>
                </a:solidFill>
                <a:hlinkClick r:id="rId46" action="ppaction://hlinksldjump"/>
              </a:rPr>
              <a:t>Depto. De</a:t>
            </a:r>
          </a:p>
          <a:p>
            <a:pPr algn="ctr"/>
            <a:r>
              <a:rPr lang="es-SV" sz="400" dirty="0" smtClean="0">
                <a:solidFill>
                  <a:schemeClr val="bg2"/>
                </a:solidFill>
                <a:hlinkClick r:id="rId46" action="ppaction://hlinksldjump"/>
              </a:rPr>
              <a:t>Operaciones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123" name="122 Rectángulo"/>
          <p:cNvSpPr/>
          <p:nvPr/>
        </p:nvSpPr>
        <p:spPr>
          <a:xfrm>
            <a:off x="6812732" y="4737525"/>
            <a:ext cx="545268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47" action="ppaction://hlinksldjump"/>
              </a:rPr>
              <a:t>Sub Dirección Ing</a:t>
            </a:r>
            <a:r>
              <a:rPr lang="es-SV" sz="400" dirty="0" smtClean="0">
                <a:solidFill>
                  <a:schemeClr val="bg2"/>
                </a:solidFill>
                <a:hlinkClick r:id="rId47" action="ppaction://hlinksldjump"/>
              </a:rPr>
              <a:t>., y </a:t>
            </a:r>
            <a:r>
              <a:rPr lang="es-SV" sz="400" dirty="0">
                <a:solidFill>
                  <a:schemeClr val="bg2"/>
                </a:solidFill>
                <a:hlinkClick r:id="rId47" action="ppaction://hlinksldjump"/>
              </a:rPr>
              <a:t>Proyectos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124" name="123 Rectángulo"/>
          <p:cNvSpPr/>
          <p:nvPr/>
        </p:nvSpPr>
        <p:spPr>
          <a:xfrm>
            <a:off x="6516217" y="5002408"/>
            <a:ext cx="498666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48" action="ppaction://hlinksldjump"/>
              </a:rPr>
              <a:t>Gerencia de</a:t>
            </a: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48" action="ppaction://hlinksldjump"/>
              </a:rPr>
              <a:t>Atención a Sist. </a:t>
            </a:r>
            <a:r>
              <a:rPr lang="es-SV" sz="400" dirty="0" smtClean="0">
                <a:solidFill>
                  <a:schemeClr val="bg2"/>
                </a:solidFill>
                <a:hlinkClick r:id="rId48" action="ppaction://hlinksldjump"/>
              </a:rPr>
              <a:t>Y Com</a:t>
            </a:r>
            <a:r>
              <a:rPr lang="es-SV" sz="400" dirty="0">
                <a:solidFill>
                  <a:schemeClr val="bg2"/>
                </a:solidFill>
                <a:hlinkClick r:id="rId48" action="ppaction://hlinksldjump"/>
              </a:rPr>
              <a:t>. Rurales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125" name="124 Rectángulo"/>
          <p:cNvSpPr/>
          <p:nvPr/>
        </p:nvSpPr>
        <p:spPr>
          <a:xfrm>
            <a:off x="7159987" y="5002408"/>
            <a:ext cx="556924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49" action="ppaction://hlinksldjump"/>
              </a:rPr>
              <a:t>Ger. De Agua y</a:t>
            </a: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49" action="ppaction://hlinksldjump"/>
              </a:rPr>
              <a:t>Saneamiento</a:t>
            </a: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49" action="ppaction://hlinksldjump"/>
              </a:rPr>
              <a:t>Fondos BID-AECID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126" name="125 Rectángulo"/>
          <p:cNvSpPr/>
          <p:nvPr/>
        </p:nvSpPr>
        <p:spPr>
          <a:xfrm>
            <a:off x="6555257" y="5373216"/>
            <a:ext cx="532178" cy="265470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50" action="ppaction://hlinksldjump"/>
              </a:rPr>
              <a:t>U. </a:t>
            </a:r>
            <a:r>
              <a:rPr lang="es-SV" sz="400" dirty="0" smtClean="0">
                <a:solidFill>
                  <a:schemeClr val="bg2"/>
                </a:solidFill>
                <a:hlinkClick r:id="rId50" action="ppaction://hlinksldjump"/>
              </a:rPr>
              <a:t>De Diseños</a:t>
            </a:r>
            <a:endParaRPr lang="es-SV" sz="400" dirty="0">
              <a:solidFill>
                <a:schemeClr val="bg2"/>
              </a:solidFill>
              <a:hlinkClick r:id="rId50" action="ppaction://hlinksldjump"/>
            </a:endParaRP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50" action="ppaction://hlinksldjump"/>
              </a:rPr>
              <a:t>Electro. </a:t>
            </a:r>
            <a:r>
              <a:rPr lang="es-SV" sz="400" dirty="0" smtClean="0">
                <a:solidFill>
                  <a:schemeClr val="bg2"/>
                </a:solidFill>
                <a:hlinkClick r:id="rId50" action="ppaction://hlinksldjump"/>
              </a:rPr>
              <a:t>Y Eficiencia</a:t>
            </a:r>
            <a:endParaRPr lang="es-SV" sz="400" dirty="0">
              <a:solidFill>
                <a:schemeClr val="bg2"/>
              </a:solidFill>
              <a:hlinkClick r:id="rId50" action="ppaction://hlinksldjump"/>
            </a:endParaRP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50" action="ppaction://hlinksldjump"/>
              </a:rPr>
              <a:t>Energética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127" name="126 Rectángulo"/>
          <p:cNvSpPr/>
          <p:nvPr/>
        </p:nvSpPr>
        <p:spPr>
          <a:xfrm>
            <a:off x="6555257" y="5683074"/>
            <a:ext cx="538796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51" action="ppaction://hlinksldjump"/>
              </a:rPr>
              <a:t>U. </a:t>
            </a:r>
            <a:r>
              <a:rPr lang="es-SV" sz="400" dirty="0" smtClean="0">
                <a:solidFill>
                  <a:schemeClr val="bg2"/>
                </a:solidFill>
                <a:hlinkClick r:id="rId51" action="ppaction://hlinksldjump"/>
              </a:rPr>
              <a:t>Admón. Sistemas</a:t>
            </a:r>
            <a:endParaRPr lang="es-SV" sz="400" dirty="0">
              <a:solidFill>
                <a:schemeClr val="bg2"/>
              </a:solidFill>
              <a:hlinkClick r:id="rId51" action="ppaction://hlinksldjump"/>
            </a:endParaRPr>
          </a:p>
          <a:p>
            <a:pPr algn="ctr"/>
            <a:r>
              <a:rPr lang="es-SV" sz="400" dirty="0" smtClean="0">
                <a:solidFill>
                  <a:schemeClr val="bg2"/>
                </a:solidFill>
                <a:hlinkClick r:id="rId51" action="ppaction://hlinksldjump"/>
              </a:rPr>
              <a:t>Descentralizados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128" name="127 Rectángulo"/>
          <p:cNvSpPr/>
          <p:nvPr/>
        </p:nvSpPr>
        <p:spPr>
          <a:xfrm>
            <a:off x="6555258" y="5949280"/>
            <a:ext cx="538796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400" dirty="0">
                <a:solidFill>
                  <a:schemeClr val="bg2"/>
                </a:solidFill>
                <a:hlinkClick r:id="rId52" action="ppaction://hlinksldjump"/>
              </a:rPr>
              <a:t>U. Factibilidades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129" name="128 Rectángulo"/>
          <p:cNvSpPr/>
          <p:nvPr/>
        </p:nvSpPr>
        <p:spPr>
          <a:xfrm>
            <a:off x="6555258" y="6201308"/>
            <a:ext cx="538796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33" action="ppaction://hlinksldjump"/>
              </a:rPr>
              <a:t>U</a:t>
            </a:r>
            <a:r>
              <a:rPr lang="es-SV" sz="400" dirty="0">
                <a:solidFill>
                  <a:schemeClr val="bg2"/>
                </a:solidFill>
                <a:hlinkClick r:id="rId53" action="ppaction://hlinksldjump"/>
              </a:rPr>
              <a:t>. Seguimiento y</a:t>
            </a: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53" action="ppaction://hlinksldjump"/>
              </a:rPr>
              <a:t>Monitoreo de</a:t>
            </a: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53" action="ppaction://hlinksldjump"/>
              </a:rPr>
              <a:t>Proyectos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130" name="129 Rectángulo"/>
          <p:cNvSpPr/>
          <p:nvPr/>
        </p:nvSpPr>
        <p:spPr>
          <a:xfrm>
            <a:off x="7135376" y="5373216"/>
            <a:ext cx="432047" cy="265470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54" action="ppaction://hlinksldjump"/>
              </a:rPr>
              <a:t>U. Diseño y</a:t>
            </a: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54" action="ppaction://hlinksldjump"/>
              </a:rPr>
              <a:t>Formulación </a:t>
            </a:r>
            <a:r>
              <a:rPr lang="es-SV" sz="400" dirty="0" smtClean="0">
                <a:solidFill>
                  <a:schemeClr val="bg2"/>
                </a:solidFill>
                <a:hlinkClick r:id="rId54" action="ppaction://hlinksldjump"/>
              </a:rPr>
              <a:t>de Proyectos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131" name="130 Rectángulo"/>
          <p:cNvSpPr/>
          <p:nvPr/>
        </p:nvSpPr>
        <p:spPr>
          <a:xfrm>
            <a:off x="7135377" y="5683074"/>
            <a:ext cx="432047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55" action="ppaction://hlinksldjump"/>
              </a:rPr>
              <a:t>U. Central </a:t>
            </a:r>
            <a:r>
              <a:rPr lang="es-SV" sz="400" dirty="0" smtClean="0">
                <a:solidFill>
                  <a:schemeClr val="bg2"/>
                </a:solidFill>
                <a:hlinkClick r:id="rId55" action="ppaction://hlinksldjump"/>
              </a:rPr>
              <a:t>de Catastro </a:t>
            </a:r>
            <a:r>
              <a:rPr lang="es-SV" sz="400" dirty="0">
                <a:solidFill>
                  <a:schemeClr val="bg2"/>
                </a:solidFill>
                <a:hlinkClick r:id="rId55" action="ppaction://hlinksldjump"/>
              </a:rPr>
              <a:t>de Redes</a:t>
            </a:r>
            <a:endParaRPr lang="es-SV" sz="400" dirty="0">
              <a:solidFill>
                <a:schemeClr val="bg2"/>
              </a:solidFill>
            </a:endParaRPr>
          </a:p>
        </p:txBody>
      </p:sp>
      <p:sp>
        <p:nvSpPr>
          <p:cNvPr id="132" name="131 Rectángulo"/>
          <p:cNvSpPr/>
          <p:nvPr/>
        </p:nvSpPr>
        <p:spPr>
          <a:xfrm>
            <a:off x="7141976" y="6040873"/>
            <a:ext cx="432047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56" action="ppaction://hlinksldjump"/>
              </a:rPr>
              <a:t>Unidad de Gestión</a:t>
            </a: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56" action="ppaction://hlinksldjump"/>
              </a:rPr>
              <a:t>Ambiental</a:t>
            </a:r>
            <a:endParaRPr lang="es-SV" sz="300" dirty="0">
              <a:solidFill>
                <a:schemeClr val="bg2"/>
              </a:solidFill>
            </a:endParaRPr>
          </a:p>
        </p:txBody>
      </p:sp>
      <p:cxnSp>
        <p:nvCxnSpPr>
          <p:cNvPr id="133" name="132 Conector recto"/>
          <p:cNvCxnSpPr/>
          <p:nvPr/>
        </p:nvCxnSpPr>
        <p:spPr>
          <a:xfrm>
            <a:off x="6519253" y="5307528"/>
            <a:ext cx="1149091" cy="15327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>
            <a:off x="7668344" y="5321552"/>
            <a:ext cx="0" cy="827333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134 Conector recto"/>
          <p:cNvCxnSpPr/>
          <p:nvPr/>
        </p:nvCxnSpPr>
        <p:spPr>
          <a:xfrm>
            <a:off x="6519253" y="5307528"/>
            <a:ext cx="0" cy="1001792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135 Conector recto"/>
          <p:cNvCxnSpPr>
            <a:endCxn id="126" idx="1"/>
          </p:cNvCxnSpPr>
          <p:nvPr/>
        </p:nvCxnSpPr>
        <p:spPr>
          <a:xfrm>
            <a:off x="6519253" y="5505951"/>
            <a:ext cx="3600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136 Conector recto"/>
          <p:cNvCxnSpPr>
            <a:endCxn id="127" idx="1"/>
          </p:cNvCxnSpPr>
          <p:nvPr/>
        </p:nvCxnSpPr>
        <p:spPr>
          <a:xfrm>
            <a:off x="6519253" y="5791086"/>
            <a:ext cx="3600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>
            <a:endCxn id="130" idx="3"/>
          </p:cNvCxnSpPr>
          <p:nvPr/>
        </p:nvCxnSpPr>
        <p:spPr>
          <a:xfrm flipH="1">
            <a:off x="7567423" y="5505951"/>
            <a:ext cx="100921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138 Conector recto"/>
          <p:cNvCxnSpPr>
            <a:endCxn id="131" idx="3"/>
          </p:cNvCxnSpPr>
          <p:nvPr/>
        </p:nvCxnSpPr>
        <p:spPr>
          <a:xfrm flipH="1">
            <a:off x="7567424" y="5791086"/>
            <a:ext cx="10092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139 Conector recto"/>
          <p:cNvCxnSpPr>
            <a:endCxn id="132" idx="3"/>
          </p:cNvCxnSpPr>
          <p:nvPr/>
        </p:nvCxnSpPr>
        <p:spPr>
          <a:xfrm flipH="1">
            <a:off x="7574023" y="6148885"/>
            <a:ext cx="94321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140 Conector recto"/>
          <p:cNvCxnSpPr>
            <a:stCxn id="128" idx="1"/>
          </p:cNvCxnSpPr>
          <p:nvPr/>
        </p:nvCxnSpPr>
        <p:spPr>
          <a:xfrm flipH="1">
            <a:off x="6519254" y="6057292"/>
            <a:ext cx="3600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141 Conector recto"/>
          <p:cNvCxnSpPr>
            <a:stCxn id="129" idx="1"/>
          </p:cNvCxnSpPr>
          <p:nvPr/>
        </p:nvCxnSpPr>
        <p:spPr>
          <a:xfrm flipH="1">
            <a:off x="6519254" y="6309320"/>
            <a:ext cx="3600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142 Conector recto"/>
          <p:cNvCxnSpPr/>
          <p:nvPr/>
        </p:nvCxnSpPr>
        <p:spPr>
          <a:xfrm>
            <a:off x="8319453" y="3933056"/>
            <a:ext cx="0" cy="79208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143 Conector recto"/>
          <p:cNvCxnSpPr/>
          <p:nvPr/>
        </p:nvCxnSpPr>
        <p:spPr>
          <a:xfrm>
            <a:off x="7815397" y="4329100"/>
            <a:ext cx="1008112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144 Conector recto"/>
          <p:cNvCxnSpPr/>
          <p:nvPr/>
        </p:nvCxnSpPr>
        <p:spPr>
          <a:xfrm>
            <a:off x="7815397" y="4329100"/>
            <a:ext cx="0" cy="108012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145 Conector recto"/>
          <p:cNvCxnSpPr/>
          <p:nvPr/>
        </p:nvCxnSpPr>
        <p:spPr>
          <a:xfrm>
            <a:off x="8823509" y="4329100"/>
            <a:ext cx="0" cy="108012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146 Conector recto"/>
          <p:cNvCxnSpPr/>
          <p:nvPr/>
        </p:nvCxnSpPr>
        <p:spPr>
          <a:xfrm flipH="1">
            <a:off x="7887405" y="4725144"/>
            <a:ext cx="43204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147 Conector recto"/>
          <p:cNvCxnSpPr/>
          <p:nvPr/>
        </p:nvCxnSpPr>
        <p:spPr>
          <a:xfrm>
            <a:off x="7887405" y="4725144"/>
            <a:ext cx="0" cy="110157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148 Conector recto"/>
          <p:cNvCxnSpPr>
            <a:stCxn id="156" idx="1"/>
          </p:cNvCxnSpPr>
          <p:nvPr/>
        </p:nvCxnSpPr>
        <p:spPr>
          <a:xfrm flipH="1">
            <a:off x="7887405" y="4958478"/>
            <a:ext cx="168875" cy="1987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149 Conector recto"/>
          <p:cNvCxnSpPr>
            <a:stCxn id="157" idx="1"/>
          </p:cNvCxnSpPr>
          <p:nvPr/>
        </p:nvCxnSpPr>
        <p:spPr>
          <a:xfrm flipH="1">
            <a:off x="7887405" y="5250036"/>
            <a:ext cx="168874" cy="1445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>
            <a:stCxn id="158" idx="1"/>
          </p:cNvCxnSpPr>
          <p:nvPr/>
        </p:nvCxnSpPr>
        <p:spPr>
          <a:xfrm flipH="1">
            <a:off x="7887405" y="5537275"/>
            <a:ext cx="168875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>
            <a:endCxn id="159" idx="1"/>
          </p:cNvCxnSpPr>
          <p:nvPr/>
        </p:nvCxnSpPr>
        <p:spPr>
          <a:xfrm>
            <a:off x="7887405" y="5826714"/>
            <a:ext cx="168874" cy="2119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152 Rectángulo"/>
          <p:cNvSpPr/>
          <p:nvPr/>
        </p:nvSpPr>
        <p:spPr>
          <a:xfrm>
            <a:off x="8061809" y="4022715"/>
            <a:ext cx="542639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57" action="ppaction://hlinksldjump"/>
              </a:rPr>
              <a:t>Dirección</a:t>
            </a: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57" action="ppaction://hlinksldjump"/>
              </a:rPr>
              <a:t>Tecnologías de</a:t>
            </a: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57" action="ppaction://hlinksldjump"/>
              </a:rPr>
              <a:t>Información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154" name="153 Rectángulo"/>
          <p:cNvSpPr/>
          <p:nvPr/>
        </p:nvSpPr>
        <p:spPr>
          <a:xfrm>
            <a:off x="7568816" y="4391761"/>
            <a:ext cx="493161" cy="26137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58" action="ppaction://hlinksldjump"/>
              </a:rPr>
              <a:t>U. de Servicios </a:t>
            </a:r>
            <a:r>
              <a:rPr lang="es-SV" sz="400" dirty="0" smtClean="0">
                <a:solidFill>
                  <a:schemeClr val="bg2"/>
                </a:solidFill>
                <a:hlinkClick r:id="rId58" action="ppaction://hlinksldjump"/>
              </a:rPr>
              <a:t>en Línea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155" name="154 Rectángulo"/>
          <p:cNvSpPr/>
          <p:nvPr/>
        </p:nvSpPr>
        <p:spPr>
          <a:xfrm>
            <a:off x="8576928" y="4391759"/>
            <a:ext cx="493161" cy="333385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59" action="ppaction://hlinksldjump"/>
              </a:rPr>
              <a:t>U. de Monitoreo de</a:t>
            </a: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59" action="ppaction://hlinksldjump"/>
              </a:rPr>
              <a:t>Lectura y </a:t>
            </a:r>
            <a:r>
              <a:rPr lang="es-SV" sz="400" dirty="0" smtClean="0">
                <a:solidFill>
                  <a:schemeClr val="bg2"/>
                </a:solidFill>
                <a:hlinkClick r:id="rId59" action="ppaction://hlinksldjump"/>
              </a:rPr>
              <a:t>Geo referencia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156" name="155 Rectángulo"/>
          <p:cNvSpPr/>
          <p:nvPr/>
        </p:nvSpPr>
        <p:spPr>
          <a:xfrm>
            <a:off x="8056280" y="4850466"/>
            <a:ext cx="548168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60" action="ppaction://hlinksldjump"/>
              </a:rPr>
              <a:t>U. de Soporte</a:t>
            </a: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60" action="ppaction://hlinksldjump"/>
              </a:rPr>
              <a:t>Técnico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157" name="156 Rectángulo"/>
          <p:cNvSpPr/>
          <p:nvPr/>
        </p:nvSpPr>
        <p:spPr>
          <a:xfrm>
            <a:off x="8056279" y="5142024"/>
            <a:ext cx="548169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SV" sz="400" dirty="0">
                <a:solidFill>
                  <a:schemeClr val="bg2"/>
                </a:solidFill>
                <a:hlinkClick r:id="rId61" action="ppaction://hlinksldjump"/>
              </a:rPr>
              <a:t>U. de Centro de</a:t>
            </a: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61" action="ppaction://hlinksldjump"/>
              </a:rPr>
              <a:t>Datos </a:t>
            </a:r>
            <a:r>
              <a:rPr lang="es-SV" sz="400" dirty="0" smtClean="0">
                <a:solidFill>
                  <a:schemeClr val="bg2"/>
                </a:solidFill>
                <a:hlinkClick r:id="rId61" action="ppaction://hlinksldjump"/>
              </a:rPr>
              <a:t>y Virtualización</a:t>
            </a:r>
            <a:endParaRPr lang="es-SV" sz="400" dirty="0">
              <a:solidFill>
                <a:schemeClr val="bg2"/>
              </a:solidFill>
            </a:endParaRPr>
          </a:p>
        </p:txBody>
      </p:sp>
      <p:sp>
        <p:nvSpPr>
          <p:cNvPr id="158" name="157 Rectángulo"/>
          <p:cNvSpPr/>
          <p:nvPr/>
        </p:nvSpPr>
        <p:spPr>
          <a:xfrm>
            <a:off x="8056280" y="5429263"/>
            <a:ext cx="548168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62" action="ppaction://hlinksldjump"/>
              </a:rPr>
              <a:t>U. Centro de</a:t>
            </a: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62" action="ppaction://hlinksldjump"/>
              </a:rPr>
              <a:t>Impresiones y</a:t>
            </a: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62" action="ppaction://hlinksldjump"/>
              </a:rPr>
              <a:t>Digitalización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159" name="158 Rectángulo"/>
          <p:cNvSpPr/>
          <p:nvPr/>
        </p:nvSpPr>
        <p:spPr>
          <a:xfrm>
            <a:off x="8056279" y="5720821"/>
            <a:ext cx="548169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22" action="ppaction://hlinksldjump"/>
              </a:rPr>
              <a:t>U</a:t>
            </a:r>
            <a:r>
              <a:rPr lang="es-SV" sz="400" dirty="0">
                <a:solidFill>
                  <a:schemeClr val="bg2"/>
                </a:solidFill>
                <a:hlinkClick r:id="rId63" action="ppaction://hlinksldjump"/>
              </a:rPr>
              <a:t>. Desarrollo de</a:t>
            </a: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63" action="ppaction://hlinksldjump"/>
              </a:rPr>
              <a:t>Sistemas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160" name="159 Rectángulo"/>
          <p:cNvSpPr/>
          <p:nvPr/>
        </p:nvSpPr>
        <p:spPr>
          <a:xfrm>
            <a:off x="4216971" y="6173688"/>
            <a:ext cx="499045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64" action="ppaction://hlinksldjump"/>
              </a:rPr>
              <a:t>Depto. De</a:t>
            </a: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64" action="ppaction://hlinksldjump"/>
              </a:rPr>
              <a:t>Operaciones</a:t>
            </a:r>
            <a:endParaRPr lang="es-SV" sz="300" dirty="0">
              <a:solidFill>
                <a:schemeClr val="bg2"/>
              </a:solidFill>
            </a:endParaRPr>
          </a:p>
        </p:txBody>
      </p:sp>
      <p:cxnSp>
        <p:nvCxnSpPr>
          <p:cNvPr id="161" name="160 Conector recto"/>
          <p:cNvCxnSpPr>
            <a:stCxn id="63" idx="2"/>
          </p:cNvCxnSpPr>
          <p:nvPr/>
        </p:nvCxnSpPr>
        <p:spPr>
          <a:xfrm>
            <a:off x="690001" y="5174502"/>
            <a:ext cx="0" cy="126706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180 Rectángulo"/>
          <p:cNvSpPr/>
          <p:nvPr/>
        </p:nvSpPr>
        <p:spPr>
          <a:xfrm>
            <a:off x="5113948" y="5555772"/>
            <a:ext cx="475683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65" action="ppaction://hlinksldjump"/>
              </a:rPr>
              <a:t>Depto.</a:t>
            </a: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65" action="ppaction://hlinksldjump"/>
              </a:rPr>
              <a:t>Administrativo Reg.</a:t>
            </a:r>
            <a:endParaRPr lang="es-SV" sz="100" dirty="0">
              <a:solidFill>
                <a:schemeClr val="bg2"/>
              </a:solidFill>
            </a:endParaRPr>
          </a:p>
        </p:txBody>
      </p:sp>
      <p:sp>
        <p:nvSpPr>
          <p:cNvPr id="182" name="181 Rectángulo"/>
          <p:cNvSpPr/>
          <p:nvPr/>
        </p:nvSpPr>
        <p:spPr>
          <a:xfrm>
            <a:off x="5107741" y="5254017"/>
            <a:ext cx="481889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400" dirty="0">
                <a:solidFill>
                  <a:schemeClr val="bg2"/>
                </a:solidFill>
                <a:hlinkClick r:id="rId66" action="ppaction://hlinksldjump"/>
              </a:rPr>
              <a:t>Catastro </a:t>
            </a:r>
            <a:endParaRPr lang="es-SV" sz="400" dirty="0" smtClean="0">
              <a:solidFill>
                <a:schemeClr val="bg2"/>
              </a:solidFill>
              <a:hlinkClick r:id="rId66" action="ppaction://hlinksldjump"/>
            </a:endParaRPr>
          </a:p>
          <a:p>
            <a:pPr lvl="0" algn="ctr"/>
            <a:r>
              <a:rPr lang="es-SV" sz="400" dirty="0" smtClean="0">
                <a:solidFill>
                  <a:schemeClr val="bg2"/>
                </a:solidFill>
                <a:hlinkClick r:id="rId66" action="ppaction://hlinksldjump"/>
              </a:rPr>
              <a:t>de </a:t>
            </a:r>
            <a:r>
              <a:rPr lang="es-SV" sz="400" dirty="0">
                <a:solidFill>
                  <a:schemeClr val="bg2"/>
                </a:solidFill>
                <a:hlinkClick r:id="rId66" action="ppaction://hlinksldjump"/>
              </a:rPr>
              <a:t>Redes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183" name="182 Rectángulo"/>
          <p:cNvSpPr/>
          <p:nvPr/>
        </p:nvSpPr>
        <p:spPr>
          <a:xfrm>
            <a:off x="5765237" y="5546557"/>
            <a:ext cx="475683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67" action="ppaction://hlinksldjump"/>
              </a:rPr>
              <a:t>Depto.</a:t>
            </a: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67" action="ppaction://hlinksldjump"/>
              </a:rPr>
              <a:t>Administrativo Reg.</a:t>
            </a:r>
            <a:endParaRPr lang="es-SV" sz="100" dirty="0">
              <a:solidFill>
                <a:schemeClr val="bg2"/>
              </a:solidFill>
            </a:endParaRPr>
          </a:p>
        </p:txBody>
      </p:sp>
      <p:sp>
        <p:nvSpPr>
          <p:cNvPr id="184" name="183 Rectángulo"/>
          <p:cNvSpPr/>
          <p:nvPr/>
        </p:nvSpPr>
        <p:spPr>
          <a:xfrm>
            <a:off x="5759030" y="5244802"/>
            <a:ext cx="481889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400" dirty="0">
                <a:solidFill>
                  <a:schemeClr val="bg2"/>
                </a:solidFill>
                <a:hlinkClick r:id="rId68" action="ppaction://hlinksldjump"/>
              </a:rPr>
              <a:t>Catastro </a:t>
            </a:r>
            <a:endParaRPr lang="es-SV" sz="400" dirty="0" smtClean="0">
              <a:solidFill>
                <a:schemeClr val="bg2"/>
              </a:solidFill>
              <a:hlinkClick r:id="rId68" action="ppaction://hlinksldjump"/>
            </a:endParaRPr>
          </a:p>
          <a:p>
            <a:pPr lvl="0" algn="ctr"/>
            <a:r>
              <a:rPr lang="es-SV" sz="400" dirty="0" smtClean="0">
                <a:solidFill>
                  <a:schemeClr val="bg2"/>
                </a:solidFill>
                <a:hlinkClick r:id="rId68" action="ppaction://hlinksldjump"/>
              </a:rPr>
              <a:t>de </a:t>
            </a:r>
            <a:r>
              <a:rPr lang="es-SV" sz="400" dirty="0">
                <a:solidFill>
                  <a:schemeClr val="bg2"/>
                </a:solidFill>
                <a:hlinkClick r:id="rId68" action="ppaction://hlinksldjump"/>
              </a:rPr>
              <a:t>Redes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162" name="161 Rectángulo"/>
          <p:cNvSpPr/>
          <p:nvPr/>
        </p:nvSpPr>
        <p:spPr>
          <a:xfrm>
            <a:off x="3661176" y="3682703"/>
            <a:ext cx="908735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 smtClean="0">
                <a:solidFill>
                  <a:schemeClr val="tx1"/>
                </a:solidFill>
                <a:hlinkClick r:id="rId69" action="ppaction://hlinksldjump"/>
              </a:rPr>
              <a:t>Unidad Ejecutora de Proyectos</a:t>
            </a:r>
            <a:endParaRPr lang="es-SV" sz="400" dirty="0">
              <a:solidFill>
                <a:schemeClr val="tx1"/>
              </a:solidFill>
            </a:endParaRPr>
          </a:p>
        </p:txBody>
      </p:sp>
      <p:cxnSp>
        <p:nvCxnSpPr>
          <p:cNvPr id="163" name="162 Conector recto"/>
          <p:cNvCxnSpPr>
            <a:stCxn id="162" idx="3"/>
          </p:cNvCxnSpPr>
          <p:nvPr/>
        </p:nvCxnSpPr>
        <p:spPr>
          <a:xfrm>
            <a:off x="4569911" y="3790715"/>
            <a:ext cx="587216" cy="1675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591063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8843" y="744211"/>
            <a:ext cx="8438602" cy="6048672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Administrar, conservar y proteger el patrimonio documental de la institución y contribuir a la </a:t>
            </a: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transparencia y acceso a la Información pública.</a:t>
            </a: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Planificar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dirigir y controlar las actividades del personal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bajo su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mando, estableciendo los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mecanismos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adecuados de comunicación y coordinación con las diferentes dependencias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Institución, relacionados con el desempeño de las funciones de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Supervisar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el personal de la Unidad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ejecute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funciones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comendadas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Dirección Superior.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Crear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adecuar depósitos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archivos.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Elaborar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gestionar proyectos de conservación, automatización y digitalización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documentos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el corto, mediano y largo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plazo.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Garantizar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seguridad y resguardo bajo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estandarizadas de los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documentos.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implementación de medidas de automatización, digitalización u otras medidas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respaldo de la información, garantizando la organización y conservación en el soporte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papel. </a:t>
            </a:r>
            <a:endParaRPr lang="es-SV" sz="72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lineamientos a las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dependencias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la gestión de archivos. </a:t>
            </a:r>
            <a:endParaRPr lang="es-SV" sz="72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 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Lic. Jhoan Berlay Menjívar Pleitez.</a:t>
            </a: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1</a:t>
            </a: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755576" y="267544"/>
            <a:ext cx="8064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Unidad de Gestión Documental y Archivo </a:t>
            </a:r>
            <a:r>
              <a:rPr lang="es-SV" sz="2000" dirty="0">
                <a:latin typeface="Calibri" panose="020F0502020204030204" pitchFamily="34" charset="0"/>
                <a:cs typeface="Calibri" panose="020F0502020204030204" pitchFamily="34" charset="0"/>
              </a:rPr>
              <a:t>(UGDA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): </a:t>
            </a:r>
            <a:r>
              <a:rPr lang="es-SV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5264" y="6169967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00701639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136501"/>
            <a:ext cx="8229600" cy="5721499"/>
          </a:xfrm>
        </p:spPr>
        <p:txBody>
          <a:bodyPr/>
          <a:lstStyle/>
          <a:p>
            <a:pPr marL="0" indent="0">
              <a:buNone/>
            </a:pPr>
            <a:r>
              <a:rPr lang="es-SV" dirty="0" smtClean="0">
                <a:solidFill>
                  <a:schemeClr val="tx1"/>
                </a:solidFill>
              </a:rPr>
              <a:t>Unidad Ejecutora de Proyectos “ Rehabilitación de las Obras de Captación , Potabilización y Electromecánicas de Planta Potabilizadora Las Pavas, municipio de San Pablo </a:t>
            </a:r>
            <a:r>
              <a:rPr lang="es-SV" dirty="0" err="1" smtClean="0">
                <a:solidFill>
                  <a:schemeClr val="tx1"/>
                </a:solidFill>
              </a:rPr>
              <a:t>Tacachico</a:t>
            </a:r>
            <a:r>
              <a:rPr lang="es-SV" dirty="0" smtClean="0">
                <a:solidFill>
                  <a:schemeClr val="tx1"/>
                </a:solidFill>
              </a:rPr>
              <a:t>, departamento de la Libertad. El Salvador”.</a:t>
            </a:r>
          </a:p>
          <a:p>
            <a:pPr marL="0" indent="0">
              <a:buNone/>
            </a:pPr>
            <a:endParaRPr lang="es-SV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SV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s-SV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s-SV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s-SV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s-SV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s-SV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s-SV" dirty="0" smtClean="0">
                <a:solidFill>
                  <a:schemeClr val="bg1"/>
                </a:solidFill>
              </a:rPr>
              <a:t>En proceso.</a:t>
            </a:r>
            <a:endParaRPr lang="es-SV" dirty="0">
              <a:solidFill>
                <a:schemeClr val="bg1"/>
              </a:solidFill>
            </a:endParaRPr>
          </a:p>
        </p:txBody>
      </p:sp>
      <p:sp>
        <p:nvSpPr>
          <p:cNvPr id="5" name="4 Botón de acción: Volver">
            <a:hlinkClick r:id="rId2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85913165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43454" y="752677"/>
            <a:ext cx="8363272" cy="5424175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Administrar y coordinar las funciones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operaciones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comerciales y atención al cliente,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sin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descuidar el aspecto social, afín de mejorar la imagen y los ingresos de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empresa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garantizando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así el flujo normal de recursos financieros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elaboración de planes de desarrollo comercial que contengan la fijación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objetivos, metas, políticas tarifarias, captación de ingresos, etc. así como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implementación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los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mismos.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Orientar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asesorar las unidades que conforman la gerencia, en la formulación y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ejecución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programas, presupuestos y sistemas de evaluación y control de las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funciones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comerciales de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ANDA.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Participar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la investigación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mercado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el objeto de garantizar que las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inversiones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la institución realice sean prioritarias y que permitan la recuperación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normal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inversión.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Garantizar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eficiente funcionamiento de las Sucursales para que se coordinen con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áreas operativas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las regiones.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Ejecutar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evaluaciones y mejoras permanentemente sobre la calidad de información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producida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fines de proyecciones comerciales que permitan mejorar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periódicamente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administración comercial. </a:t>
            </a:r>
            <a:endParaRPr lang="es-SV" sz="72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Establecer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normativas para la utilización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racional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los recursos comerciales de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institución.</a:t>
            </a:r>
            <a:endParaRPr lang="es-SV" sz="7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 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Ing. José Osmín Domínguez Meléndez.</a:t>
            </a: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4</a:t>
            </a: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3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empleados: 7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dirty="0">
              <a:solidFill>
                <a:schemeClr val="bg1">
                  <a:lumMod val="75000"/>
                </a:schemeClr>
              </a:solidFill>
            </a:endParaRPr>
          </a:p>
          <a:p>
            <a:endParaRPr lang="es-SV" dirty="0"/>
          </a:p>
        </p:txBody>
      </p:sp>
      <p:sp>
        <p:nvSpPr>
          <p:cNvPr id="4" name="3 CuadroTexto"/>
          <p:cNvSpPr txBox="1"/>
          <p:nvPr/>
        </p:nvSpPr>
        <p:spPr>
          <a:xfrm>
            <a:off x="899592" y="132601"/>
            <a:ext cx="7848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Gerencia Comercial: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6335960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10919602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46004"/>
            <a:ext cx="8507288" cy="5751348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oordinar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nivel nacional las actividades de lectura, facturación, aviso,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resolución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reclamos. Gestionar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resolución de problemas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implementar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registros y controles, así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como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también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informar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la unidad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responsable las actualizaciones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las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cuentas individuales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los usuarios, por medio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controles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proporcionen de manera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oportuna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con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exactitud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estados de cuenta de cada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cliente. 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la lectura y aviso de medidores se realice con la periodicidad requerida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acuerdo a normas establecidas, </a:t>
            </a:r>
            <a:endParaRPr lang="es-SV" sz="72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ejecución de reportes de facturación y hacerlos del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conocimiento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Financiera Institucional o Dirección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Superior.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Ejecutar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controlar los programas de lectura, facturación y aviso y desarrollarlos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conforme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tiempos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establecidos.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controlar la base de información del sistema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comercial(facturación).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elaboración del programa de facturación a nivel de todas las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regiones.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Establecer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controles de calidad en el proceso de emisión de facturación, a fin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evitar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molestias a los clientes y pérdidas financieras para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empresa.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Supervisar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trabajos ejecutados por las empresas contratistas en las áreas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lectura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inspección, facturación y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aviso.</a:t>
            </a:r>
          </a:p>
          <a:p>
            <a:pPr marL="0" indent="0" algn="just">
              <a:buNone/>
            </a:pPr>
            <a:endParaRPr lang="es-SV" sz="72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del Jefe de la Unidad : 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Lic. Hugo Armando Arévalo Merino.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151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299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450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s-SV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s-SV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115616" y="257989"/>
            <a:ext cx="7128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Subgerencia de operaciones comerciales: </a:t>
            </a:r>
            <a:endParaRPr lang="es-SV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165304"/>
            <a:ext cx="151891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00617894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11560" y="692696"/>
            <a:ext cx="8275240" cy="6048672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verificar la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satisfacción de los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clientes con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respecto al buen trato y oportuna atención 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usuarios, en las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Sucursales. También supervisa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los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reclamos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quejas de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clientes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sean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canalizadas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las áreas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operativas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las cuales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corresponda la resolución de cada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caso, adicionalmente supervisa la actualización del Catastro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Comercial.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Analizar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validar los informes de las actividades de las Sucursales y Catastro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Comercial.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Velar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controlar la actualización del registro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clientes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garantizando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confiabilidad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información.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Supervisar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los Coordinadores de Sucursales visiten quincenalmente las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sucursales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monitoreen que se están cumpliendo los instructivos vigentes. Así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mismo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solicitar reportes de cada visita.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Supervisar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los Coordinadores se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aseguren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las sucursales cuenten con recursos humanos, materiales y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tecnológicos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garanticen el buen servicio a los usuarios. </a:t>
            </a:r>
            <a:endParaRPr lang="es-SV" sz="72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Validar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datos estadísticos de los reportes comerciales de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Sub-Gerencia.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contratos asignados.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Supervisar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las unidades y el personal bajo su mando ejecuten las funciones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encomendadas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manuales, reglamentos, resoluciones de junta, procedimientos y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otras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normas dictadas por la dirección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superior.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del Jefe de la Unidad : 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Lic. Carlos Alfredo Tejada Rodríguez.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100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74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174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2500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endParaRPr lang="es-SV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s-SV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s-SV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s-SV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411560" y="197106"/>
            <a:ext cx="8590077" cy="707886"/>
          </a:xfrm>
          <a:custGeom>
            <a:avLst/>
            <a:gdLst>
              <a:gd name="connsiteX0" fmla="*/ 0 w 8496944"/>
              <a:gd name="connsiteY0" fmla="*/ 0 h 707886"/>
              <a:gd name="connsiteX1" fmla="*/ 8496944 w 8496944"/>
              <a:gd name="connsiteY1" fmla="*/ 0 h 707886"/>
              <a:gd name="connsiteX2" fmla="*/ 8496944 w 8496944"/>
              <a:gd name="connsiteY2" fmla="*/ 707886 h 707886"/>
              <a:gd name="connsiteX3" fmla="*/ 0 w 8496944"/>
              <a:gd name="connsiteY3" fmla="*/ 707886 h 707886"/>
              <a:gd name="connsiteX4" fmla="*/ 0 w 8496944"/>
              <a:gd name="connsiteY4" fmla="*/ 0 h 707886"/>
              <a:gd name="connsiteX0" fmla="*/ 0 w 8590077"/>
              <a:gd name="connsiteY0" fmla="*/ 0 h 707886"/>
              <a:gd name="connsiteX1" fmla="*/ 8496944 w 8590077"/>
              <a:gd name="connsiteY1" fmla="*/ 0 h 707886"/>
              <a:gd name="connsiteX2" fmla="*/ 8590077 w 8590077"/>
              <a:gd name="connsiteY2" fmla="*/ 411553 h 707886"/>
              <a:gd name="connsiteX3" fmla="*/ 0 w 8590077"/>
              <a:gd name="connsiteY3" fmla="*/ 707886 h 707886"/>
              <a:gd name="connsiteX4" fmla="*/ 0 w 8590077"/>
              <a:gd name="connsiteY4" fmla="*/ 0 h 707886"/>
              <a:gd name="connsiteX0" fmla="*/ 0 w 8590077"/>
              <a:gd name="connsiteY0" fmla="*/ 0 h 411553"/>
              <a:gd name="connsiteX1" fmla="*/ 8496944 w 8590077"/>
              <a:gd name="connsiteY1" fmla="*/ 0 h 411553"/>
              <a:gd name="connsiteX2" fmla="*/ 8590077 w 8590077"/>
              <a:gd name="connsiteY2" fmla="*/ 411553 h 411553"/>
              <a:gd name="connsiteX3" fmla="*/ 59266 w 8590077"/>
              <a:gd name="connsiteY3" fmla="*/ 360753 h 411553"/>
              <a:gd name="connsiteX4" fmla="*/ 0 w 8590077"/>
              <a:gd name="connsiteY4" fmla="*/ 0 h 411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90077" h="411553">
                <a:moveTo>
                  <a:pt x="0" y="0"/>
                </a:moveTo>
                <a:lnTo>
                  <a:pt x="8496944" y="0"/>
                </a:lnTo>
                <a:lnTo>
                  <a:pt x="8590077" y="411553"/>
                </a:lnTo>
                <a:lnTo>
                  <a:pt x="59266" y="360753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Subgerencia de Atención al Cliente: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165304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06780642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562220"/>
            <a:ext cx="8496944" cy="591710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responsable 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roporcionar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oportunamente y con la calidad requerida el mantenimiento preventivo 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correctivo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mobiliario, equipo de oficina y de transporte, así como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también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las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instalaciones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infraestructura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institucional.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de las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dar seguimiento al funcionamiento de las Unidades de Patrimonio,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Administración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servicios Generales y de Operaciones de Servicios Generales, las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cuales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incluyen: flota vehicular, mantenimiento instalaciones, combustible 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intendencia.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Monitorear y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supervisar el funcionamiento de los servicios generales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regionales.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Proponer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gestionar políticas para la asignación de vehículos, combustible 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reemplazo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equipo.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Proponer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políticas de patrimonio, administración y operación de servicios generales. </a:t>
            </a: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 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Lic. Elías Antonio Hasbun Gattas.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2</a:t>
            </a: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9 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827584" y="188640"/>
            <a:ext cx="7128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Gerencia de Servicios Generales y Patrimonio: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0" y="180064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1104633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557972"/>
            <a:ext cx="8640959" cy="619584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responsable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lanificar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organizar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ejecutar, dirigir y controlar las actividades que de manera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sistemática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coordinada permitan la gestión óptima de los bienes muebles, inmuebles 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existencias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propiedad de la institución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Establecer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 sistema de gestión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Activos y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Existencias que permita administrar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manera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óptima y sustentable al largo plazo, tanto los Activos Fijos institucionales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materiales y suministros ubicados en Almacenes propiedad de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institución.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Registrar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controlar los movimientos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ingresos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salidas y transferencias de Activos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Fijos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así como de materiales y suministros en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Almacenes.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evaluar la política institucional de gestión de activos </a:t>
            </a: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Formular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evaluar la estrategia institucional de gestión de Activos Fijos 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Existencias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evaluar los objetivos de la gestión de activos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institucionales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evaluar los planes de gestión de activos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institucionales</a:t>
            </a:r>
          </a:p>
          <a:p>
            <a:pPr marL="0" indent="0" algn="just">
              <a:buNone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Licda. Elisa Carolina Guandique de Sandoval.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1</a:t>
            </a: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empleados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</a:rPr>
              <a:t>: 1</a:t>
            </a:r>
            <a:endParaRPr lang="es-SV" sz="1800" dirty="0"/>
          </a:p>
        </p:txBody>
      </p:sp>
      <p:sp>
        <p:nvSpPr>
          <p:cNvPr id="4" name="3 CuadroTexto"/>
          <p:cNvSpPr txBox="1"/>
          <p:nvPr/>
        </p:nvSpPr>
        <p:spPr>
          <a:xfrm>
            <a:off x="467544" y="188640"/>
            <a:ext cx="8225846" cy="707886"/>
          </a:xfrm>
          <a:custGeom>
            <a:avLst/>
            <a:gdLst>
              <a:gd name="connsiteX0" fmla="*/ 0 w 8208912"/>
              <a:gd name="connsiteY0" fmla="*/ 0 h 707886"/>
              <a:gd name="connsiteX1" fmla="*/ 8208912 w 8208912"/>
              <a:gd name="connsiteY1" fmla="*/ 0 h 707886"/>
              <a:gd name="connsiteX2" fmla="*/ 8208912 w 8208912"/>
              <a:gd name="connsiteY2" fmla="*/ 707886 h 707886"/>
              <a:gd name="connsiteX3" fmla="*/ 0 w 8208912"/>
              <a:gd name="connsiteY3" fmla="*/ 707886 h 707886"/>
              <a:gd name="connsiteX4" fmla="*/ 0 w 8208912"/>
              <a:gd name="connsiteY4" fmla="*/ 0 h 707886"/>
              <a:gd name="connsiteX0" fmla="*/ 0 w 8208912"/>
              <a:gd name="connsiteY0" fmla="*/ 0 h 707886"/>
              <a:gd name="connsiteX1" fmla="*/ 8208912 w 8208912"/>
              <a:gd name="connsiteY1" fmla="*/ 0 h 707886"/>
              <a:gd name="connsiteX2" fmla="*/ 8208912 w 8208912"/>
              <a:gd name="connsiteY2" fmla="*/ 707886 h 707886"/>
              <a:gd name="connsiteX3" fmla="*/ 3994389 w 8208912"/>
              <a:gd name="connsiteY3" fmla="*/ 404027 h 707886"/>
              <a:gd name="connsiteX4" fmla="*/ 0 w 8208912"/>
              <a:gd name="connsiteY4" fmla="*/ 707886 h 707886"/>
              <a:gd name="connsiteX5" fmla="*/ 0 w 8208912"/>
              <a:gd name="connsiteY5" fmla="*/ 0 h 707886"/>
              <a:gd name="connsiteX0" fmla="*/ 0 w 8208912"/>
              <a:gd name="connsiteY0" fmla="*/ 0 h 707886"/>
              <a:gd name="connsiteX1" fmla="*/ 8208912 w 8208912"/>
              <a:gd name="connsiteY1" fmla="*/ 0 h 707886"/>
              <a:gd name="connsiteX2" fmla="*/ 8208912 w 8208912"/>
              <a:gd name="connsiteY2" fmla="*/ 707886 h 707886"/>
              <a:gd name="connsiteX3" fmla="*/ 3994389 w 8208912"/>
              <a:gd name="connsiteY3" fmla="*/ 404027 h 707886"/>
              <a:gd name="connsiteX4" fmla="*/ 16934 w 8208912"/>
              <a:gd name="connsiteY4" fmla="*/ 420020 h 707886"/>
              <a:gd name="connsiteX5" fmla="*/ 0 w 8208912"/>
              <a:gd name="connsiteY5" fmla="*/ 0 h 707886"/>
              <a:gd name="connsiteX0" fmla="*/ 0 w 8225846"/>
              <a:gd name="connsiteY0" fmla="*/ 0 h 420020"/>
              <a:gd name="connsiteX1" fmla="*/ 8208912 w 8225846"/>
              <a:gd name="connsiteY1" fmla="*/ 0 h 420020"/>
              <a:gd name="connsiteX2" fmla="*/ 8225846 w 8225846"/>
              <a:gd name="connsiteY2" fmla="*/ 420020 h 420020"/>
              <a:gd name="connsiteX3" fmla="*/ 3994389 w 8225846"/>
              <a:gd name="connsiteY3" fmla="*/ 404027 h 420020"/>
              <a:gd name="connsiteX4" fmla="*/ 16934 w 8225846"/>
              <a:gd name="connsiteY4" fmla="*/ 420020 h 420020"/>
              <a:gd name="connsiteX5" fmla="*/ 0 w 8225846"/>
              <a:gd name="connsiteY5" fmla="*/ 0 h 42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25846" h="420020">
                <a:moveTo>
                  <a:pt x="0" y="0"/>
                </a:moveTo>
                <a:lnTo>
                  <a:pt x="8208912" y="0"/>
                </a:lnTo>
                <a:lnTo>
                  <a:pt x="8225846" y="420020"/>
                </a:lnTo>
                <a:lnTo>
                  <a:pt x="3994389" y="404027"/>
                </a:lnTo>
                <a:lnTo>
                  <a:pt x="16934" y="420020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>
                <a:latin typeface="Calibri" panose="020F0502020204030204" pitchFamily="34" charset="0"/>
                <a:cs typeface="Calibri" panose="020F0502020204030204" pitchFamily="34" charset="0"/>
              </a:rPr>
              <a:t>Unidad de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Patrimonio: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309320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53768008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725255"/>
            <a:ext cx="8361205" cy="551205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dministrar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registrar y controlar los Activos Fijos, bienes muebles e inmuebles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propiedad 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Institución de manera eficiente con base a los lineamientos del Sistema de Gestión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Activos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ANDA.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Registrar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controlar los movimientos de ingresos, egresos y transferencias de activo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fijo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así como bienes con valor menor a $600.00 utilizados en el desarrollo diario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actividades de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institución.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Programar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organizar y ejecutar inventarios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mobiliario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equipo de oficina asignado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cada una de las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dependencias.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evaluar los objetivos de la gestión de activo fijo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institucionales.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evaluar los planes de gestión de activo fijo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institucionales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Llevar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registro de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movilización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activos y bienes entre el personal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ANDA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Mantener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actualizados inventarios y registros de los activos fijos de la institución con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controles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mecanizados y/o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manuales.</a:t>
            </a:r>
          </a:p>
          <a:p>
            <a:pPr marL="0" indent="0" algn="just">
              <a:buClr>
                <a:schemeClr val="bg1">
                  <a:lumMod val="75000"/>
                </a:schemeClr>
              </a:buClr>
              <a:buNone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 :  Sr. David Rafael Sigüenza Aguirre.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21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empleados: 31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1229" y="254551"/>
            <a:ext cx="84969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>
                <a:latin typeface="Calibri" panose="020F0502020204030204" pitchFamily="34" charset="0"/>
                <a:cs typeface="Calibri" panose="020F0502020204030204" pitchFamily="34" charset="0"/>
              </a:rPr>
              <a:t>Departamento de Activo Fijos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Institucionales: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24459112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773996"/>
            <a:ext cx="8640960" cy="589536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Registrar y controlar las existencias de materiales y suministros en Almacenes de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Institución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manera eficiente y con base a los lineamientos del Sistema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Gestión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Activos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Existencias de ANDA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 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Registrar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control de los movimientos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ingresos,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salidas y transferencias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materiales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suministros en almacenes, utilizados en el desarrollo diario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actividades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institución.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Autorizar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coordinar transferencias entre Almacenes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institucionales.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ejecutar inventarios en Almacenes propiedad de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institución. 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evaluar los objetivos de la gestión de existencias en almacenes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institucionales.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evaluar los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planes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gestión de existencias en almacenes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institucionales.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Mantener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actualizados inventarios y registros de existencias en Almacenes de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institución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controles mecanizados y/o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manuales.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del Jefe de la Unidad :  Lic. Emilio Roberto Alexander Melara Moreno.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11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31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42</a:t>
            </a:r>
          </a:p>
          <a:p>
            <a:pPr marL="457200" indent="-457200" algn="just">
              <a:buFont typeface="+mj-lt"/>
              <a:buAutoNum type="arabicPeriod"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827583" y="404664"/>
            <a:ext cx="75642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Departamento de Almacenes Institucionales: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31507988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813561"/>
            <a:ext cx="8373616" cy="603153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jecutar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dirigir y controlar las actividades que permitan la gestión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óptima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operación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flota vehicular, mantenimiento de las instalaciones y los proyectos especiales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asignados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dar seguimiento del cumplimento de las misiones institucionales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Planificar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organizar y ejecutar el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mantenimiento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preventivo de lubricación y engrase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5,000 y 10,000 kilómetros de la flota automotriz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institucional.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coordinar Taller de Mecánica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Institucional.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Supervisar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mantenimiento preventivo y correctivo de la flota vehicular de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institución.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Supervisar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coordinación de personal de Ordenanzas, la limpieza de planteles y el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buen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uso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fotocopiadoras.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Supervisar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contratos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vigentes.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contratos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asignados.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:Ing. José Luis Roberto Handal Linares.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45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47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es-SV" sz="18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115616" y="276617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Unidad </a:t>
            </a:r>
            <a:r>
              <a:rPr lang="es-SV" sz="2000" dirty="0">
                <a:latin typeface="Calibri" panose="020F0502020204030204" pitchFamily="34" charset="0"/>
                <a:cs typeface="Calibri" panose="020F0502020204030204" pitchFamily="34" charset="0"/>
              </a:rPr>
              <a:t>de Operación de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Servicios Generales: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81639083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4006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endParaRPr lang="es-SV" sz="2100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Junta de Gobierno es la responsable de ejercer y determinar las </a:t>
            </a:r>
            <a:r>
              <a:rPr lang="es-SV" sz="1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facultades y atribuciones </a:t>
            </a: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se encuentran establecidas en la Ley de la Administración Nacional de Acueductos y Alcantarillados así como a la Política general de la Institución. La Junta de Gobierno de la ANDA esta compuesta por un Presidente</a:t>
            </a:r>
            <a:r>
              <a:rPr lang="es-SV" sz="1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cinco Directores Propietarios y cinco Adjuntos. El Presidente tendrá un Suplente. </a:t>
            </a:r>
            <a:endParaRPr lang="es-SV" sz="19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19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19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19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19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19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19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19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1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 </a:t>
            </a: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(Presidente) Dr. Felipe Alexander Rivas Villatoro.</a:t>
            </a:r>
            <a:endParaRPr lang="es-SV" sz="19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1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</a:t>
            </a: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endParaRPr lang="es-SV" sz="19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Hombres:9</a:t>
            </a:r>
            <a:endParaRPr lang="es-SV" sz="19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1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</a:t>
            </a: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empleados: 13</a:t>
            </a:r>
            <a:endParaRPr lang="es-SV" sz="19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21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827584" y="419273"/>
            <a:ext cx="71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Junta de Gobierno: 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165304"/>
            <a:ext cx="1158875" cy="516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Botón de acción: Volver">
            <a:hlinkClick r:id="rId4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38023280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93204" y="764704"/>
            <a:ext cx="8229600" cy="5535324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responsable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lanificar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organizar y evaluar las actividades que de manera sistemática y coordinada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permitan la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gestión óptima del uso vehicular,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mantenimiento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instalaciones y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combustible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lograr los más altos niveles de eficiencia de la organización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Planificar 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  organizar   el  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servicio de 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transporte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 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medio   de   herramientas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sistemáticas,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apoyo a misiones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institucionales.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Controlar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flota vehicular institucional por medios mecanizados. </a:t>
            </a:r>
            <a:endParaRPr lang="es-SV" sz="72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Gestionar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asignación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 vehículos  a  misiones  solicitadas  a  través  del  Sistema 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Trasporte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vales de combustible y Autorización de Permisos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Circulación.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Elaborar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presentar a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jefatura reportes de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rendimiento de la flota vehicular a nivel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nacional.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Dar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seguimiento  y  monitorear  el  uso  a  nivel  Nacional,  permiso  de  horas  no  hábil  y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permisos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más de veinticuatro horas de los vehículos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nacionales.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dar seguimiento de alertas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sistemáticas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óptimo uso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vehicular.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autorización de permisos de circulación de vehículos en horas no hábiles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misión oficial a planteles o dependencias en misiones mayores de ocho horas. </a:t>
            </a:r>
            <a:endParaRPr lang="es-SV" sz="72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 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Inga. Rocío del Carmen Bolaños Padilla.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2</a:t>
            </a: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dirty="0"/>
          </a:p>
          <a:p>
            <a:pPr marL="0" indent="0" algn="just">
              <a:buNone/>
            </a:pPr>
            <a:endParaRPr lang="es-SV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s-SV" dirty="0"/>
          </a:p>
        </p:txBody>
      </p:sp>
      <p:sp>
        <p:nvSpPr>
          <p:cNvPr id="4" name="3 CuadroTexto"/>
          <p:cNvSpPr txBox="1"/>
          <p:nvPr/>
        </p:nvSpPr>
        <p:spPr>
          <a:xfrm>
            <a:off x="971600" y="355438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Unidad </a:t>
            </a:r>
            <a:r>
              <a:rPr lang="es-SV" sz="2000" dirty="0"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Administración de Servicios Generales: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4 Botón de acción: Volver">
            <a:hlinkClick r:id="rId2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82418550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32859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fortalecer </a:t>
            </a:r>
            <a:r>
              <a:rPr lang="es-SV" sz="1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proceso de desarrollo </a:t>
            </a: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institucional </a:t>
            </a:r>
            <a:r>
              <a:rPr lang="es-SV" sz="1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mediante la formulación e implementación de planes y proyectos </a:t>
            </a: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1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modernización que coadyuven al logro de objetivos institucionales, pues </a:t>
            </a: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dichos </a:t>
            </a:r>
            <a:r>
              <a:rPr lang="es-SV" sz="1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procesos son implementados a nivel nacional, propiciando un </a:t>
            </a: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eficiente servicio </a:t>
            </a:r>
            <a:r>
              <a:rPr lang="es-SV" sz="1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la población en general. Esta Dirección contará con el apoyo de la </a:t>
            </a: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 </a:t>
            </a:r>
            <a:r>
              <a:rPr lang="es-SV" sz="1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Servicios en Línea, </a:t>
            </a: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antes </a:t>
            </a:r>
            <a:r>
              <a:rPr lang="es-SV" sz="1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Call </a:t>
            </a: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Center y </a:t>
            </a:r>
            <a:r>
              <a:rPr lang="es-SV" sz="1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Unidad de Monitoreo de </a:t>
            </a: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Lectura </a:t>
            </a:r>
            <a:r>
              <a:rPr lang="es-SV" sz="1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Georeferencia. </a:t>
            </a: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Así </a:t>
            </a:r>
            <a:r>
              <a:rPr lang="es-SV" sz="1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como también las Unidades de Desarrollo </a:t>
            </a: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Sistemas, </a:t>
            </a:r>
            <a:r>
              <a:rPr lang="es-SV" sz="1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Centro de Datos y </a:t>
            </a: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Virtualización</a:t>
            </a:r>
            <a:r>
              <a:rPr lang="es-SV" sz="1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Centro de Impresiones y </a:t>
            </a: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Digitalización </a:t>
            </a:r>
            <a:r>
              <a:rPr lang="es-SV" sz="1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de Soporte Técnico.</a:t>
            </a:r>
          </a:p>
          <a:p>
            <a:pPr marL="0" indent="0" algn="just">
              <a:buNone/>
            </a:pPr>
            <a:endParaRPr lang="es-SV" sz="19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s-SV" sz="19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s-SV" sz="19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s-SV" sz="19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9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del Jefe de la Unidad : </a:t>
            </a: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Lic. Jorge Alberto Sosa Baños.</a:t>
            </a:r>
            <a:endParaRPr lang="es-SV" sz="19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</a:t>
            </a: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endParaRPr lang="es-SV" sz="19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s-SV" sz="19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</a:t>
            </a: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s-SV" sz="1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</a:p>
          <a:p>
            <a:pPr marL="0" indent="0" algn="just">
              <a:buNone/>
            </a:pPr>
            <a:endParaRPr lang="es-SV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s-SV" dirty="0"/>
          </a:p>
        </p:txBody>
      </p:sp>
      <p:sp>
        <p:nvSpPr>
          <p:cNvPr id="4" name="3 CuadroTexto"/>
          <p:cNvSpPr txBox="1"/>
          <p:nvPr/>
        </p:nvSpPr>
        <p:spPr>
          <a:xfrm>
            <a:off x="611560" y="224612"/>
            <a:ext cx="7488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Dirección de Tecnologías de la Información: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6165304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70076984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554461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coordinar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actividades relacionadas con la recepción de llamadas telefónicas de reclamos y quejas de los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clientes.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342900" indent="-3429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Canalizar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reclamos y quejas a las unidades que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corresponda.</a:t>
            </a:r>
          </a:p>
          <a:p>
            <a:pPr marL="342900" indent="-3429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Dirigir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supervisar y controlar el equipo de evaluadores asignados al Centro de Llamadas a fin que se cumplan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 los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tiempos de reparación establecidos brindando un servicio 7/24 que satisfaga a los usuarios.</a:t>
            </a: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 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Licda. Yesenia Esmeralda Romero de Blanco.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27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15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42 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187624" y="476672"/>
            <a:ext cx="6912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Unidad de Servicios en Línea: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141640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53708382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924165"/>
            <a:ext cx="8373616" cy="5256584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buNone/>
            </a:pP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coordinar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logística de monitoreo que apoye la Iniciativa Institucional de Modernizar el Proceso de Lectura de Medidores, (con Equipo Handheld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),posibilitando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una mayor transparencia en el cobro del suministro de agua potable, detectando en mayor grado anomalías en el proceso, tal como, conexiones ilícitas no reportadas, servicios directos y generando un insumo más preciso del estado de las acometidas a nivel nacional.</a:t>
            </a:r>
            <a:endParaRPr lang="es-SV" sz="55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55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55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55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55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55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55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55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55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55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 :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Sr. Marko Antonio Aguilera Martínez.</a:t>
            </a:r>
            <a:endParaRPr lang="es-SV" sz="55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1</a:t>
            </a:r>
          </a:p>
          <a:p>
            <a:pPr marL="0" indent="0">
              <a:buNone/>
            </a:pP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17</a:t>
            </a:r>
            <a:endParaRPr lang="es-SV" sz="55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18</a:t>
            </a:r>
            <a:endParaRPr lang="es-SV" sz="55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SV" sz="29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043608" y="404664"/>
            <a:ext cx="7488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Unidad de Monitoreo de Lectura y Georeferencia: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165304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73617880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971321"/>
            <a:ext cx="8229600" cy="4968552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es-SV" sz="33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crear </a:t>
            </a:r>
            <a:r>
              <a:rPr lang="es-SV" sz="33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mantener la infraestructura tecnológica que apoye los procesos de todas las áreas que conforman la Institución y que utilizan equipo informático, telefonía o infraestructura de red, garantizando seguridad, confidencialidad, operatividad y eficiencia en los procesos, información, intercambio de datos y mensajería que circula en los recursos de comunicaciones de la institución.</a:t>
            </a:r>
            <a:endParaRPr lang="es-SV" sz="33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33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33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33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33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3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3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33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33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33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del </a:t>
            </a:r>
            <a:r>
              <a:rPr lang="es-SV" sz="33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Jefe de la Unidad : </a:t>
            </a:r>
            <a:r>
              <a:rPr lang="es-SV" sz="33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Sr. Román Amilcar Nieves Parada.</a:t>
            </a:r>
            <a:endParaRPr lang="es-SV" sz="33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33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</a:t>
            </a:r>
            <a:r>
              <a:rPr lang="es-SV" sz="33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endParaRPr lang="es-SV" sz="33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33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33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13</a:t>
            </a:r>
            <a:endParaRPr lang="es-SV" sz="33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33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</a:t>
            </a:r>
            <a:r>
              <a:rPr lang="es-SV" sz="33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17</a:t>
            </a:r>
            <a:endParaRPr lang="es-SV" sz="33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dirty="0"/>
          </a:p>
        </p:txBody>
      </p:sp>
      <p:sp>
        <p:nvSpPr>
          <p:cNvPr id="4" name="3 CuadroTexto"/>
          <p:cNvSpPr txBox="1"/>
          <p:nvPr/>
        </p:nvSpPr>
        <p:spPr>
          <a:xfrm>
            <a:off x="567408" y="263435"/>
            <a:ext cx="74168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Unidad de Soporte Técnico: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27707726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836712"/>
            <a:ext cx="8229600" cy="549618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diseñar</a:t>
            </a:r>
            <a:r>
              <a:rPr lang="es-SV" sz="1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crear y administrar la estructura de datos de la Institución y de otros elementos involucrados con dicha estructura, desarrollando e implantando estándares y procedimientos de seguridad e integridad de la información. </a:t>
            </a:r>
            <a:endParaRPr lang="es-SV" sz="19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s-SV" sz="19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s-SV" sz="19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s-SV" sz="19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s-SV" sz="19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s-SV" sz="1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s-SV" sz="19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9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9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9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9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9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1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 : </a:t>
            </a: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Ing. Oscar Baltazar Valiente Melgar.</a:t>
            </a:r>
            <a:endParaRPr lang="es-SV" sz="19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</a:t>
            </a: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</a:t>
            </a:r>
            <a:endParaRPr lang="es-SV" sz="19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  <a:endParaRPr lang="es-SV" sz="19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</a:t>
            </a: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9 </a:t>
            </a:r>
            <a:endParaRPr lang="es-SV" sz="19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3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899592" y="260648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Unidad de Centro de Datos y Virtualización: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50521141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21744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administrar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coordinar la información de las diferentes regiones para desarrollar el proceso de impresión de facturas y digitalización de documentos u otros servicios de impresión, desarrollando e implantando estándares y procedimientos de seguridad e integridad de la información.</a:t>
            </a:r>
          </a:p>
          <a:p>
            <a:pPr marL="0" indent="0" algn="just">
              <a:buNone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 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Lic. Roberto Antonio Gochez Aragón.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5 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683568" y="301953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dirty="0" smtClean="0">
                <a:latin typeface="Calibri" panose="020F0502020204030204" pitchFamily="34" charset="0"/>
                <a:cs typeface="Calibri" panose="020F0502020204030204" pitchFamily="34" charset="0"/>
              </a:rPr>
              <a:t>Unidad de Impresiones y Digitalización: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165304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56275106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SV" b="1" dirty="0" smtClean="0"/>
          </a:p>
          <a:p>
            <a:pPr marL="0" indent="0">
              <a:buNone/>
            </a:pPr>
            <a:endParaRPr lang="es-SV" b="1" dirty="0"/>
          </a:p>
          <a:p>
            <a:pPr marL="0" indent="0">
              <a:buNone/>
            </a:pPr>
            <a:endParaRPr lang="es-SV" b="1" dirty="0" smtClean="0"/>
          </a:p>
          <a:p>
            <a:pPr marL="0" indent="0">
              <a:buNone/>
            </a:pPr>
            <a:endParaRPr lang="es-SV" b="1" dirty="0"/>
          </a:p>
          <a:p>
            <a:pPr marL="0" indent="0">
              <a:buNone/>
            </a:pPr>
            <a:endParaRPr lang="es-SV" b="1" dirty="0" smtClean="0"/>
          </a:p>
          <a:p>
            <a:pPr marL="0" indent="0">
              <a:buNone/>
            </a:pPr>
            <a:endParaRPr lang="es-SV" b="1" dirty="0"/>
          </a:p>
          <a:p>
            <a:pPr marL="0" indent="0">
              <a:buNone/>
            </a:pPr>
            <a:endParaRPr lang="es-SV" b="1" dirty="0" smtClean="0"/>
          </a:p>
          <a:p>
            <a:pPr marL="0" indent="0">
              <a:buNone/>
            </a:pPr>
            <a:endParaRPr lang="es-SV" b="1" dirty="0"/>
          </a:p>
          <a:p>
            <a:pPr marL="0" indent="0" algn="just">
              <a:buNone/>
            </a:pPr>
            <a:endParaRPr lang="es-SV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s-SV" b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755576" y="476672"/>
            <a:ext cx="8064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Unidad de Desarrollo de Sistemas: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395536" y="5259233"/>
            <a:ext cx="71287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del Jefe de la Unidad : </a:t>
            </a:r>
            <a:r>
              <a:rPr lang="es-SV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Sr. Mario Enrique Vidal Hernández.</a:t>
            </a:r>
            <a:endParaRPr lang="es-SV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SV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2</a:t>
            </a:r>
          </a:p>
          <a:p>
            <a:r>
              <a:rPr lang="es-SV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9</a:t>
            </a:r>
          </a:p>
          <a:p>
            <a:r>
              <a:rPr lang="es-SV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</a:t>
            </a:r>
            <a:r>
              <a:rPr lang="es-SV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 </a:t>
            </a:r>
            <a:endParaRPr lang="es-SV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539552" y="908720"/>
            <a:ext cx="7632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el desarrollo tecnológico de la Institución en materia de evaluación, desarrollo y administración de sistemas de información, programas y aplicativos, que se hayan determinado como necesarios o facilitadores de los procesos y estrategias Institucionales.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96771022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723472"/>
            <a:ext cx="8352928" cy="520244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arantizar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suministro de los servicios de acueductos y alcantarillados en forma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eficiente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al costo razonable y con la calidad sanitaria requerida, mediante la aplicación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políticas y acciones en materia técnica, administrativa y financiera, así como también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formulación, ejecución y seguimiento del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pre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inversión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inversión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institucional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Proporcionar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lineamientos a las dependencias sobre el cumplimiento de la ley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ANDA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así como aquellos orientados a lograr la eficiencia institucional y la mejora en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servicios.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seguimiento al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buen funcionamiento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Subdirección de Ingeniería y Proyectos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dependencias.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seguimiento y Monitoreo a la ejecución del Plan de Trabajo de las unidades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organizativas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dependen jerárquicamente de la Dirección. </a:t>
            </a: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seguimiento al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sistema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calidad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agua en la producción y distribución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agua potable.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 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Ing. José Saul Vásquez Ortega.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19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25 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899592" y="219806"/>
            <a:ext cx="7128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Dirección Técnica: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41326722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13137"/>
            <a:ext cx="8229600" cy="5352167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desarrollar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investigaciones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científico tecnológicas, en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área de recursos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hídricos, realizando estudios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hidrogeológicos  para  la 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determinación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 nuevas  fuentes 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abastecimiento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actualización de producción de manantiales y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captaciones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ríos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así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como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delimitación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áreas de recarga de acuíferos y  áreas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protección. Coordinar 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  ejecución   de   proyectos   de   perforación   de   pozos  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realizados internamente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por la empresa privada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Proponer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 coordinar  la  ejecución  de  investigaciones  de  caracterización  y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aprovechamiento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 recursos  hídricos  y  otros  temas  asociados,    integrando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equipos 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 trabajo  y  cumpliendo   con  las 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fases de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investigación  técnica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científica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siguiendo el plan estratégico institucional y los planes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gobierno.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Participar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la formulación y ejecución de proyectos de corto, mediano y largo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plazo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en coordinación con otras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dependencias.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Facilitar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 acceso 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 resultados  de  las  investigaciones  realizadas  por 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Presentar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informes  de  los  estudios  hidrogeológicos,  aforos  de 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manantiales, pozos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perforaciones y limpiezas a la Dirección Técnica o superior. </a:t>
            </a:r>
            <a:endParaRPr lang="es-SV" sz="72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contratos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asignados.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Identificar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instituciones interesadas en patrocinar o participar en investigaciones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interés  institucional relativas a la hidrogeología y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afines.</a:t>
            </a:r>
          </a:p>
          <a:p>
            <a:pPr marL="0" indent="0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 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Lic. Dagoberto Arévalo Herrera.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46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56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s-SV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745291" y="188640"/>
            <a:ext cx="7992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>
                <a:latin typeface="Calibri" panose="020F0502020204030204" pitchFamily="34" charset="0"/>
                <a:cs typeface="Calibri" panose="020F0502020204030204" pitchFamily="34" charset="0"/>
              </a:rPr>
              <a:t>Gerencia de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Investigación Hidrogeológica </a:t>
            </a:r>
            <a:r>
              <a:rPr lang="es-SV" sz="2000" dirty="0"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Pozos: </a:t>
            </a:r>
            <a:r>
              <a:rPr lang="es-SV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50605156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95979" y="995968"/>
            <a:ext cx="8517632" cy="561662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endParaRPr lang="es-SV" sz="1600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responsable </a:t>
            </a: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stablecer </a:t>
            </a: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procedimientos que la Unidad de Auditoria Interna de la ANDA, </a:t>
            </a: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desarrollara </a:t>
            </a: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los diferentes </a:t>
            </a: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procesos </a:t>
            </a: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auditoria y determinar su importancia </a:t>
            </a: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</a:t>
            </a: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ámbito institucional para el fortalecimiento del control </a:t>
            </a: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interno. Aplicar </a:t>
            </a: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procedimientos uniformes en el desarrollo del trabajo de la Unidad de </a:t>
            </a: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Auditoria Interna. Establecer </a:t>
            </a: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criterios para el </a:t>
            </a: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desarrollo </a:t>
            </a: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trabajo de </a:t>
            </a: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auditoria. Orientar </a:t>
            </a: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actividades de la Unidad de Auditoria Interna hacia la consecución de </a:t>
            </a: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objetivos.</a:t>
            </a: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lanificar</a:t>
            </a: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dirigir y controlar las actividades del personal bajo su mando, </a:t>
            </a: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estableciendo </a:t>
            </a: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mecanismos </a:t>
            </a: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adecuados </a:t>
            </a: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comunicación y coordinación </a:t>
            </a: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con </a:t>
            </a: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diferentes dependencias de la Institución, relacionados con el </a:t>
            </a: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desempeño </a:t>
            </a: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las funciones de la </a:t>
            </a: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Unidad.</a:t>
            </a:r>
          </a:p>
          <a:p>
            <a:pPr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implementar </a:t>
            </a: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mantener en la unidad un sistema de información y control que </a:t>
            </a: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permita </a:t>
            </a: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evaluar </a:t>
            </a: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permanentemente </a:t>
            </a: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resultado de actividades desarrolladas en </a:t>
            </a: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auditorias.</a:t>
            </a:r>
          </a:p>
          <a:p>
            <a:pPr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Efectuar </a:t>
            </a: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Auditorias y Exámenes Especiales en forma selectiva a las diferentes </a:t>
            </a: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áreas </a:t>
            </a: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dependencias de la Institución, para verificar el cumplimiento de las </a:t>
            </a: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normas </a:t>
            </a: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legales, de las </a:t>
            </a: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disposiciones </a:t>
            </a: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administrativas, políticas, procedimientos </a:t>
            </a: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otras regulaciones aplicables al desarrollo de las operaciones </a:t>
            </a: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institucionales.</a:t>
            </a:r>
            <a:endParaRPr lang="es-ES" sz="7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ES" sz="72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ES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del Jefe de la Unidad : Lic. José Arturo Chachagua Pimentel.</a:t>
            </a:r>
          </a:p>
          <a:p>
            <a:pPr marL="0" indent="0" algn="just">
              <a:buNone/>
            </a:pPr>
            <a:r>
              <a:rPr lang="es-ES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14</a:t>
            </a:r>
            <a:endParaRPr lang="es-SV" sz="72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just">
              <a:buNone/>
            </a:pPr>
            <a:r>
              <a:rPr lang="es-ES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9</a:t>
            </a:r>
          </a:p>
          <a:p>
            <a:pPr marL="0" lvl="0" indent="0" algn="just">
              <a:buNone/>
            </a:pPr>
            <a:r>
              <a:rPr lang="es-ES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23 </a:t>
            </a:r>
          </a:p>
          <a:p>
            <a:pPr marL="0" indent="0" algn="just">
              <a:buNone/>
            </a:pPr>
            <a:endParaRPr lang="es-SV" sz="22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899592" y="404664"/>
            <a:ext cx="6624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 de Auditoría Interna: </a:t>
            </a:r>
            <a:endParaRPr lang="es-SV" sz="800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  <a:hlinkClick r:id="rId2" action="ppaction://hlinksldjump"/>
            </a:endParaRPr>
          </a:p>
          <a:p>
            <a:pPr algn="ctr"/>
            <a:endParaRPr lang="es-SV" sz="2000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165304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7 Botón de acción: Volver">
            <a:hlinkClick r:id="rId2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56812893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777390"/>
            <a:ext cx="8424936" cy="608061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encarga de analizar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muestras de aguas provenientes de fuentes, procesos de potabilización, redes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distribución, proyectos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investigación y materia prima utilizada en los procesos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tratamiento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en cumplimiento con los requisitos de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 salvadoreña.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Garantizar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calidad de los resultados de las pruebas analíticas de muestras de agua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consumo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humano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aguas residuales, que son analizadas en las diferentes áreas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laboratorio; manteniendo un sistema de calidad de acuerdo a los requerimientos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 NSR ISO/IEC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17025:2005.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Proveer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 información  necesaria  para  evaluar  la  calidad  del  agua  en  las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redes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distribución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para cumplir con los requisitos de calidad que exige la norma salvadoreña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obligatoria para la calidad del agua potable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Ejecutar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análisis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físico - químico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microbiológico para proveer información que permita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evaluar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calidad de las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aguas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residuales que son vertidas al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alcantarillado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ANDA 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cuerpos receptores.</a:t>
            </a:r>
          </a:p>
          <a:p>
            <a:pPr marL="0" indent="0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 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Lic. Douglas Ernesto García Sarmiento.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17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37</a:t>
            </a:r>
            <a:endParaRPr lang="es-SV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043608" y="188640"/>
            <a:ext cx="6624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Laboratorio: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309320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80546637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8863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oordina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da seguimiento a los programas de pre inversión (estudios, diseños,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proyectos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de inversión, con base a las políticas institucionales, controla y regula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actividades ambientales, operadoras externas, sistemas rurales, agua 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saneamiento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factibilidades y seguimiento y monitoreo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proyectos. Planificar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organizar,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supervisar y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la ejecución de proyectos de inversión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financiados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fondos internos 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externos.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Programar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  coordinar,   controlar   y   liquidar   los   proyectos   de   introducción,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mejoramiento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rehabilitación y ampliación de obras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infraestructura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relativas a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captación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  tratamiento,   conducción,   almacenamiento   y   distribución   de   agua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potable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así como también sobre la evacuación, tratamiento y disposición final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aguas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residuales.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 dar seguimiento  a  la  formulación y  ejecución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Programa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Anual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Inversión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 los  programas,  proyectos  en  ejecución,  así  como  desarrollar  su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seguimiento 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gestión.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 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Ing. Joel Thomas Dietrich Boekle..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2</a:t>
            </a: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</a:t>
            </a:r>
            <a:endParaRPr lang="es-SV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403648" y="332656"/>
            <a:ext cx="6048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>
                <a:latin typeface="Calibri" panose="020F0502020204030204" pitchFamily="34" charset="0"/>
                <a:cs typeface="Calibri" panose="020F0502020204030204" pitchFamily="34" charset="0"/>
              </a:rPr>
              <a:t>Sub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Dirección de  Ingeniería y Proyectos: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6309320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Botón de acción: Volver">
            <a:hlinkClick r:id="rId4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88438680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2025" y="721882"/>
            <a:ext cx="8507288" cy="6111388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brindar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asistencia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técnica especializada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las Organizaciones y comunidades rurales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Administradoras de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Sistemas de Agua Potable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Saneamiento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las zonas rurales de El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Salvador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en las áreas de operación, administración y gestión comercial de los servicios,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orientada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 fortalecimiento de las capacidades locales para la recuperación, uso, manejo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conservación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recurso hídrico, con enfoque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sostenibilidad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así como también, en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buenas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prácticas de saneamiento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Planificar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dirigir y controlar el funcionamiento de la Unidad, estableciendo los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mecanismos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adecuados de comunicación y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coordinación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garanticen el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cumplimiento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las funciones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asignadas.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Promover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formalización y asociatividad de organizaciones administradoras de agua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saneamiento en las comunidades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rurales.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Mantener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actualizado un inventario pormenorizado de las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organizaciones administradoras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sistemas de agua potable a nivel rural, y de las comunidades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rurales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s-SV" sz="55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suscripción de convenios de asistencia técnica y administrativa de la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ANDA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las organizaciones administradoras de sistemas de agua potable y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saneamiento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rural; así como velar por el estricto cumplimiento de los mismos por las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partes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s-SV" sz="55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Desarrollar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 programa anual de asistencia técnica y administrativa, dirigido a las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Organizaciones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Administradoras de Sistemas de Agua Potable y Saneamiento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Rural.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Implementar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programas y campañas educativas en coordinación con otras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instituciones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gubernamentales y no gubernamentales, orientadas a la concientización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sobre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uso racional del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agua.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Realizar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investigaciones que permitan conocer la calidad del agua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existente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se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consume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las zonas rurales del país e implementar acciones estratégicas para el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uso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conservación de dicho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recurso.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Ayudar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 aseguramiento del uso sostenible, disponibilidad, calidad del agua potable y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saneamiento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las zonas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rurales del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país. </a:t>
            </a:r>
            <a:endParaRPr lang="es-SV" sz="55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Elaborar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divulgar las normativas técnicas y reglamentaciones pertinentes para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desarrollo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gestión, usos, protección y manejo de las aguas y saneamiento rural,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tomando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cuenta la legislación vigente. </a:t>
            </a:r>
            <a:endParaRPr lang="es-SV" sz="55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55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Unidad: Ing. Nicolás Coto Viera.</a:t>
            </a:r>
            <a:endParaRPr lang="es-SV" sz="55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5</a:t>
            </a:r>
            <a:endParaRPr lang="es-SV" sz="55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</a:p>
          <a:p>
            <a:pPr marL="0" indent="0">
              <a:buNone/>
            </a:pP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12</a:t>
            </a:r>
            <a:endParaRPr lang="es-SV" sz="5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es-SV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endParaRPr lang="es-SV" dirty="0">
              <a:solidFill>
                <a:schemeClr val="bg1">
                  <a:lumMod val="75000"/>
                </a:schemeClr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endParaRPr lang="es-SV" dirty="0">
              <a:solidFill>
                <a:schemeClr val="bg1">
                  <a:lumMod val="75000"/>
                </a:schemeClr>
              </a:solidFill>
            </a:endParaRPr>
          </a:p>
          <a:p>
            <a:endParaRPr lang="es-SV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83221" y="260648"/>
            <a:ext cx="8064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>
                <a:latin typeface="Calibri" panose="020F0502020204030204" pitchFamily="34" charset="0"/>
                <a:cs typeface="Calibri" panose="020F0502020204030204" pitchFamily="34" charset="0"/>
              </a:rPr>
              <a:t>Gerencia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de Atención </a:t>
            </a:r>
            <a:r>
              <a:rPr lang="es-SV" sz="2000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Sistema </a:t>
            </a:r>
            <a:r>
              <a:rPr lang="es-SV" sz="2000" dirty="0"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Comunidades Rurales: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9242" y="6165304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60951289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959803"/>
            <a:ext cx="8229600" cy="574545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responsable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arantizar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una gestión estratégica, administrativa, operativa y financiera de los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proyectos, que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cumpla con los principios de eficiencia, eficacia, transparencia 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economía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el manejo de los recursos provenientes de la cooperación externa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préstamos, donaciones) y de la contrapartida local del GOES; así como dinamizar 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dirigir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liderazgo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procesos internos de trabajo, de tal forma que respondan a las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exigencias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los resultados programáticos y contractuales, por cada fuente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financiamiento.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Dirigir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 coordinar y  supervisar las  distintas  actividades  que  se  desarrollan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proyectos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bajo su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responsabilidad.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todas  las  acciones  necesarias  para  la  buena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ejecución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 Proyecto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dentro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ANDA,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MARN  y  con  el  FISDL,  así  como  también  con  la  Oficina  del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Fondo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Cooperación de Agua y Saneamiento (OFCAS) o su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representante.</a:t>
            </a:r>
          </a:p>
          <a:p>
            <a:pPr marL="0" indent="0" algn="just">
              <a:buNone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del Jefe de la Unidad: Ing. Mario Alfonso Martínez Valladares.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 5</a:t>
            </a: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 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14 </a:t>
            </a:r>
          </a:p>
          <a:p>
            <a:pPr marL="0" indent="0" algn="just">
              <a:buNone/>
            </a:pPr>
            <a:endParaRPr lang="es-SV" sz="12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s-SV" sz="1200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s-SV" sz="1200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s-SV" sz="12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s-SV" sz="1200" dirty="0"/>
          </a:p>
        </p:txBody>
      </p:sp>
      <p:sp>
        <p:nvSpPr>
          <p:cNvPr id="4" name="3 CuadroTexto"/>
          <p:cNvSpPr txBox="1"/>
          <p:nvPr/>
        </p:nvSpPr>
        <p:spPr>
          <a:xfrm>
            <a:off x="683568" y="258912"/>
            <a:ext cx="84249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Gerencia de Agua y Saneamiento Fondos BID –AECID :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96084179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49188" y="764704"/>
            <a:ext cx="8229600" cy="568863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garantizar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 elaboración  de  diseños  electromecánicos  eficientes  y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administrar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consumo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 energía  eléctrica  institucional,  que  permitan  brindar  el  suministro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eficientemente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 la  población  que  lo  demanda;  proponiendo  la  implementación 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políticas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lograr la eficiencia energética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Planificar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 dirigir  y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controlar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 funcionamiento  de  la  Unidad,  estableciendo  los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mecanismos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adecuados  de  comunicación  y  coordinación  que  garanticen  el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cumplimiento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las funciones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asignadas.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 dirigir  técnica  y  administrativamente,  los  proyectos  en  ejecución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asignados.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Gestionar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 realización  de  levantamiento  topográfico,  evaluación,  análisis  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cálculo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los diseños de proyectos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Electromecánicos.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Formular 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  diferentes   mecanismos   de   control   y   coordinar   las   acciones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necesarias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otras instancias del sector, que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permitan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 seguimiento efectivo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administrativo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de campo a los proyectos finalizados en períodos de vigencia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garantías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buena obra. </a:t>
            </a: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del Jefe de la Unidad: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Inga. Ana Cecibel García de Mayorga.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</a:t>
            </a:r>
          </a:p>
          <a:p>
            <a:pPr marL="0" indent="0" algn="just">
              <a:buNone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18456" y="195317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Unidad De Diseños Electromecánico </a:t>
            </a:r>
            <a:r>
              <a:rPr lang="es-SV" sz="2000" dirty="0"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Eficiencia Energética: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3874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48135290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38944" y="764704"/>
            <a:ext cx="8229600" cy="514543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responsable de elaborar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diseños  de  proyectos  de  introducción,  ampliación  y  mejoramiento  de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sistemas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acueductos, alcantarillado sanitario o saneamiento básico, garantizando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así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eficiente  ejecución  de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proyectos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 permitan  suministrar un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servicio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eficaz  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población  que  lo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demanda. Garantizar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 los  programas  de  preinversión  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inversión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lleven a cabo sobre la  base de las normas técnicas establecidas en las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políticas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institucionales. 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Planificar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dirigir y controlar el funcionamiento de la Unidad, estableciendo los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mecanismos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adecuados de comunicación y coordinación que garanticen el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cumplimiento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las funciones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asignadas.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dirigir técnica y administrativamente, los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proyectos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ejecución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asignados.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Realizar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levantamiento topográfico, evaluación, análisis y cálculo para los diseños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proyectos.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Mantener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actualizados los parámetros de diseño y construcción. </a:t>
            </a: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del Jefe de la Unidad: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Ing. Roberto Recinos Hernández. 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15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47056" y="260648"/>
            <a:ext cx="78133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Unidad de Diseño y Formulación de Proyectos: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6093296"/>
            <a:ext cx="1518915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17740989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820872"/>
            <a:ext cx="8229600" cy="561662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administrar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verificar el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cumplimiento contractual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las operadoras descentralizadas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los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sistemas  de  ANDA,  a  través  de:  Planificar,  organizar,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capacitar, supervisar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  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ejecución 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liquidación  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  contratos    vigentes    de   ANDA   con   las   operadoras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descentralizadas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   velando    por    su    puntual 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cumplimiento  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   ambas    partes    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establecimiento de mediciones  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   índices    de    gestión    definidos,    emitiendo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recomendaciones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oportunas para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 implementación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mejora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continua. </a:t>
            </a: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contratos vigentes que le sean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asignados.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Asegurar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 cumplimiento  por  parte  de  las  operadoras  descentralizadas,  de  todas  las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condiciones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establecidas  en  los  contratos  de  administración  de  servicios  de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agua potable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 saneamiento,  a  través  del    seguimiento  a  las  cláusulas  contractuales  de  los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contratos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suscritos vigentes con las operadoras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descentralizadas.</a:t>
            </a:r>
          </a:p>
          <a:p>
            <a:pPr marL="0" indent="0" algn="just">
              <a:buClr>
                <a:schemeClr val="bg1">
                  <a:lumMod val="75000"/>
                </a:schemeClr>
              </a:buClr>
              <a:buNone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del Jefe de la Unidad: Ing. Raúl Antonio Rivas Montalvo.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 1 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 3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4 </a:t>
            </a:r>
          </a:p>
          <a:p>
            <a:pPr marL="0" indent="0" algn="just">
              <a:buNone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35224" y="332656"/>
            <a:ext cx="76580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Unidad de Administración de Sistemas Descentralizados: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6165304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02340795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4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encargada crear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 mantener  y  actualizar  el  Catastro  de  Redes  y  el  Sistema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Información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Geográfico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Institución, enlazando con el Catastro Comercial. </a:t>
            </a:r>
          </a:p>
          <a:p>
            <a:pPr marL="0" indent="0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Catastro Central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Redes.</a:t>
            </a:r>
          </a:p>
          <a:p>
            <a:pPr marL="457200" indent="-457200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Custodiar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base de datos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catastrales.</a:t>
            </a:r>
          </a:p>
          <a:p>
            <a:pPr marL="457200" indent="-457200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actividades de levantamiento de la información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campo.</a:t>
            </a:r>
          </a:p>
          <a:p>
            <a:pPr marL="457200" indent="-457200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Realizar visitas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campo para verificar y contrastar los trabajos que se están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efectuando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el levantamiento de datos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catastrales.</a:t>
            </a:r>
          </a:p>
          <a:p>
            <a:pPr marL="457200" indent="-457200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Supervisar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actualización de la Base Gráfica del Catastro Físico Municipal,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Catastro de Redes, y el SIG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ANDA.</a:t>
            </a:r>
          </a:p>
          <a:p>
            <a:pPr marL="457200" indent="-457200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Verificar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calidad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información catastral para alimentar la base de datos 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valida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contenido.</a:t>
            </a:r>
          </a:p>
          <a:p>
            <a:pPr marL="457200" indent="-457200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las cuatro Regiones, la planificación y elaboración del plano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general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base del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Municipio.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del Jefe de la Unidad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Arq. Luis Guillermo Aparicio Navarrete.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Hombres:1  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1</a:t>
            </a:r>
          </a:p>
          <a:p>
            <a:pPr marL="0" indent="0">
              <a:buNone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094623" y="332656"/>
            <a:ext cx="65527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Unidad Catastro Central de Redes: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165304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3077847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71393" y="723472"/>
            <a:ext cx="8362478" cy="58953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y da seguimiento a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Gestión Ambiental Institucional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velando por el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cumplimiento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las Normas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Ambientales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la incorporación de la variable ambiental en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políticas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planes, programas, proyectos y acciones relacionadas al abastecimiento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agua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potable 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 saneamiento.</a:t>
            </a:r>
          </a:p>
          <a:p>
            <a:pPr marL="0" indent="0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asesorar y dar seguimiento a los procedimientos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Evaluación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Ambiental,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políticas,  planes,  programas,  proyectos  y  acciones  ambientales  de  acuerdo  a 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normativa ambiental.</a:t>
            </a:r>
          </a:p>
          <a:p>
            <a:pPr marL="457200" indent="-457200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seguimiento al cumplimiento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la  Legislación Ambiental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la institución, así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como también al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cumplimiento  de las  condiciones y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medidas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establecidas  en los  permisos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ambientales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y/o  Resoluciones  Ambientales  otorgados  por  el  Ministerio  de  Medio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Ambiente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Recursos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Naturales.</a:t>
            </a:r>
          </a:p>
          <a:p>
            <a:pPr marL="457200" indent="-457200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Asesorar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dar a conocer a las instancias de la ANDA, normas y reglamentos vigentes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materia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ambiental.</a:t>
            </a:r>
          </a:p>
          <a:p>
            <a:pPr marL="0" indent="0" algn="just">
              <a:buNone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Arq. Roxana Patricia Canizalez Valencia.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4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 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empleados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11 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s-SV" sz="1800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endParaRPr lang="es-SV" sz="18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4038" y="3457575"/>
            <a:ext cx="414337" cy="10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597083" y="204609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Unidad de  Factibilidades: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165304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Botón de acción: Volver">
            <a:hlinkClick r:id="rId4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85050049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73996"/>
            <a:ext cx="8229600" cy="59673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y da seguimiento a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Gestión Ambiental Institucional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velando por el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cumplimiento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las Normas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Ambientales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la incorporación de la variable ambiental en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políticas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planes, programas, proyectos y acciones relacionadas al abastecimiento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agua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potable 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 saneamiento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asesorar y dar seguimiento a los procedimientos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Evaluación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Ambiental,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políticas,  planes,  programas,  proyectos  y  acciones  ambientales  de  acuerdo  a 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normativa ambiental.</a:t>
            </a:r>
          </a:p>
          <a:p>
            <a:pPr marL="457200" indent="-457200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seguimiento al cumplimiento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la  Legislación Ambiental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la institución, así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como también al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cumplimiento  de las  condiciones y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medidas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establecidas  en los  permisos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ambientales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y/o  Resoluciones  Ambientales  otorgados  por  el  Ministerio  de  Medio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Ambiente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Recursos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Naturales.</a:t>
            </a:r>
          </a:p>
          <a:p>
            <a:pPr marL="457200" indent="-457200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Asesorar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dar a conocer a las instancias de la ANDA, normas y reglamentos vigentes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materia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ambiental.</a:t>
            </a:r>
          </a:p>
          <a:p>
            <a:pPr marL="0" indent="0">
              <a:buNone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del Jefe de la Unidad: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Licda. Zobeyda Marisol Valencia de Toledo.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 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 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14 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043608" y="236740"/>
            <a:ext cx="7128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>
                <a:latin typeface="Calibri" panose="020F0502020204030204" pitchFamily="34" charset="0"/>
                <a:cs typeface="Calibri" panose="020F0502020204030204" pitchFamily="34" charset="0"/>
              </a:rPr>
              <a:t>Unidad de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Gestión Ambiental: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34540117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1017" y="876548"/>
            <a:ext cx="8327268" cy="580526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responsable de asegurar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disponibilidad financiera para las inversiones y gastos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funcionamiento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así como para cumplir con las obligaciones de pago con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organismos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nacionales e internacionales, con apego al marco legal vigente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514350" indent="-514350" algn="just">
              <a:spcBef>
                <a:spcPts val="0"/>
              </a:spcBef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Dirigir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integrar y supervisar las actividades de Presupuesto,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Tesorería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Contabilidad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514350" indent="-514350" algn="just">
              <a:spcBef>
                <a:spcPts val="0"/>
              </a:spcBef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Establecer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medidas para el cumplimiento de las políticas, normas y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procedimientos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SAFI dictados por el Ministerio de Hacienda. </a:t>
            </a:r>
          </a:p>
          <a:p>
            <a:pPr marL="514350" indent="-514350" algn="just">
              <a:spcBef>
                <a:spcPts val="0"/>
              </a:spcBef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Realizar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proyecciones financieras,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presupuestos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flujos de caja de corto,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mediano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largo plazo. </a:t>
            </a:r>
          </a:p>
          <a:p>
            <a:pPr marL="514350" indent="-514350" algn="just">
              <a:spcBef>
                <a:spcPts val="0"/>
              </a:spcBef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Controlar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disponibilidades del flujo de efectivo y proveer a la Dirección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Superior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información necesaria para la toma de decisiones. </a:t>
            </a:r>
            <a:endParaRPr lang="es-SV" sz="18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s-SV" sz="18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ES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del Jefe de la Unidad :  Licda. Ana Gloria Munguía Vda. De Berrios.</a:t>
            </a:r>
          </a:p>
          <a:p>
            <a:pPr marL="0" indent="0" algn="just">
              <a:buNone/>
            </a:pPr>
            <a:r>
              <a:rPr lang="es-ES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73</a:t>
            </a: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just">
              <a:buNone/>
            </a:pPr>
            <a:r>
              <a:rPr lang="es-ES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50</a:t>
            </a:r>
          </a:p>
          <a:p>
            <a:pPr marL="0" lvl="0" indent="0" algn="just">
              <a:buNone/>
            </a:pPr>
            <a:r>
              <a:rPr lang="es-ES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:123 </a:t>
            </a:r>
          </a:p>
          <a:p>
            <a:pPr marL="0" indent="0">
              <a:buNone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1600" dirty="0"/>
          </a:p>
          <a:p>
            <a:endParaRPr lang="es-SV" sz="1600" dirty="0"/>
          </a:p>
        </p:txBody>
      </p:sp>
      <p:sp>
        <p:nvSpPr>
          <p:cNvPr id="5" name="4 CuadroTexto"/>
          <p:cNvSpPr txBox="1"/>
          <p:nvPr/>
        </p:nvSpPr>
        <p:spPr>
          <a:xfrm>
            <a:off x="899592" y="260648"/>
            <a:ext cx="7128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 Financiera Institucional (UFI): 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71640189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836712"/>
            <a:ext cx="8373616" cy="550547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responsable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planificar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organizar y coordinar el seguimiento a proyectos de inversión financiados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fondos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internos y externos, consolidando y verificando los avances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dichos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proyectos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actividades   de  seguimiento   y  gestionar  información  de  proyectos  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inversión.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 ejecutores  de  proyectos  la  sistematización  de  información  para  el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seguimiento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proyectos.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actividades para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obtención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información 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proyectos comunitarios que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desarrolla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institución.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Mantener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contacto  con  administradores  y/o  supervisores,  respecto  al seguimiento 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proyectos.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Velar 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   el   cumplimiento   de   la   presentación   de   los   informes   mensuales  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administración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supervisión.</a:t>
            </a:r>
          </a:p>
          <a:p>
            <a:pPr marL="0" indent="0" algn="just">
              <a:buNone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Ing. Francisco Salvador Hernández Gómez.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6 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755576" y="332656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dirty="0" smtClean="0">
                <a:latin typeface="Calibri" panose="020F0502020204030204" pitchFamily="34" charset="0"/>
                <a:cs typeface="Calibri" panose="020F0502020204030204" pitchFamily="34" charset="0"/>
              </a:rPr>
              <a:t>Unidad de Seguimiento y Monitoreo de Proyectos: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1601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46755938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927547"/>
            <a:ext cx="8229600" cy="573325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bastecer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agua potable 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población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usuaria y manejar efectivamente las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aguas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residuales, mediante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eficiente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administración de los sistemas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acueductos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alcantarillados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Administrar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eficientemente  la  operación  y  mantenimiento  de  los  sistemas 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acueductos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 alcantarillados  sanitarios,  la  ejecución  de  proyectos  y  control 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calidad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agua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suministra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región.</a:t>
            </a:r>
          </a:p>
          <a:p>
            <a:pPr marL="457200" indent="-457200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Elaborar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propuesta  de  normativa  para  la  utilización  y  tratamiento  de  aguas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superficiales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 subterráneas  y  disponer  de  las  mismas  para  la  provisión  de  las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poblaciones.</a:t>
            </a:r>
          </a:p>
          <a:p>
            <a:pPr marL="457200" indent="-457200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Establecer 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  mecanismos   de   gestión   que   permitan   la 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operación 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  el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mantenimiento 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eficiente   de   los   sistemas   de   acueductos   y   alcantarillados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sanitarios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región.</a:t>
            </a:r>
          </a:p>
          <a:p>
            <a:pPr marL="457200" indent="-457200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Garantizar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 acciones  básicas  necesarias  para  cumplir  con  la  normativa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ambiental existente.</a:t>
            </a:r>
          </a:p>
          <a:p>
            <a:pPr marL="0" indent="0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Ing. Miguel Angel León.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 1</a:t>
            </a:r>
          </a:p>
          <a:p>
            <a:pPr marL="0" indent="0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 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1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899592" y="436022"/>
            <a:ext cx="72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>
                <a:latin typeface="Calibri" panose="020F0502020204030204" pitchFamily="34" charset="0"/>
                <a:cs typeface="Calibri" panose="020F0502020204030204" pitchFamily="34" charset="0"/>
              </a:rPr>
              <a:t>Gerencia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Región Metropolitana: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226175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80157888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59168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responsable llevar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 registro  digital  de  la  ubicación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georeferenciados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 todos  los  componentes 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sistemas  de  agua  potable  y  alcantarillado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sanitario,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 el  uso  de  los  métodos,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tecnologías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 procedimientos  adecuados  y  debidamente  fundamentados,  que  permitan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mantener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 información  actualizada  de  cada  uno  de  los  componentes  de  los  sistemas,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optimizar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 recursos  por  medio  de  la  focalización  de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necesidades  en  la  red,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información 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  servirá   para   que   las   unidades   correspondientes   puedan   elaborar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presupuestos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 se  apeguen  a  la  realidad  que  se  tiene  en  campo  para  los  proyectos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ejecute la región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Levantar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 los  componentes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 sistemas  de  ANDA,  sean  estos  de  servicios 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acueductos y/o alcantarillados sanitarios de la Región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debidamente georeferenciados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 a  través  de  esquemas  de  amarres  y/o  por  medio  de  sistemas 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posicionamiento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global.  (Con información  de materiales,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diámetros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 niveles,  válvulas,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hidrantes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etc.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Clr>
                <a:schemeClr val="bg1">
                  <a:lumMod val="75000"/>
                </a:schemeClr>
              </a:buClr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del Jefe de la Unidad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Sr. Filadelfo Edgardo López Saravia.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18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23 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755576" y="202264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Unidad de Catastro de Redes Región Metropolitana:</a:t>
            </a:r>
            <a:r>
              <a:rPr lang="es-SV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7023366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32766"/>
            <a:ext cx="8229600" cy="564856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s-SV" sz="1200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2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coordinar   </a:t>
            </a:r>
            <a:r>
              <a:rPr lang="es-SV" sz="2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  dar </a:t>
            </a:r>
            <a:r>
              <a:rPr lang="es-SV" sz="2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seguimiento   </a:t>
            </a:r>
            <a:r>
              <a:rPr lang="es-SV" sz="2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  la   gestión   administrativa   de   las   Regiones,   en   lo   referente   a   la </a:t>
            </a:r>
            <a:r>
              <a:rPr lang="es-SV" sz="2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formulación </a:t>
            </a:r>
            <a:r>
              <a:rPr lang="es-SV" sz="2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seguimiento del presupuesto, gestiones para la adquisición de bienes y </a:t>
            </a:r>
            <a:r>
              <a:rPr lang="es-SV" sz="2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servicios </a:t>
            </a:r>
            <a:r>
              <a:rPr lang="es-SV" sz="2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la región, apoyo </a:t>
            </a:r>
            <a:r>
              <a:rPr lang="es-SV" sz="2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logístico </a:t>
            </a:r>
            <a:r>
              <a:rPr lang="es-SV" sz="2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el desarrollo de los objetivos y metas de las </a:t>
            </a:r>
            <a:r>
              <a:rPr lang="es-SV" sz="2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dependencias  </a:t>
            </a:r>
            <a:r>
              <a:rPr lang="es-SV" sz="2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 la  región  y  gestionar  ante  las  áreas  correspondientes,  la  dotación </a:t>
            </a:r>
            <a:r>
              <a:rPr lang="es-SV" sz="2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oportuna  </a:t>
            </a:r>
            <a:r>
              <a:rPr lang="es-SV" sz="2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 dichos  </a:t>
            </a:r>
            <a:r>
              <a:rPr lang="es-SV" sz="2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recursos.</a:t>
            </a:r>
            <a:endParaRPr lang="es-SV" sz="2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26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26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26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2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26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2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26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26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2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26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26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2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2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Unidad: </a:t>
            </a:r>
            <a:r>
              <a:rPr lang="es-SV" sz="2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Lic. Mario César Esquivel Pérez.</a:t>
            </a:r>
            <a:endParaRPr lang="es-SV" sz="2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2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</a:t>
            </a:r>
            <a:r>
              <a:rPr lang="es-SV" sz="2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</a:t>
            </a:r>
            <a:endParaRPr lang="es-SV" sz="2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2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2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42</a:t>
            </a:r>
            <a:endParaRPr lang="es-SV" sz="2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2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</a:t>
            </a:r>
            <a:r>
              <a:rPr lang="es-SV" sz="2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54</a:t>
            </a:r>
            <a:endParaRPr lang="es-SV" sz="2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s-SV" sz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971600" y="332656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Departamento Administrativo Región Metropolitana: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165304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81276808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763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oordinar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actividades de las Áreas asignadas, referentes a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producción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distribución del agua potable, así como la evacuación de los sistemas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sanitarios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en la Región Metropolitana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Supervisar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ejecución de perforación de pozos 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pruebas 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bombeo realizadas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por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contratistas. La adquisición de servicios especializados para la perforación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pozos, en caso que la Región no esté en capacidad de hacerlos y el diseño,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elaboración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carpeta final del proyecto y/o ejecución de proyectos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introducción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agua potable y alcantarillado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sanitario.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contratos relacionados a las necesidades de operación 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mantenimiento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los sistemas de abastecimiento y evacuación de aguas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residuales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Recibir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habilitar obras de las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urbanizaciones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en la red de distribución de agua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potable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sistema de alcantarillado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sanitario.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Revisar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aprobar horas extras del personal de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Región.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René Salvador Cardoza Flores.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1</a:t>
            </a: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otal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empleados: 2</a:t>
            </a:r>
          </a:p>
          <a:p>
            <a:pPr marL="457200" indent="-457200" algn="just">
              <a:buFont typeface="+mj-lt"/>
              <a:buAutoNum type="arabicPeriod"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198960" y="332656"/>
            <a:ext cx="64087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Subgerencia Región Metropolitana: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79057503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5192" y="764704"/>
            <a:ext cx="8229600" cy="507342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en forma eficiente la producción y distribución de agua potable a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población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cumpliendo con la Norma Salvadoreña Obligatoria de Agua Potable 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otras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normativas relativas al agua para consumo humano; así como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evacuación y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tratamiento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aguas residuales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tipo ordinario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manteniendo en óptimas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condiciones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infraestructura; así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también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coadyuvar en proyectos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expansión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comunidades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rurales, urbanizaciones en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sus diferentes modalidades y </a:t>
            </a: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preparación de carpetas técnicas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proyectos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propios y comunidades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Asegurar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producción y abastecimiento de agua potable a los habitantes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Región, de tal forma que cumpla con las normas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calidad.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Garantizar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distribución de agua potable de acuerdo a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demanda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consumo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población y la capacidad instalada de los sistemas, que incluya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toda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clase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usuarios.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Asegurar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cumplimiento de las normativas técnicas y ambientales vigentes en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todas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actividades regionales de su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competencia.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Ing. Esteban Rutilio Rauda.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99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871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970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827584" y="260648"/>
            <a:ext cx="7344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Departamento de Operaciones Región Metropolitana: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6165304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95083831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001419"/>
          </a:xfrm>
        </p:spPr>
        <p:txBody>
          <a:bodyPr>
            <a:normAutofit fontScale="25000" lnSpcReduction="20000"/>
          </a:bodyPr>
          <a:lstStyle/>
          <a:p>
            <a:endParaRPr lang="es-SV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Administrar en forma eficiente la producción y los procesos de potabilización del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agua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La Planta Las Pavas, cumpliendo con la norma salvadoreña obligatoria del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agua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potable para el consumo humano, así como manteniendo en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óptimas condiciones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equipos y la infraestructura del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sistema.</a:t>
            </a: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Administrar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 producción,  mantenimiento  y  calidad  del  agua  de  La  Planta  Las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Pavas.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Registrar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 establecer  controles  de  tiempos  de  operación  y  volúmenes 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producción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Planta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Pavas.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Controlar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 procesos  de  tratamiento  y  calidad 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físico - químico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 bacteriológico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agua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producida.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Asegurar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 cumplimiento  de  las  normativas  técnicas  y  ambientales  vigente  en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todas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actividades de La Planta Las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Pavas.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 costos 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operación  y  mantenimiento  de  los  sistemas,  cumpliendo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estándares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calidad.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consumos de energía eléctrica con la finalidad de disminuir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costos.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Proporcionar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mantenimiento  preventivo  y  correctivo  a  los  equipos  y 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maquinaria de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Planta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Pavas.</a:t>
            </a:r>
          </a:p>
          <a:p>
            <a:pPr marL="0" indent="0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del Jefe de la Unidad: Ing. Hugo Oswaldo Vásquez Ramírez.</a:t>
            </a:r>
          </a:p>
          <a:p>
            <a:pPr marL="0" indent="0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97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101 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25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s-SV" sz="2500" dirty="0"/>
          </a:p>
        </p:txBody>
      </p:sp>
      <p:sp>
        <p:nvSpPr>
          <p:cNvPr id="4" name="3 CuadroTexto"/>
          <p:cNvSpPr txBox="1"/>
          <p:nvPr/>
        </p:nvSpPr>
        <p:spPr>
          <a:xfrm>
            <a:off x="716443" y="332656"/>
            <a:ext cx="7560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Planta Potabilizadora Las Pavas: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309320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64729025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bastecer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agua potable a la población usuaria y manejar efectivamente las aguas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residuales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mediante la eficiente administración de los sistemas de acueductos 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alcantarillados.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coordinar eficientemente la operación y mantenimiento de los sistemas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acueductos y alcantarillados sanitarios, la ejecución de proyectos y control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calidad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agua que suministra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región.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Coordinación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seguimiento en el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funcionamiento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eficiente de la Unidad de Catastro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Redes de la Región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Central.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Coordinación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seguimiento de los registros de información de la tubería como tipo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material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diámetro, fecha de instalación, vida útil y presión a la que está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sometida.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Coordinación y  seguimiento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manejo de la ubicación geográfica de cada sistema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forma parte de la Región en el fin de apoyar en las actividades de operación 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mantenimiento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red.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del Jefe de la Unidad: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Arq. Frederick Antonio Benitez Cardona. (AdHonorem)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 1</a:t>
            </a: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827584" y="301298"/>
            <a:ext cx="6624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Gerencia Región Central: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99682221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723472"/>
            <a:ext cx="8229600" cy="604867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levar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registro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digital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ubicación georeferenciados de todos los componentes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sistemas de agua potable y alcantarillado sanitario, con el uso de los métodos,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tecnologías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procedimientos adecuados y debidamente fundamentados, que permitan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mantener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información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actualizada de cada uno de los componentes de los sistemas,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optimizar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recursos por medio de la focalización de las necesidades en la red,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información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servirá para que las unidades correspondientes puedan elaborar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presupuestos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se apeguen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realidad que se tiene en campo para los proyectos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ejecute la región.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Levantar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los componentes de los sistemas de ANDA, sean estos de servicios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acueductos y/o alcantarillados sanitarios de la Región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debidamente georeferenciados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 través de esquemas de amarres y/o por medio de sistemas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posicionamiento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global. (Con información de materiales, diámetros, niveles, válvulas,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hidrantes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etc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.)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del Jefe de la Unidad: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Arq. Marcela Elizabeth Esquivel Morán.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18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endParaRPr lang="es-SV" sz="18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755576" y="194737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Unidad Catastro de Redes Región Central: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19820897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948790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s-SV" sz="12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s-SV" sz="1200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</a:t>
            </a:r>
            <a:r>
              <a:rPr lang="es-SV" sz="29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encargada de coordinar   y   dar seguimiento   a   la   gestión   administrativa   de   las   Regiones,   en   lo   referente   a   la formulación y seguimiento del presupuesto, gestiones para la adquisición de bienes y servicios a la región, apoyo logístico para el desarrollo de los objetivos y metas de las dependencias  de  la  región  y  gestionar  ante  las  áreas  correspondientes,  la  dotación oportuna  de  dichos  </a:t>
            </a: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recursos.</a:t>
            </a:r>
            <a:endParaRPr lang="es-SV" sz="7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7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7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72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7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7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72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7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72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7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72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Unidad: </a:t>
            </a: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Sr. Héctor Salvador Larios Revelo.</a:t>
            </a:r>
            <a:endParaRPr lang="es-SV" sz="7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7</a:t>
            </a:r>
          </a:p>
          <a:p>
            <a:pPr marL="0" indent="0">
              <a:buNone/>
            </a:pP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49</a:t>
            </a:r>
            <a:endParaRPr lang="es-SV" sz="7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</a:t>
            </a: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56</a:t>
            </a:r>
            <a:endParaRPr lang="es-SV" sz="7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29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971600" y="548680"/>
            <a:ext cx="7560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Departamento Administrativo Región Central: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093296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2951292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13597" y="849398"/>
            <a:ext cx="8229600" cy="6008602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asesorar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dar asistencia a la Dirección Superior y a todas las Unidades de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Institución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el cumplimiento de las exigencias de la Ley de Acceso a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Información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Pública (LAIP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),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el fin de garantizar el derecho al acceso 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información pública, atender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Lineamientos emanados por el Instituto de Acceso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Información Pública de conformidad a lo establecido en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Ley de Acceso 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Información Pública.</a:t>
            </a: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Planificar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dirigir y controlar las actividades del personal bajo su mando,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estableciendo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mecanismos adecuados de comunicación y coordinación con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las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diferentes dependencias de la Institución, relacionados con el desempeño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funciones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Unidad.</a:t>
            </a:r>
          </a:p>
          <a:p>
            <a:pPr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Supervisar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el personal de la Unidad ejecute las funciones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encomendadas.</a:t>
            </a:r>
          </a:p>
          <a:p>
            <a:pPr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Recabar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las Gerencias y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Unidades Administrativas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Institución responsables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aportar a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Unidad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Acceso a la Información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Pública, información Oficiosa.</a:t>
            </a:r>
          </a:p>
          <a:p>
            <a:pPr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Verificar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calidad de la información recibida de las Gerencias y Unidades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Institucionales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que esta sea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actualizada.</a:t>
            </a:r>
          </a:p>
          <a:p>
            <a:pPr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Difundir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información oficiosa a los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ciudadanos y  al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Instituto de Acceso a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Información Pública.</a:t>
            </a:r>
          </a:p>
          <a:p>
            <a:pPr marL="0" indent="0" algn="just">
              <a:buNone/>
            </a:pPr>
            <a:r>
              <a:rPr lang="es-ES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del Jefe de la Unidad 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Licda. Morena Guadalupe Juárez.</a:t>
            </a:r>
          </a:p>
          <a:p>
            <a:pPr marL="0" lvl="0" indent="0" algn="just">
              <a:buNone/>
            </a:pPr>
            <a:r>
              <a:rPr lang="es-ES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2</a:t>
            </a:r>
          </a:p>
          <a:p>
            <a:pPr marL="0" lvl="0" indent="0" algn="just">
              <a:buNone/>
            </a:pPr>
            <a:r>
              <a:rPr lang="es-ES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 2</a:t>
            </a:r>
          </a:p>
          <a:p>
            <a:pPr marL="0" lvl="0" indent="0" algn="just">
              <a:buNone/>
            </a:pPr>
            <a:r>
              <a:rPr lang="es-ES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4</a:t>
            </a:r>
          </a:p>
          <a:p>
            <a:pPr marL="0" indent="0" algn="just">
              <a:buNone/>
            </a:pPr>
            <a:endParaRPr lang="es-SV" sz="1600" dirty="0"/>
          </a:p>
          <a:p>
            <a:pPr algn="just"/>
            <a:endParaRPr lang="es-SV" dirty="0"/>
          </a:p>
        </p:txBody>
      </p:sp>
      <p:sp>
        <p:nvSpPr>
          <p:cNvPr id="5" name="4 CuadroTexto"/>
          <p:cNvSpPr txBox="1"/>
          <p:nvPr/>
        </p:nvSpPr>
        <p:spPr>
          <a:xfrm>
            <a:off x="899592" y="260648"/>
            <a:ext cx="7632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 de Acceso a la Información Pública (UAIP): 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es-SV" sz="800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165304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94517174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6555" y="740465"/>
            <a:ext cx="8363272" cy="608629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coordinar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forma eficiente la producción y distribución  de agua potable a la población,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cumpliendo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 la  Norma  Salvadoreña  Obligatoria  de  Agua  Potable  y  otras  normativas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relativas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  agua  para  consumo  humano;  así  como  la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evacuación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 tratamiento  de  las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aguas  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residuales    de    tipo    ordinario,    manteniendo    en    óptimas    condiciones   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infraestructura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hidráulica,  los  sistemas  mecánicos  y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electromecánicos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 las  plantas 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bombeo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   coordinando    con    la    gerencia    de    mantenimiento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electromecánico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   el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mantenimiento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 los  sistemas  mecánicos,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electromecánicos y las subestaciones eléctricas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 también  coadyuvar  en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proyectos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 expansión  a  comunidades  rurales  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urbanizaciones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sus diferentes modalidades. 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Asegurar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 producción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abastecimiento  de  agua  potable  a  los  habitantes  que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atiende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 Región, de tal forma que cumpla con las normas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calidad.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Garantizar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distribución de agua potable de acuerdo a la demanda de consumo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población  y  en  concordancia  con  la  capacidad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instalada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 los  sistemas,    que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incluya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toda clase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usuarios.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del Jefe de la Unidad:  Ing. José Luis Hércules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valos.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 62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567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629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864568" y="188640"/>
            <a:ext cx="7344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Departamento de Operaciones Región Central: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63715509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692696"/>
            <a:ext cx="8435280" cy="554461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abastecer de agua potable a la población usuaria y manejar efectivamente las aguas residuales, mediante la eficiente administración de los sistemas de acueductos y alcantarillados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s-SV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funciones:</a:t>
            </a:r>
          </a:p>
          <a:p>
            <a:pPr marL="228600" indent="-228600" algn="just">
              <a:buClrTx/>
              <a:buFont typeface="+mj-lt"/>
              <a:buAutoNum type="arabicPeriod"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Administrar 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eficientemente  la  operación  y  mantenimiento  de  los  sistemas  de acueductos  y  alcantarillados  sanitarios,  la  ejecución  de  proyectos  y  control  de calidad del agua que suministra la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región.</a:t>
            </a:r>
          </a:p>
          <a:p>
            <a:pPr marL="228600" indent="-228600" algn="just">
              <a:buClrTx/>
              <a:buFont typeface="+mj-lt"/>
              <a:buAutoNum type="arabicPeriod"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Establecer  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  mecanismos   de   gestión   que   permitan   la   operación   y   el mantenimiento   eficiente   de   los   sistemas   de   acueductos   y   alcantarillados sanitarios de la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región.</a:t>
            </a:r>
          </a:p>
          <a:p>
            <a:pPr marL="228600" indent="-228600" algn="just">
              <a:buClrTx/>
              <a:buFont typeface="+mj-lt"/>
              <a:buAutoNum type="arabicPeriod"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Garantizar 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 acciones  necesarias  para  cumplir  con  la  normativa  ambiental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existente</a:t>
            </a:r>
          </a:p>
          <a:p>
            <a:pPr marL="228600" indent="-228600" algn="just">
              <a:buClrTx/>
              <a:buFont typeface="+mj-lt"/>
              <a:buAutoNum type="arabicPeriod"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Apoyar 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 formulación  de  programas  de  preinversión  de  proyectos  de 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sistemas de  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agua   potable   y   alcantarillado   sanitario,   en   coordinación   con   personal especializado de la Dirección Técnica y Gerencia de Planificación y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Desarrollo.</a:t>
            </a:r>
            <a:endParaRPr lang="es-SV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del Jefe de la Unidad:  Ing. René Arnoldo Benavides Larín.</a:t>
            </a:r>
          </a:p>
          <a:p>
            <a:pPr marL="0" indent="0" algn="just">
              <a:buNone/>
            </a:pP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 6</a:t>
            </a:r>
          </a:p>
          <a:p>
            <a:pPr marL="0" indent="0" algn="just">
              <a:buNone/>
            </a:pP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</a:t>
            </a:r>
            <a:endParaRPr lang="es-SV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15</a:t>
            </a:r>
            <a:endParaRPr lang="es-SV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indent="-9144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endParaRPr lang="es-SV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200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es-SV" sz="1200" dirty="0">
              <a:solidFill>
                <a:schemeClr val="bg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755576" y="276617"/>
            <a:ext cx="74168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Gerencia Región Occidental: </a:t>
            </a:r>
            <a:r>
              <a:rPr lang="es-SV" sz="800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s-SV" sz="20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 action="ppaction://hlinksldjump"/>
              </a:rPr>
              <a:t> </a:t>
            </a:r>
            <a:endParaRPr lang="es-SV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2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8875877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764704"/>
            <a:ext cx="8233797" cy="547260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llevar 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 registro  digital  de  la  ubicación  georeferenciados  de  todos  los  componentes  de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sistemas  de  agua  potable  y  alcantarillado  sanitario,  con  el  uso  de  los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métodos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tecnologías 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 procedimientos  adecuados  y  debidamente  fundamentados,  que  permitan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mantener 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 información  actualizada  de  cada  uno  de  los  componentes  de  los  sistemas,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optimizar 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 recursos  por  medio  de  la  focalización  de  las  necesidades  en  la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red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información  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  servirá   para   que   las   unidades   correspondientes   puedan   elaborar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presupuestos 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 se  apeguen  a  la  realidad  que  se  tiene  en  campo  para  los  proyectos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ejecute la región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s-SV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914400" indent="-9144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Levantar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los componentes de los sistemas de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ANDA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sean estos de servicios de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acueductos y/o alcantarillados sanitarios de la Región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debidamente georeferenciados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 través de esquemas de amarres y/o por medio de sistemas de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posicionamiento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global. (Con información de materiales, diámetros, niveles,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válvulas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hidrantes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etc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endParaRPr lang="es-SV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Unidad: 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Arq. Walter Oswaldo Catacho Regalado.</a:t>
            </a:r>
            <a:endParaRPr lang="es-SV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endParaRPr lang="es-SV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endParaRPr lang="es-SV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endParaRPr lang="es-SV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indent="-914400" algn="just">
              <a:buFont typeface="+mj-lt"/>
              <a:buAutoNum type="arabicPeriod"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83568" y="278278"/>
            <a:ext cx="7992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Catastro de Redes Región Occidental: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35450403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s-SV" sz="12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s-SV" sz="23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</a:t>
            </a:r>
            <a:r>
              <a:rPr lang="es-SV" sz="2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encargada de coordinar   y   dar seguimiento   a   la   gestión   administrativa   de   las   Regiones,   en   lo   referente   a   la formulación y seguimiento del presupuesto, gestiones para la adquisición de </a:t>
            </a:r>
            <a:r>
              <a:rPr lang="es-SV" sz="23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bienes </a:t>
            </a:r>
            <a:r>
              <a:rPr lang="es-SV" sz="2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servicios a la región, apoyo logístico para el desarrollo de los objetivos y metas de las dependencias  de  la  región  y  gestionar  ante  las  áreas  correspondientes,  la  dotación oportuna  de  dichos  recursos</a:t>
            </a:r>
          </a:p>
          <a:p>
            <a:pPr marL="0" indent="0">
              <a:buNone/>
            </a:pPr>
            <a:endParaRPr lang="es-SV" sz="23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23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23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23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23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23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23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23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23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23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23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2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Unidad:  </a:t>
            </a:r>
            <a:r>
              <a:rPr lang="es-SV" sz="23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Lic. Mauricio Ernesto Navarro Castaneda.</a:t>
            </a:r>
            <a:endParaRPr lang="es-SV" sz="23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2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 </a:t>
            </a:r>
            <a:r>
              <a:rPr lang="es-SV" sz="23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endParaRPr lang="es-SV" sz="23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2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 </a:t>
            </a:r>
            <a:r>
              <a:rPr lang="es-SV" sz="23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</a:t>
            </a:r>
            <a:endParaRPr lang="es-SV" sz="23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2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</a:t>
            </a:r>
            <a:r>
              <a:rPr lang="es-SV" sz="23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17</a:t>
            </a:r>
            <a:endParaRPr lang="es-SV" sz="23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971600" y="332656"/>
            <a:ext cx="7344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Departamento Administrativo Región Occidental: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2385753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1397" y="764704"/>
            <a:ext cx="8373616" cy="525658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oordinar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forma eficiente la producción y distribución de agua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potable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la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población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cumpliendo con la Norma Salvadoreña Obligatoria de Agua Potable y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otras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normativas relativas al agua para consumo humano; así como la evacuación y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tratamiento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las aguas residuales de tipo ordinario, manteniendo en óptimas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condiciones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infraestructura hidráulica, las plantas de bombeo; también coadyuvar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proyectos de expansión a comunidades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periurbanas y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urbanizaciones en sus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diferentes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modalidades. </a:t>
            </a:r>
            <a:endParaRPr lang="es-SV" sz="18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Asegurar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producción y abastecimiento de agua potable a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habitantes de la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Región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de tal forma que cumpla con las normas de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calidad.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Garantizar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distribución de agua potable de acuerdo a la demanda de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consumo de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población y la capacidad instalada de los sistemas, que incluya toda clase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usuarios.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Asegurar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cumplimiento de las normativas técnicas y ambientales vigentes en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todas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actividades regionales de su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competencia.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Ing. José Humberto Guzmán Carias.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41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309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350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es-SV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15777" y="188640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Departamento de Operaciones Región Occidental: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04318321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2265" y="836712"/>
            <a:ext cx="8363272" cy="594904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bastecer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agua potable a la población usuaria y manejar efectivamente las aguas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residuales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mediante la eficiente administración de los sistemas de acueductos y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alcantarillados.</a:t>
            </a:r>
            <a:endParaRPr lang="es-SV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Administrar  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eficientemente   la   operación   y  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mantenimiento   de   los   sistemas   de acueductos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alcantarillados sanitarios, la ejecución de proyectos y control de calidad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agua que suministra la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región.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Establecer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 mecanismos  de  gestión  que  permitan  la  operación y  el mantenimiento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eficiente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los sistemas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acueductos y alcantarillados sanitarios de la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región.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Cumplir 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 normativa  para  la  utilización  y  tratamiento  de  aguas  superficiales  o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subterráneas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disponer de las mismas para la provisión de las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poblaciones.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Garantizar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funcionamiento  eficiente  de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sistemas  administrativos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–financieros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recursos humanos en la región y su interacción con el nivel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central.</a:t>
            </a:r>
          </a:p>
          <a:p>
            <a:pPr marL="0" indent="0" algn="just">
              <a:buNone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Ing. José Neftalí Cañas Platero 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empleados: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endParaRPr lang="es-SV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762447" y="260648"/>
            <a:ext cx="6624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Gerencia </a:t>
            </a:r>
            <a:r>
              <a:rPr lang="es-SV" sz="2000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egión Oriental: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165304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19379820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836712"/>
            <a:ext cx="8301608" cy="59240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levar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registro digital de la ubicación georeferenciados de todos los componentes de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los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sistemas de agua potable y alcantarillado sanitario, con el uso de los métodos,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tecnologías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procedimientos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adecuados y debidamente fundamentados, que permitan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mantener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información actualizada de cada uno de los componentes de los sistemas,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optimizar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recursos por medio de la focalización de las necesidades en la red,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información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servirá para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las unidades correspondientes puedan elaborar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presupuestos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se apeguen a la realidad que se tiene en campo para los proyectos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ejecute la región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Levantar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los componentes de los sistemas de ANDA, sean estos de servicios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acueductos y/o alcantarillados sanitarios de la Región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debidamente georeferenciados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 través de esquemas de amarres y/o por medio de sistemas de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posicionamiento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global. (Con información de materiales, diámetros, niveles, válvulas,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hidrantes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etc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.)</a:t>
            </a:r>
          </a:p>
          <a:p>
            <a:pPr marL="0" indent="0">
              <a:buNone/>
            </a:pPr>
            <a:endParaRPr lang="es-SV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del Jefe de la Unidad: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Arq. David Josué González Zelaya.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 4</a:t>
            </a: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13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17</a:t>
            </a:r>
            <a:endParaRPr lang="es-SV" sz="12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s-SV" sz="12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s-SV" sz="12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s-SV" sz="12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s-SV" sz="1200" dirty="0">
              <a:solidFill>
                <a:schemeClr val="bg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83568" y="276617"/>
            <a:ext cx="71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Unidad de Catastro de Redes Región Oriental: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25064938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124744"/>
            <a:ext cx="8363272" cy="500141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s-SV" sz="12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s-SV" sz="21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coordinar   y   dar seguimiento   a   la   gestión   administrativa   de   las   Regiones,   en   lo   referente   a   la formulación y seguimiento del presupuesto, gestiones para la adquisición de bienes y servicios a la región, apoyo logístico para el desarrollo de los objetivos y metas de las dependencias  de  la  región  y  gestionar  ante  las  áreas  correspondientes,  la  dotación oportuna  de  dichos  recursos</a:t>
            </a:r>
          </a:p>
          <a:p>
            <a:pPr marL="0" indent="0">
              <a:buNone/>
            </a:pPr>
            <a:endParaRPr lang="es-SV" sz="21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21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21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21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21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21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21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21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21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21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Unidad: </a:t>
            </a:r>
            <a:r>
              <a:rPr lang="es-SV" sz="21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Ing. Julio Antonio Ávalos Gómez.</a:t>
            </a:r>
            <a:endParaRPr lang="es-SV" sz="21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21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 </a:t>
            </a:r>
            <a:r>
              <a:rPr lang="es-SV" sz="21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endParaRPr lang="es-SV" sz="21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21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 </a:t>
            </a:r>
            <a:r>
              <a:rPr lang="es-SV" sz="21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23</a:t>
            </a:r>
            <a:endParaRPr lang="es-SV" sz="21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21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</a:t>
            </a:r>
            <a:r>
              <a:rPr lang="es-SV" sz="21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28</a:t>
            </a:r>
            <a:endParaRPr lang="es-SV" sz="21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SV" sz="21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SV" sz="21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SV" sz="21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755576" y="620688"/>
            <a:ext cx="7344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Departamento Administrativo Región Oriental: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3661887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773996"/>
            <a:ext cx="8363272" cy="535216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oordinar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forma eficiente la producción y distribución de agua potable a la población,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cumpliendo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la Norma Salvadoreña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Obligatoria de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Agua Potable y otras normativas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relativas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 agua para consumo humano; así como la evacuación y tratamiento de las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aguas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residuales de tipo ordinario, manteniendo en óptimas condiciones la infraestructura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hidráulica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los sistemas mecánicos y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electromecánicos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las plantas de bombeo y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subestaciones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eléctricas; también coadyuvar en proyectos de expansión a comunidades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rurales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urbanizaciones en sus diferentes modalidades. 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Asegurar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producción y abastecimiento de agua potable a los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habitantes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Región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de tal forma que cumpla con las normas de calidad vigentes en el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país.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Garantizar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distribución de agua potable de acuerdo a la demanda de consumo de la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población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la capacidad instalada de los sistemas, que incluya toda clase de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usuarios.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Asegurar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cumplimiento de las normativas técnicas y ambientales básicas en todas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actividades regionales de su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competencia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Ing. Jorge Alberto Ortez Reyes.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22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325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empleados: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348</a:t>
            </a:r>
            <a:endParaRPr lang="es-SV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194866" y="332656"/>
            <a:ext cx="70495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Departamento de Operaciones Región Oriental: </a:t>
            </a:r>
            <a:endParaRPr lang="es-SV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309320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38587389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858819"/>
            <a:ext cx="8345016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oordinar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construcción y mantenimiento de los sistemas electromecánicos a nivel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nacional.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Velar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 el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mantenimiento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preventivo y correctivo electromecánico de  los equipos de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bombeo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los sistemas de producción, distribución y saneamiento de la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institución.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Planificar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 gestionar  y  facilitar  los  recursos  necesarios  para  que  los  Encargados  de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área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realicen las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actividades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necesarias para el mantenimiento preventivo y correctivo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equipos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las estaciones de bombeo de agua potable y plantas de tratamiento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aguas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negras.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Supervisar 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 acciones  del  personal  bajo  su  mando,  estableciendo  los  mecanismos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adecuados  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  comunicación   que   permitan   el   buen   desempeño   las   labores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encomendadas.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Establecer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 sistema de información que control de los costos de la unidad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gerencia y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permita evaluar los resultados de las actividades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desarrolladas.</a:t>
            </a: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del Jefe de la Unidad: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Ing. Cristian Alberto Miranda García.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7</a:t>
            </a: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114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121</a:t>
            </a:r>
            <a:endParaRPr lang="es-SV" sz="18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11560" y="260648"/>
            <a:ext cx="80283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Gerencia de Mantenimiento Electromecánico: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66977377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908720"/>
            <a:ext cx="8373616" cy="60611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elaborar las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actas de Junta de Gobierno, así como establecer mecanismos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coordinación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las dependencias involucradas para el cumplimiento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acuerdos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emanados de la misma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514350" indent="-514350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Planificar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dirigir y controlar las actividades del personal bajo su mando,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estableciendo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mecanismos adecuados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comunicación y coordinación con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diferentes dependencias de la Institución,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relacionados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el desempeño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funciones de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Unidad.</a:t>
            </a:r>
          </a:p>
          <a:p>
            <a:pPr marL="514350" indent="-514350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las dependencias institucionales el cumplimiento de las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obligaciones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adquiridas por la Junta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Gobierno.</a:t>
            </a:r>
          </a:p>
          <a:p>
            <a:pPr marL="514350" indent="-514350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Garantizar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cumplimiento de las obligaciones institucionales adquiridas por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 Junta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Gobierno.</a:t>
            </a:r>
          </a:p>
          <a:p>
            <a:pPr marL="514350" indent="-514350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acciones con la Presidencia y Direcciones para la elaboración de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agenda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reuniones de la Junta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Gobierno.</a:t>
            </a:r>
          </a:p>
          <a:p>
            <a:pPr marL="0" indent="0" algn="just">
              <a:buNone/>
            </a:pPr>
            <a:endParaRPr lang="es-ES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ES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del Jefe de la Unidad : Licda. Zulma Verónica Palacios Casco.</a:t>
            </a:r>
          </a:p>
          <a:p>
            <a:pPr marL="0" indent="0" algn="just">
              <a:buNone/>
            </a:pPr>
            <a:r>
              <a:rPr lang="es-ES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4</a:t>
            </a: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just">
              <a:buNone/>
            </a:pPr>
            <a:r>
              <a:rPr lang="es-ES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1</a:t>
            </a:r>
          </a:p>
          <a:p>
            <a:pPr marL="0" lvl="0" indent="0" algn="just">
              <a:buNone/>
            </a:pPr>
            <a:r>
              <a:rPr lang="es-ES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</a:t>
            </a:r>
            <a:r>
              <a:rPr lang="es-ES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endParaRPr lang="es-ES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32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36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SV" sz="36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827584" y="188640"/>
            <a:ext cx="6408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Unidad de Secretaría: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90232332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692696"/>
            <a:ext cx="8305700" cy="591710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gestionar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Adquisiciones y Contrataciones de obras, bienes y servicios,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conformidad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lo establecido en la Ley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Adquisiciones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Contrataciones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Administración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Pública (LACAP) y su Reglamento, a lo indicado por la Unidad Normativa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Adquisiciones y Contrataciones de la Administración Pública (UNAC), los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Convenios 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Tratados Internacionales, así como de otras leyes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aplicables.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Cumplir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políticas, lineamientos y disposiciones técnicas que sean establecidas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por la UNAC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y ejecutar todos los procesos de adquisiciones y contrataciones objeto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LACAP; y la normativa de organismos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Financiadores.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Ejecutar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procesos de adquisición y contratación de obras, bienes y servicios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regulados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 la LACAP; para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cual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llevará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 expediente de todas sus actuaciones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del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proceso de contratación, desde el requerimiento de la Unidad Solicitante hasta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liquidación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obra, bien 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servicio.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Constituir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enlace entre la UNAC y las dependencias de la institución, en cuanto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las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actividades técnicas, flujos y registros de información y otros aspectos que se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deriven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gestión de adquisiciones 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contrataciones.</a:t>
            </a:r>
            <a:endParaRPr lang="es-ES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ES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ES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 </a:t>
            </a:r>
            <a:r>
              <a:rPr lang="es-ES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Licda. Xenia Gaitán de Hernández.</a:t>
            </a:r>
            <a:endParaRPr lang="es-ES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ES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</a:t>
            </a:r>
            <a:r>
              <a:rPr lang="es-ES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15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just">
              <a:buNone/>
            </a:pPr>
            <a:r>
              <a:rPr lang="es-ES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ES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endParaRPr lang="es-ES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just">
              <a:buNone/>
            </a:pPr>
            <a:r>
              <a:rPr lang="es-ES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</a:t>
            </a:r>
            <a:r>
              <a:rPr lang="es-ES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25 </a:t>
            </a:r>
            <a:endParaRPr lang="es-ES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95535" y="116632"/>
            <a:ext cx="84316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 de Adquisiciones y Contrataciones Institucionales (UACI): </a:t>
            </a:r>
            <a:endParaRPr lang="es-SV" sz="800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165304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7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70579328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692696"/>
            <a:ext cx="8373616" cy="5904656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endParaRPr lang="es-SV" sz="72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responsable de asegurar que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cumpla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objetivo fundamental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Institución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que es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“Proveer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ayudar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proveer a los habitantes de la República, de los servicios de acueductos y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alcantarillados” y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otras funciones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encomendadas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 Junta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Gobierno y el Gobierno Central.</a:t>
            </a: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Aprobar el Plan de Compras Institucional para la adquisición de  toda clase de bienes muebles o inmuebles por cualquier titulo o medio legal, pudiendo retener, conservar, funcionar y administrar dichos bienes; y disponer de aquellos que considere innecesarios.</a:t>
            </a:r>
          </a:p>
          <a:p>
            <a:pPr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Autorizar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proceso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enajenar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un todo de acuerdo a las disposiciones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pertinentes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Código Civil, aquellos bienes raíces y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sus accesorios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sean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necesarios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los fines de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ley de ANDA.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Suscribir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contratos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arrendamiento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comodato o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efectuar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cualquiera otra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transacción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sobre bienes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raíces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muebles con el Estado, o con cualquier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institución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oficial o corporación de derecho público, o con personas jurídicas o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naturales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e invertir el producto de dichas operaciones en los fines que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marca esta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ley, sin perjuicio de lo dispuesto en el art. 134 de la Constitución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República.</a:t>
            </a:r>
          </a:p>
          <a:p>
            <a:pPr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Aceptar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donaciones o subsidios del Estado, o de cualquiera institución o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corporación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derecho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público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personas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particulares.</a:t>
            </a:r>
            <a:endParaRPr lang="es-ES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ES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ES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 </a:t>
            </a:r>
            <a:r>
              <a:rPr lang="es-ES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Dr. Felipe Alexander Rivas Villatoro.</a:t>
            </a:r>
          </a:p>
          <a:p>
            <a:pPr marL="0" indent="0" algn="just">
              <a:buNone/>
            </a:pPr>
            <a:r>
              <a:rPr lang="es-ES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</a:t>
            </a:r>
            <a:r>
              <a:rPr lang="es-ES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3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just">
              <a:buNone/>
            </a:pPr>
            <a:r>
              <a:rPr lang="es-ES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9</a:t>
            </a:r>
          </a:p>
          <a:p>
            <a:pPr marL="0" lvl="0" indent="0">
              <a:buNone/>
            </a:pPr>
            <a:r>
              <a:rPr lang="es-ES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</a:t>
            </a:r>
            <a:r>
              <a:rPr lang="es-ES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empleados: 12</a:t>
            </a:r>
            <a:endParaRPr lang="es-ES" sz="7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+mj-lt"/>
              <a:buAutoNum type="arabicPeriod"/>
            </a:pPr>
            <a:endParaRPr lang="es-SV" sz="1600" dirty="0" smtClean="0"/>
          </a:p>
          <a:p>
            <a:pPr marL="0" indent="0" algn="just">
              <a:buNone/>
            </a:pPr>
            <a:endParaRPr lang="es-SV" sz="1600" dirty="0"/>
          </a:p>
          <a:p>
            <a:pPr marL="0" indent="0" algn="just">
              <a:buNone/>
            </a:pPr>
            <a:endParaRPr lang="es-SV" sz="1600" dirty="0"/>
          </a:p>
          <a:p>
            <a:pPr algn="just"/>
            <a:endParaRPr lang="es-SV" dirty="0"/>
          </a:p>
        </p:txBody>
      </p:sp>
      <p:sp>
        <p:nvSpPr>
          <p:cNvPr id="5" name="4 CuadroTexto"/>
          <p:cNvSpPr txBox="1"/>
          <p:nvPr/>
        </p:nvSpPr>
        <p:spPr>
          <a:xfrm>
            <a:off x="1403648" y="188640"/>
            <a:ext cx="56166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Presidencia: </a:t>
            </a:r>
            <a:r>
              <a:rPr lang="es-SV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SV" sz="800" dirty="0" smtClean="0">
                <a:latin typeface="Calibri" panose="020F0502020204030204" pitchFamily="34" charset="0"/>
                <a:cs typeface="Calibri" panose="020F0502020204030204" pitchFamily="34" charset="0"/>
                <a:hlinkClick r:id="rId2" action="ppaction://hlinksldjump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Botón de acción: Volver">
            <a:hlinkClick r:id="rId4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61594102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ja">
  <a:themeElements>
    <a:clrScheme name="Anda claro">
      <a:dk1>
        <a:srgbClr val="003E6C"/>
      </a:dk1>
      <a:lt1>
        <a:srgbClr val="0084B4"/>
      </a:lt1>
      <a:dk2>
        <a:srgbClr val="FFFFFF"/>
      </a:dk2>
      <a:lt2>
        <a:srgbClr val="E6FFFE"/>
      </a:lt2>
      <a:accent1>
        <a:srgbClr val="0084B4"/>
      </a:accent1>
      <a:accent2>
        <a:srgbClr val="00B0F0"/>
      </a:accent2>
      <a:accent3>
        <a:srgbClr val="1B5B90"/>
      </a:accent3>
      <a:accent4>
        <a:srgbClr val="002E51"/>
      </a:accent4>
      <a:accent5>
        <a:srgbClr val="00425A"/>
      </a:accent5>
      <a:accent6>
        <a:srgbClr val="0084B4"/>
      </a:accent6>
      <a:hlink>
        <a:srgbClr val="0084B4"/>
      </a:hlink>
      <a:folHlink>
        <a:srgbClr val="5EBAFF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ja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2991</TotalTime>
  <Words>12002</Words>
  <Application>Microsoft Office PowerPoint</Application>
  <PresentationFormat>Presentación en pantalla (4:3)</PresentationFormat>
  <Paragraphs>1029</Paragraphs>
  <Slides>69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69</vt:i4>
      </vt:variant>
    </vt:vector>
  </HeadingPairs>
  <TitlesOfParts>
    <vt:vector size="70" baseType="lpstr">
      <vt:lpstr>Paja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Martínez</dc:creator>
  <cp:lastModifiedBy>Claudia Marlene Martinez de Meléndez</cp:lastModifiedBy>
  <cp:revision>203</cp:revision>
  <dcterms:created xsi:type="dcterms:W3CDTF">2016-09-13T14:57:11Z</dcterms:created>
  <dcterms:modified xsi:type="dcterms:W3CDTF">2018-11-08T22:03:59Z</dcterms:modified>
</cp:coreProperties>
</file>