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4" r:id="rId2"/>
    <p:sldId id="256" r:id="rId3"/>
    <p:sldId id="296" r:id="rId4"/>
    <p:sldId id="329" r:id="rId5"/>
    <p:sldId id="325" r:id="rId6"/>
    <p:sldId id="320" r:id="rId7"/>
    <p:sldId id="330" r:id="rId8"/>
    <p:sldId id="326" r:id="rId9"/>
    <p:sldId id="315" r:id="rId10"/>
    <p:sldId id="324" r:id="rId11"/>
    <p:sldId id="316" r:id="rId12"/>
    <p:sldId id="327" r:id="rId13"/>
    <p:sldId id="319" r:id="rId14"/>
    <p:sldId id="323" r:id="rId15"/>
    <p:sldId id="318" r:id="rId16"/>
    <p:sldId id="328" r:id="rId17"/>
    <p:sldId id="298" r:id="rId18"/>
  </p:sldIdLst>
  <p:sldSz cx="9144000" cy="5143500" type="screen16x9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9" autoAdjust="0"/>
  </p:normalViewPr>
  <p:slideViewPr>
    <p:cSldViewPr snapToGrid="0" snapToObjects="1">
      <p:cViewPr varScale="1">
        <p:scale>
          <a:sx n="87" d="100"/>
          <a:sy n="87" d="100"/>
        </p:scale>
        <p:origin x="102" y="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SV" sz="16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  <a:endParaRPr lang="es-SV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62396733657868E-2"/>
          <c:y val="0.2405040159479756"/>
          <c:w val="0.92487520653268429"/>
          <c:h val="0.53409524747414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Hoja6!$H$3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888888888888876E-2"/>
                  <c:y val="-0.14814814814814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1,102,048.80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01E-2"/>
                  <c:y val="-9.8009141088788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518,282.84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77656961479051E-2"/>
                  <c:y val="-9.3925307738779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87,612,.50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Hoja6!$G$4:$G$6</c:f>
              <c:strCache>
                <c:ptCount val="3"/>
                <c:pt idx="0">
                  <c:v>Gtos De Func. Empleados</c:v>
                </c:pt>
                <c:pt idx="1">
                  <c:v>Gtos Generales</c:v>
                </c:pt>
                <c:pt idx="2">
                  <c:v>Depreciación Y Amortización</c:v>
                </c:pt>
              </c:strCache>
            </c:strRef>
          </c:cat>
          <c:val>
            <c:numRef>
              <c:f>Hoja6!$H$4:$H$6</c:f>
              <c:numCache>
                <c:formatCode>_(* #,##0.00_);_(* \(#,##0.00\);_(* "-"??_);_(@_)</c:formatCode>
                <c:ptCount val="3"/>
                <c:pt idx="0">
                  <c:v>4339523.9800000004</c:v>
                </c:pt>
                <c:pt idx="1">
                  <c:v>1996672.19</c:v>
                </c:pt>
                <c:pt idx="2">
                  <c:v>350450</c:v>
                </c:pt>
              </c:numCache>
            </c:numRef>
          </c:val>
        </c:ser>
        <c:ser>
          <c:idx val="1"/>
          <c:order val="1"/>
          <c:tx>
            <c:strRef>
              <c:f>Hoja6!$I$3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2222222222222218"/>
                  <c:y val="-9.72222222222222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977,016.51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888888888888888"/>
                  <c:y val="-8.5757998452690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478,472.91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222222222222321E-2"/>
                  <c:y val="-8.5757998452690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102,151.64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Hoja6!$G$4:$G$6</c:f>
              <c:strCache>
                <c:ptCount val="3"/>
                <c:pt idx="0">
                  <c:v>Gtos De Func. Empleados</c:v>
                </c:pt>
                <c:pt idx="1">
                  <c:v>Gtos Generales</c:v>
                </c:pt>
                <c:pt idx="2">
                  <c:v>Depreciación Y Amortización</c:v>
                </c:pt>
              </c:strCache>
            </c:strRef>
          </c:cat>
          <c:val>
            <c:numRef>
              <c:f>Hoja6!$I$4:$I$6</c:f>
              <c:numCache>
                <c:formatCode>_(* #,##0.00_);_(* \(#,##0.00\);_(* "-"??_);_(@_)</c:formatCode>
                <c:ptCount val="3"/>
                <c:pt idx="0">
                  <c:v>3815711.7199999997</c:v>
                </c:pt>
                <c:pt idx="1">
                  <c:v>1925249.24</c:v>
                </c:pt>
                <c:pt idx="2">
                  <c:v>457476.72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03192896"/>
        <c:axId val="103193456"/>
        <c:axId val="0"/>
      </c:bar3DChart>
      <c:catAx>
        <c:axId val="1031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3193456"/>
        <c:crosses val="autoZero"/>
        <c:auto val="1"/>
        <c:lblAlgn val="ctr"/>
        <c:lblOffset val="100"/>
        <c:noMultiLvlLbl val="0"/>
      </c:catAx>
      <c:valAx>
        <c:axId val="10319345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0319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188757655293076E-2"/>
          <c:y val="0.91840888655535824"/>
          <c:w val="0.84595559930008735"/>
          <c:h val="7.9385068566936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tx1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SV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  <a:endParaRPr lang="es-SV" dirty="0">
              <a:effectLst/>
            </a:endParaRPr>
          </a:p>
        </c:rich>
      </c:tx>
      <c:layout>
        <c:manualLayout>
          <c:xMode val="edge"/>
          <c:yMode val="edge"/>
          <c:x val="0.436412911386708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8250253865719E-2"/>
          <c:y val="0.11071027494374082"/>
          <c:w val="0.93888888888888888"/>
          <c:h val="0.72939139815487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Hoja6!$B$3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rgbClr val="1F497D">
                <a:lumMod val="50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888888888888889E-2"/>
                  <c:y val="-3.35666223878795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1,076,514.88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951693329606927E-2"/>
                  <c:y val="-0.13174758330614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447,549.13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0956866687552"/>
                      <c:h val="5.50034237471636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1111111111111112E-2"/>
                  <c:y val="-9.25925925925926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89,015.79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Hoja6!$A$4:$A$6</c:f>
              <c:strCache>
                <c:ptCount val="3"/>
                <c:pt idx="0">
                  <c:v>Gtos De Func. Empleados</c:v>
                </c:pt>
                <c:pt idx="1">
                  <c:v>Gtos Generales</c:v>
                </c:pt>
                <c:pt idx="2">
                  <c:v>Depreciación Y Amortización</c:v>
                </c:pt>
              </c:strCache>
            </c:strRef>
          </c:cat>
          <c:val>
            <c:numRef>
              <c:f>Hoja6!$B$4:$B$6</c:f>
              <c:numCache>
                <c:formatCode>_(* #,##0.00_);_(* \(#,##0.00\);_(* "-"??_);_(@_)</c:formatCode>
                <c:ptCount val="3"/>
                <c:pt idx="0">
                  <c:v>1076514.8799999999</c:v>
                </c:pt>
                <c:pt idx="1">
                  <c:v>447549.13</c:v>
                </c:pt>
                <c:pt idx="2">
                  <c:v>89015.79</c:v>
                </c:pt>
              </c:numCache>
            </c:numRef>
          </c:val>
        </c:ser>
        <c:ser>
          <c:idx val="1"/>
          <c:order val="1"/>
          <c:tx>
            <c:strRef>
              <c:f>Hoja6!$C$3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20555555555555555"/>
                  <c:y val="-7.8703848183913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333333333333332"/>
                  <c:y val="-6.94444444444445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409,329.83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666666666666563E-2"/>
                  <c:y val="-0.101851851851851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131,374.57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Hoja6!$A$4:$A$6</c:f>
              <c:strCache>
                <c:ptCount val="3"/>
                <c:pt idx="0">
                  <c:v>Gtos De Func. Empleados</c:v>
                </c:pt>
                <c:pt idx="1">
                  <c:v>Gtos Generales</c:v>
                </c:pt>
                <c:pt idx="2">
                  <c:v>Depreciación Y Amortización</c:v>
                </c:pt>
              </c:strCache>
            </c:strRef>
          </c:cat>
          <c:val>
            <c:numRef>
              <c:f>Hoja6!$C$4:$C$6</c:f>
              <c:numCache>
                <c:formatCode>_(* #,##0.00_);_(* \(#,##0.00\);_(* "-"??_);_(@_)</c:formatCode>
                <c:ptCount val="3"/>
                <c:pt idx="0">
                  <c:v>961353.3</c:v>
                </c:pt>
                <c:pt idx="1">
                  <c:v>409329.83</c:v>
                </c:pt>
                <c:pt idx="2">
                  <c:v>131374.57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4204144"/>
        <c:axId val="244204704"/>
        <c:axId val="0"/>
      </c:bar3DChart>
      <c:catAx>
        <c:axId val="24420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4204704"/>
        <c:crosses val="autoZero"/>
        <c:auto val="1"/>
        <c:lblAlgn val="ctr"/>
        <c:lblOffset val="100"/>
        <c:noMultiLvlLbl val="0"/>
      </c:catAx>
      <c:valAx>
        <c:axId val="24420470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4420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688927646971993"/>
          <c:y val="0.93516626936968694"/>
          <c:w val="0.56238074739749"/>
          <c:h val="5.9413770434500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tx1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SV" dirty="0" smtClean="0"/>
              <a:t>Gastos </a:t>
            </a:r>
            <a:r>
              <a:rPr lang="es-SV" dirty="0"/>
              <a:t>de fomento al desarrollo</a:t>
            </a:r>
          </a:p>
        </c:rich>
      </c:tx>
      <c:layout>
        <c:manualLayout>
          <c:xMode val="edge"/>
          <c:yMode val="edge"/>
          <c:x val="0.12351955196508763"/>
          <c:y val="5.6952758946801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2E-2"/>
          <c:y val="0.3716430325462633"/>
          <c:w val="0.93055555555555558"/>
          <c:h val="0.469134874578620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Hoja6!$A$31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7.5000000000000011E-2"/>
                  <c:y val="-0.13888888888888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55555555555545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Hoja6!$B$30:$C$30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Hoja6!$B$31:$C$31</c:f>
              <c:numCache>
                <c:formatCode>_(* #,##0.00_);_(* \(#,##0.00\);_(* "-"??_);_(@_)</c:formatCode>
                <c:ptCount val="2"/>
                <c:pt idx="0">
                  <c:v>250552</c:v>
                </c:pt>
                <c:pt idx="1">
                  <c:v>317708</c:v>
                </c:pt>
              </c:numCache>
            </c:numRef>
          </c:val>
        </c:ser>
        <c:ser>
          <c:idx val="1"/>
          <c:order val="1"/>
          <c:tx>
            <c:strRef>
              <c:f>Hoja6!$A$32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0555555555555506E-2"/>
                  <c:y val="-0.13425925925925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55555555555555"/>
                  <c:y val="-0.17129629629629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Hoja6!$B$30:$C$30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Hoja6!$B$32:$C$32</c:f>
              <c:numCache>
                <c:formatCode>_(* #,##0.00_);_(* \(#,##0.00\);_(* "-"??_);_(@_)</c:formatCode>
                <c:ptCount val="2"/>
                <c:pt idx="0">
                  <c:v>132736.95000000001</c:v>
                </c:pt>
                <c:pt idx="1">
                  <c:v>49807.96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4207504"/>
        <c:axId val="244208064"/>
        <c:axId val="0"/>
      </c:bar3DChart>
      <c:catAx>
        <c:axId val="24420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4208064"/>
        <c:crosses val="autoZero"/>
        <c:auto val="1"/>
        <c:lblAlgn val="ctr"/>
        <c:lblOffset val="100"/>
        <c:noMultiLvlLbl val="0"/>
      </c:catAx>
      <c:valAx>
        <c:axId val="24420806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4420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952209098862639"/>
          <c:y val="0.95023959922319856"/>
          <c:w val="0.73762226596675418"/>
          <c:h val="4.8950839187095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tx1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presupuesto fde </a:t>
            </a:r>
          </a:p>
        </c:rich>
      </c:tx>
      <c:layout>
        <c:manualLayout>
          <c:xMode val="edge"/>
          <c:yMode val="edge"/>
          <c:x val="0.293792138514729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992803964647289E-2"/>
          <c:y val="0.25279074819728531"/>
          <c:w val="0.91486441016627496"/>
          <c:h val="0.44596630477089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Hoja6!$A$63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7.4150352435825018E-2"/>
                  <c:y val="-0.14305128126156458"/>
                </c:manualLayout>
              </c:layout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9900829491175"/>
                      <c:h val="4.613137604825624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083761137690004"/>
                  <c:y val="-7.2752862100667379E-2"/>
                </c:manualLayout>
              </c:layout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9900829491175"/>
                      <c:h val="4.193190306558220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4716784145275006E-2"/>
                  <c:y val="-0.16718399981230941"/>
                </c:manualLayout>
              </c:layout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12180489338305"/>
                      <c:h val="4.6131376048256241E-2"/>
                    </c:manualLayout>
                  </c15:layout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Hoja6!$B$61:$D$62</c:f>
              <c:multiLvlStrCache>
                <c:ptCount val="3"/>
                <c:lvl>
                  <c:pt idx="0">
                    <c:v>Gtos Fuc. y Empleados</c:v>
                  </c:pt>
                  <c:pt idx="1">
                    <c:v>Gtos Generales</c:v>
                  </c:pt>
                  <c:pt idx="2">
                    <c:v>Deprec. Y Amort</c:v>
                  </c:pt>
                </c:lvl>
                <c:lvl>
                  <c:pt idx="0">
                    <c:v>2017</c:v>
                  </c:pt>
                </c:lvl>
              </c:multiLvlStrCache>
            </c:multiLvlStrRef>
          </c:cat>
          <c:val>
            <c:numRef>
              <c:f>Hoja6!$B$63:$D$63</c:f>
              <c:numCache>
                <c:formatCode>_(* #,##0.00_);_(* \(#,##0.00\);_(* "-"??_);_(@_)</c:formatCode>
                <c:ptCount val="3"/>
                <c:pt idx="0">
                  <c:v>320666.43</c:v>
                </c:pt>
                <c:pt idx="1">
                  <c:v>397785.11</c:v>
                </c:pt>
                <c:pt idx="2">
                  <c:v>34372.14</c:v>
                </c:pt>
              </c:numCache>
            </c:numRef>
          </c:val>
        </c:ser>
        <c:ser>
          <c:idx val="1"/>
          <c:order val="1"/>
          <c:tx>
            <c:strRef>
              <c:f>Hoja6!$A$64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2955712193700033E-2"/>
                  <c:y val="-0.14322863448578121"/>
                </c:manualLayout>
              </c:layout>
              <c:spPr>
                <a:solidFill>
                  <a:schemeClr val="accent2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9900829491175"/>
                      <c:h val="3.773243008290817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1733055876780004E-2"/>
                  <c:y val="-0.20772026921255043"/>
                </c:manualLayout>
              </c:layout>
              <c:spPr>
                <a:solidFill>
                  <a:schemeClr val="accent2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9900829491175"/>
                      <c:h val="3.773243008290817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161344593057493"/>
                  <c:y val="-0.14305128126156458"/>
                </c:manualLayout>
              </c:layout>
              <c:spPr>
                <a:solidFill>
                  <a:schemeClr val="accent2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12180489338305"/>
                      <c:h val="4.6131376048256241E-2"/>
                    </c:manualLayout>
                  </c15:layout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Hoja6!$B$61:$D$62</c:f>
              <c:multiLvlStrCache>
                <c:ptCount val="3"/>
                <c:lvl>
                  <c:pt idx="0">
                    <c:v>Gtos Fuc. y Empleados</c:v>
                  </c:pt>
                  <c:pt idx="1">
                    <c:v>Gtos Generales</c:v>
                  </c:pt>
                  <c:pt idx="2">
                    <c:v>Deprec. Y Amort</c:v>
                  </c:pt>
                </c:lvl>
                <c:lvl>
                  <c:pt idx="0">
                    <c:v>2017</c:v>
                  </c:pt>
                </c:lvl>
              </c:multiLvlStrCache>
            </c:multiLvlStrRef>
          </c:cat>
          <c:val>
            <c:numRef>
              <c:f>Hoja6!$B$64:$D$64</c:f>
              <c:numCache>
                <c:formatCode>_(* #,##0.00_);_(* \(#,##0.00\);_(* "-"??_);_(@_)</c:formatCode>
                <c:ptCount val="3"/>
                <c:pt idx="0">
                  <c:v>294113.63</c:v>
                </c:pt>
                <c:pt idx="1">
                  <c:v>97341.53</c:v>
                </c:pt>
                <c:pt idx="2">
                  <c:v>31369.96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23650624"/>
        <c:axId val="123651184"/>
        <c:axId val="0"/>
      </c:bar3DChart>
      <c:catAx>
        <c:axId val="1236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3651184"/>
        <c:crosses val="autoZero"/>
        <c:auto val="1"/>
        <c:lblAlgn val="ctr"/>
        <c:lblOffset val="100"/>
        <c:noMultiLvlLbl val="0"/>
      </c:catAx>
      <c:valAx>
        <c:axId val="12365118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2365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896650540568826"/>
          <c:y val="0.90901130848634126"/>
          <c:w val="0.37651115485564307"/>
          <c:h val="7.605410905204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tx1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cap="all" baseline="0">
                <a:effectLst/>
              </a:rPr>
              <a:t>presupuesto fde </a:t>
            </a:r>
            <a:endParaRPr lang="es-SV" sz="1600">
              <a:effectLst/>
            </a:endParaRPr>
          </a:p>
        </c:rich>
      </c:tx>
      <c:layout>
        <c:manualLayout>
          <c:xMode val="edge"/>
          <c:yMode val="edge"/>
          <c:x val="0.3020023082192767"/>
          <c:y val="1.96780094359213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366153031646055E-2"/>
          <c:y val="0.24213277078682918"/>
          <c:w val="0.93818073161047022"/>
          <c:h val="0.46578000179884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Hoja6!$E$63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4061366930640351E-2"/>
                  <c:y val="-0.171650704255158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317,752.64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63685337480153"/>
                      <c:h val="5.020488144255581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3333333333333315E-2"/>
                  <c:y val="-0.171387035140550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196,134.06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5477979662778"/>
                      <c:h val="4.19319169310902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5101878756477002E-2"/>
                  <c:y val="-0.105903138296957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28,007.94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5477979662778"/>
                      <c:h val="3.773244255978795E-2"/>
                    </c:manualLayout>
                  </c15:layout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Hoja6!$F$61:$H$62</c:f>
              <c:multiLvlStrCache>
                <c:ptCount val="3"/>
                <c:lvl>
                  <c:pt idx="0">
                    <c:v>Gtos Fuc. y Empleados</c:v>
                  </c:pt>
                  <c:pt idx="1">
                    <c:v>Gtos Generales</c:v>
                  </c:pt>
                  <c:pt idx="2">
                    <c:v>Deprec. Y Amort</c:v>
                  </c:pt>
                </c:lvl>
                <c:lvl>
                  <c:pt idx="0">
                    <c:v>2016</c:v>
                  </c:pt>
                </c:lvl>
              </c:multiLvlStrCache>
            </c:multiLvlStrRef>
          </c:cat>
          <c:val>
            <c:numRef>
              <c:f>Hoja6!$F$63:$H$63</c:f>
              <c:numCache>
                <c:formatCode>_(* #,##0.00_);_(* \(#,##0.00\);_(* "-"??_);_(@_)</c:formatCode>
                <c:ptCount val="3"/>
                <c:pt idx="0">
                  <c:v>1265487.56</c:v>
                </c:pt>
                <c:pt idx="1">
                  <c:v>791159.55999999994</c:v>
                </c:pt>
                <c:pt idx="2">
                  <c:v>112031.76</c:v>
                </c:pt>
              </c:numCache>
            </c:numRef>
          </c:val>
        </c:ser>
        <c:ser>
          <c:idx val="1"/>
          <c:order val="1"/>
          <c:tx>
            <c:strRef>
              <c:f>Hoja6!$E$64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0659636688418025"/>
                  <c:y val="-0.165679435417326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293,142.10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70738388779292"/>
                      <c:h val="4.600540707125349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377980164126327"/>
                  <c:y val="-0.129983982477279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107,945.92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5477979662778"/>
                      <c:h val="4.19319169310902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22222222222222"/>
                  <c:y val="-8.53655450971900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33,061.56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5477979662778"/>
                      <c:h val="4.193191693109026E-2"/>
                    </c:manualLayout>
                  </c15:layout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Hoja6!$F$61:$H$62</c:f>
              <c:multiLvlStrCache>
                <c:ptCount val="3"/>
                <c:lvl>
                  <c:pt idx="0">
                    <c:v>Gtos Fuc. y Empleados</c:v>
                  </c:pt>
                  <c:pt idx="1">
                    <c:v>Gtos Generales</c:v>
                  </c:pt>
                  <c:pt idx="2">
                    <c:v>Deprec. Y Amort</c:v>
                  </c:pt>
                </c:lvl>
                <c:lvl>
                  <c:pt idx="0">
                    <c:v>2016</c:v>
                  </c:pt>
                </c:lvl>
              </c:multiLvlStrCache>
            </c:multiLvlStrRef>
          </c:cat>
          <c:val>
            <c:numRef>
              <c:f>Hoja6!$F$64:$H$64</c:f>
              <c:numCache>
                <c:formatCode>_(* #,##0.00_);_(* \(#,##0.00\);_(* "-"??_);_(@_)</c:formatCode>
                <c:ptCount val="3"/>
                <c:pt idx="0">
                  <c:v>1221450.42</c:v>
                </c:pt>
                <c:pt idx="1">
                  <c:v>471489.18999999994</c:v>
                </c:pt>
                <c:pt idx="2">
                  <c:v>138450.17000000001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86484608"/>
        <c:axId val="186485168"/>
        <c:axId val="0"/>
      </c:bar3DChart>
      <c:catAx>
        <c:axId val="1864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86485168"/>
        <c:crosses val="autoZero"/>
        <c:auto val="1"/>
        <c:lblAlgn val="ctr"/>
        <c:lblOffset val="100"/>
        <c:noMultiLvlLbl val="0"/>
      </c:catAx>
      <c:valAx>
        <c:axId val="18648516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8648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952209098862641"/>
          <c:y val="0.92118071535799095"/>
          <c:w val="0.66817782152230976"/>
          <c:h val="4.1905976693274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tx1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2016</a:t>
            </a:r>
            <a:endParaRPr lang="en-US" dirty="0"/>
          </a:p>
        </c:rich>
      </c:tx>
      <c:layout>
        <c:manualLayout>
          <c:xMode val="edge"/>
          <c:yMode val="edge"/>
          <c:x val="0.47563130736226794"/>
          <c:y val="2.777770322137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475553927852038E-2"/>
          <c:y val="0.26294411150824576"/>
          <c:w val="0.93630490956072354"/>
          <c:h val="0.58588266910322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Hoja6!$A$89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8630490956072353E-2"/>
                  <c:y val="-0.156001899080021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105,443.07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232E-2"/>
                  <c:y val="-0.160803991821928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47,376.75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Hoja6!$B$88:$C$88</c:f>
              <c:strCache>
                <c:ptCount val="2"/>
                <c:pt idx="0">
                  <c:v>Gtos Fuc. y Empleados</c:v>
                </c:pt>
                <c:pt idx="1">
                  <c:v>Gtos Generales</c:v>
                </c:pt>
              </c:strCache>
            </c:strRef>
          </c:cat>
          <c:val>
            <c:numRef>
              <c:f>Hoja6!$B$89:$C$89</c:f>
              <c:numCache>
                <c:formatCode>_(* #,##0.00_);_(* \(#,##0.00\);_(* "-"??_);_(@_)</c:formatCode>
                <c:ptCount val="2"/>
                <c:pt idx="0">
                  <c:v>462947.6</c:v>
                </c:pt>
                <c:pt idx="1">
                  <c:v>227883.37</c:v>
                </c:pt>
              </c:numCache>
            </c:numRef>
          </c:val>
        </c:ser>
        <c:ser>
          <c:idx val="1"/>
          <c:order val="1"/>
          <c:tx>
            <c:strRef>
              <c:f>Hoja6!$A$90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6666666666666666"/>
                  <c:y val="-0.160803991821928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95,201.70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388888888888889"/>
                  <c:y val="-8.04019959109641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17,672.64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Hoja6!$B$88:$C$88</c:f>
              <c:strCache>
                <c:ptCount val="2"/>
                <c:pt idx="0">
                  <c:v>Gtos Fuc. y Empleados</c:v>
                </c:pt>
                <c:pt idx="1">
                  <c:v>Gtos Generales</c:v>
                </c:pt>
              </c:strCache>
            </c:strRef>
          </c:cat>
          <c:val>
            <c:numRef>
              <c:f>Hoja6!$B$90:$C$90</c:f>
              <c:numCache>
                <c:formatCode>_(* #,##0.00_);_(* \(#,##0.00\);_(* "-"??_);_(@_)</c:formatCode>
                <c:ptCount val="2"/>
                <c:pt idx="0">
                  <c:v>385211.95</c:v>
                </c:pt>
                <c:pt idx="1">
                  <c:v>94885.4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92807840"/>
        <c:axId val="247304256"/>
        <c:axId val="0"/>
      </c:bar3DChart>
      <c:catAx>
        <c:axId val="1928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7304256"/>
        <c:crosses val="autoZero"/>
        <c:auto val="1"/>
        <c:lblAlgn val="ctr"/>
        <c:lblOffset val="100"/>
        <c:noMultiLvlLbl val="0"/>
      </c:catAx>
      <c:valAx>
        <c:axId val="24730425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9280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452209098862638"/>
          <c:y val="0.92451145939470614"/>
          <c:w val="0.64595559930008739"/>
          <c:h val="7.5377398738680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cap="all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s-SV" sz="1800" b="0" i="0" cap="all" baseline="0" dirty="0" smtClean="0">
                <a:effectLst/>
              </a:rPr>
              <a:t>2017</a:t>
            </a:r>
            <a:endParaRPr lang="es-SV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" lastClr="FFFFFF"/>
                </a:solidFill>
              </a:defRPr>
            </a:pPr>
            <a:endParaRPr lang="es-SV" dirty="0">
              <a:effectLst/>
            </a:endParaRPr>
          </a:p>
        </c:rich>
      </c:tx>
      <c:layout>
        <c:manualLayout>
          <c:xMode val="edge"/>
          <c:yMode val="edge"/>
          <c:x val="0.47810596916743964"/>
          <c:y val="2.86466360083344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cap="all" baseline="0"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002001949187706E-2"/>
          <c:y val="0.29754990198375025"/>
          <c:w val="0.93888888888888888"/>
          <c:h val="0.53492485203674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Hoja6!$E$89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666666666666668E-2"/>
                  <c:y val="-0.16904381762168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105,443.07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444444444444446E-2"/>
                  <c:y val="-0.198626485705481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41,241.08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Hoja6!$F$88:$G$88</c:f>
              <c:strCache>
                <c:ptCount val="2"/>
                <c:pt idx="0">
                  <c:v>Gtos Fuc. y Empleados</c:v>
                </c:pt>
                <c:pt idx="1">
                  <c:v>Gtos Generales</c:v>
                </c:pt>
              </c:strCache>
            </c:strRef>
          </c:cat>
          <c:val>
            <c:numRef>
              <c:f>Hoja6!$F$89:$G$89</c:f>
              <c:numCache>
                <c:formatCode>_(* #,##0.00_);_(* \(#,##0.00\);_(* "-"??_);_(@_)</c:formatCode>
                <c:ptCount val="2"/>
                <c:pt idx="0">
                  <c:v>425845.77</c:v>
                </c:pt>
                <c:pt idx="1">
                  <c:v>203915.80000000002</c:v>
                </c:pt>
              </c:numCache>
            </c:numRef>
          </c:val>
        </c:ser>
        <c:ser>
          <c:idx val="1"/>
          <c:order val="1"/>
          <c:tx>
            <c:strRef>
              <c:f>Hoja6!$E$90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0.152139435859517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92,880.23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833333333333333"/>
                  <c:y val="-0.215530867467650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16,257.23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Hoja6!$F$88:$G$88</c:f>
              <c:strCache>
                <c:ptCount val="2"/>
                <c:pt idx="0">
                  <c:v>Gtos Fuc. y Empleados</c:v>
                </c:pt>
                <c:pt idx="1">
                  <c:v>Gtos Generales</c:v>
                </c:pt>
              </c:strCache>
            </c:strRef>
          </c:cat>
          <c:val>
            <c:numRef>
              <c:f>Hoja6!$F$90:$G$90</c:f>
              <c:numCache>
                <c:formatCode>_(* #,##0.00_);_(* \(#,##0.00\);_(* "-"??_);_(@_)</c:formatCode>
                <c:ptCount val="2"/>
                <c:pt idx="0">
                  <c:v>379525.41000000003</c:v>
                </c:pt>
                <c:pt idx="1">
                  <c:v>121327.24999999999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7307056"/>
        <c:axId val="247307616"/>
        <c:axId val="0"/>
      </c:bar3DChart>
      <c:catAx>
        <c:axId val="2473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7307616"/>
        <c:crosses val="autoZero"/>
        <c:auto val="1"/>
        <c:lblAlgn val="ctr"/>
        <c:lblOffset val="100"/>
        <c:noMultiLvlLbl val="0"/>
      </c:catAx>
      <c:valAx>
        <c:axId val="24730761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473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841097987751532"/>
          <c:y val="0.89160065195009353"/>
          <c:w val="0.57095559930008744"/>
          <c:h val="7.131585970427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CB4E084-09DB-41CA-9606-E5041A90D1E0}" type="datetimeFigureOut">
              <a:rPr lang="es-SV" smtClean="0"/>
              <a:t>24/04/2017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85A69BD-5357-4E3D-9675-CDF59028274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433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A69BD-5357-4E3D-9675-CDF590282749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65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A69BD-5357-4E3D-9675-CDF590282749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368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A69BD-5357-4E3D-9675-CDF590282749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789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3587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Plantillas PPT - Wid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57924" y="268769"/>
            <a:ext cx="4100276" cy="1844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7924" y="2208472"/>
            <a:ext cx="410027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96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82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41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1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3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8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37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44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39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9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3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s PPT - Wid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6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17106"/>
            <a:ext cx="8229600" cy="357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FBF3-51E7-0742-A2EC-C84C5B81252C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8BB7-0515-D843-8196-8A584940E1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0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158762" y="483577"/>
            <a:ext cx="4870938" cy="1629684"/>
          </a:xfrm>
        </p:spPr>
        <p:txBody>
          <a:bodyPr/>
          <a:lstStyle/>
          <a:p>
            <a:pPr algn="l"/>
            <a:r>
              <a:rPr lang="es-SV" sz="2800" dirty="0" smtClean="0"/>
              <a:t>Informe presupuestario  BANDESAL, FDE y FSG Aprobado anual y </a:t>
            </a:r>
            <a:br>
              <a:rPr lang="es-SV" sz="2800" dirty="0" smtClean="0"/>
            </a:br>
            <a:r>
              <a:rPr lang="es-SV" sz="2800" dirty="0" smtClean="0"/>
              <a:t>primer Trimestre 2016 -2017</a:t>
            </a:r>
            <a:endParaRPr lang="es-SV" sz="28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357924" y="2208472"/>
            <a:ext cx="4100276" cy="789705"/>
          </a:xfrm>
        </p:spPr>
        <p:txBody>
          <a:bodyPr/>
          <a:lstStyle/>
          <a:p>
            <a:r>
              <a:rPr lang="es-SV" dirty="0" smtClean="0"/>
              <a:t>Aprobado </a:t>
            </a:r>
            <a:r>
              <a:rPr lang="es-SV" dirty="0" err="1" smtClean="0"/>
              <a:t>vrs</a:t>
            </a:r>
            <a:r>
              <a:rPr lang="es-SV" dirty="0" smtClean="0"/>
              <a:t> devengado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378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tx1"/>
                </a:solidFill>
              </a:rPr>
              <a:t>Presupuesto Aprobado  FDE</a:t>
            </a:r>
            <a:endParaRPr lang="es-SV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51191"/>
              </p:ext>
            </p:extLst>
          </p:nvPr>
        </p:nvGraphicFramePr>
        <p:xfrm>
          <a:off x="2104222" y="1012842"/>
          <a:ext cx="5960124" cy="3439935"/>
        </p:xfrm>
        <a:graphic>
          <a:graphicData uri="http://schemas.openxmlformats.org/drawingml/2006/table">
            <a:tbl>
              <a:tblPr/>
              <a:tblGrid>
                <a:gridCol w="667183"/>
                <a:gridCol w="2190786"/>
                <a:gridCol w="928894"/>
                <a:gridCol w="867552"/>
                <a:gridCol w="841262"/>
                <a:gridCol w="464447"/>
              </a:tblGrid>
              <a:tr h="1332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 APROBADO ANUAL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32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ECONOMICO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3260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6932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Operación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2,168,678.88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2,335,097.05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166,418.17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Empleados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1,265,487.56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1,281,788.00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16,300.44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811001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Remuneraciones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760,209.51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774,240.00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14,030.49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811002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391,917.97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391,917.88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(0.09)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811003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Indemnizaciones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60,460.08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61,410.12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950.04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811005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Del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52,900.00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54,220.00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1,320.00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5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791,159.56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915,820.49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124,660.93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812001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Materiales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23,760.00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26,749.92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2,989.92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812002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Reparación Y Mantenimiento De Activo Fijo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211,159.08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147,043.56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(64,115.52)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812003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 E Impuestos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253,019.64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258,566.16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5,546.52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812004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Publicidad Y Promoción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100,000.00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293,000.00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193,000.00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812005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Arrendamientos Y Mantenimientos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16,800.00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15,166.64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(1,633.36)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812006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Sobre Bienes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10,079.76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11,787.60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1,707.84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812007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 Profesionales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93,541.08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94,066.61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525.53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812009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Administración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812099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82,800.00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69,440.00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(13,360.00)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5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 Y Amortización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112,031.76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137,488.56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25,456.80 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269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813001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Depreciacion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112,031.76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137,488.56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25,456.80 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22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82078"/>
            <a:ext cx="8152646" cy="279649"/>
          </a:xfrm>
        </p:spPr>
        <p:txBody>
          <a:bodyPr/>
          <a:lstStyle/>
          <a:p>
            <a:r>
              <a:rPr lang="es-SV" sz="2000" dirty="0" smtClean="0">
                <a:solidFill>
                  <a:schemeClr val="tx1"/>
                </a:solidFill>
              </a:rPr>
              <a:t>Presupuesto Primer Trimestre 2016 -2017 FDE</a:t>
            </a:r>
            <a:endParaRPr lang="es-SV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63784"/>
              </p:ext>
            </p:extLst>
          </p:nvPr>
        </p:nvGraphicFramePr>
        <p:xfrm>
          <a:off x="176271" y="804230"/>
          <a:ext cx="8433575" cy="3266296"/>
        </p:xfrm>
        <a:graphic>
          <a:graphicData uri="http://schemas.openxmlformats.org/drawingml/2006/table">
            <a:tbl>
              <a:tblPr/>
              <a:tblGrid>
                <a:gridCol w="558645"/>
                <a:gridCol w="2440529"/>
                <a:gridCol w="756554"/>
                <a:gridCol w="767210"/>
                <a:gridCol w="735243"/>
                <a:gridCol w="495488"/>
                <a:gridCol w="767210"/>
                <a:gridCol w="745897"/>
                <a:gridCol w="695284"/>
                <a:gridCol w="471515"/>
              </a:tblGrid>
              <a:tr h="16375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PRIMER  </a:t>
                      </a:r>
                      <a:r>
                        <a:rPr lang="es-S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TRIMESTRE FDE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33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PRESUPUESTO ACUMULADO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EJECUTADO ACUMULADO</a:t>
                      </a:r>
                      <a:endParaRPr kumimoji="0" lang="es-SV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Cuenta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338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Operación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541,894.26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752,823.68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(210,929.42)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434,149.58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422,825.32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10,324.26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4338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</a:t>
                      </a:r>
                      <a:r>
                        <a:rPr lang="es-SV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Empleados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317,752.26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320,666.43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(2,914.17)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293,142.10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294,113.83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(1,971.73)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811001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Remuneraciones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188,691.74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193,560.00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(4,868.26)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179,525.32 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184,852.60 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(5,327.28)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811002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100,845.51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98,948.91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1,896.60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87,644.81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84,688.43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2,956.38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811003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Indemnizaciones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15,115.02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15,352.53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(237.51)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13,581.68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14,720.03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(1,138.35)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811004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Directorio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1,000.00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811005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Del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13,099.99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12,804.99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295.00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11,390.29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9,852.77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1,537.52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8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Generales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196,134.06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397,785.11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(201,651.05)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107,945.92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97,341.53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10,604.39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812001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Materiales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5,940.00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6,687.48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(747.48)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3,315.86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2,789.37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526.49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812002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Reparación Y Mantenimiento De Activo Fijo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52,789.77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36,760.89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16,028.88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25,708.95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28,305.08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(2,596.13)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812003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 E Impuestos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63,254.91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64,641.54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(1,386.63)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40,553.64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34,860.89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5,692.75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812004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Publicidad Y Promoción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24,999.18 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245,500.00 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(220,500.82)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-89.8%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1,808.22 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1,398.01 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410.21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812005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Arrendamientos Y Mantenimientos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4,200.00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3,791.67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408.33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2,573.24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3,101.82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(528.58)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812006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Sobre Bienes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2,519.94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2,946.90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(426.96)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1,866.20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2,091.31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(225.11)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812007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 Profesionales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20,110.26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21,016.63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(906.37)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6,787.14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5,897.33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889.81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812009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Administración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14,391.22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14,391.22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812099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22,320.00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16,440.00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5,880.00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10,941.45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18,897.72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(7,956.27)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8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 Y Amortización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28,007.94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34,372.14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(6,364.20)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18.52%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33,061.56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31,369.96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1,691.60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813001</a:t>
                      </a:r>
                    </a:p>
                  </a:txBody>
                  <a:tcPr marL="5863" marR="5863" marT="5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28,007.94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34,372.14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(6,364.20)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33,061.56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31,369.96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1,691.60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Presupuesto  2016-2017</a:t>
            </a:r>
            <a:endParaRPr lang="es-SV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98099"/>
              </p:ext>
            </p:extLst>
          </p:nvPr>
        </p:nvGraphicFramePr>
        <p:xfrm>
          <a:off x="241055" y="927770"/>
          <a:ext cx="4260607" cy="315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313270"/>
              </p:ext>
            </p:extLst>
          </p:nvPr>
        </p:nvGraphicFramePr>
        <p:xfrm>
          <a:off x="4721469" y="927770"/>
          <a:ext cx="3842239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26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268768"/>
            <a:ext cx="5932714" cy="2539746"/>
          </a:xfrm>
        </p:spPr>
        <p:txBody>
          <a:bodyPr/>
          <a:lstStyle/>
          <a:p>
            <a:pPr algn="ctr"/>
            <a:r>
              <a:rPr lang="es-SV" sz="3000" dirty="0" smtClean="0">
                <a:solidFill>
                  <a:prstClr val="white"/>
                </a:solidFill>
              </a:rPr>
              <a:t/>
            </a:r>
            <a:br>
              <a:rPr lang="es-SV" sz="3000" dirty="0" smtClean="0">
                <a:solidFill>
                  <a:prstClr val="white"/>
                </a:solidFill>
              </a:rPr>
            </a:br>
            <a:r>
              <a:rPr lang="es-SV" sz="3000" dirty="0" smtClean="0">
                <a:solidFill>
                  <a:prstClr val="white"/>
                </a:solidFill>
              </a:rPr>
              <a:t>PRESUPUESTO APROBADO Y DEVENGADO “FSG”</a:t>
            </a:r>
            <a:br>
              <a:rPr lang="es-SV" sz="3000" dirty="0" smtClean="0">
                <a:solidFill>
                  <a:prstClr val="white"/>
                </a:solidFill>
              </a:rPr>
            </a:br>
            <a:r>
              <a:rPr lang="es-SV" sz="3000" dirty="0" smtClean="0">
                <a:solidFill>
                  <a:prstClr val="white"/>
                </a:solidFill>
              </a:rPr>
              <a:t>2016-2017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06657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2400" dirty="0">
                <a:solidFill>
                  <a:srgbClr val="1F497D"/>
                </a:solidFill>
              </a:rPr>
              <a:t>Presupuesto aprobado </a:t>
            </a:r>
            <a:r>
              <a:rPr lang="es-SV" sz="2400" dirty="0" smtClean="0">
                <a:solidFill>
                  <a:srgbClr val="1F497D"/>
                </a:solidFill>
              </a:rPr>
              <a:t>Anual 2016-2017</a:t>
            </a:r>
            <a:endParaRPr lang="es-SV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19259"/>
              </p:ext>
            </p:extLst>
          </p:nvPr>
        </p:nvGraphicFramePr>
        <p:xfrm>
          <a:off x="683046" y="903381"/>
          <a:ext cx="7524520" cy="3064996"/>
        </p:xfrm>
        <a:graphic>
          <a:graphicData uri="http://schemas.openxmlformats.org/drawingml/2006/table">
            <a:tbl>
              <a:tblPr/>
              <a:tblGrid>
                <a:gridCol w="899433"/>
                <a:gridCol w="2742171"/>
                <a:gridCol w="1162681"/>
                <a:gridCol w="1085900"/>
                <a:gridCol w="1052994"/>
                <a:gridCol w="581341"/>
              </a:tblGrid>
              <a:tr h="1674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 APROBADO ANUAL  expresado en US$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299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SALVADOREÑO DE GARANTIA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745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Operación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629,761.57 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571,787.69 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(57,973.88)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Empleados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425,845.77 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423,433.45 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(2,412.32)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Remuneraciones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257,340.00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250,140.00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(7,200.00)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125,990.69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127,878.37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1,887.68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Indemnizaciones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20,515.08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19,915.08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(600.00)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Del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22,000.00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25,500.00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3,500.00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8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203,915.80 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148,354.24 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(55,561.56)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-37%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Materiales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6,350.04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6,104.00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(246.04)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48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Reparación Y Mantenimiento De Activo Fijo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24,932.64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27,054.36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2,121.72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 E Impuestos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40,165.08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38,751.72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(1,413.36)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Publicidad Y Promoción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100,000.00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49,000.00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(51,000.00)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-104%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Arrendamientos Y Mantenimientos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4,700.04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1,833.36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(2,866.68)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-156%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Sobre Bienes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6,719.88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5,920.80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(799.08)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 Profesionales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13,848.12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13,690.00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(158.12)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93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812099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7,200.00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6,000.00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(1,200.00)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72">
                <a:tc>
                  <a:txBody>
                    <a:bodyPr/>
                    <a:lstStyle/>
                    <a:p>
                      <a:pPr algn="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610" marR="8610" marT="8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BDES,FDE y FSG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9,485,086.62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9,909,529.29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424,442.67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0800000" flipV="1">
            <a:off x="683043" y="4026661"/>
            <a:ext cx="7524521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8 Total General BDES,FDE, FSG Y GFD   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				  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10,514,906.62    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          11,197,160.29      682,253.67	     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6% </a:t>
            </a:r>
            <a:endParaRPr lang="es-SV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3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272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SV" sz="2000" dirty="0">
                <a:solidFill>
                  <a:schemeClr val="tx1"/>
                </a:solidFill>
              </a:rPr>
              <a:t>Presupuesto Aprobado </a:t>
            </a:r>
            <a:r>
              <a:rPr lang="es-SV" sz="2000" dirty="0" smtClean="0">
                <a:solidFill>
                  <a:schemeClr val="tx1"/>
                </a:solidFill>
              </a:rPr>
              <a:t>y devengado a Marzo 2016 -2017 FSG </a:t>
            </a:r>
            <a:r>
              <a:rPr lang="es-SV" sz="2000" dirty="0" smtClean="0"/>
              <a:t/>
            </a:r>
            <a:br>
              <a:rPr lang="es-SV" sz="2000" dirty="0" smtClean="0"/>
            </a:br>
            <a:r>
              <a:rPr lang="es-SV" sz="1800" dirty="0"/>
              <a:t/>
            </a:r>
            <a:br>
              <a:rPr lang="es-SV" sz="1800" dirty="0"/>
            </a:br>
            <a:endParaRPr lang="es-SV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37420"/>
              </p:ext>
            </p:extLst>
          </p:nvPr>
        </p:nvGraphicFramePr>
        <p:xfrm>
          <a:off x="167053" y="840242"/>
          <a:ext cx="8431823" cy="3090572"/>
        </p:xfrm>
        <a:graphic>
          <a:graphicData uri="http://schemas.openxmlformats.org/drawingml/2006/table">
            <a:tbl>
              <a:tblPr/>
              <a:tblGrid>
                <a:gridCol w="1042047"/>
                <a:gridCol w="1988638"/>
                <a:gridCol w="747728"/>
                <a:gridCol w="763636"/>
                <a:gridCol w="731819"/>
                <a:gridCol w="493181"/>
                <a:gridCol w="763636"/>
                <a:gridCol w="739774"/>
                <a:gridCol w="692046"/>
                <a:gridCol w="469318"/>
              </a:tblGrid>
              <a:tr h="13418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PRIMER TRIMESTRE FSG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4186"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PRESUPUESTO ACUMULADO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EJECUTADO ACUMULADO</a:t>
                      </a:r>
                      <a:endParaRPr kumimoji="0" lang="es-SV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996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Cuenta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SV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4186"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Operación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154,697.47 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146,684.15 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8,013.32 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112,874.34 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109,137.46 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3,736.88 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4186"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SV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</a:t>
                      </a:r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Empleados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107,320.72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105,443.07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1,877.65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95,201.70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92,880.23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2,321.47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811001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Remuneraciones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64,335.00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62,535.00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1,800.00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59,196.67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59,434.24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(237.57)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811002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Al Personal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32,481.94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34,204.29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(1,722.35)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27,635.42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25,274.74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2,360.68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811003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Indemnizaciones Al Personal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5,128.77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4,978.77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150.00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4,812.51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4,746.24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66.27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811006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Del Personal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5,375.01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3,725.01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1,650.00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3,557.10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3,425.01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132.09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Generales</a:t>
                      </a:r>
                      <a:endParaRPr lang="es-SV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47,376.75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41,241.08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6,135.67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17,672.64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16,257.23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1,415.41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54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812001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Materiales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1,587.51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1,526.01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61.50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1,039.28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65.39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973.89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812002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Reparación Y Mantenimiento De Activo Fijo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6,233.16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6,763.59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(530.43)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6,531.48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9,309.71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(2,778.23)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812003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 E Impuestos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10,041.27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9,687.93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353.34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3,850.09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2,773.27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1,076.82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812004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Publicidad Y Promoción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22,822.80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16,000.00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6,822.80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2,379.31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1,188.73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1,190.58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812005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Arrendamientos Y Mantenimientos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1,175.01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458.34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716.67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407.27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487.02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(79.75)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812006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Sobre Bienes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1,679.97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1,480.20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199.77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1,244.15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1,033.10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211.05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812007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 Profesionales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2,037.03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3,825.01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(1,787.98)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1,959.16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1,400.01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559.15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812099</a:t>
                      </a: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1" marR="6621" marT="6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1,800.00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1,500.00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300.00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261.90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261.90 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21" marR="6621" marT="6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8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Presupuesto FSG</a:t>
            </a:r>
            <a:endParaRPr lang="es-SV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046161"/>
              </p:ext>
            </p:extLst>
          </p:nvPr>
        </p:nvGraphicFramePr>
        <p:xfrm>
          <a:off x="99153" y="843172"/>
          <a:ext cx="4070838" cy="32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252290"/>
              </p:ext>
            </p:extLst>
          </p:nvPr>
        </p:nvGraphicFramePr>
        <p:xfrm>
          <a:off x="4169991" y="843172"/>
          <a:ext cx="4188105" cy="32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236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561" y="2018581"/>
            <a:ext cx="7349706" cy="1380226"/>
          </a:xfrm>
        </p:spPr>
        <p:txBody>
          <a:bodyPr/>
          <a:lstStyle/>
          <a:p>
            <a:pPr algn="ctr"/>
            <a:r>
              <a:rPr lang="es-SV" sz="4000" dirty="0" smtClean="0"/>
              <a:t>GRACIAS</a:t>
            </a:r>
            <a:endParaRPr lang="es-SV" sz="4000" dirty="0"/>
          </a:p>
        </p:txBody>
      </p:sp>
    </p:spTree>
    <p:extLst>
      <p:ext uri="{BB962C8B-B14F-4D97-AF65-F5344CB8AC3E}">
        <p14:creationId xmlns:p14="http://schemas.microsoft.com/office/powerpoint/2010/main" val="407258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268768"/>
            <a:ext cx="5932714" cy="2539746"/>
          </a:xfrm>
        </p:spPr>
        <p:txBody>
          <a:bodyPr/>
          <a:lstStyle/>
          <a:p>
            <a:pPr algn="ctr"/>
            <a:r>
              <a:rPr lang="es-SV" sz="3000" dirty="0" smtClean="0">
                <a:solidFill>
                  <a:prstClr val="white"/>
                </a:solidFill>
              </a:rPr>
              <a:t/>
            </a:r>
            <a:br>
              <a:rPr lang="es-SV" sz="3000" dirty="0" smtClean="0">
                <a:solidFill>
                  <a:prstClr val="white"/>
                </a:solidFill>
              </a:rPr>
            </a:br>
            <a:r>
              <a:rPr lang="es-SV" sz="3000" dirty="0" smtClean="0">
                <a:solidFill>
                  <a:prstClr val="white"/>
                </a:solidFill>
              </a:rPr>
              <a:t>PRESUPUESTO “BANDESAL”</a:t>
            </a:r>
            <a:br>
              <a:rPr lang="es-SV" sz="3000" dirty="0" smtClean="0">
                <a:solidFill>
                  <a:prstClr val="white"/>
                </a:solidFill>
              </a:rPr>
            </a:br>
            <a:r>
              <a:rPr lang="es-SV" sz="3000" dirty="0" smtClean="0">
                <a:solidFill>
                  <a:prstClr val="white"/>
                </a:solidFill>
              </a:rPr>
              <a:t>2016-2017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4019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05716"/>
            <a:ext cx="8229600" cy="516008"/>
          </a:xfrm>
        </p:spPr>
        <p:txBody>
          <a:bodyPr/>
          <a:lstStyle/>
          <a:p>
            <a:pPr>
              <a:tabLst>
                <a:tab pos="2330450" algn="l"/>
              </a:tabLst>
            </a:pPr>
            <a:r>
              <a:rPr lang="es-SV" sz="2000" dirty="0" smtClean="0">
                <a:solidFill>
                  <a:schemeClr val="tx1"/>
                </a:solidFill>
              </a:rPr>
              <a:t>Presupuesto Anual</a:t>
            </a:r>
            <a:endParaRPr lang="es-SV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86930"/>
              </p:ext>
            </p:extLst>
          </p:nvPr>
        </p:nvGraphicFramePr>
        <p:xfrm>
          <a:off x="727113" y="864426"/>
          <a:ext cx="7425367" cy="3854642"/>
        </p:xfrm>
        <a:graphic>
          <a:graphicData uri="http://schemas.openxmlformats.org/drawingml/2006/table">
            <a:tbl>
              <a:tblPr/>
              <a:tblGrid>
                <a:gridCol w="828511"/>
                <a:gridCol w="2727476"/>
                <a:gridCol w="984151"/>
                <a:gridCol w="1062979"/>
                <a:gridCol w="1062979"/>
                <a:gridCol w="759271"/>
              </a:tblGrid>
              <a:tr h="9355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BDES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expresado en US$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5276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2329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59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Operación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6,686,646.17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7,002,644.55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315,998.38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59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Empleados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4,339,523.98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4,355,114.67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15,590.69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7972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811001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Remuneraciones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2,510,520.00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2,502,466.80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(8,053.20)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-0.32%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9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811002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1,235,858.34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1,243,394.07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7,535.73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09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811003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Indemnizaciones Al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195,320.64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196,018.80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698.16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4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811004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Del Directorio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284,800.00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275,920.00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(8,880.00)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811005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Del Personal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113,025.00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137,315.00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24,290.00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1,996,672.19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2,291,466.72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294,794.53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812001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Materiales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59,014.20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56,560.56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(2,453.64)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-4.34%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812002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Reparación Y Mantenimiento De A F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346,849.32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482,037.48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135,188.16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28.05%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812003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 E Impuestos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505,886.01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518,039.68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12,153.67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812004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Publicidad Y Promoción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300,000.00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365,800.00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65,800.00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812005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Arrendamientos Y Mantenimientos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64,976.24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59,799.96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(5,176.28)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-8.66%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812006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Sobre Bienes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24,600.54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26,271.25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1,670.71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812007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 Profesionales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160,024.44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160,005.00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(19.44)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812008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Del Sistema Financiero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416,803.44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497,948.30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81,144.86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812099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118,518.00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125,004.49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6,486.49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 Y Amortización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350,450.00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356,063.16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5,613.16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813001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345,450.00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356,063.16 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10,613.16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813002</a:t>
                      </a: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5,000.00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(5,000.00)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4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05716"/>
            <a:ext cx="8229600" cy="516008"/>
          </a:xfrm>
        </p:spPr>
        <p:txBody>
          <a:bodyPr/>
          <a:lstStyle/>
          <a:p>
            <a:pPr>
              <a:tabLst>
                <a:tab pos="2330450" algn="l"/>
              </a:tabLst>
            </a:pPr>
            <a:r>
              <a:rPr lang="es-SV" sz="2000" dirty="0" smtClean="0">
                <a:solidFill>
                  <a:schemeClr val="tx1"/>
                </a:solidFill>
              </a:rPr>
              <a:t>Presupuesto Primer Trimestre BANDESAL</a:t>
            </a:r>
            <a:endParaRPr lang="es-SV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16185"/>
              </p:ext>
            </p:extLst>
          </p:nvPr>
        </p:nvGraphicFramePr>
        <p:xfrm>
          <a:off x="165252" y="892366"/>
          <a:ext cx="8416888" cy="3185722"/>
        </p:xfrm>
        <a:graphic>
          <a:graphicData uri="http://schemas.openxmlformats.org/drawingml/2006/table">
            <a:tbl>
              <a:tblPr/>
              <a:tblGrid>
                <a:gridCol w="1002679"/>
                <a:gridCol w="1918612"/>
                <a:gridCol w="719480"/>
                <a:gridCol w="719480"/>
                <a:gridCol w="734786"/>
                <a:gridCol w="604668"/>
                <a:gridCol w="750096"/>
                <a:gridCol w="734786"/>
                <a:gridCol w="711827"/>
                <a:gridCol w="520474"/>
              </a:tblGrid>
              <a:tr h="132033"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Presupuesto 2016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Presupuesto 2017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25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Cuenta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Aprobado Marzo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Ejecutado Marzo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Ejecutado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Aprobado Marzo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Ejecutado Marzo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Ejecutado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  <a:tr h="117901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Gastos Operación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1,707,944.14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1,557,641.06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150,303.08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8.80%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1,976,910.19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1,502,057.70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474,852.49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17901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</a:t>
                      </a:r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SV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</a:t>
                      </a:r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Empleados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1,102,048.80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977,016.51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125,032.29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1,077,832.34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961,353.30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116,479.04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Remuneraciones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627,630.00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582,022.37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45,607.63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625,616.70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573,339.73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52,276.97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Al Personal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321,188.64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270,034.95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51,153.69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307,428.49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256,664.53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50,763.96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Indemnizaciones Al Personal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48,830.16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45,706.79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3,123.37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49,004.70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46,139.30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2,865.40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811004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Del Directorio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76,500.00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53,627.06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22,872.94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68,979.99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58,407.28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10,572.71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811005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Del Personal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27,900.00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25,625.34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2,274.66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26,802.46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26,802.46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 Generales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518,282.84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478,472.91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39,809.93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810,062.06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409,329.83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400,732.23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Materiales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14,753.55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11,687.56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3,065.99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14,140.14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8,300.74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5,839.40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Reparación Y Mantenimiento De Activo Fijo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86,712.33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88,826.68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(2,114.35)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120,509.37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91,269.16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29,240.21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38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 E Impuestos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126,330.31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107,550.81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18,779.50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130,559.93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128,951.25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1,608.68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812004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Publicidad Y Promoción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71,812.83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19,559.59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52,253.24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72.76%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328,000.00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3,117.11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324,882.89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812005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Arrendamientos Y Mantenimientos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16,719.06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24,140.84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(7,421.78)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-44.39%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14,199.99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10,937.41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3,262.58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10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812006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Seguros Sobre Bienes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6,142.17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5,510.83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631.34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6,567.75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4,227.19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2,340.56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812007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 Profesionales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25,756.11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17,495.35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8,260.76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32.07%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37,525.02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9,681.80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27,843.22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812008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Del Sistema Financiero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138,934.48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175,726.88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(36,792.40)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-26.48%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128,119.72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127,233.27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886.45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33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812099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31,122.00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27,974.37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3,147.63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30,440.14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25,611.90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4,828.24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 Y Amortización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87,612.50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102,151.64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(14,539.14)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-16.59%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89,015.79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131,374.57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(42,358.78)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179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813001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Depreciación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86,362.50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102,151.64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(15,789.14)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-18.28%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89,015.79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131,374.57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(42,358.78)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813002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1,250.00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1,250.00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1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tx1"/>
                </a:solidFill>
              </a:rPr>
              <a:t>Presupuesto </a:t>
            </a:r>
            <a:r>
              <a:rPr lang="es-SV" dirty="0" smtClean="0">
                <a:solidFill>
                  <a:schemeClr val="tx1"/>
                </a:solidFill>
              </a:rPr>
              <a:t>Devengado y Ejecutado </a:t>
            </a:r>
            <a:r>
              <a:rPr lang="es-SV" dirty="0" err="1" smtClean="0">
                <a:solidFill>
                  <a:schemeClr val="tx1"/>
                </a:solidFill>
              </a:rPr>
              <a:t>Bdes</a:t>
            </a:r>
            <a:endParaRPr lang="es-SV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908723"/>
              </p:ext>
            </p:extLst>
          </p:nvPr>
        </p:nvGraphicFramePr>
        <p:xfrm>
          <a:off x="219808" y="1125412"/>
          <a:ext cx="3719145" cy="298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675813"/>
              </p:ext>
            </p:extLst>
          </p:nvPr>
        </p:nvGraphicFramePr>
        <p:xfrm>
          <a:off x="4018085" y="1116621"/>
          <a:ext cx="4044461" cy="299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144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8361485" cy="516008"/>
          </a:xfrm>
        </p:spPr>
        <p:txBody>
          <a:bodyPr/>
          <a:lstStyle/>
          <a:p>
            <a:r>
              <a:rPr lang="es-SV" sz="2400" dirty="0" smtClean="0">
                <a:solidFill>
                  <a:schemeClr val="tx1"/>
                </a:solidFill>
              </a:rPr>
              <a:t>Presupuesto Aprobado Anual</a:t>
            </a:r>
            <a:endParaRPr lang="es-SV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88792"/>
              </p:ext>
            </p:extLst>
          </p:nvPr>
        </p:nvGraphicFramePr>
        <p:xfrm>
          <a:off x="672030" y="947450"/>
          <a:ext cx="8042311" cy="2855238"/>
        </p:xfrm>
        <a:graphic>
          <a:graphicData uri="http://schemas.openxmlformats.org/drawingml/2006/table">
            <a:tbl>
              <a:tblPr/>
              <a:tblGrid>
                <a:gridCol w="1646295"/>
                <a:gridCol w="2370649"/>
                <a:gridCol w="1035276"/>
                <a:gridCol w="1216659"/>
                <a:gridCol w="1389937"/>
                <a:gridCol w="383495"/>
              </a:tblGrid>
              <a:tr h="1370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 APROBADO ANUAL expresado en US$</a:t>
                      </a:r>
                    </a:p>
                  </a:txBody>
                  <a:tcPr marL="6813" marR="6813" marT="68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81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FOMENTO AL DESARROLLO</a:t>
                      </a:r>
                    </a:p>
                  </a:txBody>
                  <a:tcPr marL="6813" marR="6813" marT="68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78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SV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Cuenta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7043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Fomento Al Desarrollo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1,029,820.00 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1,287,631.00 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257,811.00 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82700000000001001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Agropecuario E Industrial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82700000000001004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Microempresa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555,001.00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777,250.00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222,249.00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82700000000001005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2,750.00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(2,750.00)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82700000000001006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Mercados Financieros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82700000000001008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General A Sectores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201,469.00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324,581.00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123,112.00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62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82700000000001009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(20,000.00)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82700000000001010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124,600.00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104,800.00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(19,800.00)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82700000000001011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26,000.00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(20,000.00)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-333%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82700000000001013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Fomilenio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(10,000.00)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82700000000001015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(5,000.00)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82700000000001016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82700000000001017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Ambiente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(10,000.00)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2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82700000000001018</a:t>
                      </a: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Salvadoreños En El Exterior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10,000.00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(10,000.00)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8361485" cy="516008"/>
          </a:xfrm>
        </p:spPr>
        <p:txBody>
          <a:bodyPr/>
          <a:lstStyle/>
          <a:p>
            <a:r>
              <a:rPr lang="es-SV" sz="2400" dirty="0" smtClean="0">
                <a:solidFill>
                  <a:schemeClr val="tx1"/>
                </a:solidFill>
              </a:rPr>
              <a:t>Presupuesto Aprobado Anual</a:t>
            </a:r>
            <a:endParaRPr lang="es-SV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12495"/>
              </p:ext>
            </p:extLst>
          </p:nvPr>
        </p:nvGraphicFramePr>
        <p:xfrm>
          <a:off x="187289" y="925416"/>
          <a:ext cx="8631395" cy="2993888"/>
        </p:xfrm>
        <a:graphic>
          <a:graphicData uri="http://schemas.openxmlformats.org/drawingml/2006/table">
            <a:tbl>
              <a:tblPr/>
              <a:tblGrid>
                <a:gridCol w="980499"/>
                <a:gridCol w="2121918"/>
                <a:gridCol w="765425"/>
                <a:gridCol w="781711"/>
                <a:gridCol w="749139"/>
                <a:gridCol w="504856"/>
                <a:gridCol w="781711"/>
                <a:gridCol w="757283"/>
                <a:gridCol w="708425"/>
                <a:gridCol w="480428"/>
              </a:tblGrid>
              <a:tr h="220338">
                <a:tc gridSpan="10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PRIMER TRIMESTRE </a:t>
                      </a:r>
                      <a:r>
                        <a:rPr lang="es-SV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GFD        </a:t>
                      </a:r>
                      <a:r>
                        <a:rPr lang="es-ES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PRIMER</a:t>
                      </a: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TRIMESTRE</a:t>
                      </a: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BDES</a:t>
                      </a:r>
                      <a:r>
                        <a:rPr kumimoji="0" lang="es-E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expresado en US$</a:t>
                      </a:r>
                    </a:p>
                    <a:p>
                      <a:pPr algn="ctr" fontAlgn="b"/>
                      <a:endParaRPr lang="es-SV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930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PRESUPUESTO ACUMULADO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EJECUTADO ACUMULADO</a:t>
                      </a:r>
                      <a:endParaRPr lang="es-SV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704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Cuenta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endParaRPr lang="es-SV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31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Fomento Al Desarrollo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250,552.00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317,708.00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(67,156.00)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132,736.95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49,807.96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(82,928.99)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149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82700000000001001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Agropecuario E Industrial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(5,000.00)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82700000000001004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Microempresa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104,659.00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157,568.00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(52,909.00)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69,428.75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25,416.67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(44,012.08)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82700000000001005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2,750.00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2,750.00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82700000000001006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Mercados Financieros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13,800.00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13,800.00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82700000000001008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General A Sectores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37,643.00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76,740.00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(39,097.00)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536.42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9,308.55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8,772.13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7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82700000000001009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82700000000001010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64,900.00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52,800.00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12,100.00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32,614.90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1,282.74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(31,332.16)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82700000000001011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11,281.88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(11,281.88)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7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82700000000001013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Fomilenio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7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82700000000001015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(5,000.00)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7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82700000000001016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49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82700000000001017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Ambiente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10,000.00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75.00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(75.00)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75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82700000000001018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Salvadoreños En El Exterior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10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tx1"/>
                </a:solidFill>
              </a:rPr>
              <a:t>Presupuesto </a:t>
            </a:r>
            <a:r>
              <a:rPr lang="es-SV" dirty="0" smtClean="0">
                <a:solidFill>
                  <a:schemeClr val="tx1"/>
                </a:solidFill>
              </a:rPr>
              <a:t>Trimestral GFD</a:t>
            </a:r>
            <a:endParaRPr lang="es-SV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7006"/>
              </p:ext>
            </p:extLst>
          </p:nvPr>
        </p:nvGraphicFramePr>
        <p:xfrm>
          <a:off x="1969477" y="1088230"/>
          <a:ext cx="5143500" cy="325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48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0" y="268768"/>
            <a:ext cx="5932714" cy="2539746"/>
          </a:xfrm>
        </p:spPr>
        <p:txBody>
          <a:bodyPr/>
          <a:lstStyle/>
          <a:p>
            <a:pPr algn="ctr"/>
            <a:r>
              <a:rPr lang="es-SV" sz="3000" dirty="0" smtClean="0">
                <a:solidFill>
                  <a:prstClr val="white"/>
                </a:solidFill>
              </a:rPr>
              <a:t/>
            </a:r>
            <a:br>
              <a:rPr lang="es-SV" sz="3000" dirty="0" smtClean="0">
                <a:solidFill>
                  <a:prstClr val="white"/>
                </a:solidFill>
              </a:rPr>
            </a:br>
            <a:r>
              <a:rPr lang="es-SV" sz="3000" dirty="0" smtClean="0">
                <a:solidFill>
                  <a:prstClr val="white"/>
                </a:solidFill>
              </a:rPr>
              <a:t>PRESUPUESTO APROBADO Y DEVENGADO “FDE”</a:t>
            </a:r>
            <a:br>
              <a:rPr lang="es-SV" sz="3000" dirty="0" smtClean="0">
                <a:solidFill>
                  <a:prstClr val="white"/>
                </a:solidFill>
              </a:rPr>
            </a:br>
            <a:r>
              <a:rPr lang="es-SV" sz="3000" dirty="0" smtClean="0">
                <a:solidFill>
                  <a:prstClr val="white"/>
                </a:solidFill>
              </a:rPr>
              <a:t>2016-2017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6370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2505</Words>
  <Application>Microsoft Office PowerPoint</Application>
  <PresentationFormat>Presentación en pantalla (16:9)</PresentationFormat>
  <Paragraphs>1248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Informe presupuestario  BANDESAL, FDE y FSG Aprobado anual y  primer Trimestre 2016 -2017</vt:lpstr>
      <vt:lpstr> PRESUPUESTO “BANDESAL” 2016-2017</vt:lpstr>
      <vt:lpstr>Presupuesto Anual</vt:lpstr>
      <vt:lpstr>Presupuesto Primer Trimestre BANDESAL</vt:lpstr>
      <vt:lpstr>Presupuesto Devengado y Ejecutado Bdes</vt:lpstr>
      <vt:lpstr>Presupuesto Aprobado Anual</vt:lpstr>
      <vt:lpstr>Presupuesto Aprobado Anual</vt:lpstr>
      <vt:lpstr>Presupuesto Trimestral GFD</vt:lpstr>
      <vt:lpstr> PRESUPUESTO APROBADO Y DEVENGADO “FDE” 2016-2017</vt:lpstr>
      <vt:lpstr>Presupuesto Aprobado  FDE</vt:lpstr>
      <vt:lpstr>Presupuesto Primer Trimestre 2016 -2017 FDE</vt:lpstr>
      <vt:lpstr>Presupuesto  2016-2017</vt:lpstr>
      <vt:lpstr> PRESUPUESTO APROBADO Y DEVENGADO “FSG” 2016-2017</vt:lpstr>
      <vt:lpstr>Presupuesto aprobado Anual 2016-2017</vt:lpstr>
      <vt:lpstr>Presupuesto Aprobado y devengado a Marzo 2016 -2017 FSG   </vt:lpstr>
      <vt:lpstr>Presupuesto FSG</vt:lpstr>
      <vt:lpstr>GRACIAS</vt:lpstr>
    </vt:vector>
  </TitlesOfParts>
  <Company>BANDESAL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bandesal bandesal</dc:creator>
  <cp:lastModifiedBy>Elvira Marta Valenzuela de Beaundry</cp:lastModifiedBy>
  <cp:revision>625</cp:revision>
  <cp:lastPrinted>2016-06-01T22:26:17Z</cp:lastPrinted>
  <dcterms:created xsi:type="dcterms:W3CDTF">2016-04-15T22:43:00Z</dcterms:created>
  <dcterms:modified xsi:type="dcterms:W3CDTF">2017-04-24T22:40:03Z</dcterms:modified>
</cp:coreProperties>
</file>