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314" r:id="rId2"/>
    <p:sldId id="256" r:id="rId3"/>
    <p:sldId id="296" r:id="rId4"/>
    <p:sldId id="331" r:id="rId5"/>
    <p:sldId id="332" r:id="rId6"/>
    <p:sldId id="315" r:id="rId7"/>
    <p:sldId id="316" r:id="rId8"/>
    <p:sldId id="319" r:id="rId9"/>
    <p:sldId id="318" r:id="rId10"/>
    <p:sldId id="298" r:id="rId11"/>
  </p:sldIdLst>
  <p:sldSz cx="9144000" cy="5143500" type="screen16x9"/>
  <p:notesSz cx="7010400" cy="9236075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FFCC"/>
    <a:srgbClr val="00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5179" autoAdjust="0"/>
  </p:normalViewPr>
  <p:slideViewPr>
    <p:cSldViewPr snapToGrid="0" snapToObjects="1">
      <p:cViewPr varScale="1">
        <p:scale>
          <a:sx n="106" d="100"/>
          <a:sy n="106" d="100"/>
        </p:scale>
        <p:origin x="102" y="14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3408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3408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BCB4E084-09DB-41CA-9606-E5041A90D1E0}" type="datetimeFigureOut">
              <a:rPr lang="es-SV" smtClean="0"/>
              <a:t>21/07/2017</a:t>
            </a:fld>
            <a:endParaRPr lang="es-SV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33425" y="1154113"/>
            <a:ext cx="5543550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s-SV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040" y="4444861"/>
            <a:ext cx="5608320" cy="3636705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37840" cy="463407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938" y="8772669"/>
            <a:ext cx="3037840" cy="463407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285A69BD-5357-4E3D-9675-CDF590282749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1343344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5A69BD-5357-4E3D-9675-CDF590282749}" type="slidenum">
              <a:rPr lang="es-SV" smtClean="0"/>
              <a:t>3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486599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5A69BD-5357-4E3D-9675-CDF590282749}" type="slidenum">
              <a:rPr lang="es-SV" smtClean="0"/>
              <a:t>10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9878977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 userDrawn="1"/>
        </p:nvSpPr>
        <p:spPr>
          <a:xfrm>
            <a:off x="0" y="0"/>
            <a:ext cx="9135879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7" name="Imagen 6" descr="Plantillas PPT - Wide-0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5879" cy="51435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357924" y="268769"/>
            <a:ext cx="4100276" cy="184449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s-ES_tradnl" dirty="0" smtClean="0"/>
              <a:t>Clic para editar título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357924" y="2208472"/>
            <a:ext cx="4100276" cy="131445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dirty="0" smtClean="0"/>
              <a:t>Haga clic para modificar el estilo de subtítulo del patrón</a:t>
            </a:r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2FBF3-51E7-0742-A2EC-C84C5B81252C}" type="datetimeFigureOut">
              <a:rPr lang="es-ES" smtClean="0"/>
              <a:t>21/07/2017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A8BB7-0515-D843-8196-8A584940E12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42969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2FBF3-51E7-0742-A2EC-C84C5B81252C}" type="datetimeFigureOut">
              <a:rPr lang="es-ES" smtClean="0"/>
              <a:t>21/07/2017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A8BB7-0515-D843-8196-8A584940E12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29827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2FBF3-51E7-0742-A2EC-C84C5B81252C}" type="datetimeFigureOut">
              <a:rPr lang="es-ES" smtClean="0"/>
              <a:t>21/07/2017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A8BB7-0515-D843-8196-8A584940E12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60412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2FBF3-51E7-0742-A2EC-C84C5B81252C}" type="datetimeFigureOut">
              <a:rPr lang="es-ES" smtClean="0"/>
              <a:t>21/07/2017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A8BB7-0515-D843-8196-8A584940E12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68106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2FBF3-51E7-0742-A2EC-C84C5B81252C}" type="datetimeFigureOut">
              <a:rPr lang="es-ES" smtClean="0"/>
              <a:t>21/07/2017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A8BB7-0515-D843-8196-8A584940E12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37036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2FBF3-51E7-0742-A2EC-C84C5B81252C}" type="datetimeFigureOut">
              <a:rPr lang="es-ES" smtClean="0"/>
              <a:t>21/07/2017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A8BB7-0515-D843-8196-8A584940E12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13834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2FBF3-51E7-0742-A2EC-C84C5B81252C}" type="datetimeFigureOut">
              <a:rPr lang="es-ES" smtClean="0"/>
              <a:t>21/07/2017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A8BB7-0515-D843-8196-8A584940E12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8378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2FBF3-51E7-0742-A2EC-C84C5B81252C}" type="datetimeFigureOut">
              <a:rPr lang="es-ES" smtClean="0"/>
              <a:t>21/07/2017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A8BB7-0515-D843-8196-8A584940E12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08443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2FBF3-51E7-0742-A2EC-C84C5B81252C}" type="datetimeFigureOut">
              <a:rPr lang="es-ES" smtClean="0"/>
              <a:t>21/07/2017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A8BB7-0515-D843-8196-8A584940E12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26396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2FBF3-51E7-0742-A2EC-C84C5B81252C}" type="datetimeFigureOut">
              <a:rPr lang="es-ES" smtClean="0"/>
              <a:t>21/07/2017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A8BB7-0515-D843-8196-8A584940E12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6993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2FBF3-51E7-0742-A2EC-C84C5B81252C}" type="datetimeFigureOut">
              <a:rPr lang="es-ES" smtClean="0"/>
              <a:t>21/07/2017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A8BB7-0515-D843-8196-8A584940E12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37311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 descr="Plantillas PPT - Wide-03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5879" cy="5143500"/>
          </a:xfrm>
          <a:prstGeom prst="rect">
            <a:avLst/>
          </a:prstGeom>
        </p:spPr>
      </p:pic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5160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_tradnl" dirty="0" smtClean="0"/>
              <a:t>Clic para editar título</a:t>
            </a:r>
            <a:endParaRPr lang="es-ES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017106"/>
            <a:ext cx="8229600" cy="35775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dirty="0" smtClean="0"/>
              <a:t>Haga clic para modificar el estilo de texto del patrón</a:t>
            </a:r>
          </a:p>
          <a:p>
            <a:pPr lvl="1"/>
            <a:r>
              <a:rPr lang="es-ES_tradnl" dirty="0" smtClean="0"/>
              <a:t>Segundo nivel</a:t>
            </a:r>
          </a:p>
          <a:p>
            <a:pPr lvl="2"/>
            <a:r>
              <a:rPr lang="es-ES_tradnl" dirty="0" smtClean="0"/>
              <a:t>Tercer nivel</a:t>
            </a:r>
          </a:p>
          <a:p>
            <a:pPr lvl="3"/>
            <a:r>
              <a:rPr lang="es-ES_tradnl" dirty="0" smtClean="0"/>
              <a:t>Cuarto nivel</a:t>
            </a:r>
          </a:p>
          <a:p>
            <a:pPr lvl="4"/>
            <a:r>
              <a:rPr lang="es-ES_tradnl" dirty="0" smtClean="0"/>
              <a:t>Quinto nivel</a:t>
            </a:r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42FBF3-51E7-0742-A2EC-C84C5B81252C}" type="datetimeFigureOut">
              <a:rPr lang="es-ES" smtClean="0"/>
              <a:t>21/07/2017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CA8BB7-0515-D843-8196-8A584940E12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6060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457200" rtl="0" eaLnBrk="1" latinLnBrk="0" hangingPunct="1">
        <a:spcBef>
          <a:spcPct val="0"/>
        </a:spcBef>
        <a:buNone/>
        <a:defRPr sz="32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4158762" y="483577"/>
            <a:ext cx="4870938" cy="1629684"/>
          </a:xfrm>
        </p:spPr>
        <p:txBody>
          <a:bodyPr/>
          <a:lstStyle/>
          <a:p>
            <a:pPr algn="l"/>
            <a:r>
              <a:rPr lang="es-SV" sz="2800" dirty="0" smtClean="0"/>
              <a:t>Informe presupuestario  BANDESAL, FDE , FSG y GFD Aprobado anual y Seguimiento </a:t>
            </a:r>
            <a:br>
              <a:rPr lang="es-SV" sz="2800" dirty="0" smtClean="0"/>
            </a:br>
            <a:r>
              <a:rPr lang="es-SV" sz="2800" dirty="0" smtClean="0"/>
              <a:t>a Junio -2017</a:t>
            </a:r>
            <a:endParaRPr lang="es-SV" sz="2800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4357924" y="2208472"/>
            <a:ext cx="4100276" cy="789705"/>
          </a:xfrm>
        </p:spPr>
        <p:txBody>
          <a:bodyPr/>
          <a:lstStyle/>
          <a:p>
            <a:r>
              <a:rPr lang="es-SV" dirty="0" smtClean="0"/>
              <a:t>Aprobado </a:t>
            </a:r>
            <a:r>
              <a:rPr lang="es-SV" dirty="0" err="1" smtClean="0"/>
              <a:t>vrs</a:t>
            </a:r>
            <a:r>
              <a:rPr lang="es-SV" dirty="0" smtClean="0"/>
              <a:t> devengado</a:t>
            </a:r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037816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79561" y="2018581"/>
            <a:ext cx="7349706" cy="1380226"/>
          </a:xfrm>
        </p:spPr>
        <p:txBody>
          <a:bodyPr/>
          <a:lstStyle/>
          <a:p>
            <a:pPr algn="ctr"/>
            <a:r>
              <a:rPr lang="es-SV" sz="4000" dirty="0" smtClean="0">
                <a:solidFill>
                  <a:srgbClr val="006600"/>
                </a:solidFill>
              </a:rPr>
              <a:t>GRACIAS</a:t>
            </a:r>
            <a:endParaRPr lang="es-SV" sz="4000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25876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200400" y="268768"/>
            <a:ext cx="5932714" cy="2539746"/>
          </a:xfrm>
        </p:spPr>
        <p:txBody>
          <a:bodyPr/>
          <a:lstStyle/>
          <a:p>
            <a:pPr algn="ctr"/>
            <a:r>
              <a:rPr lang="es-SV" sz="3000" dirty="0" smtClean="0">
                <a:solidFill>
                  <a:prstClr val="white"/>
                </a:solidFill>
              </a:rPr>
              <a:t/>
            </a:r>
            <a:br>
              <a:rPr lang="es-SV" sz="3000" dirty="0" smtClean="0">
                <a:solidFill>
                  <a:prstClr val="white"/>
                </a:solidFill>
              </a:rPr>
            </a:br>
            <a:r>
              <a:rPr lang="es-SV" sz="3000" dirty="0" smtClean="0">
                <a:solidFill>
                  <a:prstClr val="white"/>
                </a:solidFill>
              </a:rPr>
              <a:t>PRESUPUESTO “BANDESAL”</a:t>
            </a:r>
            <a:br>
              <a:rPr lang="es-SV" sz="3000" dirty="0" smtClean="0">
                <a:solidFill>
                  <a:prstClr val="white"/>
                </a:solidFill>
              </a:rPr>
            </a:br>
            <a:r>
              <a:rPr lang="es-SV" sz="3000" dirty="0" smtClean="0">
                <a:solidFill>
                  <a:prstClr val="white"/>
                </a:solidFill>
              </a:rPr>
              <a:t>2017</a:t>
            </a:r>
            <a:endParaRPr lang="es-ES" sz="3000" dirty="0"/>
          </a:p>
        </p:txBody>
      </p:sp>
    </p:spTree>
    <p:extLst>
      <p:ext uri="{BB962C8B-B14F-4D97-AF65-F5344CB8AC3E}">
        <p14:creationId xmlns:p14="http://schemas.microsoft.com/office/powerpoint/2010/main" val="1401915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ítulo 1"/>
          <p:cNvSpPr>
            <a:spLocks noGrp="1"/>
          </p:cNvSpPr>
          <p:nvPr>
            <p:ph type="title"/>
          </p:nvPr>
        </p:nvSpPr>
        <p:spPr>
          <a:xfrm>
            <a:off x="457200" y="205716"/>
            <a:ext cx="8229600" cy="516008"/>
          </a:xfrm>
        </p:spPr>
        <p:txBody>
          <a:bodyPr/>
          <a:lstStyle/>
          <a:p>
            <a:pPr>
              <a:tabLst>
                <a:tab pos="2330450" algn="l"/>
              </a:tabLst>
            </a:pPr>
            <a:r>
              <a:rPr lang="es-SV" sz="2000" dirty="0" smtClean="0">
                <a:solidFill>
                  <a:schemeClr val="tx1"/>
                </a:solidFill>
              </a:rPr>
              <a:t>Presupuesto BDES</a:t>
            </a:r>
            <a:endParaRPr lang="es-SV" sz="2000" dirty="0">
              <a:solidFill>
                <a:schemeClr val="tx1"/>
              </a:solidFill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4100097"/>
              </p:ext>
            </p:extLst>
          </p:nvPr>
        </p:nvGraphicFramePr>
        <p:xfrm>
          <a:off x="457201" y="853461"/>
          <a:ext cx="7636597" cy="3363494"/>
        </p:xfrm>
        <a:graphic>
          <a:graphicData uri="http://schemas.openxmlformats.org/drawingml/2006/table">
            <a:tbl>
              <a:tblPr/>
              <a:tblGrid>
                <a:gridCol w="443884"/>
                <a:gridCol w="3040134"/>
                <a:gridCol w="843349"/>
                <a:gridCol w="837634"/>
                <a:gridCol w="1004900"/>
                <a:gridCol w="733348"/>
                <a:gridCol w="733348"/>
              </a:tblGrid>
              <a:tr h="127898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SEGUIMIENTO A JUNIO  BDES   expresado en US$</a:t>
                      </a:r>
                    </a:p>
                  </a:txBody>
                  <a:tcPr marL="6097" marR="6097" marT="609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</a:tr>
              <a:tr h="127898"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097" marR="6097" marT="609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097" marR="6097" marT="609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097" marR="6097" marT="609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SV" sz="10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2017</a:t>
                      </a:r>
                    </a:p>
                  </a:txBody>
                  <a:tcPr marL="6097" marR="6097" marT="609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</a:tr>
              <a:tr h="126646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Cuenta</a:t>
                      </a:r>
                      <a:endParaRPr lang="es-SV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97" marR="6097" marT="60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Descripción</a:t>
                      </a:r>
                      <a:endParaRPr lang="es-SV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97" marR="6097" marT="609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</a:t>
                      </a:r>
                      <a:r>
                        <a:rPr lang="es-SV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. Anual 2017</a:t>
                      </a:r>
                    </a:p>
                  </a:txBody>
                  <a:tcPr marL="6097" marR="6097" marT="609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Aprobado a Junio</a:t>
                      </a:r>
                    </a:p>
                  </a:txBody>
                  <a:tcPr marL="6097" marR="6097" marT="609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Ejecutado a Junio</a:t>
                      </a:r>
                    </a:p>
                  </a:txBody>
                  <a:tcPr marL="6097" marR="6097" marT="609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No Ejecutado</a:t>
                      </a:r>
                    </a:p>
                  </a:txBody>
                  <a:tcPr marL="6097" marR="6097" marT="609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6097" marR="6097" marT="609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</a:tr>
              <a:tr h="144237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811001</a:t>
                      </a:r>
                    </a:p>
                  </a:txBody>
                  <a:tcPr marL="6097" marR="6097" marT="60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Remuneraciones</a:t>
                      </a:r>
                    </a:p>
                  </a:txBody>
                  <a:tcPr marL="6097" marR="6097" marT="609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2,502,466.80 </a:t>
                      </a:r>
                    </a:p>
                  </a:txBody>
                  <a:tcPr marL="6097" marR="6097" marT="609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1,258,154.63 </a:t>
                      </a:r>
                    </a:p>
                  </a:txBody>
                  <a:tcPr marL="6097" marR="6097" marT="609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1,166,196.97 </a:t>
                      </a:r>
                    </a:p>
                  </a:txBody>
                  <a:tcPr marL="6097" marR="6097" marT="609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91,957.66 </a:t>
                      </a:r>
                    </a:p>
                  </a:txBody>
                  <a:tcPr marL="6097" marR="6097" marT="609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93%</a:t>
                      </a:r>
                    </a:p>
                  </a:txBody>
                  <a:tcPr marL="6097" marR="6097" marT="609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237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811002</a:t>
                      </a:r>
                    </a:p>
                  </a:txBody>
                  <a:tcPr marL="6097" marR="6097" marT="60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Al Personal</a:t>
                      </a:r>
                    </a:p>
                  </a:txBody>
                  <a:tcPr marL="6097" marR="6097" marT="609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1,243,394.07 </a:t>
                      </a:r>
                    </a:p>
                  </a:txBody>
                  <a:tcPr marL="6097" marR="6097" marT="609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659,224.98 </a:t>
                      </a:r>
                    </a:p>
                  </a:txBody>
                  <a:tcPr marL="6097" marR="6097" marT="609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521,706.54 </a:t>
                      </a:r>
                    </a:p>
                  </a:txBody>
                  <a:tcPr marL="6097" marR="6097" marT="609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137,518.44 </a:t>
                      </a:r>
                    </a:p>
                  </a:txBody>
                  <a:tcPr marL="6097" marR="6097" marT="609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79%</a:t>
                      </a:r>
                    </a:p>
                  </a:txBody>
                  <a:tcPr marL="6097" marR="6097" marT="609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237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811003</a:t>
                      </a:r>
                    </a:p>
                  </a:txBody>
                  <a:tcPr marL="6097" marR="6097" marT="60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Indemnizaciones Al Personal</a:t>
                      </a:r>
                    </a:p>
                  </a:txBody>
                  <a:tcPr marL="6097" marR="6097" marT="609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196,018.80 </a:t>
                      </a:r>
                    </a:p>
                  </a:txBody>
                  <a:tcPr marL="6097" marR="6097" marT="609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100,257.91 </a:t>
                      </a:r>
                    </a:p>
                  </a:txBody>
                  <a:tcPr marL="6097" marR="6097" marT="609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93,922.10 </a:t>
                      </a:r>
                    </a:p>
                  </a:txBody>
                  <a:tcPr marL="6097" marR="6097" marT="609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6,335.81 </a:t>
                      </a:r>
                    </a:p>
                  </a:txBody>
                  <a:tcPr marL="6097" marR="6097" marT="609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94%</a:t>
                      </a:r>
                    </a:p>
                  </a:txBody>
                  <a:tcPr marL="6097" marR="6097" marT="609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274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811004</a:t>
                      </a:r>
                    </a:p>
                  </a:txBody>
                  <a:tcPr marL="6097" marR="6097" marT="60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Del Directorio</a:t>
                      </a:r>
                    </a:p>
                  </a:txBody>
                  <a:tcPr marL="6097" marR="6097" marT="609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275,920.00 </a:t>
                      </a:r>
                    </a:p>
                  </a:txBody>
                  <a:tcPr marL="6097" marR="6097" marT="609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138,996.65 </a:t>
                      </a:r>
                    </a:p>
                  </a:txBody>
                  <a:tcPr marL="6097" marR="6097" marT="609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111,916.35 </a:t>
                      </a:r>
                    </a:p>
                  </a:txBody>
                  <a:tcPr marL="6097" marR="6097" marT="609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27,080.30 </a:t>
                      </a:r>
                    </a:p>
                  </a:txBody>
                  <a:tcPr marL="6097" marR="6097" marT="609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81%</a:t>
                      </a:r>
                    </a:p>
                  </a:txBody>
                  <a:tcPr marL="6097" marR="6097" marT="609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237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811005</a:t>
                      </a:r>
                    </a:p>
                  </a:txBody>
                  <a:tcPr marL="6097" marR="6097" marT="60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Del Personal</a:t>
                      </a:r>
                    </a:p>
                  </a:txBody>
                  <a:tcPr marL="6097" marR="6097" marT="609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137,315.00 </a:t>
                      </a:r>
                    </a:p>
                  </a:txBody>
                  <a:tcPr marL="6097" marR="6097" marT="609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64,993.82 </a:t>
                      </a:r>
                    </a:p>
                  </a:txBody>
                  <a:tcPr marL="6097" marR="6097" marT="609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59,958.08 </a:t>
                      </a:r>
                    </a:p>
                  </a:txBody>
                  <a:tcPr marL="6097" marR="6097" marT="609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5,035.74 </a:t>
                      </a:r>
                    </a:p>
                  </a:txBody>
                  <a:tcPr marL="6097" marR="6097" marT="609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92%</a:t>
                      </a:r>
                    </a:p>
                  </a:txBody>
                  <a:tcPr marL="6097" marR="6097" marT="609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646"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811</a:t>
                      </a:r>
                    </a:p>
                  </a:txBody>
                  <a:tcPr marL="6097" marR="6097" marT="609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Gtos</a:t>
                      </a:r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De </a:t>
                      </a:r>
                      <a:r>
                        <a:rPr lang="es-SV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Func</a:t>
                      </a:r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Empleados</a:t>
                      </a:r>
                    </a:p>
                  </a:txBody>
                  <a:tcPr marL="6097" marR="6097" marT="609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4,355,114.67 </a:t>
                      </a:r>
                    </a:p>
                  </a:txBody>
                  <a:tcPr marL="6097" marR="6097" marT="609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2,221,627.99 </a:t>
                      </a:r>
                    </a:p>
                  </a:txBody>
                  <a:tcPr marL="6097" marR="6097" marT="609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1,953,700.04 </a:t>
                      </a:r>
                    </a:p>
                  </a:txBody>
                  <a:tcPr marL="6097" marR="6097" marT="609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267,927.95 </a:t>
                      </a:r>
                    </a:p>
                  </a:txBody>
                  <a:tcPr marL="6097" marR="6097" marT="609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88%</a:t>
                      </a:r>
                    </a:p>
                  </a:txBody>
                  <a:tcPr marL="6097" marR="6097" marT="609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</a:tr>
              <a:tr h="144237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812001</a:t>
                      </a:r>
                    </a:p>
                  </a:txBody>
                  <a:tcPr marL="6097" marR="6097" marT="60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Consumo De Materiales</a:t>
                      </a:r>
                    </a:p>
                  </a:txBody>
                  <a:tcPr marL="6097" marR="6097" marT="609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56,560.56 </a:t>
                      </a:r>
                    </a:p>
                  </a:txBody>
                  <a:tcPr marL="6097" marR="6097" marT="609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29,296.25 </a:t>
                      </a:r>
                    </a:p>
                  </a:txBody>
                  <a:tcPr marL="6097" marR="6097" marT="609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22,541.31 </a:t>
                      </a:r>
                    </a:p>
                  </a:txBody>
                  <a:tcPr marL="6097" marR="6097" marT="609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6,754.94 </a:t>
                      </a:r>
                    </a:p>
                  </a:txBody>
                  <a:tcPr marL="6097" marR="6097" marT="609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77%</a:t>
                      </a:r>
                    </a:p>
                  </a:txBody>
                  <a:tcPr marL="6097" marR="6097" marT="609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237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812002</a:t>
                      </a:r>
                    </a:p>
                  </a:txBody>
                  <a:tcPr marL="6097" marR="6097" marT="60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Reparación Y Mantenimiento De Activo Fijo</a:t>
                      </a:r>
                    </a:p>
                  </a:txBody>
                  <a:tcPr marL="6097" marR="6097" marT="609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482,037.48 </a:t>
                      </a:r>
                    </a:p>
                  </a:txBody>
                  <a:tcPr marL="6097" marR="6097" marT="609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226,648.53 </a:t>
                      </a:r>
                    </a:p>
                  </a:txBody>
                  <a:tcPr marL="6097" marR="6097" marT="609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188,560.38 </a:t>
                      </a:r>
                    </a:p>
                  </a:txBody>
                  <a:tcPr marL="6097" marR="6097" marT="609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38,088.15 </a:t>
                      </a:r>
                    </a:p>
                  </a:txBody>
                  <a:tcPr marL="6097" marR="6097" marT="609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83%</a:t>
                      </a:r>
                    </a:p>
                  </a:txBody>
                  <a:tcPr marL="6097" marR="6097" marT="609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237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812003</a:t>
                      </a:r>
                    </a:p>
                  </a:txBody>
                  <a:tcPr marL="6097" marR="6097" marT="60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 Públicos E Impuestos</a:t>
                      </a:r>
                    </a:p>
                  </a:txBody>
                  <a:tcPr marL="6097" marR="6097" marT="609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518,039.68 </a:t>
                      </a:r>
                    </a:p>
                  </a:txBody>
                  <a:tcPr marL="6097" marR="6097" marT="609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276,022.33 </a:t>
                      </a:r>
                    </a:p>
                  </a:txBody>
                  <a:tcPr marL="6097" marR="6097" marT="609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204,778.19 </a:t>
                      </a:r>
                    </a:p>
                  </a:txBody>
                  <a:tcPr marL="6097" marR="6097" marT="609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71,244.14 </a:t>
                      </a:r>
                    </a:p>
                  </a:txBody>
                  <a:tcPr marL="6097" marR="6097" marT="609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74%</a:t>
                      </a:r>
                    </a:p>
                  </a:txBody>
                  <a:tcPr marL="6097" marR="6097" marT="609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237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812004</a:t>
                      </a:r>
                    </a:p>
                  </a:txBody>
                  <a:tcPr marL="6097" marR="6097" marT="60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Publicidad Y Promoción</a:t>
                      </a:r>
                    </a:p>
                  </a:txBody>
                  <a:tcPr marL="6097" marR="6097" marT="609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365,800.00 </a:t>
                      </a:r>
                    </a:p>
                  </a:txBody>
                  <a:tcPr marL="6097" marR="6097" marT="609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94,017.43 </a:t>
                      </a:r>
                    </a:p>
                  </a:txBody>
                  <a:tcPr marL="6097" marR="6097" marT="609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</a:t>
                      </a:r>
                      <a:r>
                        <a:rPr lang="es-SV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94,017.43 </a:t>
                      </a:r>
                    </a:p>
                  </a:txBody>
                  <a:tcPr marL="6097" marR="6097" marT="609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-   </a:t>
                      </a:r>
                    </a:p>
                  </a:txBody>
                  <a:tcPr marL="6097" marR="6097" marT="609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6097" marR="6097" marT="609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237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812005</a:t>
                      </a:r>
                    </a:p>
                  </a:txBody>
                  <a:tcPr marL="6097" marR="6097" marT="60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Arrendamientos Y Mantenimientos</a:t>
                      </a:r>
                    </a:p>
                  </a:txBody>
                  <a:tcPr marL="6097" marR="6097" marT="609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59,799.96 </a:t>
                      </a:r>
                    </a:p>
                  </a:txBody>
                  <a:tcPr marL="6097" marR="6097" marT="609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39,972.83 </a:t>
                      </a:r>
                    </a:p>
                  </a:txBody>
                  <a:tcPr marL="6097" marR="6097" marT="609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32,129.33 </a:t>
                      </a:r>
                    </a:p>
                  </a:txBody>
                  <a:tcPr marL="6097" marR="6097" marT="609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7,843.50 </a:t>
                      </a:r>
                    </a:p>
                  </a:txBody>
                  <a:tcPr marL="6097" marR="6097" marT="609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80%</a:t>
                      </a:r>
                    </a:p>
                  </a:txBody>
                  <a:tcPr marL="6097" marR="6097" marT="609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237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812006</a:t>
                      </a:r>
                    </a:p>
                  </a:txBody>
                  <a:tcPr marL="6097" marR="6097" marT="60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Seguros Sobre Bienes</a:t>
                      </a:r>
                    </a:p>
                  </a:txBody>
                  <a:tcPr marL="6097" marR="6097" marT="609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26,271.25 </a:t>
                      </a:r>
                    </a:p>
                  </a:txBody>
                  <a:tcPr marL="6097" marR="6097" marT="609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13,130.27 </a:t>
                      </a:r>
                    </a:p>
                  </a:txBody>
                  <a:tcPr marL="6097" marR="6097" marT="609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10,472.83 </a:t>
                      </a:r>
                    </a:p>
                  </a:txBody>
                  <a:tcPr marL="6097" marR="6097" marT="609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2,657.44 </a:t>
                      </a:r>
                    </a:p>
                  </a:txBody>
                  <a:tcPr marL="6097" marR="6097" marT="609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80%</a:t>
                      </a:r>
                    </a:p>
                  </a:txBody>
                  <a:tcPr marL="6097" marR="6097" marT="609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237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812007</a:t>
                      </a:r>
                    </a:p>
                  </a:txBody>
                  <a:tcPr marL="6097" marR="6097" marT="60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Honorarios Profesionales</a:t>
                      </a:r>
                    </a:p>
                  </a:txBody>
                  <a:tcPr marL="6097" marR="6097" marT="609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160,005.00 </a:t>
                      </a:r>
                    </a:p>
                  </a:txBody>
                  <a:tcPr marL="6097" marR="6097" marT="609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56,870.04 </a:t>
                      </a:r>
                    </a:p>
                  </a:txBody>
                  <a:tcPr marL="6097" marR="6097" marT="609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37,949.07 </a:t>
                      </a:r>
                    </a:p>
                  </a:txBody>
                  <a:tcPr marL="6097" marR="6097" marT="609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18,920.97 </a:t>
                      </a:r>
                    </a:p>
                  </a:txBody>
                  <a:tcPr marL="6097" marR="6097" marT="609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67%</a:t>
                      </a:r>
                    </a:p>
                  </a:txBody>
                  <a:tcPr marL="6097" marR="6097" marT="609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237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812008</a:t>
                      </a:r>
                    </a:p>
                  </a:txBody>
                  <a:tcPr marL="6097" marR="6097" marT="60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Del Sistema Financiero</a:t>
                      </a:r>
                    </a:p>
                  </a:txBody>
                  <a:tcPr marL="6097" marR="6097" marT="609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580,800.00 </a:t>
                      </a:r>
                    </a:p>
                  </a:txBody>
                  <a:tcPr marL="6097" marR="6097" marT="609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309,191.85 </a:t>
                      </a:r>
                    </a:p>
                  </a:txBody>
                  <a:tcPr marL="6097" marR="6097" marT="609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254,762.49 </a:t>
                      </a:r>
                    </a:p>
                  </a:txBody>
                  <a:tcPr marL="6097" marR="6097" marT="609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54,429.36 </a:t>
                      </a:r>
                    </a:p>
                  </a:txBody>
                  <a:tcPr marL="6097" marR="6097" marT="609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82%</a:t>
                      </a:r>
                    </a:p>
                  </a:txBody>
                  <a:tcPr marL="6097" marR="6097" marT="609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623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812099</a:t>
                      </a:r>
                    </a:p>
                  </a:txBody>
                  <a:tcPr marL="6097" marR="6097" marT="60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</a:t>
                      </a:r>
                    </a:p>
                  </a:txBody>
                  <a:tcPr marL="6097" marR="6097" marT="609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125,004.49 </a:t>
                      </a:r>
                    </a:p>
                  </a:txBody>
                  <a:tcPr marL="6097" marR="6097" marT="609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74,446.03 </a:t>
                      </a:r>
                    </a:p>
                  </a:txBody>
                  <a:tcPr marL="6097" marR="6097" marT="609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51,311.80 </a:t>
                      </a:r>
                    </a:p>
                  </a:txBody>
                  <a:tcPr marL="6097" marR="6097" marT="609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23,134.23 </a:t>
                      </a:r>
                    </a:p>
                  </a:txBody>
                  <a:tcPr marL="6097" marR="6097" marT="609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69%</a:t>
                      </a:r>
                    </a:p>
                  </a:txBody>
                  <a:tcPr marL="6097" marR="6097" marT="609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237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</a:t>
                      </a:r>
                    </a:p>
                  </a:txBody>
                  <a:tcPr marL="6097" marR="6097" marT="60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Gtos</a:t>
                      </a:r>
                      <a:r>
                        <a:rPr lang="es-SV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Generales</a:t>
                      </a:r>
                    </a:p>
                  </a:txBody>
                  <a:tcPr marL="6097" marR="6097" marT="609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  <a:r>
                        <a:rPr lang="es-SV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  <a:r>
                        <a:rPr lang="es-SV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2,374,318.42 </a:t>
                      </a:r>
                    </a:p>
                  </a:txBody>
                  <a:tcPr marL="6097" marR="6097" marT="609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  <a:r>
                        <a:rPr lang="es-SV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</a:t>
                      </a:r>
                      <a:r>
                        <a:rPr lang="es-SV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1,119,595.56 </a:t>
                      </a:r>
                    </a:p>
                  </a:txBody>
                  <a:tcPr marL="6097" marR="6097" marT="609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896,522.83 </a:t>
                      </a:r>
                    </a:p>
                  </a:txBody>
                  <a:tcPr marL="6097" marR="6097" marT="609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223,072.73 </a:t>
                      </a:r>
                    </a:p>
                  </a:txBody>
                  <a:tcPr marL="6097" marR="6097" marT="609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80%</a:t>
                      </a:r>
                    </a:p>
                  </a:txBody>
                  <a:tcPr marL="6097" marR="6097" marT="609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</a:tr>
              <a:tr h="142020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813001</a:t>
                      </a:r>
                    </a:p>
                  </a:txBody>
                  <a:tcPr marL="6097" marR="6097" marT="60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Depreciación</a:t>
                      </a:r>
                    </a:p>
                  </a:txBody>
                  <a:tcPr marL="6097" marR="6097" marT="609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356,063.16 </a:t>
                      </a:r>
                    </a:p>
                  </a:txBody>
                  <a:tcPr marL="6097" marR="6097" marT="609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202,171.66 </a:t>
                      </a:r>
                    </a:p>
                  </a:txBody>
                  <a:tcPr marL="6097" marR="6097" marT="609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249,224.84 </a:t>
                      </a:r>
                    </a:p>
                  </a:txBody>
                  <a:tcPr marL="6097" marR="6097" marT="609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(47,053.18)</a:t>
                      </a:r>
                    </a:p>
                  </a:txBody>
                  <a:tcPr marL="6097" marR="6097" marT="609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123%</a:t>
                      </a:r>
                    </a:p>
                  </a:txBody>
                  <a:tcPr marL="6097" marR="6097" marT="609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237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813</a:t>
                      </a:r>
                    </a:p>
                  </a:txBody>
                  <a:tcPr marL="6097" marR="6097" marT="60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Depreciación Y Amortización</a:t>
                      </a:r>
                    </a:p>
                  </a:txBody>
                  <a:tcPr marL="6097" marR="6097" marT="609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</a:t>
                      </a:r>
                      <a:r>
                        <a:rPr lang="es-SV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356,063.16 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97" marR="6097" marT="609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</a:t>
                      </a:r>
                      <a:r>
                        <a:rPr lang="es-SV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202,171.66 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97" marR="6097" marT="609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249,224.84 </a:t>
                      </a:r>
                    </a:p>
                  </a:txBody>
                  <a:tcPr marL="6097" marR="6097" marT="609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(47,053.18)</a:t>
                      </a:r>
                    </a:p>
                  </a:txBody>
                  <a:tcPr marL="6097" marR="6097" marT="609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123%</a:t>
                      </a:r>
                    </a:p>
                  </a:txBody>
                  <a:tcPr marL="6097" marR="6097" marT="609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</a:tr>
              <a:tr h="91378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6097" marR="6097" marT="60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Gastos Operación</a:t>
                      </a:r>
                    </a:p>
                  </a:txBody>
                  <a:tcPr marL="6097" marR="6097" marT="609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 7,085,496.25 </a:t>
                      </a:r>
                    </a:p>
                  </a:txBody>
                  <a:tcPr marL="6097" marR="6097" marT="609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  <a:r>
                        <a:rPr lang="es-SV" sz="9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3,543,395.21 </a:t>
                      </a:r>
                      <a:endParaRPr lang="es-SV" sz="9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97" marR="6097" marT="609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3,099,447.71 </a:t>
                      </a:r>
                      <a:endParaRPr lang="es-SV" sz="9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97" marR="6097" marT="609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443,947.50 </a:t>
                      </a:r>
                    </a:p>
                  </a:txBody>
                  <a:tcPr marL="6097" marR="6097" marT="609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87%</a:t>
                      </a:r>
                    </a:p>
                  </a:txBody>
                  <a:tcPr marL="6097" marR="6097" marT="609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5473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200400" y="268768"/>
            <a:ext cx="5932714" cy="2539746"/>
          </a:xfrm>
        </p:spPr>
        <p:txBody>
          <a:bodyPr/>
          <a:lstStyle/>
          <a:p>
            <a:pPr algn="ctr"/>
            <a:r>
              <a:rPr lang="es-SV" sz="3000" dirty="0" smtClean="0">
                <a:solidFill>
                  <a:prstClr val="white"/>
                </a:solidFill>
              </a:rPr>
              <a:t/>
            </a:r>
            <a:br>
              <a:rPr lang="es-SV" sz="3000" dirty="0" smtClean="0">
                <a:solidFill>
                  <a:prstClr val="white"/>
                </a:solidFill>
              </a:rPr>
            </a:br>
            <a:r>
              <a:rPr lang="es-SV" sz="3000" dirty="0" smtClean="0">
                <a:solidFill>
                  <a:prstClr val="white"/>
                </a:solidFill>
              </a:rPr>
              <a:t>PRESUPUESTO “Gastos de Fomento al Desarrollo”</a:t>
            </a:r>
            <a:br>
              <a:rPr lang="es-SV" sz="3000" dirty="0" smtClean="0">
                <a:solidFill>
                  <a:prstClr val="white"/>
                </a:solidFill>
              </a:rPr>
            </a:br>
            <a:r>
              <a:rPr lang="es-SV" sz="3000" dirty="0" smtClean="0">
                <a:solidFill>
                  <a:prstClr val="white"/>
                </a:solidFill>
              </a:rPr>
              <a:t>2017</a:t>
            </a:r>
            <a:endParaRPr lang="es-ES" sz="3000" dirty="0"/>
          </a:p>
        </p:txBody>
      </p:sp>
    </p:spTree>
    <p:extLst>
      <p:ext uri="{BB962C8B-B14F-4D97-AF65-F5344CB8AC3E}">
        <p14:creationId xmlns:p14="http://schemas.microsoft.com/office/powerpoint/2010/main" val="23448269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sz="2800" dirty="0">
                <a:solidFill>
                  <a:schemeClr val="tx1"/>
                </a:solidFill>
              </a:rPr>
              <a:t>Presupuesto Gastos de Fomento al Desarrollo (GFD)</a:t>
            </a:r>
            <a:endParaRPr lang="es-SV" sz="2800" dirty="0"/>
          </a:p>
        </p:txBody>
      </p:sp>
      <p:graphicFrame>
        <p:nvGraphicFramePr>
          <p:cNvPr id="6" name="Marcador de conteni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2364223"/>
              </p:ext>
            </p:extLst>
          </p:nvPr>
        </p:nvGraphicFramePr>
        <p:xfrm>
          <a:off x="253498" y="973747"/>
          <a:ext cx="8329187" cy="2412249"/>
        </p:xfrm>
        <a:graphic>
          <a:graphicData uri="http://schemas.openxmlformats.org/drawingml/2006/table">
            <a:tbl>
              <a:tblPr/>
              <a:tblGrid>
                <a:gridCol w="1259958"/>
                <a:gridCol w="1777586"/>
                <a:gridCol w="1175629"/>
                <a:gridCol w="971591"/>
                <a:gridCol w="1051085"/>
                <a:gridCol w="1439316"/>
                <a:gridCol w="654022"/>
              </a:tblGrid>
              <a:tr h="221940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SEGUIMIENTO A JUNIO   GFD expresado en US$</a:t>
                      </a:r>
                    </a:p>
                  </a:txBody>
                  <a:tcPr marL="9496" marR="9496" marT="94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</a:tr>
              <a:tr h="221940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96" marR="9496" marT="94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96" marR="9496" marT="94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96" marR="9496" marT="94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2017</a:t>
                      </a:r>
                    </a:p>
                  </a:txBody>
                  <a:tcPr marL="9496" marR="9496" marT="94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</a:tr>
              <a:tr h="342969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Cuenta</a:t>
                      </a:r>
                    </a:p>
                  </a:txBody>
                  <a:tcPr marL="9496" marR="9496" marT="94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Descripción</a:t>
                      </a:r>
                      <a:endParaRPr lang="es-SV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96" marR="9496" marT="94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</a:t>
                      </a:r>
                      <a:r>
                        <a:rPr lang="es-SV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. Anual 2017</a:t>
                      </a:r>
                    </a:p>
                  </a:txBody>
                  <a:tcPr marL="9496" marR="9496" marT="94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Aprobado a Junio</a:t>
                      </a:r>
                    </a:p>
                  </a:txBody>
                  <a:tcPr marL="9496" marR="9496" marT="94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Ejecutado a Junio</a:t>
                      </a:r>
                    </a:p>
                  </a:txBody>
                  <a:tcPr marL="9496" marR="9496" marT="94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No Ejecutado</a:t>
                      </a:r>
                    </a:p>
                  </a:txBody>
                  <a:tcPr marL="9496" marR="9496" marT="94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9496" marR="9496" marT="94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</a:tr>
              <a:tr h="204357"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82700000000001001</a:t>
                      </a:r>
                    </a:p>
                  </a:txBody>
                  <a:tcPr marL="9496" marR="9496" marT="94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Agropecuario E Industrial</a:t>
                      </a:r>
                    </a:p>
                  </a:txBody>
                  <a:tcPr marL="9496" marR="9496" marT="94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20,000.00 </a:t>
                      </a:r>
                    </a:p>
                  </a:txBody>
                  <a:tcPr marL="9496" marR="9496" marT="94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17,500.00 </a:t>
                      </a:r>
                    </a:p>
                  </a:txBody>
                  <a:tcPr marL="9496" marR="9496" marT="94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-   </a:t>
                      </a:r>
                    </a:p>
                  </a:txBody>
                  <a:tcPr marL="9496" marR="9496" marT="94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17,500.00 </a:t>
                      </a:r>
                    </a:p>
                  </a:txBody>
                  <a:tcPr marL="9496" marR="9496" marT="94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6" marR="9496" marT="94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357"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82700000000001004</a:t>
                      </a:r>
                    </a:p>
                  </a:txBody>
                  <a:tcPr marL="9496" marR="9496" marT="94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Microempresa</a:t>
                      </a:r>
                    </a:p>
                  </a:txBody>
                  <a:tcPr marL="9496" marR="9496" marT="94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777,250.00 </a:t>
                      </a:r>
                    </a:p>
                  </a:txBody>
                  <a:tcPr marL="9496" marR="9496" marT="94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355,795.00 </a:t>
                      </a:r>
                    </a:p>
                  </a:txBody>
                  <a:tcPr marL="9496" marR="9496" marT="94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118,209.76 </a:t>
                      </a:r>
                    </a:p>
                  </a:txBody>
                  <a:tcPr marL="9496" marR="9496" marT="94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237,585.24 </a:t>
                      </a:r>
                    </a:p>
                  </a:txBody>
                  <a:tcPr marL="9496" marR="9496" marT="94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33%</a:t>
                      </a:r>
                    </a:p>
                  </a:txBody>
                  <a:tcPr marL="9496" marR="9496" marT="94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679"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82700000000001006</a:t>
                      </a:r>
                    </a:p>
                  </a:txBody>
                  <a:tcPr marL="9496" marR="9496" marT="94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Mercados Financieros</a:t>
                      </a:r>
                    </a:p>
                  </a:txBody>
                  <a:tcPr marL="9496" marR="9496" marT="94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15,000.00 </a:t>
                      </a:r>
                    </a:p>
                  </a:txBody>
                  <a:tcPr marL="9496" marR="9496" marT="94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15,000.00 </a:t>
                      </a:r>
                    </a:p>
                  </a:txBody>
                  <a:tcPr marL="9496" marR="9496" marT="94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13,800.00 </a:t>
                      </a:r>
                    </a:p>
                  </a:txBody>
                  <a:tcPr marL="9496" marR="9496" marT="94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1,200.00 </a:t>
                      </a:r>
                    </a:p>
                  </a:txBody>
                  <a:tcPr marL="9496" marR="9496" marT="94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92%</a:t>
                      </a:r>
                    </a:p>
                  </a:txBody>
                  <a:tcPr marL="9496" marR="9496" marT="94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357"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82700000000001008</a:t>
                      </a:r>
                    </a:p>
                  </a:txBody>
                  <a:tcPr marL="9496" marR="9496" marT="94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General A Sectores</a:t>
                      </a:r>
                    </a:p>
                  </a:txBody>
                  <a:tcPr marL="9496" marR="9496" marT="94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324,581.00 </a:t>
                      </a:r>
                    </a:p>
                  </a:txBody>
                  <a:tcPr marL="9496" marR="9496" marT="94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142,885.00 </a:t>
                      </a:r>
                    </a:p>
                  </a:txBody>
                  <a:tcPr marL="9496" marR="9496" marT="94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49,400.35 </a:t>
                      </a:r>
                    </a:p>
                  </a:txBody>
                  <a:tcPr marL="9496" marR="9496" marT="94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93,484.65 </a:t>
                      </a:r>
                    </a:p>
                  </a:txBody>
                  <a:tcPr marL="9496" marR="9496" marT="94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35%</a:t>
                      </a:r>
                    </a:p>
                  </a:txBody>
                  <a:tcPr marL="9496" marR="9496" marT="94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357"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82700000000001010</a:t>
                      </a:r>
                    </a:p>
                  </a:txBody>
                  <a:tcPr marL="9496" marR="9496" marT="94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Industria</a:t>
                      </a:r>
                    </a:p>
                  </a:txBody>
                  <a:tcPr marL="9496" marR="9496" marT="94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104,800.00 </a:t>
                      </a:r>
                    </a:p>
                  </a:txBody>
                  <a:tcPr marL="9496" marR="9496" marT="94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79,000.00 </a:t>
                      </a:r>
                    </a:p>
                  </a:txBody>
                  <a:tcPr marL="9496" marR="9496" marT="94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5,848.98 </a:t>
                      </a:r>
                    </a:p>
                  </a:txBody>
                  <a:tcPr marL="9496" marR="9496" marT="94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73,151.02 </a:t>
                      </a:r>
                    </a:p>
                  </a:txBody>
                  <a:tcPr marL="9496" marR="9496" marT="94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7%</a:t>
                      </a:r>
                    </a:p>
                  </a:txBody>
                  <a:tcPr marL="9496" marR="9496" marT="94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357"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82700000000001011</a:t>
                      </a:r>
                    </a:p>
                  </a:txBody>
                  <a:tcPr marL="9496" marR="9496" marT="94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Estudiantes</a:t>
                      </a:r>
                    </a:p>
                  </a:txBody>
                  <a:tcPr marL="9496" marR="9496" marT="94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6,000.00 </a:t>
                      </a:r>
                    </a:p>
                  </a:txBody>
                  <a:tcPr marL="9496" marR="9496" marT="94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6,000.00 </a:t>
                      </a:r>
                    </a:p>
                  </a:txBody>
                  <a:tcPr marL="9496" marR="9496" marT="94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5,109.54 </a:t>
                      </a:r>
                    </a:p>
                  </a:txBody>
                  <a:tcPr marL="9496" marR="9496" marT="94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890.46 </a:t>
                      </a:r>
                    </a:p>
                  </a:txBody>
                  <a:tcPr marL="9496" marR="9496" marT="94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85%</a:t>
                      </a:r>
                    </a:p>
                  </a:txBody>
                  <a:tcPr marL="9496" marR="9496" marT="94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357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82700000000001017</a:t>
                      </a:r>
                    </a:p>
                  </a:txBody>
                  <a:tcPr marL="9496" marR="9496" marT="94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s-SV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Medio ambiente</a:t>
                      </a:r>
                    </a:p>
                  </a:txBody>
                  <a:tcPr marL="9496" marR="9496" marT="94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s-SV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          40,000.00 </a:t>
                      </a:r>
                    </a:p>
                  </a:txBody>
                  <a:tcPr marL="9496" marR="9496" marT="94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7,300.00 </a:t>
                      </a:r>
                    </a:p>
                  </a:txBody>
                  <a:tcPr marL="9496" marR="9496" marT="94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683.89 </a:t>
                      </a:r>
                    </a:p>
                  </a:txBody>
                  <a:tcPr marL="9496" marR="9496" marT="94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6,616.11 </a:t>
                      </a:r>
                    </a:p>
                  </a:txBody>
                  <a:tcPr marL="9496" marR="9496" marT="94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9%</a:t>
                      </a:r>
                    </a:p>
                  </a:txBody>
                  <a:tcPr marL="9496" marR="9496" marT="94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79"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82700000000001</a:t>
                      </a:r>
                    </a:p>
                  </a:txBody>
                  <a:tcPr marL="9496" marR="9496" marT="94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GASTOS DE FOMENTO AL DESARROLLO</a:t>
                      </a:r>
                    </a:p>
                  </a:txBody>
                  <a:tcPr marL="9496" marR="9496" marT="94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1,287,631.00 </a:t>
                      </a:r>
                    </a:p>
                  </a:txBody>
                  <a:tcPr marL="9496" marR="9496" marT="94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   623,480.00 </a:t>
                      </a:r>
                    </a:p>
                  </a:txBody>
                  <a:tcPr marL="9496" marR="9496" marT="94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  193,052.52 </a:t>
                      </a:r>
                    </a:p>
                  </a:txBody>
                  <a:tcPr marL="9496" marR="9496" marT="94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430,427.48 </a:t>
                      </a:r>
                    </a:p>
                  </a:txBody>
                  <a:tcPr marL="9496" marR="9496" marT="94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31%</a:t>
                      </a:r>
                    </a:p>
                  </a:txBody>
                  <a:tcPr marL="9496" marR="9496" marT="94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89178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200400" y="268768"/>
            <a:ext cx="5932714" cy="2539746"/>
          </a:xfrm>
        </p:spPr>
        <p:txBody>
          <a:bodyPr/>
          <a:lstStyle/>
          <a:p>
            <a:pPr algn="ctr"/>
            <a:r>
              <a:rPr lang="es-SV" sz="3000" smtClean="0">
                <a:solidFill>
                  <a:prstClr val="white"/>
                </a:solidFill>
              </a:rPr>
              <a:t/>
            </a:r>
            <a:br>
              <a:rPr lang="es-SV" sz="3000" smtClean="0">
                <a:solidFill>
                  <a:prstClr val="white"/>
                </a:solidFill>
              </a:rPr>
            </a:br>
            <a:r>
              <a:rPr lang="es-SV" sz="3000" smtClean="0">
                <a:solidFill>
                  <a:prstClr val="white"/>
                </a:solidFill>
              </a:rPr>
              <a:t>PRESUPUESTO APROBADO Y DEVENGADO “FDE”</a:t>
            </a:r>
            <a:br>
              <a:rPr lang="es-SV" sz="3000" smtClean="0">
                <a:solidFill>
                  <a:prstClr val="white"/>
                </a:solidFill>
              </a:rPr>
            </a:br>
            <a:r>
              <a:rPr lang="es-SV" sz="3000" smtClean="0">
                <a:solidFill>
                  <a:prstClr val="white"/>
                </a:solidFill>
              </a:rPr>
              <a:t>A JUNIO 2017</a:t>
            </a:r>
            <a:endParaRPr lang="es-ES" sz="3000" dirty="0"/>
          </a:p>
        </p:txBody>
      </p:sp>
    </p:spTree>
    <p:extLst>
      <p:ext uri="{BB962C8B-B14F-4D97-AF65-F5344CB8AC3E}">
        <p14:creationId xmlns:p14="http://schemas.microsoft.com/office/powerpoint/2010/main" val="3637047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457200" y="182078"/>
            <a:ext cx="8152646" cy="279649"/>
          </a:xfrm>
        </p:spPr>
        <p:txBody>
          <a:bodyPr/>
          <a:lstStyle/>
          <a:p>
            <a:r>
              <a:rPr lang="es-SV" sz="2000" dirty="0" smtClean="0">
                <a:solidFill>
                  <a:schemeClr val="tx1"/>
                </a:solidFill>
              </a:rPr>
              <a:t>Presupuesto FDE</a:t>
            </a:r>
            <a:endParaRPr lang="es-SV" sz="2000" dirty="0">
              <a:solidFill>
                <a:schemeClr val="tx1"/>
              </a:solidFill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2830542"/>
              </p:ext>
            </p:extLst>
          </p:nvPr>
        </p:nvGraphicFramePr>
        <p:xfrm>
          <a:off x="751437" y="1198883"/>
          <a:ext cx="7179400" cy="3047553"/>
        </p:xfrm>
        <a:graphic>
          <a:graphicData uri="http://schemas.openxmlformats.org/drawingml/2006/table">
            <a:tbl>
              <a:tblPr/>
              <a:tblGrid>
                <a:gridCol w="664418"/>
                <a:gridCol w="2491758"/>
                <a:gridCol w="820107"/>
                <a:gridCol w="817347"/>
                <a:gridCol w="795257"/>
                <a:gridCol w="1027205"/>
                <a:gridCol w="563308"/>
              </a:tblGrid>
              <a:tr h="137728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SEGUIMIENTO A JUNIO   FDE   expresado en US$</a:t>
                      </a:r>
                    </a:p>
                  </a:txBody>
                  <a:tcPr marL="5556" marR="5556" marT="555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</a:tr>
              <a:tr h="137728"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56" marR="5556" marT="555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2017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</a:tr>
              <a:tr h="229635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Cuenta</a:t>
                      </a:r>
                      <a:endParaRPr lang="es-SV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6" marR="5556" marT="555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Descripción</a:t>
                      </a:r>
                      <a:endParaRPr lang="es-SV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6" marR="5556" marT="55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</a:t>
                      </a:r>
                      <a:r>
                        <a:rPr lang="es-SV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. Anual 2017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Aprobado a Junio</a:t>
                      </a:r>
                    </a:p>
                  </a:txBody>
                  <a:tcPr marL="5556" marR="5556" marT="55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Ejecutado a Junio</a:t>
                      </a:r>
                    </a:p>
                  </a:txBody>
                  <a:tcPr marL="5556" marR="5556" marT="55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No Ejecutado</a:t>
                      </a:r>
                    </a:p>
                  </a:txBody>
                  <a:tcPr marL="5556" marR="5556" marT="55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5556" marR="5556" marT="55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</a:tr>
              <a:tr h="144746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811001</a:t>
                      </a:r>
                    </a:p>
                  </a:txBody>
                  <a:tcPr marL="5556" marR="5556" marT="555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Remuneraciones</a:t>
                      </a:r>
                    </a:p>
                  </a:txBody>
                  <a:tcPr marL="5556" marR="5556" marT="55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774,240.00 </a:t>
                      </a:r>
                    </a:p>
                  </a:txBody>
                  <a:tcPr marL="5556" marR="5556" marT="55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389,444.59 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360,871.33 </a:t>
                      </a:r>
                    </a:p>
                  </a:txBody>
                  <a:tcPr marL="5556" marR="5556" marT="55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28,573.26 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93%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746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811002</a:t>
                      </a:r>
                    </a:p>
                  </a:txBody>
                  <a:tcPr marL="5556" marR="5556" marT="555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Al Personal</a:t>
                      </a:r>
                    </a:p>
                  </a:txBody>
                  <a:tcPr marL="5556" marR="5556" marT="55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391,917.88 </a:t>
                      </a:r>
                    </a:p>
                  </a:txBody>
                  <a:tcPr marL="5556" marR="5556" marT="55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202,915.40 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169,388.99 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33,526.41 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83%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746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811003</a:t>
                      </a:r>
                    </a:p>
                  </a:txBody>
                  <a:tcPr marL="5556" marR="5556" marT="555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Indemnizaciones Al Personal</a:t>
                      </a:r>
                    </a:p>
                  </a:txBody>
                  <a:tcPr marL="5556" marR="5556" marT="55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61,410.12 </a:t>
                      </a:r>
                    </a:p>
                  </a:txBody>
                  <a:tcPr marL="5556" marR="5556" marT="55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30,775.08 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29,392.55 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1,382.53 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96%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746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811005</a:t>
                      </a:r>
                    </a:p>
                  </a:txBody>
                  <a:tcPr marL="5556" marR="5556" marT="555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Del Personal</a:t>
                      </a:r>
                    </a:p>
                  </a:txBody>
                  <a:tcPr marL="5556" marR="5556" marT="55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54,220.00 </a:t>
                      </a:r>
                    </a:p>
                  </a:txBody>
                  <a:tcPr marL="5556" marR="5556" marT="55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25,682.48 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17,154.67 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8,527.81 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67%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129"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811</a:t>
                      </a:r>
                    </a:p>
                  </a:txBody>
                  <a:tcPr marL="5556" marR="5556" marT="555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de </a:t>
                      </a:r>
                      <a:r>
                        <a:rPr lang="es-SV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Func</a:t>
                      </a:r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Empleados</a:t>
                      </a:r>
                    </a:p>
                  </a:txBody>
                  <a:tcPr marL="5556" marR="5556" marT="55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1,281,788.00 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648,817.55 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576,807.54 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72,010.01 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89%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</a:tr>
              <a:tr h="144746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812001</a:t>
                      </a:r>
                    </a:p>
                  </a:txBody>
                  <a:tcPr marL="5556" marR="5556" marT="555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Consumo De Materiales</a:t>
                      </a:r>
                    </a:p>
                  </a:txBody>
                  <a:tcPr marL="5556" marR="5556" marT="55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26,749.92 </a:t>
                      </a:r>
                    </a:p>
                  </a:txBody>
                  <a:tcPr marL="5556" marR="5556" marT="55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12,976.55 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8,782.13 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4,194.42 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68%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746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812002</a:t>
                      </a:r>
                    </a:p>
                  </a:txBody>
                  <a:tcPr marL="5556" marR="5556" marT="555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Reparación Y Mantenimiento De Activo Fijo</a:t>
                      </a:r>
                    </a:p>
                  </a:txBody>
                  <a:tcPr marL="5556" marR="5556" marT="55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147,043.56 </a:t>
                      </a:r>
                    </a:p>
                  </a:txBody>
                  <a:tcPr marL="5556" marR="5556" marT="55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74,137.94 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52,532.87 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21,605.07 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71%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746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812003</a:t>
                      </a:r>
                    </a:p>
                  </a:txBody>
                  <a:tcPr marL="5556" marR="5556" marT="555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 Públicos E Impuestos</a:t>
                      </a:r>
                    </a:p>
                  </a:txBody>
                  <a:tcPr marL="5556" marR="5556" marT="55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258,566.16 </a:t>
                      </a:r>
                    </a:p>
                  </a:txBody>
                  <a:tcPr marL="5556" marR="5556" marT="55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127,476.65 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57,690.41 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69,786.24 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45%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021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812004</a:t>
                      </a:r>
                    </a:p>
                  </a:txBody>
                  <a:tcPr marL="5556" marR="5556" marT="555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Publicidad Y Promoción</a:t>
                      </a:r>
                    </a:p>
                  </a:txBody>
                  <a:tcPr marL="5556" marR="5556" marT="55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293,000.00 </a:t>
                      </a:r>
                    </a:p>
                  </a:txBody>
                  <a:tcPr marL="5556" marR="5556" marT="55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75,297.69 </a:t>
                      </a:r>
                    </a:p>
                  </a:txBody>
                  <a:tcPr marL="5556" marR="5556" marT="55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75,297.69 </a:t>
                      </a:r>
                    </a:p>
                  </a:txBody>
                  <a:tcPr marL="5556" marR="5556" marT="55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  -   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746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812005</a:t>
                      </a:r>
                    </a:p>
                  </a:txBody>
                  <a:tcPr marL="5556" marR="5556" marT="555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Arrendamientos Y Mantenimientos</a:t>
                      </a:r>
                    </a:p>
                  </a:txBody>
                  <a:tcPr marL="5556" marR="5556" marT="55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15,166.64 </a:t>
                      </a:r>
                    </a:p>
                  </a:txBody>
                  <a:tcPr marL="5556" marR="5556" marT="55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7,679.66 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6,203.64 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1,476.02 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81%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746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812006</a:t>
                      </a:r>
                    </a:p>
                  </a:txBody>
                  <a:tcPr marL="5556" marR="5556" marT="555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Seguros Sobre Bienes</a:t>
                      </a:r>
                    </a:p>
                  </a:txBody>
                  <a:tcPr marL="5556" marR="5556" marT="55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11,787.60 </a:t>
                      </a:r>
                    </a:p>
                  </a:txBody>
                  <a:tcPr marL="5556" marR="5556" marT="55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5,893.80 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4,182.59 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1,711.21 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71%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746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812007</a:t>
                      </a:r>
                    </a:p>
                  </a:txBody>
                  <a:tcPr marL="5556" marR="5556" marT="555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Honorarios Profesionales</a:t>
                      </a:r>
                    </a:p>
                  </a:txBody>
                  <a:tcPr marL="5556" marR="5556" marT="55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94,066.61 </a:t>
                      </a:r>
                    </a:p>
                  </a:txBody>
                  <a:tcPr marL="5556" marR="5556" marT="55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45,891.77 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9,784.76 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36,107.01 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21%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746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812099</a:t>
                      </a:r>
                    </a:p>
                  </a:txBody>
                  <a:tcPr marL="5556" marR="5556" marT="555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</a:t>
                      </a:r>
                    </a:p>
                  </a:txBody>
                  <a:tcPr marL="5556" marR="5556" marT="55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69,440.00 </a:t>
                      </a:r>
                    </a:p>
                  </a:txBody>
                  <a:tcPr marL="5556" marR="5556" marT="55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41,271.80 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35,941.62 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5,330.18 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87%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746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</a:t>
                      </a:r>
                    </a:p>
                  </a:txBody>
                  <a:tcPr marL="5556" marR="5556" marT="555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Generales</a:t>
                      </a:r>
                    </a:p>
                  </a:txBody>
                  <a:tcPr marL="5556" marR="5556" marT="55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915,820.49 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390,625.86 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250,415.71 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140,210.15 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64%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</a:tr>
              <a:tr h="144746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813001</a:t>
                      </a:r>
                    </a:p>
                  </a:txBody>
                  <a:tcPr marL="5556" marR="5556" marT="555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Depreciación</a:t>
                      </a:r>
                    </a:p>
                  </a:txBody>
                  <a:tcPr marL="5556" marR="5556" marT="55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137,488.56 </a:t>
                      </a:r>
                    </a:p>
                  </a:txBody>
                  <a:tcPr marL="5556" marR="5556" marT="55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68,744.28 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63,153.29 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5,590.99 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92%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746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813</a:t>
                      </a:r>
                    </a:p>
                  </a:txBody>
                  <a:tcPr marL="5556" marR="5556" marT="555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Depreciación Y Amortización</a:t>
                      </a:r>
                    </a:p>
                  </a:txBody>
                  <a:tcPr marL="5556" marR="5556" marT="55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137,488.56 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68,744.28 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63,153.29 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5,590.99 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92%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</a:tr>
              <a:tr h="123021"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5556" marR="5556" marT="555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GASTOS OPERACION</a:t>
                      </a:r>
                    </a:p>
                  </a:txBody>
                  <a:tcPr marL="5556" marR="5556" marT="55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2,335,097.05 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1,108,187.69 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  890,376.54 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217,811.15 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80%</a:t>
                      </a:r>
                    </a:p>
                  </a:txBody>
                  <a:tcPr marL="5556" marR="5556" marT="55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123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200400" y="268768"/>
            <a:ext cx="5932714" cy="2539746"/>
          </a:xfrm>
        </p:spPr>
        <p:txBody>
          <a:bodyPr/>
          <a:lstStyle/>
          <a:p>
            <a:pPr algn="ctr"/>
            <a:r>
              <a:rPr lang="es-SV" sz="3000" dirty="0" smtClean="0">
                <a:solidFill>
                  <a:prstClr val="white"/>
                </a:solidFill>
              </a:rPr>
              <a:t/>
            </a:r>
            <a:br>
              <a:rPr lang="es-SV" sz="3000" dirty="0" smtClean="0">
                <a:solidFill>
                  <a:prstClr val="white"/>
                </a:solidFill>
              </a:rPr>
            </a:br>
            <a:r>
              <a:rPr lang="es-SV" sz="3000" dirty="0">
                <a:solidFill>
                  <a:prstClr val="white"/>
                </a:solidFill>
              </a:rPr>
              <a:t>PRESUPUESTO APROBADO Y DEVENGADO “</a:t>
            </a:r>
            <a:r>
              <a:rPr lang="es-SV" sz="3000" dirty="0" smtClean="0">
                <a:solidFill>
                  <a:prstClr val="white"/>
                </a:solidFill>
              </a:rPr>
              <a:t>FSG”</a:t>
            </a:r>
            <a:r>
              <a:rPr lang="es-SV" sz="3000" dirty="0">
                <a:solidFill>
                  <a:prstClr val="white"/>
                </a:solidFill>
              </a:rPr>
              <a:t/>
            </a:r>
            <a:br>
              <a:rPr lang="es-SV" sz="3000" dirty="0">
                <a:solidFill>
                  <a:prstClr val="white"/>
                </a:solidFill>
              </a:rPr>
            </a:br>
            <a:r>
              <a:rPr lang="es-SV" sz="3000" dirty="0">
                <a:solidFill>
                  <a:prstClr val="white"/>
                </a:solidFill>
              </a:rPr>
              <a:t>A JUNIO 2017</a:t>
            </a:r>
            <a:endParaRPr lang="es-ES" sz="3000" dirty="0"/>
          </a:p>
        </p:txBody>
      </p:sp>
    </p:spTree>
    <p:extLst>
      <p:ext uri="{BB962C8B-B14F-4D97-AF65-F5344CB8AC3E}">
        <p14:creationId xmlns:p14="http://schemas.microsoft.com/office/powerpoint/2010/main" val="10665758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82726"/>
          </a:xfrm>
          <a:ln>
            <a:solidFill>
              <a:schemeClr val="accent1"/>
            </a:solidFill>
          </a:ln>
        </p:spPr>
        <p:txBody>
          <a:bodyPr/>
          <a:lstStyle/>
          <a:p>
            <a:r>
              <a:rPr lang="es-SV" sz="2000" dirty="0">
                <a:solidFill>
                  <a:schemeClr val="tx1"/>
                </a:solidFill>
              </a:rPr>
              <a:t>Presupuesto </a:t>
            </a:r>
            <a:r>
              <a:rPr lang="es-SV" sz="2000" dirty="0" smtClean="0">
                <a:solidFill>
                  <a:schemeClr val="tx1"/>
                </a:solidFill>
              </a:rPr>
              <a:t>FSG </a:t>
            </a:r>
            <a:r>
              <a:rPr lang="es-SV" sz="2000" dirty="0" smtClean="0"/>
              <a:t/>
            </a:r>
            <a:br>
              <a:rPr lang="es-SV" sz="2000" dirty="0" smtClean="0"/>
            </a:br>
            <a:r>
              <a:rPr lang="es-SV" sz="1800" dirty="0"/>
              <a:t/>
            </a:r>
            <a:br>
              <a:rPr lang="es-SV" sz="1800" dirty="0"/>
            </a:br>
            <a:endParaRPr lang="es-SV" sz="1800" dirty="0"/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1169042"/>
              </p:ext>
            </p:extLst>
          </p:nvPr>
        </p:nvGraphicFramePr>
        <p:xfrm>
          <a:off x="973248" y="1074331"/>
          <a:ext cx="7197503" cy="3153638"/>
        </p:xfrm>
        <a:graphic>
          <a:graphicData uri="http://schemas.openxmlformats.org/drawingml/2006/table">
            <a:tbl>
              <a:tblPr/>
              <a:tblGrid>
                <a:gridCol w="1088768"/>
                <a:gridCol w="2077801"/>
                <a:gridCol w="822809"/>
                <a:gridCol w="814499"/>
                <a:gridCol w="797876"/>
                <a:gridCol w="1030589"/>
                <a:gridCol w="565161"/>
              </a:tblGrid>
              <a:tr h="101598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SEGUIMIENTO A JUNIO   FSG expresado en US$</a:t>
                      </a:r>
                    </a:p>
                  </a:txBody>
                  <a:tcPr marL="6077" marR="6077" marT="6077" marB="0" anchor="b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</a:tr>
              <a:tr h="101598"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077" marR="6077" marT="6077" marB="0" anchor="b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SV" sz="10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2017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</a:tr>
              <a:tr h="168813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Cuenta</a:t>
                      </a:r>
                      <a:endParaRPr lang="es-SV" sz="9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7" marR="6077" marT="6077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Descripción</a:t>
                      </a:r>
                      <a:endParaRPr lang="es-SV" sz="9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7" marR="6077" marT="607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</a:t>
                      </a:r>
                      <a:r>
                        <a:rPr lang="es-SV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. Anual 2017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Aprobado a Junio</a:t>
                      </a:r>
                    </a:p>
                  </a:txBody>
                  <a:tcPr marL="6077" marR="6077" marT="607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Ejecutado a Junio</a:t>
                      </a:r>
                    </a:p>
                  </a:txBody>
                  <a:tcPr marL="6077" marR="6077" marT="607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No Ejecutado</a:t>
                      </a:r>
                    </a:p>
                  </a:txBody>
                  <a:tcPr marL="6077" marR="6077" marT="607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6077" marR="6077" marT="607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</a:tr>
              <a:tr h="174601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811001</a:t>
                      </a:r>
                    </a:p>
                  </a:txBody>
                  <a:tcPr marL="6077" marR="6077" marT="6077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REMUNERACIONES</a:t>
                      </a:r>
                    </a:p>
                  </a:txBody>
                  <a:tcPr marL="6077" marR="6077" marT="607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250,140.00 </a:t>
                      </a:r>
                    </a:p>
                  </a:txBody>
                  <a:tcPr marL="6077" marR="6077" marT="607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125,426.98 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119,129.24 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6,297.74 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95%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601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811002</a:t>
                      </a:r>
                    </a:p>
                  </a:txBody>
                  <a:tcPr marL="6077" marR="6077" marT="6077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AL PERSONAL</a:t>
                      </a:r>
                    </a:p>
                  </a:txBody>
                  <a:tcPr marL="6077" marR="6077" marT="607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127,878.37 </a:t>
                      </a:r>
                    </a:p>
                  </a:txBody>
                  <a:tcPr marL="6077" marR="6077" marT="607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67,740.10 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50,603.72 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17,136.38 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75%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601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811003</a:t>
                      </a:r>
                    </a:p>
                  </a:txBody>
                  <a:tcPr marL="6077" marR="6077" marT="6077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INDEMNIZACIONES AL PERSONAL</a:t>
                      </a:r>
                    </a:p>
                  </a:txBody>
                  <a:tcPr marL="6077" marR="6077" marT="607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19,915.08 </a:t>
                      </a:r>
                    </a:p>
                  </a:txBody>
                  <a:tcPr marL="6077" marR="6077" marT="607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9,992.52 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9,492.48 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500.04 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95%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601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811006</a:t>
                      </a:r>
                    </a:p>
                  </a:txBody>
                  <a:tcPr marL="6077" marR="6077" marT="6077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DEL PERSONAL</a:t>
                      </a:r>
                    </a:p>
                  </a:txBody>
                  <a:tcPr marL="6077" marR="6077" marT="607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25,500.00 </a:t>
                      </a:r>
                    </a:p>
                  </a:txBody>
                  <a:tcPr marL="6077" marR="6077" marT="607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9,463.02 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6,884.02 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2,579.00 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73%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465"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811</a:t>
                      </a:r>
                    </a:p>
                  </a:txBody>
                  <a:tcPr marL="6077" marR="6077" marT="6077" marB="0" anchor="b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GTOS DE FUNC. EMPLEADOS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423,433.45 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212,622.62 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186,109.46 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26,513.16 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88%</a:t>
                      </a:r>
                    </a:p>
                  </a:txBody>
                  <a:tcPr marL="6077" marR="6077" marT="607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</a:tr>
              <a:tr h="174601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812001</a:t>
                      </a:r>
                    </a:p>
                  </a:txBody>
                  <a:tcPr marL="6077" marR="6077" marT="6077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CONSUMO DE MATERIALES</a:t>
                      </a:r>
                    </a:p>
                  </a:txBody>
                  <a:tcPr marL="6077" marR="6077" marT="607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6,104.00 </a:t>
                      </a:r>
                    </a:p>
                  </a:txBody>
                  <a:tcPr marL="6077" marR="6077" marT="607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3,052.02 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123.90 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2,928.12 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4%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601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812002</a:t>
                      </a:r>
                    </a:p>
                  </a:txBody>
                  <a:tcPr marL="6077" marR="6077" marT="6077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REPARACIÓN Y MANTENIMIENTO DE ACTIVO FIJO</a:t>
                      </a:r>
                    </a:p>
                  </a:txBody>
                  <a:tcPr marL="6077" marR="6077" marT="607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27,054.36 </a:t>
                      </a:r>
                    </a:p>
                  </a:txBody>
                  <a:tcPr marL="6077" marR="6077" marT="607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15,976.64 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14,067.98 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1,908.66 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88%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601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812003</a:t>
                      </a:r>
                    </a:p>
                  </a:txBody>
                  <a:tcPr marL="6077" marR="6077" marT="6077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 PÚBLICOS E IMPUESTOS</a:t>
                      </a:r>
                    </a:p>
                  </a:txBody>
                  <a:tcPr marL="6077" marR="6077" marT="607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38,751.72 </a:t>
                      </a:r>
                    </a:p>
                  </a:txBody>
                  <a:tcPr marL="6077" marR="6077" marT="607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19,321.68 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5,979.42 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13,342.26 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31%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601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812004</a:t>
                      </a:r>
                    </a:p>
                  </a:txBody>
                  <a:tcPr marL="6077" marR="6077" marT="6077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PUBLICIDAD Y PROMOCIÓN</a:t>
                      </a:r>
                    </a:p>
                  </a:txBody>
                  <a:tcPr marL="6077" marR="6077" marT="607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49,000.00 </a:t>
                      </a:r>
                    </a:p>
                  </a:txBody>
                  <a:tcPr marL="6077" marR="6077" marT="607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14,140.73 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7,140.73 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7,000.00 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50%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601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812005</a:t>
                      </a:r>
                    </a:p>
                  </a:txBody>
                  <a:tcPr marL="6077" marR="6077" marT="6077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ARRENDAMIENTOS Y MANTENIMIENTOS</a:t>
                      </a:r>
                    </a:p>
                  </a:txBody>
                  <a:tcPr marL="6077" marR="6077" marT="607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1,833.36 </a:t>
                      </a:r>
                    </a:p>
                  </a:txBody>
                  <a:tcPr marL="6077" marR="6077" marT="607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974.04 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974.04 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  -   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601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812006</a:t>
                      </a:r>
                    </a:p>
                  </a:txBody>
                  <a:tcPr marL="6077" marR="6077" marT="6077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SEGUROS SOBRE BIENES</a:t>
                      </a:r>
                    </a:p>
                  </a:txBody>
                  <a:tcPr marL="6077" marR="6077" marT="607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5,920.80 </a:t>
                      </a:r>
                    </a:p>
                  </a:txBody>
                  <a:tcPr marL="6077" marR="6077" marT="607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2,960.40 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2,066.18 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894.22 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70%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601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812007</a:t>
                      </a:r>
                    </a:p>
                  </a:txBody>
                  <a:tcPr marL="6077" marR="6077" marT="6077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HONORARIOS PROFESIONALES</a:t>
                      </a:r>
                    </a:p>
                  </a:txBody>
                  <a:tcPr marL="6077" marR="6077" marT="607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13,690.00 </a:t>
                      </a:r>
                    </a:p>
                  </a:txBody>
                  <a:tcPr marL="6077" marR="6077" marT="607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8,150.02 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2,800.02 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5,350.00 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34%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601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812099</a:t>
                      </a:r>
                    </a:p>
                  </a:txBody>
                  <a:tcPr marL="6077" marR="6077" marT="6077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</a:t>
                      </a:r>
                    </a:p>
                  </a:txBody>
                  <a:tcPr marL="6077" marR="6077" marT="607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6,000.00 </a:t>
                      </a:r>
                    </a:p>
                  </a:txBody>
                  <a:tcPr marL="6077" marR="6077" marT="607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3,000.00 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-   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3,000.00 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601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</a:t>
                      </a:r>
                    </a:p>
                  </a:txBody>
                  <a:tcPr marL="6077" marR="6077" marT="6077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GTOS GENERALES</a:t>
                      </a:r>
                    </a:p>
                  </a:txBody>
                  <a:tcPr marL="6077" marR="6077" marT="607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148,354.24 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67,575.53 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33,152.27 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34,423.26 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49%</a:t>
                      </a:r>
                    </a:p>
                  </a:txBody>
                  <a:tcPr marL="6077" marR="6077" marT="607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</a:tr>
              <a:tr h="82675"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6077" marR="6077" marT="6077" marB="0" anchor="b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GASTOS OPERACIÓN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        571,787.69 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        280,198.15 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       219,261.73 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60,936.42 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78%</a:t>
                      </a:r>
                    </a:p>
                  </a:txBody>
                  <a:tcPr marL="6077" marR="6077" marT="607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608485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4073</TotalTime>
  <Words>956</Words>
  <Application>Microsoft Office PowerPoint</Application>
  <PresentationFormat>Presentación en pantalla (16:9)</PresentationFormat>
  <Paragraphs>474</Paragraphs>
  <Slides>10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3" baseType="lpstr">
      <vt:lpstr>Arial</vt:lpstr>
      <vt:lpstr>Calibri</vt:lpstr>
      <vt:lpstr>Tema de Office</vt:lpstr>
      <vt:lpstr>Informe presupuestario  BANDESAL, FDE , FSG y GFD Aprobado anual y Seguimiento  a Junio -2017</vt:lpstr>
      <vt:lpstr> PRESUPUESTO “BANDESAL” 2017</vt:lpstr>
      <vt:lpstr>Presupuesto BDES</vt:lpstr>
      <vt:lpstr> PRESUPUESTO “Gastos de Fomento al Desarrollo” 2017</vt:lpstr>
      <vt:lpstr>Presupuesto Gastos de Fomento al Desarrollo (GFD)</vt:lpstr>
      <vt:lpstr> PRESUPUESTO APROBADO Y DEVENGADO “FDE” A JUNIO 2017</vt:lpstr>
      <vt:lpstr>Presupuesto FDE</vt:lpstr>
      <vt:lpstr> PRESUPUESTO APROBADO Y DEVENGADO “FSG” A JUNIO 2017</vt:lpstr>
      <vt:lpstr>Presupuesto FSG   </vt:lpstr>
      <vt:lpstr>GRACIAS</vt:lpstr>
    </vt:vector>
  </TitlesOfParts>
  <Company>BANDESAL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bandesal bandesal</dc:creator>
  <cp:lastModifiedBy>Elvira Marta Valenzuela de Beaundry</cp:lastModifiedBy>
  <cp:revision>671</cp:revision>
  <cp:lastPrinted>2016-06-01T22:26:17Z</cp:lastPrinted>
  <dcterms:created xsi:type="dcterms:W3CDTF">2016-04-15T22:43:00Z</dcterms:created>
  <dcterms:modified xsi:type="dcterms:W3CDTF">2017-07-21T20:13:55Z</dcterms:modified>
</cp:coreProperties>
</file>