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14" r:id="rId2"/>
    <p:sldId id="256" r:id="rId3"/>
    <p:sldId id="333" r:id="rId4"/>
    <p:sldId id="331" r:id="rId5"/>
    <p:sldId id="332" r:id="rId6"/>
    <p:sldId id="315" r:id="rId7"/>
    <p:sldId id="334" r:id="rId8"/>
    <p:sldId id="319" r:id="rId9"/>
    <p:sldId id="318" r:id="rId10"/>
    <p:sldId id="336" r:id="rId11"/>
    <p:sldId id="335" r:id="rId12"/>
    <p:sldId id="298" r:id="rId13"/>
  </p:sldIdLst>
  <p:sldSz cx="9144000" cy="5143500" type="screen16x9"/>
  <p:notesSz cx="7010400" cy="923607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5179" autoAdjust="0"/>
  </p:normalViewPr>
  <p:slideViewPr>
    <p:cSldViewPr snapToGrid="0" snapToObjects="1">
      <p:cViewPr varScale="1">
        <p:scale>
          <a:sx n="106" d="100"/>
          <a:sy n="106" d="100"/>
        </p:scale>
        <p:origin x="102" y="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CB4E084-09DB-41CA-9606-E5041A90D1E0}" type="datetimeFigureOut">
              <a:rPr lang="es-SV" smtClean="0"/>
              <a:t>15/05/2018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85A69BD-5357-4E3D-9675-CDF59028274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433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A69BD-5357-4E3D-9675-CDF590282749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789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913587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Plantillas PPT - Wid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57924" y="268769"/>
            <a:ext cx="4100276" cy="1844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13144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96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82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41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0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3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83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3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4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39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99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3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 PPT - Wide-03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16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017106"/>
            <a:ext cx="8229600" cy="357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FBF3-51E7-0742-A2EC-C84C5B81252C}" type="datetimeFigureOut">
              <a:rPr lang="es-ES" smtClean="0"/>
              <a:t>15/05/2018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06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653480" y="465470"/>
            <a:ext cx="4490519" cy="1743002"/>
          </a:xfrm>
        </p:spPr>
        <p:txBody>
          <a:bodyPr/>
          <a:lstStyle/>
          <a:p>
            <a:pPr algn="l"/>
            <a:r>
              <a:rPr lang="es-SV" sz="2800" dirty="0" smtClean="0"/>
              <a:t>Informe presupuestario  BANDESAL, FDE , FSG y GFD Aprobado y Ejecutado </a:t>
            </a:r>
            <a:br>
              <a:rPr lang="es-SV" sz="2800" dirty="0" smtClean="0"/>
            </a:br>
            <a:r>
              <a:rPr lang="es-SV" sz="2800" dirty="0" smtClean="0"/>
              <a:t>a diciembre -2017</a:t>
            </a:r>
            <a:endParaRPr lang="es-SV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789705"/>
          </a:xfrm>
        </p:spPr>
        <p:txBody>
          <a:bodyPr/>
          <a:lstStyle/>
          <a:p>
            <a:r>
              <a:rPr lang="es-SV" dirty="0" smtClean="0"/>
              <a:t>Aprobado </a:t>
            </a:r>
            <a:r>
              <a:rPr lang="es-SV" dirty="0" err="1" smtClean="0"/>
              <a:t>vrs</a:t>
            </a:r>
            <a:r>
              <a:rPr lang="es-SV" dirty="0" smtClean="0"/>
              <a:t> devengado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378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>Presupuesto Total Aprobado y Ejecutado “BDES,FDE, FSG Y GFD”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a Diciembre </a:t>
            </a:r>
            <a:r>
              <a:rPr lang="es-SV" sz="3000" dirty="0">
                <a:solidFill>
                  <a:prstClr val="white"/>
                </a:solidFill>
              </a:rPr>
              <a:t>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555543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36" y="79231"/>
            <a:ext cx="8229600" cy="516008"/>
          </a:xfrm>
        </p:spPr>
        <p:txBody>
          <a:bodyPr/>
          <a:lstStyle/>
          <a:p>
            <a:r>
              <a:rPr lang="es-SV" sz="2400" dirty="0" smtClean="0"/>
              <a:t>presupuesto Aprobado y Ejecutado</a:t>
            </a:r>
            <a:r>
              <a:rPr lang="es-SV" sz="2400" dirty="0">
                <a:solidFill>
                  <a:srgbClr val="1F497D"/>
                </a:solidFill>
              </a:rPr>
              <a:t> </a:t>
            </a:r>
            <a:r>
              <a:rPr lang="es-SV" sz="2400" dirty="0" smtClean="0">
                <a:solidFill>
                  <a:srgbClr val="1F497D"/>
                </a:solidFill>
              </a:rPr>
              <a:t>Total por Empresa</a:t>
            </a:r>
            <a:r>
              <a:rPr lang="es-SV" sz="2400" dirty="0" smtClean="0"/>
              <a:t>   </a:t>
            </a:r>
            <a:endParaRPr lang="es-SV" sz="24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377949" y="1966754"/>
          <a:ext cx="6388101" cy="1678305"/>
        </p:xfrm>
        <a:graphic>
          <a:graphicData uri="http://schemas.openxmlformats.org/drawingml/2006/table">
            <a:tbl>
              <a:tblPr/>
              <a:tblGrid>
                <a:gridCol w="761243"/>
                <a:gridCol w="761243"/>
                <a:gridCol w="1398785"/>
                <a:gridCol w="942039"/>
                <a:gridCol w="875430"/>
                <a:gridCol w="875430"/>
                <a:gridCol w="773931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Diferencia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 Ejecucion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BANDESAL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7,085,493.25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6,330,642.17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754,851.08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2,335,097.05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1,883,382.67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451,714.38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571,787.69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452,445.61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119,342.08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9,992,377.99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8,666,470.45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1,325,907.54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GFD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Fomento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1,287,631.00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1,015,597.01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272,033.99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11,280,008.99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9,682,067.46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1,597,941.53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19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9561" y="2018581"/>
            <a:ext cx="7349706" cy="1380226"/>
          </a:xfrm>
        </p:spPr>
        <p:txBody>
          <a:bodyPr/>
          <a:lstStyle/>
          <a:p>
            <a:pPr algn="ctr"/>
            <a:r>
              <a:rPr lang="es-SV" sz="4000" dirty="0" smtClean="0">
                <a:solidFill>
                  <a:srgbClr val="006600"/>
                </a:solidFill>
              </a:rPr>
              <a:t>GRACIAS</a:t>
            </a:r>
            <a:endParaRPr lang="es-SV" sz="4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8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“BANDESAL”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4019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Presupuesto </a:t>
            </a:r>
            <a:r>
              <a:rPr lang="es-SV" dirty="0">
                <a:solidFill>
                  <a:srgbClr val="1F497D"/>
                </a:solidFill>
              </a:rPr>
              <a:t>Aprobado y Ejecutado-2017 </a:t>
            </a:r>
            <a:r>
              <a:rPr lang="es-SV" dirty="0" smtClean="0"/>
              <a:t>BDES</a:t>
            </a:r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178458"/>
              </p:ext>
            </p:extLst>
          </p:nvPr>
        </p:nvGraphicFramePr>
        <p:xfrm>
          <a:off x="1117049" y="1052109"/>
          <a:ext cx="6650823" cy="3319880"/>
        </p:xfrm>
        <a:graphic>
          <a:graphicData uri="http://schemas.openxmlformats.org/drawingml/2006/table">
            <a:tbl>
              <a:tblPr/>
              <a:tblGrid>
                <a:gridCol w="974301"/>
                <a:gridCol w="2678969"/>
                <a:gridCol w="843062"/>
                <a:gridCol w="843062"/>
                <a:gridCol w="843062"/>
                <a:gridCol w="468367"/>
              </a:tblGrid>
              <a:tr h="24961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Aprobado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Ejecutado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7,085,493.25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6,330,642.17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754,851.08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SV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4,355,111.67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3,927,157.42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427,954.25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2,502,466.80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2,390,355.30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112,111.50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1,243,394.07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1,070,512.30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172,881.77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196,018.80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193,979.57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2,039.23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811004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Del Directorio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275,920.00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222,656.07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53,263.93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137,312.00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49,654.18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87,657.82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Generales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2,374,318.42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1,917,029.80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457,288.62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56,560.56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42,276.50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14,284.06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 F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482,037.48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420,135.69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61,901.79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518,039.68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379,297.87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138,741.81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365,800.00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201,552.60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164,247.40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61,469.72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61,469.72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26,271.25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21,431.64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4,839.61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172,714.05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172,714.05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812008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Sistema Financiero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566,421.19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511,004.72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55,416.47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125,004.49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107,147.01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17,857.48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356,063.16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486,454.95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(130,391.79)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16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7498" marR="7498" marT="74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356,063.16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486,454.95 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(130,391.79)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136.6%</a:t>
                      </a:r>
                    </a:p>
                  </a:txBody>
                  <a:tcPr marL="7498" marR="7498" marT="74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74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“Gastos de Fomento al Desarrollo” a Diciembre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344826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134538" cy="516008"/>
          </a:xfrm>
        </p:spPr>
        <p:txBody>
          <a:bodyPr/>
          <a:lstStyle/>
          <a:p>
            <a:r>
              <a:rPr lang="es-SV" sz="2400" dirty="0"/>
              <a:t>Presupuesto Gastos de Fomento al Desarrollo </a:t>
            </a:r>
            <a:r>
              <a:rPr lang="es-SV" sz="2400" dirty="0" smtClean="0"/>
              <a:t>expresado </a:t>
            </a:r>
            <a:r>
              <a:rPr lang="es-SV" sz="2000" dirty="0"/>
              <a:t>en US$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327341"/>
              </p:ext>
            </p:extLst>
          </p:nvPr>
        </p:nvGraphicFramePr>
        <p:xfrm>
          <a:off x="285185" y="1258430"/>
          <a:ext cx="8134537" cy="2372089"/>
        </p:xfrm>
        <a:graphic>
          <a:graphicData uri="http://schemas.openxmlformats.org/drawingml/2006/table">
            <a:tbl>
              <a:tblPr/>
              <a:tblGrid>
                <a:gridCol w="1775850"/>
                <a:gridCol w="2692418"/>
                <a:gridCol w="1031138"/>
                <a:gridCol w="1031138"/>
                <a:gridCol w="1031138"/>
                <a:gridCol w="572855"/>
              </a:tblGrid>
              <a:tr h="3779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Aprobado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Ejecutado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223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'82700000000001001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Agropecuario E Industrial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10,189.11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9,810.89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'82700000000001004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777,250.00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641,632.86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135,617.14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'82700000000001006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Mercados Financieros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15,000.00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13,800.00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1,200.00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'82700000000001008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324,581.00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226,503.83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98,077.17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'82700000000001010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104,800.00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79,616.08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25,183.92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'82700000000001011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5,109.54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890.46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'82700000000001017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 Ambiente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38,745.59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1,254.41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31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 GFD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1,287,631.00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1,015,597.01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272,033.99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1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“FDE”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a Diciembre 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36370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Presupuesto Aprobado y Ejecutado-2017</a:t>
            </a:r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099903"/>
              </p:ext>
            </p:extLst>
          </p:nvPr>
        </p:nvGraphicFramePr>
        <p:xfrm>
          <a:off x="881008" y="1122630"/>
          <a:ext cx="6968346" cy="3270260"/>
        </p:xfrm>
        <a:graphic>
          <a:graphicData uri="http://schemas.openxmlformats.org/drawingml/2006/table">
            <a:tbl>
              <a:tblPr/>
              <a:tblGrid>
                <a:gridCol w="558493"/>
                <a:gridCol w="3269190"/>
                <a:gridCol w="883311"/>
                <a:gridCol w="883311"/>
                <a:gridCol w="883311"/>
                <a:gridCol w="490730"/>
              </a:tblGrid>
              <a:tr h="23219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Aprobado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Ejecutado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1959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2,335,097.05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1,883,382.67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451,714.38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1959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SV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1,281,788.00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1,149,177.66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132,610.34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774,240.00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711,659.62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62,580.38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391,917.88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347,841.18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44,076.70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0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61,410.12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59,799.08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1,611.04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54,220.00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29,877.78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24,342.22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Generales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915,820.49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622,046.83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293,773.66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3210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26,749.92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17,318.51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9,431.41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9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147,043.56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109,752.98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37,290.58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258,566.16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121,610.07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136,956.09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293,000.00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242,219.56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50,780.44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0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15,166.64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12,992.45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2,174.19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0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11,787.60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9,740.96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2,046.64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89,509.41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34,415.10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55,094.31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0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73,997.20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73,997.20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137,488.56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112,158.18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25,330.38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334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137,488.56 </a:t>
                      </a:r>
                    </a:p>
                  </a:txBody>
                  <a:tcPr marL="8528" marR="8528" marT="8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112,158.18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25,330.38 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81.6%</a:t>
                      </a:r>
                    </a:p>
                  </a:txBody>
                  <a:tcPr marL="8528" marR="8528" marT="8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02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Aprobado y Ejecutado </a:t>
            </a:r>
            <a:r>
              <a:rPr lang="es-SV" sz="3000" dirty="0">
                <a:solidFill>
                  <a:prstClr val="white"/>
                </a:solidFill>
              </a:rPr>
              <a:t>“</a:t>
            </a:r>
            <a:r>
              <a:rPr lang="es-SV" sz="3000" dirty="0" smtClean="0">
                <a:solidFill>
                  <a:prstClr val="white"/>
                </a:solidFill>
              </a:rPr>
              <a:t>FSG”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a Diciembre </a:t>
            </a:r>
            <a:r>
              <a:rPr lang="es-SV" sz="3000" dirty="0">
                <a:solidFill>
                  <a:prstClr val="white"/>
                </a:solidFill>
              </a:rPr>
              <a:t>2017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066575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272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SV" dirty="0">
                <a:solidFill>
                  <a:srgbClr val="1F497D"/>
                </a:solidFill>
              </a:rPr>
              <a:t>Presupuesto </a:t>
            </a:r>
            <a:r>
              <a:rPr lang="es-SV" dirty="0" smtClean="0">
                <a:solidFill>
                  <a:srgbClr val="1F497D"/>
                </a:solidFill>
              </a:rPr>
              <a:t>Aprobado </a:t>
            </a:r>
            <a:r>
              <a:rPr lang="es-SV" dirty="0">
                <a:solidFill>
                  <a:srgbClr val="1F497D"/>
                </a:solidFill>
              </a:rPr>
              <a:t>y </a:t>
            </a:r>
            <a:r>
              <a:rPr lang="es-SV" dirty="0" smtClean="0">
                <a:solidFill>
                  <a:srgbClr val="1F497D"/>
                </a:solidFill>
              </a:rPr>
              <a:t>Ejecutado-2017FSG</a:t>
            </a:r>
            <a:r>
              <a:rPr lang="es-SV" sz="2000" dirty="0" smtClean="0">
                <a:solidFill>
                  <a:schemeClr val="tx1"/>
                </a:solidFill>
              </a:rPr>
              <a:t> </a:t>
            </a:r>
            <a:r>
              <a:rPr lang="es-SV" sz="2000" dirty="0" smtClean="0"/>
              <a:t/>
            </a:r>
            <a:br>
              <a:rPr lang="es-SV" sz="2000" dirty="0" smtClean="0"/>
            </a:br>
            <a:r>
              <a:rPr lang="es-SV" sz="1800" dirty="0"/>
              <a:t/>
            </a:r>
            <a:br>
              <a:rPr lang="es-SV" sz="1800" dirty="0"/>
            </a:br>
            <a:endParaRPr lang="es-SV" sz="18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90286"/>
              </p:ext>
            </p:extLst>
          </p:nvPr>
        </p:nvGraphicFramePr>
        <p:xfrm>
          <a:off x="986827" y="1071405"/>
          <a:ext cx="7191972" cy="3177678"/>
        </p:xfrm>
        <a:graphic>
          <a:graphicData uri="http://schemas.openxmlformats.org/drawingml/2006/table">
            <a:tbl>
              <a:tblPr/>
              <a:tblGrid>
                <a:gridCol w="470781"/>
                <a:gridCol w="3469991"/>
                <a:gridCol w="914400"/>
                <a:gridCol w="914400"/>
                <a:gridCol w="914400"/>
                <a:gridCol w="508000"/>
              </a:tblGrid>
              <a:tr h="30636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Aprobado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Ejecutado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749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571,787.69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452,445.61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119,342.08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749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SV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423,433.45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376,632.99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46,800.46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250,140.00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240,688.86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9,451.14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127,878.37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104,377.70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23,500.67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1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19,915.08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19,268.70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646.38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25,500.00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12,297.73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13,202.27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Generales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148,354.24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75,812.62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72,541.62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6,104.00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480.60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5,623.40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27,054.36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24,909.17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2,145.19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38,751.72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12,227.50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26,524.22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26,868.18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22,131.82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2,061.23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2,061.23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5,920.80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4,132.57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1,788.23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13,462.13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5,133.37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8,328.76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6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s-SV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6,000.00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084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4833</TotalTime>
  <Words>876</Words>
  <Application>Microsoft Office PowerPoint</Application>
  <PresentationFormat>Presentación en pantalla (16:9)</PresentationFormat>
  <Paragraphs>440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Informe presupuestario  BANDESAL, FDE , FSG y GFD Aprobado y Ejecutado  a diciembre -2017</vt:lpstr>
      <vt:lpstr> PRESUPUESTO “BANDESAL” 2017</vt:lpstr>
      <vt:lpstr>Presupuesto Aprobado y Ejecutado-2017 BDES</vt:lpstr>
      <vt:lpstr> PRESUPUESTO “Gastos de Fomento al Desarrollo” a Diciembre 2017</vt:lpstr>
      <vt:lpstr>Presupuesto Gastos de Fomento al Desarrollo expresado en US$ </vt:lpstr>
      <vt:lpstr> PRESUPUESTO “FDE” a Diciembre 2017</vt:lpstr>
      <vt:lpstr>Presupuesto Aprobado y Ejecutado-2017</vt:lpstr>
      <vt:lpstr> Presupuesto Aprobado y Ejecutado “FSG” a Diciembre 2017</vt:lpstr>
      <vt:lpstr>Presupuesto Aprobado y Ejecutado-2017FSG   </vt:lpstr>
      <vt:lpstr>Presupuesto Total Aprobado y Ejecutado “BDES,FDE, FSG Y GFD” a Diciembre 2017</vt:lpstr>
      <vt:lpstr>presupuesto Aprobado y Ejecutado Total por Empresa   </vt:lpstr>
      <vt:lpstr>GRACIAS</vt:lpstr>
    </vt:vector>
  </TitlesOfParts>
  <Company>BANDESAL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bandesal bandesal</dc:creator>
  <cp:lastModifiedBy>Elvira Marta Valenzuela de Beaundry</cp:lastModifiedBy>
  <cp:revision>797</cp:revision>
  <cp:lastPrinted>2016-06-01T22:26:17Z</cp:lastPrinted>
  <dcterms:created xsi:type="dcterms:W3CDTF">2016-04-15T22:43:00Z</dcterms:created>
  <dcterms:modified xsi:type="dcterms:W3CDTF">2018-05-15T16:34:09Z</dcterms:modified>
</cp:coreProperties>
</file>