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14" r:id="rId2"/>
    <p:sldId id="256" r:id="rId3"/>
    <p:sldId id="333" r:id="rId4"/>
    <p:sldId id="331" r:id="rId5"/>
    <p:sldId id="332" r:id="rId6"/>
    <p:sldId id="315" r:id="rId7"/>
    <p:sldId id="334" r:id="rId8"/>
    <p:sldId id="319" r:id="rId9"/>
    <p:sldId id="318" r:id="rId10"/>
    <p:sldId id="336" r:id="rId11"/>
    <p:sldId id="335" r:id="rId12"/>
    <p:sldId id="298" r:id="rId13"/>
  </p:sldIdLst>
  <p:sldSz cx="9144000" cy="5143500" type="screen16x9"/>
  <p:notesSz cx="7010400" cy="923607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179" autoAdjust="0"/>
  </p:normalViewPr>
  <p:slideViewPr>
    <p:cSldViewPr snapToGrid="0" snapToObjects="1">
      <p:cViewPr varScale="1">
        <p:scale>
          <a:sx n="106" d="100"/>
          <a:sy n="106" d="100"/>
        </p:scale>
        <p:origin x="102" y="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CB4E084-09DB-41CA-9606-E5041A90D1E0}" type="datetimeFigureOut">
              <a:rPr lang="es-SV" smtClean="0"/>
              <a:t>11/04/2018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85A69BD-5357-4E3D-9675-CDF59028274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433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A69BD-5357-4E3D-9675-CDF590282749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789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913587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Plantillas PPT - Wid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57924" y="268769"/>
            <a:ext cx="4100276" cy="1844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13144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96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82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41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10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3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83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3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4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39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99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3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 PPT - Wide-03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16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017106"/>
            <a:ext cx="8229600" cy="357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FBF3-51E7-0742-A2EC-C84C5B81252C}" type="datetimeFigureOut">
              <a:rPr lang="es-ES" smtClean="0"/>
              <a:t>11/04/2018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06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653480" y="465470"/>
            <a:ext cx="4490519" cy="1743002"/>
          </a:xfrm>
        </p:spPr>
        <p:txBody>
          <a:bodyPr/>
          <a:lstStyle/>
          <a:p>
            <a:pPr algn="l"/>
            <a:r>
              <a:rPr lang="es-SV" sz="2800" dirty="0" smtClean="0"/>
              <a:t>Informe presupuestario  BANDESAL, FDE , FSG y GFD Aprobado y Ejecutado </a:t>
            </a:r>
            <a:br>
              <a:rPr lang="es-SV" sz="2800" dirty="0" smtClean="0"/>
            </a:br>
            <a:r>
              <a:rPr lang="es-SV" sz="2800" dirty="0" smtClean="0"/>
              <a:t>Primer Trimestre-2018</a:t>
            </a:r>
            <a:endParaRPr lang="es-SV" sz="2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789705"/>
          </a:xfrm>
        </p:spPr>
        <p:txBody>
          <a:bodyPr/>
          <a:lstStyle/>
          <a:p>
            <a:r>
              <a:rPr lang="es-SV" dirty="0" smtClean="0"/>
              <a:t>Aprobado </a:t>
            </a:r>
            <a:r>
              <a:rPr lang="es-SV" dirty="0" err="1" smtClean="0"/>
              <a:t>vrs</a:t>
            </a:r>
            <a:r>
              <a:rPr lang="es-SV" dirty="0" smtClean="0"/>
              <a:t> devengado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378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>Presupuesto  Aprobado “</a:t>
            </a:r>
            <a:r>
              <a:rPr lang="es-SV" sz="3000" dirty="0" err="1" smtClean="0">
                <a:solidFill>
                  <a:prstClr val="white"/>
                </a:solidFill>
              </a:rPr>
              <a:t>BDES,Fondos</a:t>
            </a:r>
            <a:r>
              <a:rPr lang="es-SV" sz="3000" dirty="0" smtClean="0">
                <a:solidFill>
                  <a:prstClr val="white"/>
                </a:solidFill>
              </a:rPr>
              <a:t>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555543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36" y="79231"/>
            <a:ext cx="8229600" cy="516008"/>
          </a:xfrm>
        </p:spPr>
        <p:txBody>
          <a:bodyPr/>
          <a:lstStyle/>
          <a:p>
            <a:r>
              <a:rPr lang="es-SV" sz="2400" dirty="0" smtClean="0"/>
              <a:t>Presupuesto Aprobado BDES y Fondos   </a:t>
            </a:r>
            <a:endParaRPr lang="es-SV" sz="24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505948"/>
              </p:ext>
            </p:extLst>
          </p:nvPr>
        </p:nvGraphicFramePr>
        <p:xfrm>
          <a:off x="1250949" y="1970564"/>
          <a:ext cx="6824741" cy="1670685"/>
        </p:xfrm>
        <a:graphic>
          <a:graphicData uri="http://schemas.openxmlformats.org/drawingml/2006/table">
            <a:tbl>
              <a:tblPr/>
              <a:tblGrid>
                <a:gridCol w="782953"/>
                <a:gridCol w="1774694"/>
                <a:gridCol w="900396"/>
                <a:gridCol w="900396"/>
                <a:gridCol w="782953"/>
                <a:gridCol w="900396"/>
                <a:gridCol w="782953"/>
              </a:tblGrid>
              <a:tr h="20002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Resumen Presupuesto Asignado BDES,FDE FSG   expresado en US$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FSG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De Func. Empleados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4,469,494.24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1,317,779.46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421,605.40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6,208,879.10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2,242,264.91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749,583.44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140,767.16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3,132,615.51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540,320.84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105,809.40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646,130.24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7,252,079.99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2,173,172.30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562,372.56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9,987,624.85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19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9561" y="2018581"/>
            <a:ext cx="7349706" cy="1380226"/>
          </a:xfrm>
        </p:spPr>
        <p:txBody>
          <a:bodyPr/>
          <a:lstStyle/>
          <a:p>
            <a:pPr algn="ctr"/>
            <a:r>
              <a:rPr lang="es-SV" sz="4000" dirty="0" smtClean="0">
                <a:solidFill>
                  <a:srgbClr val="006600"/>
                </a:solidFill>
              </a:rPr>
              <a:t>GRACIAS</a:t>
            </a:r>
            <a:endParaRPr lang="es-SV" sz="4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8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“BANDESAL”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4019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787" y="217283"/>
            <a:ext cx="7799561" cy="504704"/>
          </a:xfrm>
        </p:spPr>
        <p:txBody>
          <a:bodyPr/>
          <a:lstStyle/>
          <a:p>
            <a:r>
              <a:rPr lang="es-SV" sz="2400" dirty="0" smtClean="0"/>
              <a:t>Seguimiento a Marzo Presupuesto </a:t>
            </a:r>
            <a:r>
              <a:rPr lang="es-SV" sz="2400" dirty="0" smtClean="0">
                <a:solidFill>
                  <a:srgbClr val="1F497D"/>
                </a:solidFill>
              </a:rPr>
              <a:t>-2018 </a:t>
            </a:r>
            <a:r>
              <a:rPr lang="es-SV" sz="2400" dirty="0" smtClean="0"/>
              <a:t>BDES</a:t>
            </a:r>
            <a:endParaRPr lang="es-SV" sz="24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058629"/>
              </p:ext>
            </p:extLst>
          </p:nvPr>
        </p:nvGraphicFramePr>
        <p:xfrm>
          <a:off x="443619" y="837028"/>
          <a:ext cx="7722606" cy="3472924"/>
        </p:xfrm>
        <a:graphic>
          <a:graphicData uri="http://schemas.openxmlformats.org/drawingml/2006/table">
            <a:tbl>
              <a:tblPr/>
              <a:tblGrid>
                <a:gridCol w="727404"/>
                <a:gridCol w="2718672"/>
                <a:gridCol w="836514"/>
                <a:gridCol w="886940"/>
                <a:gridCol w="796704"/>
                <a:gridCol w="1028968"/>
                <a:gridCol w="727404"/>
              </a:tblGrid>
              <a:tr h="14788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MARZO BDES   expresado en US$</a:t>
                      </a:r>
                    </a:p>
                  </a:txBody>
                  <a:tcPr marL="5924" marR="5924" marT="5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47887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24" marR="5924" marT="5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2695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Presup. Anual 2018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Marzo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Marzo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2,550,821.17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636,941.10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614,834.19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22,106.91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1,290,802.44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338,961.36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256,692.03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82,269.33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205,794.63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51,062.76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48,153.91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2,908.85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811004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Del Directorio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275,920.00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68,979.99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48,907.22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20,072.77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146,156.00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34,966.00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27,188.86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7,777.14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887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5924" marR="5924" marT="59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De Func. Empleados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4,469,494.24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1,130,911.21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995,776.21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135,135.00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6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58,826.96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14,776.00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6,070.01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8,705.99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06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509,108.25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127,418.19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112,400.23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15,017.96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453,617.86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122,650.64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81,103.02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41,547.62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288,600.00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28,860.00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1,322.17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27,537.83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75,600.00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18,116.27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11,725.04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6,391.23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25,868.16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6,467.07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3,155.04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3,312.03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176,400.00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50,621.01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394.37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50,226.64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812008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Sistema Financiero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509,947.80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129,758.18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129,758.18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 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144,295.88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42,357.06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17,263.60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25,093.46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2,242,264.91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</a:t>
                      </a:r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541,024.42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363,191.66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177,832.76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6212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540,320.84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128,004.93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113,110.57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14,894.36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8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540,320.84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128,004.93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113,110.57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14,894.36 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0932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5924" marR="5924" marT="59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7,252,079.99 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1,799,940.56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1,472,078.44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327,862.12 </a:t>
                      </a:r>
                    </a:p>
                  </a:txBody>
                  <a:tcPr marL="5924" marR="5924" marT="5924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5924" marR="5924" marT="5924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74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“Gastos de Fomento al Desarrollo”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344826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134538" cy="516008"/>
          </a:xfrm>
        </p:spPr>
        <p:txBody>
          <a:bodyPr/>
          <a:lstStyle/>
          <a:p>
            <a:r>
              <a:rPr lang="es-SV" sz="2400" smtClean="0"/>
              <a:t>Presupuesto Gastos de Fomento al Desarrollo expresado </a:t>
            </a:r>
            <a:r>
              <a:rPr lang="es-SV" sz="2000" smtClean="0"/>
              <a:t>en US$ </a:t>
            </a:r>
            <a:endParaRPr lang="es-SV" sz="20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683143"/>
              </p:ext>
            </p:extLst>
          </p:nvPr>
        </p:nvGraphicFramePr>
        <p:xfrm>
          <a:off x="409669" y="1083370"/>
          <a:ext cx="8229599" cy="2663052"/>
        </p:xfrm>
        <a:graphic>
          <a:graphicData uri="http://schemas.openxmlformats.org/drawingml/2006/table">
            <a:tbl>
              <a:tblPr/>
              <a:tblGrid>
                <a:gridCol w="1136248"/>
                <a:gridCol w="1409383"/>
                <a:gridCol w="1540489"/>
                <a:gridCol w="1040650"/>
                <a:gridCol w="1005142"/>
                <a:gridCol w="786633"/>
                <a:gridCol w="655527"/>
                <a:gridCol w="655527"/>
              </a:tblGrid>
              <a:tr h="164174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MARZO GFD expresado en US$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6417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6945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Unidad </a:t>
                      </a:r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Asignada 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2018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Marzo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Marzo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56356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82700000000001001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Agropecuario E Industrial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22,500.00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44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Instituciones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227,620.00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59,133.00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7,600.00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51,533.00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255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de Finanzas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515,000.00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115,796.00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71,788.90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44,007.10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56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30,000.00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27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82700000000001006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</a:t>
                      </a:r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Gestión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Mercados Financieros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15,000.00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15,000.00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1,150.00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13,850.00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41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 de Genero y C Formac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170,909.00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29,759.00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681.35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29,077.65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6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Comunicaciones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153,000.00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14,600.00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105.00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14,495.00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36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82700000000001010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79,500.00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9,000.00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634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82700000000001011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12,000.00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56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82700000000001015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6,000.00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56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82700000000001017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 Medio Ambiente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 ambiente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38,350.00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-  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82700000000001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de Fomento al Desarrollo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1,269,879.00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248,288.00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81,325.25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166,962.75 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8197" marR="8197" marT="81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91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SV" dirty="0" smtClean="0"/>
              <a:t/>
            </a:r>
            <a:br>
              <a:rPr lang="es-SV" dirty="0" smtClean="0"/>
            </a:br>
            <a:r>
              <a:rPr lang="es-SV" dirty="0" smtClean="0"/>
              <a:t>PRESUPUESTO “FDE”2018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70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2800" dirty="0" smtClean="0"/>
              <a:t>Presupuesto Aprobado y Ejecutado a Marzo-2018</a:t>
            </a:r>
            <a:endParaRPr lang="es-SV" sz="28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07795"/>
              </p:ext>
            </p:extLst>
          </p:nvPr>
        </p:nvGraphicFramePr>
        <p:xfrm>
          <a:off x="457200" y="847657"/>
          <a:ext cx="7772399" cy="3381141"/>
        </p:xfrm>
        <a:graphic>
          <a:graphicData uri="http://schemas.openxmlformats.org/drawingml/2006/table">
            <a:tbl>
              <a:tblPr/>
              <a:tblGrid>
                <a:gridCol w="802657"/>
                <a:gridCol w="2488238"/>
                <a:gridCol w="989945"/>
                <a:gridCol w="923056"/>
                <a:gridCol w="884559"/>
                <a:gridCol w="823866"/>
                <a:gridCol w="860078"/>
              </a:tblGrid>
              <a:tr h="24890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2018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Marzo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Marzo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227694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798,240.00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199,560.00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187,235.16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12,324.84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407,259.54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105,110.17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84,077.33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21,032.84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62,659.92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15,664.98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15,106.23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558.75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49,620.00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10,405.02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8,759.02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1,646.00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536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8349" marR="8349" marT="83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Func. Empleados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1,317,779.46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330,740.17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295,177.74 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35,562.43 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24,270.20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6,067.53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2,826.75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3,240.78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132,956.88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33,239.22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15,478.66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17,760.56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182,129.37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45,800.63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23,566.58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22,234.05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271,000.00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28,800.00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4,501.05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24,298.95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20,291.43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5,072.85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1,350.13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3,722.72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10,883.56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2,720.91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1,633.10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1,087.81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32,400.00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8,099.99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2,901.72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5,198.27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75,652.00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18,966.00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13,969.59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4,996.41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Generales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749,583.44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148,767.13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66,227.58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82,539.55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99,246.36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24,811.59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20,101.87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4,709.72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813002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6,563.04 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1,640.76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546.92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1,093.84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952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8349" marR="8349" marT="83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105,809.40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</a:t>
                      </a:r>
                      <a:r>
                        <a:rPr lang="es-S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26,452.35 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20,648.79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4,709.72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4536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8349" marR="8349" marT="83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OPERACION</a:t>
                      </a:r>
                    </a:p>
                  </a:txBody>
                  <a:tcPr marL="8349" marR="8349" marT="83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2,173,172.30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505,959.65 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382,054.11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122,811.70 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349" marR="8349" marT="83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02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“FSG”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066575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272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/>
            <a:r>
              <a:rPr lang="es-SV" sz="2800" dirty="0" smtClean="0"/>
              <a:t>	Presupuesto </a:t>
            </a:r>
            <a:r>
              <a:rPr lang="es-SV" sz="2800" dirty="0"/>
              <a:t>Aprobado y Ejecutado a Marzo-2018</a:t>
            </a:r>
            <a:r>
              <a:rPr lang="es-SV" sz="2400" dirty="0" smtClean="0"/>
              <a:t/>
            </a:r>
            <a:br>
              <a:rPr lang="es-SV" sz="2400" dirty="0" smtClean="0"/>
            </a:br>
            <a:r>
              <a:rPr lang="es-SV" sz="2000" dirty="0"/>
              <a:t/>
            </a:r>
            <a:br>
              <a:rPr lang="es-SV" sz="2000" dirty="0"/>
            </a:br>
            <a:endParaRPr lang="es-SV" sz="2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307294"/>
              </p:ext>
            </p:extLst>
          </p:nvPr>
        </p:nvGraphicFramePr>
        <p:xfrm>
          <a:off x="1774480" y="1170407"/>
          <a:ext cx="6011501" cy="2976081"/>
        </p:xfrm>
        <a:graphic>
          <a:graphicData uri="http://schemas.openxmlformats.org/drawingml/2006/table">
            <a:tbl>
              <a:tblPr/>
              <a:tblGrid>
                <a:gridCol w="557265"/>
                <a:gridCol w="1608212"/>
                <a:gridCol w="827731"/>
                <a:gridCol w="811009"/>
                <a:gridCol w="939901"/>
                <a:gridCol w="710118"/>
                <a:gridCol w="557265"/>
              </a:tblGrid>
              <a:tr h="14358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MARZO FSG expresado en US$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43585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6761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Presup. Anual 2018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Marzo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Marzo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</a:t>
                      </a:r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250,140.00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62,535.00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56,588.94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5,946.06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128,468.44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32,178.16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24,766.39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7,411.77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19,914.96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4,950.57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4,488.12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462.45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811006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23,082.00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3,659.01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3,448.01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211.00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65"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SV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421,605.40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103,322.74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89,291.46 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14,031.28 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5,466.30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2,466.29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666.66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1,799.63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25,320.79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6,330.00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3,797.70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2,532.30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18,158.92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4,539.72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854.64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3,685.08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68,450.00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13,362.49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1,032.73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12,329.76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1,928.57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482.13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161.04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321.09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5,542.58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1,385.67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702.90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682.77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7,500.00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2,625.01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-  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2,625.01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8,400.00 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3,900.00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-  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3,900.00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6077" marR="6077" marT="607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Generales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s-SV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140,767.16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35,091.31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7,215.67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27,875.64 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94291"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077" marR="6077" marT="6077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562,372.56 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138,414.05 </a:t>
                      </a: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96,507.13 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41,906.92 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77" marR="6077" marT="6077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6077" marR="6077" marT="6077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084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5462</TotalTime>
  <Words>1130</Words>
  <Application>Microsoft Office PowerPoint</Application>
  <PresentationFormat>Presentación en pantalla (16:9)</PresentationFormat>
  <Paragraphs>563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Informe presupuestario  BANDESAL, FDE , FSG y GFD Aprobado y Ejecutado  Primer Trimestre-2018</vt:lpstr>
      <vt:lpstr> PRESUPUESTO “BANDESAL” 2018</vt:lpstr>
      <vt:lpstr>Seguimiento a Marzo Presupuesto -2018 BDES</vt:lpstr>
      <vt:lpstr> PRESUPUESTO “Gastos de Fomento al Desarrollo” 2018</vt:lpstr>
      <vt:lpstr>Presupuesto Gastos de Fomento al Desarrollo expresado en US$ </vt:lpstr>
      <vt:lpstr> PRESUPUESTO “FDE”2018</vt:lpstr>
      <vt:lpstr>Presupuesto Aprobado y Ejecutado a Marzo-2018</vt:lpstr>
      <vt:lpstr> Presupuesto “FSG” 2018</vt:lpstr>
      <vt:lpstr> Presupuesto Aprobado y Ejecutado a Marzo-2018  </vt:lpstr>
      <vt:lpstr>Presupuesto  Aprobado “BDES,Fondos” 2018</vt:lpstr>
      <vt:lpstr>Presupuesto Aprobado BDES y Fondos   </vt:lpstr>
      <vt:lpstr>GRACIAS</vt:lpstr>
    </vt:vector>
  </TitlesOfParts>
  <Company>BANDESAL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bandesal bandesal</dc:creator>
  <cp:lastModifiedBy>Elvira Marta Valenzuela de Beaundry</cp:lastModifiedBy>
  <cp:revision>836</cp:revision>
  <cp:lastPrinted>2016-06-01T22:26:17Z</cp:lastPrinted>
  <dcterms:created xsi:type="dcterms:W3CDTF">2016-04-15T22:43:00Z</dcterms:created>
  <dcterms:modified xsi:type="dcterms:W3CDTF">2018-04-11T22:26:25Z</dcterms:modified>
</cp:coreProperties>
</file>