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14" r:id="rId2"/>
    <p:sldId id="256" r:id="rId3"/>
    <p:sldId id="333" r:id="rId4"/>
    <p:sldId id="331" r:id="rId5"/>
    <p:sldId id="332" r:id="rId6"/>
    <p:sldId id="315" r:id="rId7"/>
    <p:sldId id="334" r:id="rId8"/>
    <p:sldId id="319" r:id="rId9"/>
    <p:sldId id="318" r:id="rId10"/>
    <p:sldId id="336" r:id="rId11"/>
    <p:sldId id="335" r:id="rId12"/>
    <p:sldId id="298" r:id="rId13"/>
  </p:sldIdLst>
  <p:sldSz cx="9144000" cy="5143500" type="screen16x9"/>
  <p:notesSz cx="7010400" cy="923607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5179" autoAdjust="0"/>
  </p:normalViewPr>
  <p:slideViewPr>
    <p:cSldViewPr snapToGrid="0" snapToObjects="1">
      <p:cViewPr varScale="1">
        <p:scale>
          <a:sx n="106" d="100"/>
          <a:sy n="106" d="100"/>
        </p:scale>
        <p:origin x="102" y="1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CB4E084-09DB-41CA-9606-E5041A90D1E0}" type="datetimeFigureOut">
              <a:rPr lang="es-SV" smtClean="0"/>
              <a:t>05/10/2018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85A69BD-5357-4E3D-9675-CDF59028274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433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5A69BD-5357-4E3D-9675-CDF590282749}" type="slidenum">
              <a:rPr lang="es-SV" smtClean="0"/>
              <a:t>12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789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913587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Plantillas PPT - Wid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57924" y="268769"/>
            <a:ext cx="4100276" cy="1844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13144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96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82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41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10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3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83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3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4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39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99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3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 PPT - Wide-03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16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017106"/>
            <a:ext cx="8229600" cy="357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FBF3-51E7-0742-A2EC-C84C5B81252C}" type="datetimeFigureOut">
              <a:rPr lang="es-ES" smtClean="0"/>
              <a:t>05/10/2018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06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653480" y="465470"/>
            <a:ext cx="4490519" cy="1743002"/>
          </a:xfrm>
        </p:spPr>
        <p:txBody>
          <a:bodyPr/>
          <a:lstStyle/>
          <a:p>
            <a:pPr algn="l"/>
            <a:r>
              <a:rPr lang="es-SV" sz="2800" dirty="0" smtClean="0"/>
              <a:t>Informe presupuestario  BANDESAL, FDE , FSG y GFD Aprobado y Ejecutado </a:t>
            </a:r>
            <a:br>
              <a:rPr lang="es-SV" sz="2800" dirty="0" smtClean="0"/>
            </a:br>
            <a:r>
              <a:rPr lang="es-SV" sz="2800" dirty="0" smtClean="0"/>
              <a:t>Tercer Trimestre-2018</a:t>
            </a:r>
            <a:endParaRPr lang="es-SV" sz="2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789705"/>
          </a:xfrm>
        </p:spPr>
        <p:txBody>
          <a:bodyPr/>
          <a:lstStyle/>
          <a:p>
            <a:r>
              <a:rPr lang="es-SV" dirty="0" smtClean="0"/>
              <a:t>Aprobado </a:t>
            </a:r>
            <a:r>
              <a:rPr lang="es-SV" dirty="0" err="1" smtClean="0"/>
              <a:t>vrs</a:t>
            </a:r>
            <a:r>
              <a:rPr lang="es-SV" dirty="0" smtClean="0"/>
              <a:t> devengado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378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>Presupuesto  Aprobado “</a:t>
            </a:r>
            <a:r>
              <a:rPr lang="es-SV" sz="3000" dirty="0" err="1" smtClean="0">
                <a:solidFill>
                  <a:prstClr val="white"/>
                </a:solidFill>
              </a:rPr>
              <a:t>BDES,Fondos</a:t>
            </a:r>
            <a:r>
              <a:rPr lang="es-SV" sz="3000" dirty="0" smtClean="0">
                <a:solidFill>
                  <a:prstClr val="white"/>
                </a:solidFill>
              </a:rPr>
              <a:t>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555543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36" y="79231"/>
            <a:ext cx="8229600" cy="516008"/>
          </a:xfrm>
        </p:spPr>
        <p:txBody>
          <a:bodyPr/>
          <a:lstStyle/>
          <a:p>
            <a:r>
              <a:rPr lang="es-SV" sz="2400" dirty="0" smtClean="0"/>
              <a:t>Presupuesto Aprobado BDES y Fondos   </a:t>
            </a:r>
            <a:endParaRPr lang="es-SV" sz="2400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0323"/>
              </p:ext>
            </p:extLst>
          </p:nvPr>
        </p:nvGraphicFramePr>
        <p:xfrm>
          <a:off x="1250950" y="1970564"/>
          <a:ext cx="6642100" cy="1495425"/>
        </p:xfrm>
        <a:graphic>
          <a:graphicData uri="http://schemas.openxmlformats.org/drawingml/2006/table">
            <a:tbl>
              <a:tblPr/>
              <a:tblGrid>
                <a:gridCol w="762000"/>
                <a:gridCol w="1727200"/>
                <a:gridCol w="876300"/>
                <a:gridCol w="876300"/>
                <a:gridCol w="762000"/>
                <a:gridCol w="876300"/>
                <a:gridCol w="762000"/>
              </a:tblGrid>
              <a:tr h="20002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Resumen Presupuesto Asignado </a:t>
                      </a:r>
                      <a:r>
                        <a:rPr lang="es-ES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2018 BDES,FDE </a:t>
                      </a:r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FSG   expresado en US$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</a:t>
                      </a:r>
                      <a:endParaRPr lang="es-SV" sz="12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FSG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De Func. Empleados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4,469,922.14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1,317,276.61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422,122.07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6,209,320.82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2,241,703.27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749,586.44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140,767.16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3,132,056.87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540,320.84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105,809.40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646,130.24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7,251,946.25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2,172,672.45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562,889.23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9,987,507.93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19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9561" y="2018581"/>
            <a:ext cx="7349706" cy="1380226"/>
          </a:xfrm>
        </p:spPr>
        <p:txBody>
          <a:bodyPr/>
          <a:lstStyle/>
          <a:p>
            <a:pPr algn="ctr"/>
            <a:r>
              <a:rPr lang="es-SV" sz="4000" dirty="0" smtClean="0">
                <a:solidFill>
                  <a:srgbClr val="006600"/>
                </a:solidFill>
              </a:rPr>
              <a:t>GRACIAS</a:t>
            </a:r>
            <a:endParaRPr lang="es-SV" sz="4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8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“BANDESAL”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4019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6787" y="217283"/>
            <a:ext cx="7799561" cy="504704"/>
          </a:xfrm>
        </p:spPr>
        <p:txBody>
          <a:bodyPr/>
          <a:lstStyle/>
          <a:p>
            <a:r>
              <a:rPr lang="es-SV" sz="2400" dirty="0" smtClean="0"/>
              <a:t>Seguimiento a Septiembre Presupuesto </a:t>
            </a:r>
            <a:r>
              <a:rPr lang="es-SV" sz="2400" dirty="0" smtClean="0">
                <a:solidFill>
                  <a:srgbClr val="1F497D"/>
                </a:solidFill>
              </a:rPr>
              <a:t>-2018 </a:t>
            </a:r>
            <a:r>
              <a:rPr lang="es-SV" sz="2400" dirty="0" smtClean="0"/>
              <a:t>BDES</a:t>
            </a:r>
            <a:endParaRPr lang="es-SV" sz="2400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38165"/>
              </p:ext>
            </p:extLst>
          </p:nvPr>
        </p:nvGraphicFramePr>
        <p:xfrm>
          <a:off x="556788" y="806519"/>
          <a:ext cx="7675074" cy="3608085"/>
        </p:xfrm>
        <a:graphic>
          <a:graphicData uri="http://schemas.openxmlformats.org/drawingml/2006/table">
            <a:tbl>
              <a:tblPr/>
              <a:tblGrid>
                <a:gridCol w="523084"/>
                <a:gridCol w="2901782"/>
                <a:gridCol w="831365"/>
                <a:gridCol w="915708"/>
                <a:gridCol w="903659"/>
                <a:gridCol w="876550"/>
                <a:gridCol w="722926"/>
              </a:tblGrid>
              <a:tr h="80721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SEPTIEMBRE BDES   expresado en US$</a:t>
                      </a:r>
                    </a:p>
                  </a:txBody>
                  <a:tcPr marL="6636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5528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6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7433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Presup. Anual 2018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Septiembre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Septiembre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2,551,000.00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1,913,373.31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1,838,748.82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74,624.49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1,290,800.51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998,198.90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852,573.54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145,625.36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206,094.63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154,517.34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145,500.32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9,017.02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811004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Del Directorio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275,920.00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206,939.98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153,960.83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52,979.15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146,107.00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110,152.00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91,871.21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18,280.79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9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6636" marR="6636" marT="66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SV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4,469,922.14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3,383,181.53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3,082,654.72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300,526.81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58,826.96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44,128.00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24,073.39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152.00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508,546.61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381,728.73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265,439.24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116,289.49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453,264.36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343,569.98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331,203.31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12,366.67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288,600.00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202,020.00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104,463.69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97,556.31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75,600.00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55,438.77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49,131.66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6,307.11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25,868.16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19,401.21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11,547.81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7,853.40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176,400.00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135,219.06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39,574.78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95,644.28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812008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Sistema Financiero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509,947.80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387,623.42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351,174.23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36,449.19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144,649.38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110,406.18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72,513.58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37,892.60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2,241,703.27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1,679,535.35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1,249,121.69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410,511.05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540,320.84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402,095.83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406,396.50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(4,300.67)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540,320.84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402,095.83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406,396.50 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(4,300.67)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528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636" marR="6636" marT="66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7,251,946.25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5,464,812.71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4,738,172.91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706,737.19 </a:t>
                      </a:r>
                    </a:p>
                  </a:txBody>
                  <a:tcPr marL="6636" marR="6636" marT="663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6636" marR="6636" marT="6636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74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“Gastos de Fomento al Desarrollo”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344826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134538" cy="516008"/>
          </a:xfrm>
        </p:spPr>
        <p:txBody>
          <a:bodyPr/>
          <a:lstStyle/>
          <a:p>
            <a:r>
              <a:rPr lang="es-SV" sz="2400" smtClean="0"/>
              <a:t>Presupuesto Gastos de Fomento al Desarrollo expresado </a:t>
            </a:r>
            <a:r>
              <a:rPr lang="es-SV" sz="2000" smtClean="0"/>
              <a:t>en US$ </a:t>
            </a:r>
            <a:endParaRPr lang="es-SV" sz="2000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188342"/>
              </p:ext>
            </p:extLst>
          </p:nvPr>
        </p:nvGraphicFramePr>
        <p:xfrm>
          <a:off x="515670" y="797066"/>
          <a:ext cx="7962900" cy="3064040"/>
        </p:xfrm>
        <a:graphic>
          <a:graphicData uri="http://schemas.openxmlformats.org/drawingml/2006/table">
            <a:tbl>
              <a:tblPr/>
              <a:tblGrid>
                <a:gridCol w="1180159"/>
                <a:gridCol w="1636995"/>
                <a:gridCol w="1357817"/>
                <a:gridCol w="862912"/>
                <a:gridCol w="774083"/>
                <a:gridCol w="799462"/>
                <a:gridCol w="751875"/>
                <a:gridCol w="599597"/>
              </a:tblGrid>
              <a:tr h="200025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SEPTIEMBRE GFD expresado en US$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Unidad Asignada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Presup. Anual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Septiembre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 Septiembre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24464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</a:t>
                      </a:r>
                      <a:r>
                        <a:rPr lang="es-SV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Mcdo</a:t>
                      </a:r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s-SV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</a:t>
                      </a:r>
                      <a:r>
                        <a:rPr lang="es-SV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Agropecuario E Industrial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22,500.00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19,746.82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19,746.82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Instituciones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227,620.00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183,452.00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53,147.20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130,304.80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de Finanzas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515,000.00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349,434.00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216,989.15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132,444.85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25,000.00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18,500.00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6,500.00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Direción de Gestión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Mercados Financieros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11,550.00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9,200.00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2,350.00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 de Genero y C Formac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170,909.00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133,419.00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32,217.86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101,201.14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153,000.00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114,300.00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72,555.03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41,744.97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79,500.00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71,000.00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3,142.30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67,857.70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12,000.00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12,000.00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 Medio Ambiente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 ambiente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38,350.00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21,550.00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3,625.00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17,925.00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82700000000001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E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ES" sz="10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 </a:t>
                      </a:r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 Desarrollo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1,269,879.00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947,451.82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434,123.36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513,328.46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91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SV" smtClean="0"/>
              <a:t/>
            </a:r>
            <a:br>
              <a:rPr lang="es-SV" smtClean="0"/>
            </a:br>
            <a:r>
              <a:rPr lang="es-SV" smtClean="0"/>
              <a:t>PRESUPUESTO “FDE”2018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70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2400" dirty="0" smtClean="0"/>
              <a:t>Presupuesto Aprobado y Ejecutado a Septiembre-2018</a:t>
            </a:r>
            <a:endParaRPr lang="es-SV" sz="2400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013967"/>
              </p:ext>
            </p:extLst>
          </p:nvPr>
        </p:nvGraphicFramePr>
        <p:xfrm>
          <a:off x="552261" y="955578"/>
          <a:ext cx="7668286" cy="3243705"/>
        </p:xfrm>
        <a:graphic>
          <a:graphicData uri="http://schemas.openxmlformats.org/drawingml/2006/table">
            <a:tbl>
              <a:tblPr/>
              <a:tblGrid>
                <a:gridCol w="558913"/>
                <a:gridCol w="2671604"/>
                <a:gridCol w="953878"/>
                <a:gridCol w="972508"/>
                <a:gridCol w="1013496"/>
                <a:gridCol w="894261"/>
                <a:gridCol w="603626"/>
              </a:tblGrid>
              <a:tr h="14174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SEPTIEMBRE FDE   expresado en US$</a:t>
                      </a:r>
                    </a:p>
                  </a:txBody>
                  <a:tcPr marL="8166" marR="8166" marT="8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4174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66" marR="8166" marT="8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4937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</a:t>
                      </a:r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 Anual 2018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Septiembre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Septiembre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798,240.08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598,680.08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568,281.13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30,398.95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406,756.61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317,440.10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282,145.36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35,294.74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62,659.92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46,994.94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45,518.95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1,475.99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49,620.00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34,915.01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25,618.65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9,296.36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8166" marR="8166" marT="8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Func. Empleados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1,317,276.61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998,030.13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921,564.09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76,466.04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24,270.20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18,202.59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10,807.81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7,394.78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9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132,956.88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99,717.66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71,695.95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28,021.71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182,129.37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136,686.53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73,762.66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62,923.87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271,000.00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187,600.00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82,659.13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104,940.87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20,291.43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15,218.55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6,352.85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8,865.70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10,883.56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8,162.73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6,711.66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1,451.07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30,023.50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21,923.47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10,148.45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11,775.02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78,031.50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59,268.50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42,470.15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16,798.35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Generales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749,586.44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546,780.03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304,608.66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242,171.37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29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99,246.36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74,434.77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57,616.09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16,818.68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7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813002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6,563.04 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4,922.28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2,461.14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2,461.14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8166" marR="8166" marT="81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105,809.40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79,357.05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60,077.23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16,818.68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28290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8166" marR="8166" marT="816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Operacionales</a:t>
                      </a:r>
                    </a:p>
                  </a:txBody>
                  <a:tcPr marL="8166" marR="8166" marT="81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2,172,672.45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1,624,167.21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1,286,249.98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335,456.09 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166" marR="8166" marT="81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02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“FSG”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066575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272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/>
            <a:r>
              <a:rPr lang="es-SV" sz="2800" dirty="0" smtClean="0"/>
              <a:t>	</a:t>
            </a:r>
            <a:r>
              <a:rPr lang="es-SV" sz="2400" dirty="0" smtClean="0"/>
              <a:t>Presupuesto </a:t>
            </a:r>
            <a:r>
              <a:rPr lang="es-SV" sz="2400" dirty="0"/>
              <a:t>Aprobado y Ejecutado a </a:t>
            </a:r>
            <a:r>
              <a:rPr lang="es-SV" sz="2400" dirty="0" smtClean="0"/>
              <a:t>Septiembre-2018</a:t>
            </a:r>
            <a:r>
              <a:rPr lang="es-SV" sz="2000" dirty="0" smtClean="0"/>
              <a:t/>
            </a:r>
            <a:br>
              <a:rPr lang="es-SV" sz="2000" dirty="0" smtClean="0"/>
            </a:br>
            <a:r>
              <a:rPr lang="es-SV" sz="1800" dirty="0"/>
              <a:t/>
            </a:r>
            <a:br>
              <a:rPr lang="es-SV" sz="1800" dirty="0"/>
            </a:br>
            <a:endParaRPr lang="es-SV" sz="2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74324"/>
              </p:ext>
            </p:extLst>
          </p:nvPr>
        </p:nvGraphicFramePr>
        <p:xfrm>
          <a:off x="615636" y="955154"/>
          <a:ext cx="7586805" cy="3399126"/>
        </p:xfrm>
        <a:graphic>
          <a:graphicData uri="http://schemas.openxmlformats.org/drawingml/2006/table">
            <a:tbl>
              <a:tblPr/>
              <a:tblGrid>
                <a:gridCol w="660786"/>
                <a:gridCol w="2863407"/>
                <a:gridCol w="860071"/>
                <a:gridCol w="923004"/>
                <a:gridCol w="853078"/>
                <a:gridCol w="839093"/>
                <a:gridCol w="587366"/>
              </a:tblGrid>
              <a:tr h="16086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ES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Seguimiento a Septiembre FSG expresado en US$</a:t>
                      </a:r>
                    </a:p>
                  </a:txBody>
                  <a:tcPr marL="9462" marR="9462" marT="9462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6086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2" marR="9462" marT="9462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6282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Presup. Anual 2018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Aprobado a Septiembre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Ejecutado a Septiembre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48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250,140.00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187,605.00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165,526.11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22,078.89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128,985.11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99,454.56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82,555.23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16,899.33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19,914.96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14,926.83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13,126.86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1,799.97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811006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23,082.00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14,341.02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10,322.03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4,018.99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462" marR="9462" marT="9462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DE FUNC. EMPLEADOS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422,122.07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316,327.41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271,530.23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44,797.18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843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5,466.30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4,141.97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181.01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3,960.96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25,320.79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18,990.00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18,310.68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679.32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18,158.92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13,619.16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2,935.41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10,683.75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68,330.00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49,967.47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11,676.27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38,291.20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1,928.57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1,446.39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573.08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873.31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5,542.58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4,157.01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3,437.83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719.18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7,500.00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5,875.03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4,875.03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1,000.00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7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8,520.00 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8,520.00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2,520.00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6,000.00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11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462" marR="9462" marT="9462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140,767.16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106,717.03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44,509.31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62,207.72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4811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462" marR="9462" marT="9462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562,889.23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423,044.44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316,039.54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107,004.90 </a:t>
                      </a:r>
                    </a:p>
                  </a:txBody>
                  <a:tcPr marL="9462" marR="9462" marT="9462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462" marR="9462" marT="9462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084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5897</TotalTime>
  <Words>1152</Words>
  <Application>Microsoft Office PowerPoint</Application>
  <PresentationFormat>Presentación en pantalla (16:9)</PresentationFormat>
  <Paragraphs>568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Informe presupuestario  BANDESAL, FDE , FSG y GFD Aprobado y Ejecutado  Tercer Trimestre-2018</vt:lpstr>
      <vt:lpstr> PRESUPUESTO “BANDESAL” 2018</vt:lpstr>
      <vt:lpstr>Seguimiento a Septiembre Presupuesto -2018 BDES</vt:lpstr>
      <vt:lpstr> PRESUPUESTO “Gastos de Fomento al Desarrollo” 2018</vt:lpstr>
      <vt:lpstr>Presupuesto Gastos de Fomento al Desarrollo expresado en US$ </vt:lpstr>
      <vt:lpstr> PRESUPUESTO “FDE”2018</vt:lpstr>
      <vt:lpstr>Presupuesto Aprobado y Ejecutado a Septiembre-2018</vt:lpstr>
      <vt:lpstr> Presupuesto “FSG” 2018</vt:lpstr>
      <vt:lpstr> Presupuesto Aprobado y Ejecutado a Septiembre-2018  </vt:lpstr>
      <vt:lpstr>Presupuesto  Aprobado “BDES,Fondos” 2018</vt:lpstr>
      <vt:lpstr>Presupuesto Aprobado BDES y Fondos   </vt:lpstr>
      <vt:lpstr>GRACIAS</vt:lpstr>
    </vt:vector>
  </TitlesOfParts>
  <Company>BANDESAL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bandesal bandesal</dc:creator>
  <cp:lastModifiedBy>Elvira Marta Valenzuela de Beaundry</cp:lastModifiedBy>
  <cp:revision>876</cp:revision>
  <cp:lastPrinted>2016-06-01T22:26:17Z</cp:lastPrinted>
  <dcterms:created xsi:type="dcterms:W3CDTF">2016-04-15T22:43:00Z</dcterms:created>
  <dcterms:modified xsi:type="dcterms:W3CDTF">2018-10-05T21:14:59Z</dcterms:modified>
</cp:coreProperties>
</file>