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14" r:id="rId2"/>
    <p:sldId id="256" r:id="rId3"/>
    <p:sldId id="333" r:id="rId4"/>
    <p:sldId id="331" r:id="rId5"/>
    <p:sldId id="332" r:id="rId6"/>
    <p:sldId id="315" r:id="rId7"/>
    <p:sldId id="334" r:id="rId8"/>
    <p:sldId id="319" r:id="rId9"/>
    <p:sldId id="318" r:id="rId10"/>
    <p:sldId id="336" r:id="rId11"/>
    <p:sldId id="335" r:id="rId12"/>
  </p:sldIdLst>
  <p:sldSz cx="9144000" cy="5143500" type="screen16x9"/>
  <p:notesSz cx="7010400" cy="9236075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5179" autoAdjust="0"/>
  </p:normalViewPr>
  <p:slideViewPr>
    <p:cSldViewPr snapToGrid="0" snapToObjects="1">
      <p:cViewPr varScale="1">
        <p:scale>
          <a:sx n="117" d="100"/>
          <a:sy n="117" d="100"/>
        </p:scale>
        <p:origin x="336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CB4E084-09DB-41CA-9606-E5041A90D1E0}" type="datetimeFigureOut">
              <a:rPr lang="es-SV" smtClean="0"/>
              <a:t>24/01/2019</a:t>
            </a:fld>
            <a:endParaRPr lang="es-SV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s-SV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285A69BD-5357-4E3D-9675-CDF590282749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433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 userDrawn="1"/>
        </p:nvSpPr>
        <p:spPr>
          <a:xfrm>
            <a:off x="0" y="0"/>
            <a:ext cx="9135879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Imagen 6" descr="Plantillas PPT - Wide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57924" y="268769"/>
            <a:ext cx="4100276" cy="184449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131445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296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82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4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8106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36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383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837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443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639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993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731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lantillas PPT - Wide-03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5879" cy="5143500"/>
          </a:xfrm>
          <a:prstGeom prst="rect">
            <a:avLst/>
          </a:prstGeom>
        </p:spPr>
      </p:pic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60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017106"/>
            <a:ext cx="8229600" cy="35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FBF3-51E7-0742-A2EC-C84C5B81252C}" type="datetimeFigureOut">
              <a:rPr lang="es-ES" smtClean="0"/>
              <a:t>24/01/2019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A8BB7-0515-D843-8196-8A584940E12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6060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653480" y="465470"/>
            <a:ext cx="4490519" cy="1743002"/>
          </a:xfrm>
        </p:spPr>
        <p:txBody>
          <a:bodyPr/>
          <a:lstStyle/>
          <a:p>
            <a:pPr algn="l"/>
            <a:r>
              <a:rPr lang="es-SV" sz="2800" dirty="0" smtClean="0"/>
              <a:t>Informe presupuestario  BANDESAL, FDE , FSG y GFD Aprobado y Ejecutado </a:t>
            </a:r>
            <a:br>
              <a:rPr lang="es-SV" sz="2800" dirty="0" smtClean="0"/>
            </a:br>
            <a:r>
              <a:rPr lang="es-SV" sz="2800" dirty="0" smtClean="0"/>
              <a:t>a diciembre -2018</a:t>
            </a:r>
            <a:endParaRPr lang="es-SV" sz="28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357924" y="2208472"/>
            <a:ext cx="4100276" cy="789705"/>
          </a:xfrm>
        </p:spPr>
        <p:txBody>
          <a:bodyPr/>
          <a:lstStyle/>
          <a:p>
            <a:r>
              <a:rPr lang="es-SV" dirty="0" smtClean="0"/>
              <a:t>Aprobado </a:t>
            </a:r>
            <a:r>
              <a:rPr lang="es-SV" dirty="0" err="1" smtClean="0"/>
              <a:t>vrs</a:t>
            </a:r>
            <a:r>
              <a:rPr lang="es-SV" dirty="0" smtClean="0"/>
              <a:t> devengado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3781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>Presupuesto Total Aprobado y Ejecutado “BDES,FDE, FSG Y GFD”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555543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3536" y="79231"/>
            <a:ext cx="8229600" cy="516008"/>
          </a:xfrm>
        </p:spPr>
        <p:txBody>
          <a:bodyPr/>
          <a:lstStyle/>
          <a:p>
            <a:r>
              <a:rPr lang="es-SV" sz="2400" dirty="0" smtClean="0"/>
              <a:t>presupuesto Aprobado y Ejecutado</a:t>
            </a:r>
            <a:r>
              <a:rPr lang="es-SV" sz="2400" dirty="0">
                <a:solidFill>
                  <a:srgbClr val="1F497D"/>
                </a:solidFill>
              </a:rPr>
              <a:t> </a:t>
            </a:r>
            <a:r>
              <a:rPr lang="es-SV" sz="2400" dirty="0" smtClean="0">
                <a:solidFill>
                  <a:srgbClr val="1F497D"/>
                </a:solidFill>
              </a:rPr>
              <a:t>BDES, Fondos y GFD </a:t>
            </a:r>
            <a:r>
              <a:rPr lang="es-SV" sz="2400" dirty="0" smtClean="0"/>
              <a:t>   </a:t>
            </a:r>
            <a:endParaRPr lang="es-SV" sz="24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031553"/>
              </p:ext>
            </p:extLst>
          </p:nvPr>
        </p:nvGraphicFramePr>
        <p:xfrm>
          <a:off x="1384299" y="1665839"/>
          <a:ext cx="6564644" cy="1821424"/>
        </p:xfrm>
        <a:graphic>
          <a:graphicData uri="http://schemas.openxmlformats.org/drawingml/2006/table">
            <a:tbl>
              <a:tblPr/>
              <a:tblGrid>
                <a:gridCol w="888350"/>
                <a:gridCol w="588246"/>
                <a:gridCol w="1635894"/>
                <a:gridCol w="970000"/>
                <a:gridCol w="901414"/>
                <a:gridCol w="901414"/>
                <a:gridCol w="679326"/>
              </a:tblGrid>
              <a:tr h="449312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                                      Ejecucion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30212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BANDESAL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7,251,946.26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6,495,946.32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755,999.94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283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2,172,672.45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1,855,859.86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316,812.59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7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FSG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562,889.23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434,418.43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128,470.80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9,987,507.94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8,786,224.61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1,201,283.33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22465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GFD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 de Fomento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1,269,879.00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1,057,442.21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212,436.79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656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General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11,257,386.94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9,843,666.82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1,413,720.12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19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7026" y="278296"/>
            <a:ext cx="5926088" cy="2530218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“BANDESAL”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40191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Presupuesto </a:t>
            </a:r>
            <a:r>
              <a:rPr lang="es-SV" dirty="0">
                <a:solidFill>
                  <a:srgbClr val="1F497D"/>
                </a:solidFill>
              </a:rPr>
              <a:t>Aprobado y </a:t>
            </a:r>
            <a:r>
              <a:rPr lang="es-SV" dirty="0" smtClean="0">
                <a:solidFill>
                  <a:srgbClr val="1F497D"/>
                </a:solidFill>
              </a:rPr>
              <a:t>Ejecutado- </a:t>
            </a:r>
            <a:r>
              <a:rPr lang="es-SV" dirty="0" smtClean="0"/>
              <a:t>BDES</a:t>
            </a:r>
            <a:endParaRPr lang="es-SV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71971"/>
              </p:ext>
            </p:extLst>
          </p:nvPr>
        </p:nvGraphicFramePr>
        <p:xfrm>
          <a:off x="768626" y="1298708"/>
          <a:ext cx="6609947" cy="2998700"/>
        </p:xfrm>
        <a:graphic>
          <a:graphicData uri="http://schemas.openxmlformats.org/drawingml/2006/table">
            <a:tbl>
              <a:tblPr/>
              <a:tblGrid>
                <a:gridCol w="464943"/>
                <a:gridCol w="2678271"/>
                <a:gridCol w="863555"/>
                <a:gridCol w="938646"/>
                <a:gridCol w="913615"/>
                <a:gridCol w="750917"/>
              </a:tblGrid>
              <a:tr h="12958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Descripcion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Aprobado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Ejecutado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2,551,000.00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2,445,677.55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105,322.45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1,290,800.51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1,139,062.64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151,737.87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206,094.63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177,689.54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28,405.09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811004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Del Directorio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275,920.00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210,266.50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65,653.50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146,107.00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116,851.24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29,255.76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855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7420" marR="7420" marT="74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De </a:t>
                      </a:r>
                      <a:r>
                        <a:rPr lang="es-SV" sz="9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</a:t>
                      </a:r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Empleados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4,469,922.14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4,089,547.47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s-SV" sz="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380,374.67 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58,826.96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40,646.64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18,180.32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508,546.61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352,396.71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156,149.90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453,264.36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440,751.07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12,513.29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288,600.00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234,332.66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54,267.34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75,600.00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69,068.16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6,531.84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25,868.16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20,989.59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4,878.57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176,400.00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105,821.08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70,578.92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812008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Del Sistema Financiero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509,947.80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443,132.60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66,815.20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144,649.39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142,733.78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1,915.61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2,241,703.28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1,849,872.29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391,830.99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556,526.56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(16,205.72)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3723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540,320.84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556,526.56 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(16,205.72)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51208"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7420" marR="7420" marT="74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7,251,946.26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6,495,946.32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755,999.94 </a:t>
                      </a:r>
                    </a:p>
                  </a:txBody>
                  <a:tcPr marL="7420" marR="7420" marT="7420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90%</a:t>
                      </a:r>
                    </a:p>
                  </a:txBody>
                  <a:tcPr marL="7420" marR="7420" marT="7420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743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“Gastos de Fomento al Desarrollo” a Diciembre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2344826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134538" cy="516008"/>
          </a:xfrm>
        </p:spPr>
        <p:txBody>
          <a:bodyPr/>
          <a:lstStyle/>
          <a:p>
            <a:r>
              <a:rPr lang="es-SV" sz="2400" dirty="0"/>
              <a:t>Presupuesto Gastos de Fomento al Desarrollo </a:t>
            </a:r>
            <a:r>
              <a:rPr lang="es-SV" sz="2400" dirty="0" smtClean="0"/>
              <a:t>expresado </a:t>
            </a:r>
            <a:r>
              <a:rPr lang="es-SV" sz="2000" dirty="0"/>
              <a:t>en US$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296961"/>
              </p:ext>
            </p:extLst>
          </p:nvPr>
        </p:nvGraphicFramePr>
        <p:xfrm>
          <a:off x="933450" y="1377156"/>
          <a:ext cx="7404791" cy="2788728"/>
        </p:xfrm>
        <a:graphic>
          <a:graphicData uri="http://schemas.openxmlformats.org/drawingml/2006/table">
            <a:tbl>
              <a:tblPr/>
              <a:tblGrid>
                <a:gridCol w="1200777"/>
                <a:gridCol w="1665594"/>
                <a:gridCol w="1381539"/>
                <a:gridCol w="877987"/>
                <a:gridCol w="903811"/>
                <a:gridCol w="765011"/>
                <a:gridCol w="610072"/>
              </a:tblGrid>
              <a:tr h="31385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Unidad Asignada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Ejecutado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304626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 (proyectos)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Agropecuario E Industrial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22,500.00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22,011.98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488.02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Instituciones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227,620.00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184,539.62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43,080.38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Gerencia de Finanzas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515,000.00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515,000.00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-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Microempresa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30,000.00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28,863.68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1,136.32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Direción de Gestión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Mercados Financieros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15,000.00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13,800.00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1,200.00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 de Genero y C Formac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170,909.00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72,015.96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98,893.04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Comunicaciones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General A Sectores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153,000.00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148,365.06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4,634.94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Industria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79,500.00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26,527.93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52,972.07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Estudiantes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12,000.00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10,725.55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1,274.45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Inteligencia de Mercados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Construcción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6,000.00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5,750.00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250.00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462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82700000000001017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 Medio Ambiente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Medio ambiente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38,350.00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29,842.43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8,507.57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626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82700000000001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Fomento al Desarrollo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1,269,879.00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1,057,442.21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212,436.79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0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91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“FDE”</a:t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363704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Presupuesto Aprobado y Ejecutado- FDE</a:t>
            </a:r>
            <a:endParaRPr lang="es-SV" dirty="0"/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144273"/>
              </p:ext>
            </p:extLst>
          </p:nvPr>
        </p:nvGraphicFramePr>
        <p:xfrm>
          <a:off x="1068310" y="1077363"/>
          <a:ext cx="6717670" cy="3310085"/>
        </p:xfrm>
        <a:graphic>
          <a:graphicData uri="http://schemas.openxmlformats.org/drawingml/2006/table">
            <a:tbl>
              <a:tblPr/>
              <a:tblGrid>
                <a:gridCol w="553135"/>
                <a:gridCol w="2609194"/>
                <a:gridCol w="931593"/>
                <a:gridCol w="989819"/>
                <a:gridCol w="1037126"/>
                <a:gridCol w="596803"/>
              </a:tblGrid>
              <a:tr h="17011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Aprobado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Ejecutado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798,240.08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760,610.20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37,629.88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406,756.61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374,533.30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32,223.31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62,659.92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55,659.62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7,000.30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811005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49,620.00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33,759.89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15,860.11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6575" marR="6575" marT="65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de Func. Empleados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1,317,276.61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1,224,563.01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92,713.60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24,270.20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17,703.29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6,566.91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132,956.88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95,572.04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37,384.84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182,129.37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108,197.64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73,931.73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271,000.00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241,579.62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29,420.38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20,291.43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11,048.62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9,242.81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10,883.56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8,948.88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1,934.68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30,023.50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13,751.56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16,271.94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78,031.50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56,439.59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21,591.91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Generales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749,586.44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553,241.24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196,345.20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813001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99,246.36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74,774.09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24,472.27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813002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6,563.04 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3,281.52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3,281.52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</a:t>
                      </a:r>
                    </a:p>
                  </a:txBody>
                  <a:tcPr marL="6575" marR="6575" marT="65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Depreciación Y Amortización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105,809.40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78,055.61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27,753.79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0110">
                <a:tc>
                  <a:txBody>
                    <a:bodyPr/>
                    <a:lstStyle/>
                    <a:p>
                      <a:pPr algn="l" fontAlgn="b"/>
                      <a:r>
                        <a:rPr lang="es-SV" sz="105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6575" marR="6575" marT="65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Gastos de Operacionales</a:t>
                      </a:r>
                    </a:p>
                  </a:txBody>
                  <a:tcPr marL="6575" marR="6575" marT="657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2,172,672.45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1,855,859.86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05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     316,812.59 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6575" marR="6575" marT="657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602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0400" y="268768"/>
            <a:ext cx="5932714" cy="2539746"/>
          </a:xfrm>
        </p:spPr>
        <p:txBody>
          <a:bodyPr/>
          <a:lstStyle/>
          <a:p>
            <a:pPr algn="ctr"/>
            <a:r>
              <a:rPr lang="es-SV" sz="3000" dirty="0" smtClean="0">
                <a:solidFill>
                  <a:prstClr val="white"/>
                </a:solidFill>
              </a:rPr>
              <a:t/>
            </a:r>
            <a:br>
              <a:rPr lang="es-SV" sz="3000" dirty="0" smtClean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Presupuesto Aprobado y Ejecutado </a:t>
            </a:r>
            <a:r>
              <a:rPr lang="es-SV" sz="3000" dirty="0">
                <a:solidFill>
                  <a:prstClr val="white"/>
                </a:solidFill>
              </a:rPr>
              <a:t>“</a:t>
            </a:r>
            <a:r>
              <a:rPr lang="es-SV" sz="3000" dirty="0" smtClean="0">
                <a:solidFill>
                  <a:prstClr val="white"/>
                </a:solidFill>
              </a:rPr>
              <a:t>FSG”</a:t>
            </a:r>
            <a:r>
              <a:rPr lang="es-SV" sz="3000" dirty="0">
                <a:solidFill>
                  <a:prstClr val="white"/>
                </a:solidFill>
              </a:rPr>
              <a:t/>
            </a:r>
            <a:br>
              <a:rPr lang="es-SV" sz="3000" dirty="0">
                <a:solidFill>
                  <a:prstClr val="white"/>
                </a:solidFill>
              </a:rPr>
            </a:br>
            <a:r>
              <a:rPr lang="es-SV" sz="3000" dirty="0" smtClean="0">
                <a:solidFill>
                  <a:prstClr val="white"/>
                </a:solidFill>
              </a:rPr>
              <a:t>a Diciembre 2018</a:t>
            </a:r>
            <a:endParaRPr lang="es-ES" sz="3000" dirty="0"/>
          </a:p>
        </p:txBody>
      </p:sp>
    </p:spTree>
    <p:extLst>
      <p:ext uri="{BB962C8B-B14F-4D97-AF65-F5344CB8AC3E}">
        <p14:creationId xmlns:p14="http://schemas.microsoft.com/office/powerpoint/2010/main" val="1066575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2726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es-SV" dirty="0">
                <a:solidFill>
                  <a:srgbClr val="1F497D"/>
                </a:solidFill>
              </a:rPr>
              <a:t>Presupuesto </a:t>
            </a:r>
            <a:r>
              <a:rPr lang="es-SV" dirty="0" smtClean="0">
                <a:solidFill>
                  <a:srgbClr val="1F497D"/>
                </a:solidFill>
              </a:rPr>
              <a:t>Aprobado </a:t>
            </a:r>
            <a:r>
              <a:rPr lang="es-SV" dirty="0">
                <a:solidFill>
                  <a:srgbClr val="1F497D"/>
                </a:solidFill>
              </a:rPr>
              <a:t>y </a:t>
            </a:r>
            <a:r>
              <a:rPr lang="es-SV" dirty="0" smtClean="0">
                <a:solidFill>
                  <a:srgbClr val="1F497D"/>
                </a:solidFill>
              </a:rPr>
              <a:t>Ejecutado-FSG</a:t>
            </a:r>
            <a:r>
              <a:rPr lang="es-SV" sz="2000" dirty="0" smtClean="0">
                <a:solidFill>
                  <a:schemeClr val="tx1"/>
                </a:solidFill>
              </a:rPr>
              <a:t> </a:t>
            </a:r>
            <a:r>
              <a:rPr lang="es-SV" sz="2000" dirty="0" smtClean="0"/>
              <a:t/>
            </a:r>
            <a:br>
              <a:rPr lang="es-SV" sz="2000" dirty="0" smtClean="0"/>
            </a:br>
            <a:r>
              <a:rPr lang="es-SV" sz="1800" dirty="0"/>
              <a:t/>
            </a:r>
            <a:br>
              <a:rPr lang="es-SV" sz="1800" dirty="0"/>
            </a:br>
            <a:endParaRPr lang="es-SV" sz="1800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14960"/>
              </p:ext>
            </p:extLst>
          </p:nvPr>
        </p:nvGraphicFramePr>
        <p:xfrm>
          <a:off x="1439501" y="1205706"/>
          <a:ext cx="6264998" cy="3022267"/>
        </p:xfrm>
        <a:graphic>
          <a:graphicData uri="http://schemas.openxmlformats.org/drawingml/2006/table">
            <a:tbl>
              <a:tblPr/>
              <a:tblGrid>
                <a:gridCol w="620265"/>
                <a:gridCol w="2691093"/>
                <a:gridCol w="813892"/>
                <a:gridCol w="800764"/>
                <a:gridCol w="787637"/>
                <a:gridCol w="551347"/>
              </a:tblGrid>
              <a:tr h="31481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Cuenta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Aprobado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Ejecutado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 Ejecutado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REMUNERACIONES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250,140.00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218,172.17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31,967.83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AL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128,985.11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107,160.04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21,825.07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INDEMNIZACIONES AL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19,914.96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15,893.94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4,021.02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DEL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23,082.00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13,757.04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9,324.96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DE FUNC. EMPLEADOS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422,122.07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354,983.19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67,138.88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CONSUMO DE MATERIALES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5,466.30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4,261.97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1,204.33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REPARACIÓN Y MANTENIMIENTO DE ACTIVO FIJO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25,320.79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24,002.46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1,318.33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PÚBLICOS E IMPUESTOS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18,158.92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3,951.06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14,207.86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 Y PROMOCIÓN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68,330.00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32,822.95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35,507.05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ARRENDAMIENTOS Y MANTENIMIENTOS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1,928.57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823.72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1,104.85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SEGUROS SOBRE BIENES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5,542.58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4,742.58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800.00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HONORARIOS PROFESIONALES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7,500.00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5,600.00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1,900.00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812099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8,520.00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3,230.50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5,289.50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897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GTOS GENERALES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140,767.16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79,435.24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61,331.92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18889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562,889.23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434,418.43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128,470.80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60848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5139</TotalTime>
  <Words>973</Words>
  <Application>Microsoft Office PowerPoint</Application>
  <PresentationFormat>Presentación en pantalla (16:9)</PresentationFormat>
  <Paragraphs>482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Informe presupuestario  BANDESAL, FDE , FSG y GFD Aprobado y Ejecutado  a diciembre -2018</vt:lpstr>
      <vt:lpstr> PRESUPUESTO “BANDESAL” 2018</vt:lpstr>
      <vt:lpstr>Presupuesto Aprobado y Ejecutado- BDES</vt:lpstr>
      <vt:lpstr> PRESUPUESTO “Gastos de Fomento al Desarrollo” a Diciembre 2018</vt:lpstr>
      <vt:lpstr>Presupuesto Gastos de Fomento al Desarrollo expresado en US$ </vt:lpstr>
      <vt:lpstr> PRESUPUESTO “FDE” a Diciembre 2018</vt:lpstr>
      <vt:lpstr>Presupuesto Aprobado y Ejecutado- FDE</vt:lpstr>
      <vt:lpstr> Presupuesto Aprobado y Ejecutado “FSG” a Diciembre 2018</vt:lpstr>
      <vt:lpstr>Presupuesto Aprobado y Ejecutado-FSG   </vt:lpstr>
      <vt:lpstr>Presupuesto Total Aprobado y Ejecutado “BDES,FDE, FSG Y GFD” a Diciembre 2018</vt:lpstr>
      <vt:lpstr>presupuesto Aprobado y Ejecutado BDES, Fondos y GFD    </vt:lpstr>
    </vt:vector>
  </TitlesOfParts>
  <Company>BANDESAL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bandesal bandesal</dc:creator>
  <cp:lastModifiedBy>Roberto Méndez</cp:lastModifiedBy>
  <cp:revision>824</cp:revision>
  <cp:lastPrinted>2016-06-01T22:26:17Z</cp:lastPrinted>
  <dcterms:created xsi:type="dcterms:W3CDTF">2016-04-15T22:43:00Z</dcterms:created>
  <dcterms:modified xsi:type="dcterms:W3CDTF">2019-01-24T21:52:28Z</dcterms:modified>
</cp:coreProperties>
</file>