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8"/>
  </p:notesMasterIdLst>
  <p:handoutMasterIdLst>
    <p:handoutMasterId r:id="rId19"/>
  </p:handoutMasterIdLst>
  <p:sldIdLst>
    <p:sldId id="256" r:id="rId2"/>
    <p:sldId id="257" r:id="rId3"/>
    <p:sldId id="259" r:id="rId4"/>
    <p:sldId id="266" r:id="rId5"/>
    <p:sldId id="267" r:id="rId6"/>
    <p:sldId id="258" r:id="rId7"/>
    <p:sldId id="260" r:id="rId8"/>
    <p:sldId id="269" r:id="rId9"/>
    <p:sldId id="270" r:id="rId10"/>
    <p:sldId id="261" r:id="rId11"/>
    <p:sldId id="271" r:id="rId12"/>
    <p:sldId id="272" r:id="rId13"/>
    <p:sldId id="273" r:id="rId14"/>
    <p:sldId id="274" r:id="rId15"/>
    <p:sldId id="275" r:id="rId16"/>
    <p:sldId id="263" r:id="rId17"/>
  </p:sldIdLst>
  <p:sldSz cx="9144000" cy="6858000" type="screen4x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1734"/>
    <a:srgbClr val="C0A289"/>
    <a:srgbClr val="383B46"/>
    <a:srgbClr val="DAD8D9"/>
    <a:srgbClr val="EAEBE6"/>
    <a:srgbClr val="6E74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49"/>
    <p:restoredTop sz="94727"/>
  </p:normalViewPr>
  <p:slideViewPr>
    <p:cSldViewPr snapToGrid="0" snapToObjects="1">
      <p:cViewPr varScale="1">
        <p:scale>
          <a:sx n="78" d="100"/>
          <a:sy n="78" d="100"/>
        </p:scale>
        <p:origin x="984" y="90"/>
      </p:cViewPr>
      <p:guideLst/>
    </p:cSldViewPr>
  </p:slideViewPr>
  <p:notesTextViewPr>
    <p:cViewPr>
      <p:scale>
        <a:sx n="1" d="1"/>
        <a:sy n="1" d="1"/>
      </p:scale>
      <p:origin x="0" y="0"/>
    </p:cViewPr>
  </p:notesTextViewPr>
  <p:notesViewPr>
    <p:cSldViewPr snapToGrid="0" snapToObjects="1">
      <p:cViewPr varScale="1">
        <p:scale>
          <a:sx n="129" d="100"/>
          <a:sy n="129" d="100"/>
        </p:scale>
        <p:origin x="5776"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91D6AB-222A-E540-82BC-FD45649B835F}" type="datetimeFigureOut">
              <a:rPr lang="es-ES_tradnl" smtClean="0"/>
              <a:t>29/04/2020</a:t>
            </a:fld>
            <a:endParaRPr lang="es-ES_tradnl"/>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700C690-7342-EB46-9584-A821F5346A87}" type="slidenum">
              <a:rPr lang="es-ES_tradnl" smtClean="0"/>
              <a:t>‹Nº›</a:t>
            </a:fld>
            <a:endParaRPr lang="es-ES_tradnl"/>
          </a:p>
        </p:txBody>
      </p:sp>
    </p:spTree>
    <p:extLst>
      <p:ext uri="{BB962C8B-B14F-4D97-AF65-F5344CB8AC3E}">
        <p14:creationId xmlns:p14="http://schemas.microsoft.com/office/powerpoint/2010/main" val="8393540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5C610C-12CD-C84C-B485-EAD1052E55FA}" type="datetimeFigureOut">
              <a:rPr lang="es-ES_tradnl" smtClean="0"/>
              <a:t>29/04/2020</a:t>
            </a:fld>
            <a:endParaRPr lang="es-ES_tradnl"/>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EB1FDB-B598-7748-AA27-3D681FD26038}" type="slidenum">
              <a:rPr lang="es-ES_tradnl" smtClean="0"/>
              <a:t>‹Nº›</a:t>
            </a:fld>
            <a:endParaRPr lang="es-ES_tradnl"/>
          </a:p>
        </p:txBody>
      </p:sp>
    </p:spTree>
    <p:extLst>
      <p:ext uri="{BB962C8B-B14F-4D97-AF65-F5344CB8AC3E}">
        <p14:creationId xmlns:p14="http://schemas.microsoft.com/office/powerpoint/2010/main" val="1588243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_tradnl"/>
          </a:p>
        </p:txBody>
      </p:sp>
      <p:sp>
        <p:nvSpPr>
          <p:cNvPr id="4" name="Marcador de número de diapositiva 3"/>
          <p:cNvSpPr>
            <a:spLocks noGrp="1"/>
          </p:cNvSpPr>
          <p:nvPr>
            <p:ph type="sldNum" sz="quarter" idx="10"/>
          </p:nvPr>
        </p:nvSpPr>
        <p:spPr/>
        <p:txBody>
          <a:bodyPr/>
          <a:lstStyle/>
          <a:p>
            <a:fld id="{B4EB1FDB-B598-7748-AA27-3D681FD26038}" type="slidenum">
              <a:rPr lang="es-ES_tradnl" smtClean="0"/>
              <a:t>2</a:t>
            </a:fld>
            <a:endParaRPr lang="es-ES_tradnl"/>
          </a:p>
        </p:txBody>
      </p:sp>
    </p:spTree>
    <p:extLst>
      <p:ext uri="{BB962C8B-B14F-4D97-AF65-F5344CB8AC3E}">
        <p14:creationId xmlns:p14="http://schemas.microsoft.com/office/powerpoint/2010/main" val="1776595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Imagen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301624" y="2640075"/>
            <a:ext cx="5223853" cy="1790578"/>
          </a:xfrm>
        </p:spPr>
        <p:txBody>
          <a:bodyPr anchor="b">
            <a:normAutofit/>
          </a:bodyPr>
          <a:lstStyle>
            <a:lvl1pPr algn="ctr">
              <a:defRPr sz="3600">
                <a:solidFill>
                  <a:srgbClr val="DAD8D9"/>
                </a:solidFill>
              </a:defRPr>
            </a:lvl1pPr>
          </a:lstStyle>
          <a:p>
            <a:r>
              <a:rPr lang="es-ES_tradnl" dirty="0"/>
              <a:t>CLIC PARA EDITAR TÍTULO</a:t>
            </a:r>
            <a:endParaRPr lang="en-US" dirty="0"/>
          </a:p>
        </p:txBody>
      </p:sp>
      <p:sp>
        <p:nvSpPr>
          <p:cNvPr id="3" name="Subtitle 2"/>
          <p:cNvSpPr>
            <a:spLocks noGrp="1"/>
          </p:cNvSpPr>
          <p:nvPr>
            <p:ph type="subTitle" idx="1"/>
          </p:nvPr>
        </p:nvSpPr>
        <p:spPr>
          <a:xfrm>
            <a:off x="301624" y="4632326"/>
            <a:ext cx="5223853" cy="1128712"/>
          </a:xfrm>
        </p:spPr>
        <p:txBody>
          <a:bodyPr>
            <a:normAutofit/>
          </a:bodyPr>
          <a:lstStyle>
            <a:lvl1pPr marL="0" indent="0" algn="ctr">
              <a:buNone/>
              <a:defRPr sz="2100">
                <a:solidFill>
                  <a:srgbClr val="DAD8D9"/>
                </a:solidFill>
                <a:latin typeface="+mj-lt"/>
                <a:ea typeface="Adefebia Free Font" charset="0"/>
                <a:cs typeface="Adefebia Free Font"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_tradnl" dirty="0"/>
              <a:t>Haga clic para modificar el estilo de subtítulo del patrón</a:t>
            </a:r>
            <a:endParaRPr lang="en-US" dirty="0"/>
          </a:p>
        </p:txBody>
      </p:sp>
      <p:sp>
        <p:nvSpPr>
          <p:cNvPr id="4" name="Date Placeholder 3"/>
          <p:cNvSpPr>
            <a:spLocks noGrp="1"/>
          </p:cNvSpPr>
          <p:nvPr>
            <p:ph type="dt" sz="half" idx="10"/>
          </p:nvPr>
        </p:nvSpPr>
        <p:spPr/>
        <p:txBody>
          <a:bodyPr/>
          <a:lstStyle/>
          <a:p>
            <a:fld id="{E582D903-28F3-CB4D-9554-B1A4F23A7C9B}" type="datetime1">
              <a:rPr lang="es-SV" smtClean="0"/>
              <a:t>29/4/2020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9534364D-E3A2-A649-804F-DF26C5A4C4AB}" type="slidenum">
              <a:rPr lang="es-ES_tradnl" smtClean="0"/>
              <a:t>‹Nº›</a:t>
            </a:fld>
            <a:endParaRPr lang="es-ES_tradnl" dirty="0"/>
          </a:p>
        </p:txBody>
      </p:sp>
      <p:pic>
        <p:nvPicPr>
          <p:cNvPr id="10" name="Imagen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66283" y="685114"/>
            <a:ext cx="3725333" cy="1538073"/>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EFA978-DC4E-644F-90BD-330A6CAB9879}" type="datetime1">
              <a:rPr lang="es-SV" smtClean="0"/>
              <a:t>29/4/2020</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9534364D-E3A2-A649-804F-DF26C5A4C4AB}" type="slidenum">
              <a:rPr lang="es-ES_tradnl" smtClean="0"/>
              <a:t>‹Nº›</a:t>
            </a:fld>
            <a:endParaRPr lang="es-ES_tradnl"/>
          </a:p>
        </p:txBody>
      </p:sp>
      <p:pic>
        <p:nvPicPr>
          <p:cNvPr id="9" name="Imagen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923" y="304755"/>
            <a:ext cx="2570127" cy="999112"/>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EFA978-DC4E-644F-90BD-330A6CAB9879}" type="datetime1">
              <a:rPr lang="es-SV" smtClean="0"/>
              <a:t>29/4/2020</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9534364D-E3A2-A649-804F-DF26C5A4C4AB}" type="slidenum">
              <a:rPr lang="es-ES_tradnl" smtClean="0"/>
              <a:t>‹Nº›</a:t>
            </a:fld>
            <a:endParaRPr lang="es-ES_tradnl"/>
          </a:p>
        </p:txBody>
      </p:sp>
      <p:sp>
        <p:nvSpPr>
          <p:cNvPr id="7" name="Marcador de medios 6"/>
          <p:cNvSpPr>
            <a:spLocks noGrp="1"/>
          </p:cNvSpPr>
          <p:nvPr>
            <p:ph type="media" sz="quarter" idx="13"/>
          </p:nvPr>
        </p:nvSpPr>
        <p:spPr>
          <a:xfrm>
            <a:off x="628650" y="1481138"/>
            <a:ext cx="7886700" cy="4563400"/>
          </a:xfrm>
        </p:spPr>
        <p:txBody>
          <a:bodyPr/>
          <a:lstStyle/>
          <a:p>
            <a:endParaRPr lang="es-ES_tradnl"/>
          </a:p>
        </p:txBody>
      </p:sp>
      <p:pic>
        <p:nvPicPr>
          <p:cNvPr id="8" name="Imagen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923" y="304755"/>
            <a:ext cx="2570127" cy="999112"/>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Diapositiva de título">
    <p:spTree>
      <p:nvGrpSpPr>
        <p:cNvPr id="1" name=""/>
        <p:cNvGrpSpPr/>
        <p:nvPr/>
      </p:nvGrpSpPr>
      <p:grpSpPr>
        <a:xfrm>
          <a:off x="0" y="0"/>
          <a:ext cx="0" cy="0"/>
          <a:chOff x="0" y="0"/>
          <a:chExt cx="0" cy="0"/>
        </a:xfrm>
      </p:grpSpPr>
      <p:pic>
        <p:nvPicPr>
          <p:cNvPr id="9" name="Imagen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1" name="Imagen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66283" y="685114"/>
            <a:ext cx="3725333" cy="1538073"/>
          </a:xfrm>
          <a:prstGeom prst="rect">
            <a:avLst/>
          </a:prstGeom>
        </p:spPr>
      </p:pic>
      <p:sp>
        <p:nvSpPr>
          <p:cNvPr id="2" name="Title 1"/>
          <p:cNvSpPr>
            <a:spLocks noGrp="1"/>
          </p:cNvSpPr>
          <p:nvPr>
            <p:ph type="ctrTitle" hasCustomPrompt="1"/>
          </p:nvPr>
        </p:nvSpPr>
        <p:spPr>
          <a:xfrm>
            <a:off x="301624" y="3589369"/>
            <a:ext cx="5223853" cy="692486"/>
          </a:xfrm>
        </p:spPr>
        <p:txBody>
          <a:bodyPr anchor="b">
            <a:normAutofit/>
          </a:bodyPr>
          <a:lstStyle>
            <a:lvl1pPr algn="ctr">
              <a:defRPr sz="3600">
                <a:solidFill>
                  <a:srgbClr val="DAD8D9"/>
                </a:solidFill>
              </a:defRPr>
            </a:lvl1pPr>
          </a:lstStyle>
          <a:p>
            <a:r>
              <a:rPr lang="es-ES_tradnl" dirty="0"/>
              <a:t>MUCHAS GRACIAS</a:t>
            </a:r>
            <a:endParaRPr lang="en-US" dirty="0"/>
          </a:p>
        </p:txBody>
      </p:sp>
      <p:sp>
        <p:nvSpPr>
          <p:cNvPr id="3" name="Subtitle 2"/>
          <p:cNvSpPr>
            <a:spLocks noGrp="1"/>
          </p:cNvSpPr>
          <p:nvPr>
            <p:ph type="subTitle" idx="1"/>
          </p:nvPr>
        </p:nvSpPr>
        <p:spPr>
          <a:xfrm>
            <a:off x="301623" y="4281855"/>
            <a:ext cx="5223853" cy="1128712"/>
          </a:xfrm>
        </p:spPr>
        <p:txBody>
          <a:bodyPr>
            <a:normAutofit/>
          </a:bodyPr>
          <a:lstStyle>
            <a:lvl1pPr marL="0" indent="0" algn="ctr">
              <a:buNone/>
              <a:defRPr sz="2100">
                <a:solidFill>
                  <a:srgbClr val="DAD8D9"/>
                </a:solidFill>
                <a:latin typeface="+mj-lt"/>
                <a:ea typeface="Adefebia Free Font" charset="0"/>
                <a:cs typeface="Adefebia Free Font"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_tradnl" dirty="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776B42D-87B3-D14A-BD68-B1DF986A5F22}" type="datetime1">
              <a:rPr lang="es-SV" smtClean="0"/>
              <a:t>29/4/2020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9534364D-E3A2-A649-804F-DF26C5A4C4AB}" type="slidenum">
              <a:rPr lang="es-ES_tradnl" smtClean="0"/>
              <a:t>‹Nº›</a:t>
            </a:fld>
            <a:endParaRPr lang="es-ES_tradn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_tradnl"/>
              <a:t>Clic para editar título</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el estilo de texto del patrón</a:t>
            </a:r>
          </a:p>
        </p:txBody>
      </p:sp>
      <p:sp>
        <p:nvSpPr>
          <p:cNvPr id="5" name="Date Placeholder 4"/>
          <p:cNvSpPr>
            <a:spLocks noGrp="1"/>
          </p:cNvSpPr>
          <p:nvPr>
            <p:ph type="dt" sz="half" idx="10"/>
          </p:nvPr>
        </p:nvSpPr>
        <p:spPr/>
        <p:txBody>
          <a:bodyPr/>
          <a:lstStyle/>
          <a:p>
            <a:fld id="{DBA33FE1-B40D-964E-ACC3-C28B6A7BD0B0}" type="datetime1">
              <a:rPr lang="es-SV" smtClean="0"/>
              <a:t>29/4/2020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9534364D-E3A2-A649-804F-DF26C5A4C4AB}" type="slidenum">
              <a:rPr lang="es-ES_tradnl" smtClean="0"/>
              <a:t>‹Nº›</a:t>
            </a:fld>
            <a:endParaRPr lang="es-ES_tradn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_tradnl"/>
              <a:t>Clic para editar título</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a:t>Arrastre la imagen al marcador de posición o haga clic en el icono para agregarla</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el estilo de texto del patrón</a:t>
            </a:r>
          </a:p>
        </p:txBody>
      </p:sp>
      <p:sp>
        <p:nvSpPr>
          <p:cNvPr id="5" name="Date Placeholder 4"/>
          <p:cNvSpPr>
            <a:spLocks noGrp="1"/>
          </p:cNvSpPr>
          <p:nvPr>
            <p:ph type="dt" sz="half" idx="10"/>
          </p:nvPr>
        </p:nvSpPr>
        <p:spPr/>
        <p:txBody>
          <a:bodyPr/>
          <a:lstStyle/>
          <a:p>
            <a:fld id="{41B3EDF6-078A-5C48-984D-4153953D304D}" type="datetime1">
              <a:rPr lang="es-SV" smtClean="0"/>
              <a:t>29/4/2020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9534364D-E3A2-A649-804F-DF26C5A4C4AB}" type="slidenum">
              <a:rPr lang="es-ES_tradnl" smtClean="0"/>
              <a:t>‹Nº›</a:t>
            </a:fld>
            <a:endParaRPr lang="es-ES_tradnl"/>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 para editar título</a:t>
            </a:r>
            <a:endParaRPr lang="en-US" dirty="0"/>
          </a:p>
        </p:txBody>
      </p:sp>
      <p:sp>
        <p:nvSpPr>
          <p:cNvPr id="3" name="Vertical Text Placeholder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Date Placeholder 3"/>
          <p:cNvSpPr>
            <a:spLocks noGrp="1"/>
          </p:cNvSpPr>
          <p:nvPr>
            <p:ph type="dt" sz="half" idx="10"/>
          </p:nvPr>
        </p:nvSpPr>
        <p:spPr/>
        <p:txBody>
          <a:bodyPr/>
          <a:lstStyle/>
          <a:p>
            <a:fld id="{98D171AE-FC47-CA41-A34F-40BF32E954D2}" type="datetime1">
              <a:rPr lang="es-SV" smtClean="0"/>
              <a:t>29/4/2020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9534364D-E3A2-A649-804F-DF26C5A4C4AB}" type="slidenum">
              <a:rPr lang="es-ES_tradnl" smtClean="0"/>
              <a:t>‹Nº›</a:t>
            </a:fld>
            <a:endParaRPr lang="es-ES_tradn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_tradnl"/>
              <a:t>Clic para editar título</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Date Placeholder 3"/>
          <p:cNvSpPr>
            <a:spLocks noGrp="1"/>
          </p:cNvSpPr>
          <p:nvPr>
            <p:ph type="dt" sz="half" idx="10"/>
          </p:nvPr>
        </p:nvSpPr>
        <p:spPr/>
        <p:txBody>
          <a:bodyPr/>
          <a:lstStyle/>
          <a:p>
            <a:fld id="{45CE0650-6039-E74E-931D-61B49609AB2C}" type="datetime1">
              <a:rPr lang="es-SV" smtClean="0"/>
              <a:t>29/4/2020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9534364D-E3A2-A649-804F-DF26C5A4C4AB}" type="slidenum">
              <a:rPr lang="es-ES_tradnl" smtClean="0"/>
              <a:t>‹Nº›</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28950" y="378611"/>
            <a:ext cx="5486400" cy="826287"/>
          </a:xfrm>
        </p:spPr>
        <p:txBody>
          <a:bodyPr>
            <a:normAutofit/>
          </a:bodyPr>
          <a:lstStyle>
            <a:lvl1pPr algn="r">
              <a:defRPr sz="2800">
                <a:solidFill>
                  <a:srgbClr val="383B46"/>
                </a:solidFill>
                <a:latin typeface="+mj-lt"/>
              </a:defRPr>
            </a:lvl1pPr>
          </a:lstStyle>
          <a:p>
            <a:r>
              <a:rPr lang="es-ES_tradnl" dirty="0"/>
              <a:t>CLIC PARA EDITAR TÍTULO</a:t>
            </a:r>
            <a:endParaRPr lang="en-US" dirty="0"/>
          </a:p>
        </p:txBody>
      </p:sp>
      <p:sp>
        <p:nvSpPr>
          <p:cNvPr id="3" name="Content Placeholder 2"/>
          <p:cNvSpPr>
            <a:spLocks noGrp="1"/>
          </p:cNvSpPr>
          <p:nvPr>
            <p:ph idx="1"/>
          </p:nvPr>
        </p:nvSpPr>
        <p:spPr/>
        <p:txBody>
          <a:bodyPr/>
          <a:lstStyle>
            <a:lvl1pPr>
              <a:defRPr sz="2400">
                <a:latin typeface="+mj-lt"/>
              </a:defRPr>
            </a:lvl1pPr>
            <a:lvl2pPr>
              <a:defRPr sz="2300">
                <a:latin typeface="+mj-lt"/>
              </a:defRPr>
            </a:lvl2pPr>
            <a:lvl3pPr>
              <a:defRPr>
                <a:latin typeface="+mj-lt"/>
              </a:defRPr>
            </a:lvl3pPr>
            <a:lvl4pPr>
              <a:defRPr>
                <a:latin typeface="+mj-lt"/>
              </a:defRPr>
            </a:lvl4pPr>
            <a:lvl5pPr>
              <a:defRPr>
                <a:latin typeface="+mj-lt"/>
              </a:defRPr>
            </a:lvl5p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n-US" dirty="0"/>
          </a:p>
        </p:txBody>
      </p:sp>
      <p:sp>
        <p:nvSpPr>
          <p:cNvPr id="4" name="Date Placeholder 3"/>
          <p:cNvSpPr>
            <a:spLocks noGrp="1"/>
          </p:cNvSpPr>
          <p:nvPr>
            <p:ph type="dt" sz="half" idx="10"/>
          </p:nvPr>
        </p:nvSpPr>
        <p:spPr/>
        <p:txBody>
          <a:bodyPr/>
          <a:lstStyle/>
          <a:p>
            <a:fld id="{511CD24E-875D-9F45-B394-29021FEF0E89}" type="datetime1">
              <a:rPr lang="es-SV" smtClean="0"/>
              <a:t>29/4/2020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9534364D-E3A2-A649-804F-DF26C5A4C4AB}" type="slidenum">
              <a:rPr lang="es-ES_tradnl" smtClean="0"/>
              <a:t>‹Nº›</a:t>
            </a:fld>
            <a:endParaRPr lang="es-ES_tradnl"/>
          </a:p>
        </p:txBody>
      </p:sp>
      <p:pic>
        <p:nvPicPr>
          <p:cNvPr id="8" name="Imagen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923" y="304755"/>
            <a:ext cx="2570127" cy="99911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8" name="Imagen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5715"/>
          </a:xfrm>
          <a:prstGeom prst="rect">
            <a:avLst/>
          </a:prstGeom>
        </p:spPr>
      </p:pic>
      <p:pic>
        <p:nvPicPr>
          <p:cNvPr id="10" name="Imagen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14822" y="0"/>
            <a:ext cx="3343656" cy="6858000"/>
          </a:xfrm>
          <a:prstGeom prst="rect">
            <a:avLst/>
          </a:prstGeom>
        </p:spPr>
      </p:pic>
      <p:sp>
        <p:nvSpPr>
          <p:cNvPr id="2" name="Title 1"/>
          <p:cNvSpPr>
            <a:spLocks noGrp="1"/>
          </p:cNvSpPr>
          <p:nvPr>
            <p:ph type="title" hasCustomPrompt="1"/>
          </p:nvPr>
        </p:nvSpPr>
        <p:spPr>
          <a:xfrm>
            <a:off x="623887" y="3376492"/>
            <a:ext cx="7886700" cy="889245"/>
          </a:xfrm>
        </p:spPr>
        <p:txBody>
          <a:bodyPr anchor="b">
            <a:normAutofit/>
          </a:bodyPr>
          <a:lstStyle>
            <a:lvl1pPr algn="ctr">
              <a:defRPr sz="4000">
                <a:solidFill>
                  <a:srgbClr val="6E7478"/>
                </a:solidFill>
              </a:defRPr>
            </a:lvl1pPr>
          </a:lstStyle>
          <a:p>
            <a:r>
              <a:rPr lang="es-ES_tradnl" dirty="0"/>
              <a:t>CLIC PARA EDITAR TÍTULO</a:t>
            </a:r>
            <a:endParaRPr lang="en-US" dirty="0"/>
          </a:p>
        </p:txBody>
      </p:sp>
      <p:sp>
        <p:nvSpPr>
          <p:cNvPr id="3" name="Text Placeholder 2"/>
          <p:cNvSpPr>
            <a:spLocks noGrp="1"/>
          </p:cNvSpPr>
          <p:nvPr>
            <p:ph type="body" idx="1"/>
          </p:nvPr>
        </p:nvSpPr>
        <p:spPr>
          <a:xfrm>
            <a:off x="623888" y="4265737"/>
            <a:ext cx="7886700" cy="1500187"/>
          </a:xfrm>
        </p:spPr>
        <p:txBody>
          <a:bodyPr/>
          <a:lstStyle>
            <a:lvl1pPr marL="0" indent="0" algn="ctr">
              <a:buNone/>
              <a:defRPr sz="2400">
                <a:solidFill>
                  <a:srgbClr val="6E7478"/>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_tradnl" dirty="0"/>
              <a:t>Haga clic para modificar el estilo de texto del patrón</a:t>
            </a:r>
          </a:p>
        </p:txBody>
      </p:sp>
      <p:sp>
        <p:nvSpPr>
          <p:cNvPr id="4" name="Date Placeholder 3"/>
          <p:cNvSpPr>
            <a:spLocks noGrp="1"/>
          </p:cNvSpPr>
          <p:nvPr>
            <p:ph type="dt" sz="half" idx="10"/>
          </p:nvPr>
        </p:nvSpPr>
        <p:spPr/>
        <p:txBody>
          <a:bodyPr/>
          <a:lstStyle/>
          <a:p>
            <a:fld id="{F4C2ED96-0DFD-614B-BE27-3D61E64835B0}" type="datetime1">
              <a:rPr lang="es-SV" smtClean="0"/>
              <a:t>29/4/2020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9534364D-E3A2-A649-804F-DF26C5A4C4AB}" type="slidenum">
              <a:rPr lang="es-ES_tradnl" smtClean="0"/>
              <a:t>‹Nº›</a:t>
            </a:fld>
            <a:endParaRPr lang="es-ES_tradnl"/>
          </a:p>
        </p:txBody>
      </p:sp>
      <p:pic>
        <p:nvPicPr>
          <p:cNvPr id="13" name="Imagen 12"/>
          <p:cNvPicPr>
            <a:picLocks noChangeAspect="1"/>
          </p:cNvPicPr>
          <p:nvPr userDrawn="1"/>
        </p:nvPicPr>
        <p:blipFill rotWithShape="1">
          <a:blip r:embed="rId4">
            <a:extLst>
              <a:ext uri="{28A0092B-C50C-407E-A947-70E740481C1C}">
                <a14:useLocalDpi xmlns:a14="http://schemas.microsoft.com/office/drawing/2010/main" val="0"/>
              </a:ext>
            </a:extLst>
          </a:blip>
          <a:srcRect l="8022" r="5273" b="5614"/>
          <a:stretch/>
        </p:blipFill>
        <p:spPr>
          <a:xfrm>
            <a:off x="2819400" y="980463"/>
            <a:ext cx="3505201" cy="1483337"/>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6050" y="319218"/>
            <a:ext cx="5829300" cy="885336"/>
          </a:xfrm>
        </p:spPr>
        <p:txBody>
          <a:bodyPr>
            <a:normAutofit/>
          </a:bodyPr>
          <a:lstStyle>
            <a:lvl1pPr algn="r">
              <a:defRPr sz="2800">
                <a:solidFill>
                  <a:srgbClr val="383B46"/>
                </a:solidFill>
              </a:defRPr>
            </a:lvl1pPr>
          </a:lstStyle>
          <a:p>
            <a:r>
              <a:rPr lang="es-ES_tradnl" dirty="0"/>
              <a:t>CLIC PARA EDITAR TÍTULO</a:t>
            </a:r>
            <a:endParaRPr lang="en-US" dirty="0"/>
          </a:p>
        </p:txBody>
      </p:sp>
      <p:sp>
        <p:nvSpPr>
          <p:cNvPr id="3" name="Content Placeholder 2"/>
          <p:cNvSpPr>
            <a:spLocks noGrp="1"/>
          </p:cNvSpPr>
          <p:nvPr>
            <p:ph sz="half" idx="1"/>
          </p:nvPr>
        </p:nvSpPr>
        <p:spPr>
          <a:xfrm>
            <a:off x="628650" y="1825625"/>
            <a:ext cx="3886200" cy="4218913"/>
          </a:xfrm>
        </p:spPr>
        <p:txBody>
          <a:bodyPr/>
          <a:lstStyle>
            <a:lvl1pPr>
              <a:defRPr sz="2400">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n-US" dirty="0"/>
          </a:p>
        </p:txBody>
      </p:sp>
      <p:sp>
        <p:nvSpPr>
          <p:cNvPr id="4" name="Content Placeholder 3"/>
          <p:cNvSpPr>
            <a:spLocks noGrp="1"/>
          </p:cNvSpPr>
          <p:nvPr>
            <p:ph sz="half" idx="2"/>
          </p:nvPr>
        </p:nvSpPr>
        <p:spPr>
          <a:xfrm>
            <a:off x="4629150" y="1825625"/>
            <a:ext cx="3886200" cy="4218913"/>
          </a:xfrm>
        </p:spPr>
        <p:txBody>
          <a:bodyPr/>
          <a:lstStyle>
            <a:lvl1pPr>
              <a:defRPr sz="2400">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n-US" dirty="0"/>
          </a:p>
        </p:txBody>
      </p:sp>
      <p:sp>
        <p:nvSpPr>
          <p:cNvPr id="5" name="Date Placeholder 4"/>
          <p:cNvSpPr>
            <a:spLocks noGrp="1"/>
          </p:cNvSpPr>
          <p:nvPr>
            <p:ph type="dt" sz="half" idx="10"/>
          </p:nvPr>
        </p:nvSpPr>
        <p:spPr/>
        <p:txBody>
          <a:bodyPr/>
          <a:lstStyle/>
          <a:p>
            <a:fld id="{B46592AF-732B-EA4A-BB9E-83A1EC77D0FA}" type="datetime1">
              <a:rPr lang="es-SV" smtClean="0"/>
              <a:t>29/4/2020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9534364D-E3A2-A649-804F-DF26C5A4C4AB}" type="slidenum">
              <a:rPr lang="es-ES_tradnl" smtClean="0"/>
              <a:t>‹Nº›</a:t>
            </a:fld>
            <a:endParaRPr lang="es-ES_tradnl"/>
          </a:p>
        </p:txBody>
      </p:sp>
      <p:pic>
        <p:nvPicPr>
          <p:cNvPr id="13" name="Imagen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923" y="304755"/>
            <a:ext cx="2570127" cy="999112"/>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Dos objeto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6050" y="318236"/>
            <a:ext cx="5829300" cy="885336"/>
          </a:xfrm>
        </p:spPr>
        <p:txBody>
          <a:bodyPr>
            <a:normAutofit/>
          </a:bodyPr>
          <a:lstStyle>
            <a:lvl1pPr algn="r">
              <a:defRPr sz="2800">
                <a:solidFill>
                  <a:srgbClr val="383B46"/>
                </a:solidFill>
              </a:defRPr>
            </a:lvl1pPr>
          </a:lstStyle>
          <a:p>
            <a:r>
              <a:rPr lang="es-ES_tradnl" dirty="0"/>
              <a:t>CLIC PARA EDITAR TÍTULO</a:t>
            </a:r>
            <a:endParaRPr lang="en-US" dirty="0"/>
          </a:p>
        </p:txBody>
      </p:sp>
      <p:sp>
        <p:nvSpPr>
          <p:cNvPr id="4" name="Content Placeholder 3"/>
          <p:cNvSpPr>
            <a:spLocks noGrp="1"/>
          </p:cNvSpPr>
          <p:nvPr>
            <p:ph sz="half" idx="2"/>
          </p:nvPr>
        </p:nvSpPr>
        <p:spPr>
          <a:xfrm>
            <a:off x="4629150" y="1825625"/>
            <a:ext cx="3886200" cy="4218913"/>
          </a:xfrm>
        </p:spPr>
        <p:txBody>
          <a:bodyPr/>
          <a:lstStyle>
            <a:lvl1pPr>
              <a:defRPr sz="2400">
                <a:latin typeface="+mj-lt"/>
              </a:defRPr>
            </a:lvl1pPr>
            <a:lvl2pPr>
              <a:defRPr sz="2300">
                <a:latin typeface="+mj-lt"/>
              </a:defRPr>
            </a:lvl2pPr>
            <a:lvl3pPr>
              <a:defRPr>
                <a:latin typeface="+mj-lt"/>
              </a:defRPr>
            </a:lvl3pPr>
            <a:lvl4pPr>
              <a:defRPr>
                <a:latin typeface="+mj-lt"/>
              </a:defRPr>
            </a:lvl4pPr>
            <a:lvl5pPr>
              <a:defRPr>
                <a:latin typeface="+mj-lt"/>
              </a:defRPr>
            </a:lvl5p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n-US" dirty="0"/>
          </a:p>
        </p:txBody>
      </p:sp>
      <p:sp>
        <p:nvSpPr>
          <p:cNvPr id="5" name="Date Placeholder 4"/>
          <p:cNvSpPr>
            <a:spLocks noGrp="1"/>
          </p:cNvSpPr>
          <p:nvPr>
            <p:ph type="dt" sz="half" idx="10"/>
          </p:nvPr>
        </p:nvSpPr>
        <p:spPr/>
        <p:txBody>
          <a:bodyPr/>
          <a:lstStyle/>
          <a:p>
            <a:fld id="{B46592AF-732B-EA4A-BB9E-83A1EC77D0FA}" type="datetime1">
              <a:rPr lang="es-SV" smtClean="0"/>
              <a:t>29/4/2020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9534364D-E3A2-A649-804F-DF26C5A4C4AB}" type="slidenum">
              <a:rPr lang="es-ES_tradnl" smtClean="0"/>
              <a:t>‹Nº›</a:t>
            </a:fld>
            <a:endParaRPr lang="es-ES_tradnl"/>
          </a:p>
        </p:txBody>
      </p:sp>
      <p:sp>
        <p:nvSpPr>
          <p:cNvPr id="11" name="Marcador de imagen 10"/>
          <p:cNvSpPr>
            <a:spLocks noGrp="1"/>
          </p:cNvSpPr>
          <p:nvPr>
            <p:ph type="pic" sz="quarter" idx="13"/>
          </p:nvPr>
        </p:nvSpPr>
        <p:spPr>
          <a:xfrm>
            <a:off x="447675" y="1825625"/>
            <a:ext cx="3965575" cy="4218913"/>
          </a:xfrm>
        </p:spPr>
        <p:txBody>
          <a:bodyPr/>
          <a:lstStyle/>
          <a:p>
            <a:endParaRPr lang="es-ES_tradnl"/>
          </a:p>
        </p:txBody>
      </p:sp>
      <p:pic>
        <p:nvPicPr>
          <p:cNvPr id="13" name="Imagen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923" y="304755"/>
            <a:ext cx="2570127" cy="999112"/>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Dos objeto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6050" y="319218"/>
            <a:ext cx="5829300" cy="885336"/>
          </a:xfrm>
        </p:spPr>
        <p:txBody>
          <a:bodyPr>
            <a:normAutofit/>
          </a:bodyPr>
          <a:lstStyle>
            <a:lvl1pPr algn="r">
              <a:defRPr sz="2800">
                <a:solidFill>
                  <a:srgbClr val="383B46"/>
                </a:solidFill>
              </a:defRPr>
            </a:lvl1pPr>
          </a:lstStyle>
          <a:p>
            <a:r>
              <a:rPr lang="es-ES_tradnl" dirty="0"/>
              <a:t>CLIC PARA EDITAR TÍTULO</a:t>
            </a:r>
            <a:endParaRPr lang="en-US" dirty="0"/>
          </a:p>
        </p:txBody>
      </p:sp>
      <p:sp>
        <p:nvSpPr>
          <p:cNvPr id="4" name="Content Placeholder 3"/>
          <p:cNvSpPr>
            <a:spLocks noGrp="1"/>
          </p:cNvSpPr>
          <p:nvPr>
            <p:ph sz="half" idx="2"/>
          </p:nvPr>
        </p:nvSpPr>
        <p:spPr>
          <a:xfrm>
            <a:off x="364681" y="1760051"/>
            <a:ext cx="3416011" cy="4284487"/>
          </a:xfrm>
        </p:spPr>
        <p:txBody>
          <a:bodyPr/>
          <a:lstStyle>
            <a:lvl1pPr>
              <a:defRPr sz="2400">
                <a:latin typeface="+mj-lt"/>
              </a:defRPr>
            </a:lvl1pPr>
            <a:lvl2pPr>
              <a:defRPr sz="2300">
                <a:latin typeface="+mj-lt"/>
              </a:defRPr>
            </a:lvl2pPr>
            <a:lvl3pPr>
              <a:defRPr>
                <a:latin typeface="+mj-lt"/>
              </a:defRPr>
            </a:lvl3pPr>
            <a:lvl4pPr>
              <a:defRPr>
                <a:latin typeface="+mj-lt"/>
              </a:defRPr>
            </a:lvl4pPr>
            <a:lvl5pPr>
              <a:defRPr>
                <a:latin typeface="+mj-lt"/>
              </a:defRPr>
            </a:lvl5p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n-US" dirty="0"/>
          </a:p>
        </p:txBody>
      </p:sp>
      <p:sp>
        <p:nvSpPr>
          <p:cNvPr id="5" name="Date Placeholder 4"/>
          <p:cNvSpPr>
            <a:spLocks noGrp="1"/>
          </p:cNvSpPr>
          <p:nvPr>
            <p:ph type="dt" sz="half" idx="10"/>
          </p:nvPr>
        </p:nvSpPr>
        <p:spPr/>
        <p:txBody>
          <a:bodyPr/>
          <a:lstStyle/>
          <a:p>
            <a:fld id="{B46592AF-732B-EA4A-BB9E-83A1EC77D0FA}" type="datetime1">
              <a:rPr lang="es-SV" smtClean="0"/>
              <a:t>29/4/2020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9534364D-E3A2-A649-804F-DF26C5A4C4AB}" type="slidenum">
              <a:rPr lang="es-ES_tradnl" smtClean="0"/>
              <a:t>‹Nº›</a:t>
            </a:fld>
            <a:endParaRPr lang="es-ES_tradnl"/>
          </a:p>
        </p:txBody>
      </p:sp>
      <p:sp>
        <p:nvSpPr>
          <p:cNvPr id="11" name="Marcador de imagen 10"/>
          <p:cNvSpPr>
            <a:spLocks noGrp="1"/>
          </p:cNvSpPr>
          <p:nvPr>
            <p:ph type="pic" sz="quarter" idx="13"/>
          </p:nvPr>
        </p:nvSpPr>
        <p:spPr>
          <a:xfrm>
            <a:off x="4023360" y="1760051"/>
            <a:ext cx="4491990" cy="4284487"/>
          </a:xfrm>
        </p:spPr>
        <p:txBody>
          <a:bodyPr/>
          <a:lstStyle/>
          <a:p>
            <a:endParaRPr lang="es-ES_tradnl"/>
          </a:p>
        </p:txBody>
      </p:sp>
      <p:pic>
        <p:nvPicPr>
          <p:cNvPr id="13" name="Imagen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923" y="304755"/>
            <a:ext cx="2570127" cy="999112"/>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15184" y="383415"/>
            <a:ext cx="5900166" cy="839420"/>
          </a:xfrm>
        </p:spPr>
        <p:txBody>
          <a:bodyPr>
            <a:normAutofit/>
          </a:bodyPr>
          <a:lstStyle>
            <a:lvl1pPr algn="r">
              <a:defRPr sz="2800">
                <a:solidFill>
                  <a:srgbClr val="383B46"/>
                </a:solidFill>
              </a:defRPr>
            </a:lvl1pPr>
          </a:lstStyle>
          <a:p>
            <a:r>
              <a:rPr lang="es-ES_tradnl" dirty="0"/>
              <a:t>CLIC PARA EDITAR TÍTULO</a:t>
            </a:r>
            <a:endParaRPr lang="en-US" dirty="0"/>
          </a:p>
        </p:txBody>
      </p:sp>
      <p:sp>
        <p:nvSpPr>
          <p:cNvPr id="3" name="Text Placeholder 2"/>
          <p:cNvSpPr>
            <a:spLocks noGrp="1"/>
          </p:cNvSpPr>
          <p:nvPr>
            <p:ph type="body" idx="1"/>
          </p:nvPr>
        </p:nvSpPr>
        <p:spPr>
          <a:xfrm>
            <a:off x="629842" y="1681163"/>
            <a:ext cx="3868340" cy="823912"/>
          </a:xfrm>
        </p:spPr>
        <p:txBody>
          <a:bodyPr anchor="b">
            <a:normAutofit/>
          </a:bodyPr>
          <a:lstStyle>
            <a:lvl1pPr marL="0" indent="0">
              <a:buNone/>
              <a:defRPr sz="24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dirty="0"/>
              <a:t>Haga clic para modificar el estilo de texto del patrón</a:t>
            </a:r>
          </a:p>
        </p:txBody>
      </p:sp>
      <p:sp>
        <p:nvSpPr>
          <p:cNvPr id="4" name="Content Placeholder 3"/>
          <p:cNvSpPr>
            <a:spLocks noGrp="1"/>
          </p:cNvSpPr>
          <p:nvPr>
            <p:ph sz="half" idx="2"/>
          </p:nvPr>
        </p:nvSpPr>
        <p:spPr>
          <a:xfrm>
            <a:off x="629842" y="2505075"/>
            <a:ext cx="3868340" cy="3539463"/>
          </a:xfrm>
        </p:spPr>
        <p:txBody>
          <a:bodyPr/>
          <a:lstStyle>
            <a:lvl1pPr>
              <a:defRPr sz="2400">
                <a:latin typeface="+mj-lt"/>
              </a:defRPr>
            </a:lvl1pPr>
            <a:lvl2pPr>
              <a:defRPr sz="2300">
                <a:latin typeface="+mj-lt"/>
              </a:defRPr>
            </a:lvl2pPr>
            <a:lvl3pPr>
              <a:defRPr>
                <a:latin typeface="+mj-lt"/>
              </a:defRPr>
            </a:lvl3pPr>
            <a:lvl4pPr>
              <a:defRPr>
                <a:latin typeface="+mj-lt"/>
              </a:defRPr>
            </a:lvl4pPr>
            <a:lvl5pPr>
              <a:defRPr>
                <a:latin typeface="+mj-lt"/>
              </a:defRPr>
            </a:lvl5p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normAutofit/>
          </a:bodyPr>
          <a:lstStyle>
            <a:lvl1pPr marL="0" indent="0">
              <a:buNone/>
              <a:defRPr sz="24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dirty="0"/>
              <a:t>Haga clic para modificar el estilo de texto del patrón</a:t>
            </a:r>
          </a:p>
        </p:txBody>
      </p:sp>
      <p:sp>
        <p:nvSpPr>
          <p:cNvPr id="6" name="Content Placeholder 5"/>
          <p:cNvSpPr>
            <a:spLocks noGrp="1"/>
          </p:cNvSpPr>
          <p:nvPr>
            <p:ph sz="quarter" idx="4"/>
          </p:nvPr>
        </p:nvSpPr>
        <p:spPr>
          <a:xfrm>
            <a:off x="4629150" y="2505075"/>
            <a:ext cx="3887391" cy="3539463"/>
          </a:xfrm>
        </p:spPr>
        <p:txBody>
          <a:bodyPr/>
          <a:lstStyle>
            <a:lvl1pPr>
              <a:defRPr sz="2400">
                <a:latin typeface="+mj-lt"/>
              </a:defRPr>
            </a:lvl1pPr>
            <a:lvl2pPr>
              <a:defRPr sz="2300">
                <a:latin typeface="+mj-lt"/>
              </a:defRPr>
            </a:lvl2pPr>
            <a:lvl3pPr>
              <a:defRPr>
                <a:latin typeface="+mj-lt"/>
              </a:defRPr>
            </a:lvl3pPr>
            <a:lvl4pPr>
              <a:defRPr>
                <a:latin typeface="+mj-lt"/>
              </a:defRPr>
            </a:lvl4pPr>
            <a:lvl5pPr>
              <a:defRPr>
                <a:latin typeface="+mj-lt"/>
              </a:defRPr>
            </a:lvl5p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n-US" dirty="0"/>
          </a:p>
        </p:txBody>
      </p:sp>
      <p:sp>
        <p:nvSpPr>
          <p:cNvPr id="7" name="Date Placeholder 6"/>
          <p:cNvSpPr>
            <a:spLocks noGrp="1"/>
          </p:cNvSpPr>
          <p:nvPr>
            <p:ph type="dt" sz="half" idx="10"/>
          </p:nvPr>
        </p:nvSpPr>
        <p:spPr/>
        <p:txBody>
          <a:bodyPr/>
          <a:lstStyle/>
          <a:p>
            <a:fld id="{67DD748F-58B6-BF4D-A9EE-DA1FDC9E5F7E}" type="datetime1">
              <a:rPr lang="es-SV" smtClean="0"/>
              <a:t>29/4/2020</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9534364D-E3A2-A649-804F-DF26C5A4C4AB}" type="slidenum">
              <a:rPr lang="es-ES_tradnl" smtClean="0"/>
              <a:t>‹Nº›</a:t>
            </a:fld>
            <a:endParaRPr lang="es-ES_tradnl"/>
          </a:p>
        </p:txBody>
      </p:sp>
      <p:pic>
        <p:nvPicPr>
          <p:cNvPr id="14" name="Imagen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923" y="304755"/>
            <a:ext cx="2570127" cy="999112"/>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6050" y="365127"/>
            <a:ext cx="5829300" cy="1006474"/>
          </a:xfrm>
        </p:spPr>
        <p:txBody>
          <a:bodyPr>
            <a:normAutofit/>
          </a:bodyPr>
          <a:lstStyle>
            <a:lvl1pPr algn="r">
              <a:defRPr sz="2800">
                <a:solidFill>
                  <a:srgbClr val="383B46"/>
                </a:solidFill>
              </a:defRPr>
            </a:lvl1pPr>
          </a:lstStyle>
          <a:p>
            <a:r>
              <a:rPr lang="es-ES_tradnl" dirty="0"/>
              <a:t>CLIC PARA EDITAR TÍTULO</a:t>
            </a:r>
            <a:endParaRPr lang="en-US" dirty="0"/>
          </a:p>
        </p:txBody>
      </p:sp>
      <p:sp>
        <p:nvSpPr>
          <p:cNvPr id="3" name="Date Placeholder 2"/>
          <p:cNvSpPr>
            <a:spLocks noGrp="1"/>
          </p:cNvSpPr>
          <p:nvPr>
            <p:ph type="dt" sz="half" idx="10"/>
          </p:nvPr>
        </p:nvSpPr>
        <p:spPr/>
        <p:txBody>
          <a:bodyPr/>
          <a:lstStyle/>
          <a:p>
            <a:fld id="{6B325737-3DB6-7A4D-92D9-3F98BFC46034}" type="datetime1">
              <a:rPr lang="es-SV" smtClean="0"/>
              <a:t>29/4/2020</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9534364D-E3A2-A649-804F-DF26C5A4C4AB}" type="slidenum">
              <a:rPr lang="es-ES_tradnl" smtClean="0"/>
              <a:t>‹Nº›</a:t>
            </a:fld>
            <a:endParaRPr lang="es-ES_tradnl"/>
          </a:p>
        </p:txBody>
      </p:sp>
      <p:pic>
        <p:nvPicPr>
          <p:cNvPr id="10" name="Imagen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923" y="304755"/>
            <a:ext cx="2570127" cy="999112"/>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Solo el títul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06040" y="365127"/>
            <a:ext cx="5909310" cy="1006474"/>
          </a:xfrm>
        </p:spPr>
        <p:txBody>
          <a:bodyPr>
            <a:normAutofit/>
          </a:bodyPr>
          <a:lstStyle>
            <a:lvl1pPr algn="r">
              <a:defRPr sz="2800">
                <a:solidFill>
                  <a:srgbClr val="383B46"/>
                </a:solidFill>
              </a:defRPr>
            </a:lvl1pPr>
          </a:lstStyle>
          <a:p>
            <a:r>
              <a:rPr lang="es-ES_tradnl" dirty="0"/>
              <a:t>CLIC PARA EDITAR TÍTULO</a:t>
            </a:r>
            <a:endParaRPr lang="en-US" dirty="0"/>
          </a:p>
        </p:txBody>
      </p:sp>
      <p:sp>
        <p:nvSpPr>
          <p:cNvPr id="3" name="Date Placeholder 2"/>
          <p:cNvSpPr>
            <a:spLocks noGrp="1"/>
          </p:cNvSpPr>
          <p:nvPr>
            <p:ph type="dt" sz="half" idx="10"/>
          </p:nvPr>
        </p:nvSpPr>
        <p:spPr/>
        <p:txBody>
          <a:bodyPr/>
          <a:lstStyle/>
          <a:p>
            <a:fld id="{6B325737-3DB6-7A4D-92D9-3F98BFC46034}" type="datetime1">
              <a:rPr lang="es-SV" smtClean="0"/>
              <a:t>29/4/2020</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9534364D-E3A2-A649-804F-DF26C5A4C4AB}" type="slidenum">
              <a:rPr lang="es-ES_tradnl" smtClean="0"/>
              <a:t>‹Nº›</a:t>
            </a:fld>
            <a:endParaRPr lang="es-ES_tradnl"/>
          </a:p>
        </p:txBody>
      </p:sp>
      <p:sp>
        <p:nvSpPr>
          <p:cNvPr id="10" name="Marcador de imagen 9"/>
          <p:cNvSpPr>
            <a:spLocks noGrp="1"/>
          </p:cNvSpPr>
          <p:nvPr>
            <p:ph type="pic" sz="quarter" idx="13"/>
          </p:nvPr>
        </p:nvSpPr>
        <p:spPr>
          <a:xfrm>
            <a:off x="628650" y="1878108"/>
            <a:ext cx="7886700" cy="4157663"/>
          </a:xfrm>
        </p:spPr>
        <p:txBody>
          <a:bodyPr/>
          <a:lstStyle/>
          <a:p>
            <a:endParaRPr lang="es-ES_tradnl"/>
          </a:p>
        </p:txBody>
      </p:sp>
      <p:pic>
        <p:nvPicPr>
          <p:cNvPr id="12" name="Imagen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923" y="304755"/>
            <a:ext cx="2570127" cy="999112"/>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_tradnl" dirty="0"/>
              <a:t>Clic para editar título</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65B53C-4925-9649-B9EE-02B993C92BB9}" type="datetime1">
              <a:rPr lang="es-SV" smtClean="0"/>
              <a:t>29/4/2020</a:t>
            </a:fld>
            <a:endParaRPr lang="es-ES_tradn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34364D-E3A2-A649-804F-DF26C5A4C4AB}" type="slidenum">
              <a:rPr lang="es-ES_tradnl" smtClean="0"/>
              <a:t>‹Nº›</a:t>
            </a:fld>
            <a:endParaRPr lang="es-ES_tradnl"/>
          </a:p>
        </p:txBody>
      </p:sp>
    </p:spTree>
    <p:extLst>
      <p:ext uri="{BB962C8B-B14F-4D97-AF65-F5344CB8AC3E}">
        <p14:creationId xmlns:p14="http://schemas.microsoft.com/office/powerpoint/2010/main" val="7531503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3" r:id="rId5"/>
    <p:sldLayoutId id="2147483674" r:id="rId6"/>
    <p:sldLayoutId id="2147483665" r:id="rId7"/>
    <p:sldLayoutId id="2147483666" r:id="rId8"/>
    <p:sldLayoutId id="2147483675" r:id="rId9"/>
    <p:sldLayoutId id="2147483667" r:id="rId10"/>
    <p:sldLayoutId id="2147483676" r:id="rId11"/>
    <p:sldLayoutId id="2147483672" r:id="rId12"/>
    <p:sldLayoutId id="2147483668" r:id="rId13"/>
    <p:sldLayoutId id="2147483669" r:id="rId14"/>
    <p:sldLayoutId id="2147483670" r:id="rId15"/>
    <p:sldLayoutId id="2147483671" r:id="rId1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SV" b="1" dirty="0"/>
              <a:t>Informe Sobre Ejecución Presupuestaria del </a:t>
            </a:r>
            <a:br>
              <a:rPr lang="es-SV" b="1" dirty="0"/>
            </a:br>
            <a:r>
              <a:rPr lang="es-SV" b="1" dirty="0"/>
              <a:t>BDES, FDE y FSG correspondiente al año 2019</a:t>
            </a:r>
            <a:endParaRPr lang="es-ES_tradnl" dirty="0"/>
          </a:p>
        </p:txBody>
      </p:sp>
      <p:sp>
        <p:nvSpPr>
          <p:cNvPr id="3" name="Subtítulo 2"/>
          <p:cNvSpPr>
            <a:spLocks noGrp="1"/>
          </p:cNvSpPr>
          <p:nvPr>
            <p:ph type="subTitle" idx="1"/>
          </p:nvPr>
        </p:nvSpPr>
        <p:spPr/>
        <p:txBody>
          <a:bodyPr>
            <a:normAutofit/>
          </a:bodyPr>
          <a:lstStyle/>
          <a:p>
            <a:pPr>
              <a:lnSpc>
                <a:spcPct val="100000"/>
              </a:lnSpc>
              <a:spcBef>
                <a:spcPts val="0"/>
              </a:spcBef>
            </a:pPr>
            <a:r>
              <a:rPr lang="es-SV" sz="2000" dirty="0"/>
              <a:t>Gerencia de Finanzas</a:t>
            </a:r>
          </a:p>
          <a:p>
            <a:pPr>
              <a:lnSpc>
                <a:spcPct val="100000"/>
              </a:lnSpc>
              <a:spcBef>
                <a:spcPts val="0"/>
              </a:spcBef>
            </a:pPr>
            <a:r>
              <a:rPr lang="es-SV" sz="2000" dirty="0"/>
              <a:t>Dirección de Administración y Finanzas</a:t>
            </a:r>
          </a:p>
          <a:p>
            <a:pPr>
              <a:lnSpc>
                <a:spcPct val="100000"/>
              </a:lnSpc>
              <a:spcBef>
                <a:spcPts val="0"/>
              </a:spcBef>
            </a:pPr>
            <a:r>
              <a:rPr lang="es-ES" sz="2000" dirty="0"/>
              <a:t>21 de abril de 2020</a:t>
            </a:r>
          </a:p>
          <a:p>
            <a:endParaRPr lang="es-ES_tradnl" dirty="0"/>
          </a:p>
        </p:txBody>
      </p:sp>
    </p:spTree>
    <p:extLst>
      <p:ext uri="{BB962C8B-B14F-4D97-AF65-F5344CB8AC3E}">
        <p14:creationId xmlns:p14="http://schemas.microsoft.com/office/powerpoint/2010/main" val="76914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a:spLocks noGrp="1"/>
          </p:cNvSpPr>
          <p:nvPr>
            <p:ph type="sldNum" sz="quarter" idx="12"/>
          </p:nvPr>
        </p:nvSpPr>
        <p:spPr/>
        <p:txBody>
          <a:bodyPr/>
          <a:lstStyle/>
          <a:p>
            <a:fld id="{9534364D-E3A2-A649-804F-DF26C5A4C4AB}" type="slidenum">
              <a:rPr lang="es-ES_tradnl" smtClean="0"/>
              <a:t>10</a:t>
            </a:fld>
            <a:endParaRPr lang="es-ES_tradnl"/>
          </a:p>
        </p:txBody>
      </p:sp>
      <p:graphicFrame>
        <p:nvGraphicFramePr>
          <p:cNvPr id="3" name="Tabla 2">
            <a:extLst>
              <a:ext uri="{FF2B5EF4-FFF2-40B4-BE49-F238E27FC236}">
                <a16:creationId xmlns:a16="http://schemas.microsoft.com/office/drawing/2014/main" id="{0F0C7F5D-8C65-4028-858B-8AC5E3AB31DA}"/>
              </a:ext>
            </a:extLst>
          </p:cNvPr>
          <p:cNvGraphicFramePr>
            <a:graphicFrameLocks noGrp="1"/>
          </p:cNvGraphicFramePr>
          <p:nvPr>
            <p:extLst>
              <p:ext uri="{D42A27DB-BD31-4B8C-83A1-F6EECF244321}">
                <p14:modId xmlns:p14="http://schemas.microsoft.com/office/powerpoint/2010/main" val="2400412988"/>
              </p:ext>
            </p:extLst>
          </p:nvPr>
        </p:nvGraphicFramePr>
        <p:xfrm>
          <a:off x="1034802" y="1347203"/>
          <a:ext cx="7480548" cy="5482054"/>
        </p:xfrm>
        <a:graphic>
          <a:graphicData uri="http://schemas.openxmlformats.org/drawingml/2006/table">
            <a:tbl>
              <a:tblPr/>
              <a:tblGrid>
                <a:gridCol w="662109">
                  <a:extLst>
                    <a:ext uri="{9D8B030D-6E8A-4147-A177-3AD203B41FA5}">
                      <a16:colId xmlns:a16="http://schemas.microsoft.com/office/drawing/2014/main" val="543429545"/>
                    </a:ext>
                  </a:extLst>
                </a:gridCol>
                <a:gridCol w="2618543">
                  <a:extLst>
                    <a:ext uri="{9D8B030D-6E8A-4147-A177-3AD203B41FA5}">
                      <a16:colId xmlns:a16="http://schemas.microsoft.com/office/drawing/2014/main" val="917901168"/>
                    </a:ext>
                  </a:extLst>
                </a:gridCol>
                <a:gridCol w="1109708">
                  <a:extLst>
                    <a:ext uri="{9D8B030D-6E8A-4147-A177-3AD203B41FA5}">
                      <a16:colId xmlns:a16="http://schemas.microsoft.com/office/drawing/2014/main" val="3307198518"/>
                    </a:ext>
                  </a:extLst>
                </a:gridCol>
                <a:gridCol w="1136342">
                  <a:extLst>
                    <a:ext uri="{9D8B030D-6E8A-4147-A177-3AD203B41FA5}">
                      <a16:colId xmlns:a16="http://schemas.microsoft.com/office/drawing/2014/main" val="803653478"/>
                    </a:ext>
                  </a:extLst>
                </a:gridCol>
                <a:gridCol w="1109709">
                  <a:extLst>
                    <a:ext uri="{9D8B030D-6E8A-4147-A177-3AD203B41FA5}">
                      <a16:colId xmlns:a16="http://schemas.microsoft.com/office/drawing/2014/main" val="1639372119"/>
                    </a:ext>
                  </a:extLst>
                </a:gridCol>
                <a:gridCol w="844137">
                  <a:extLst>
                    <a:ext uri="{9D8B030D-6E8A-4147-A177-3AD203B41FA5}">
                      <a16:colId xmlns:a16="http://schemas.microsoft.com/office/drawing/2014/main" val="1177330560"/>
                    </a:ext>
                  </a:extLst>
                </a:gridCol>
              </a:tblGrid>
              <a:tr h="0">
                <a:tc>
                  <a:txBody>
                    <a:bodyPr/>
                    <a:lstStyle/>
                    <a:p>
                      <a:pPr algn="ctr" fontAlgn="ctr"/>
                      <a:r>
                        <a:rPr lang="es-SV" sz="1200" b="1" i="0" u="none" strike="noStrike" dirty="0">
                          <a:solidFill>
                            <a:srgbClr val="FFFFFF"/>
                          </a:solidFill>
                          <a:effectLst/>
                          <a:latin typeface="Calibri" panose="020F0502020204030204" pitchFamily="34" charset="0"/>
                        </a:rPr>
                        <a:t>Cuenta</a:t>
                      </a:r>
                    </a:p>
                  </a:txBody>
                  <a:tcPr marL="8336" marR="8336" marT="8336" marB="0" anchor="ctr">
                    <a:lnL w="1270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ctr"/>
                      <a:r>
                        <a:rPr lang="es-SV" sz="1200" b="1" i="0" u="none" strike="noStrike" dirty="0">
                          <a:solidFill>
                            <a:srgbClr val="FFFFFF"/>
                          </a:solidFill>
                          <a:effectLst/>
                          <a:latin typeface="Calibri" panose="020F0502020204030204" pitchFamily="34" charset="0"/>
                        </a:rPr>
                        <a:t>Descripción</a:t>
                      </a:r>
                    </a:p>
                  </a:txBody>
                  <a:tcPr marL="8336" marR="8336" marT="8336"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b"/>
                      <a:r>
                        <a:rPr lang="es-SV" sz="1100" b="1" i="0" u="none" strike="noStrike" dirty="0">
                          <a:solidFill>
                            <a:srgbClr val="FFFFFF"/>
                          </a:solidFill>
                          <a:effectLst/>
                          <a:latin typeface="Calibri" panose="020F0502020204030204" pitchFamily="34" charset="0"/>
                        </a:rPr>
                        <a:t>   (1)</a:t>
                      </a:r>
                    </a:p>
                    <a:p>
                      <a:pPr algn="ctr" fontAlgn="b"/>
                      <a:r>
                        <a:rPr lang="es-SV" sz="1100" b="1" i="0" u="none" strike="noStrike" dirty="0">
                          <a:solidFill>
                            <a:srgbClr val="FFFFFF"/>
                          </a:solidFill>
                          <a:effectLst/>
                          <a:latin typeface="Calibri" panose="020F0502020204030204" pitchFamily="34" charset="0"/>
                        </a:rPr>
                        <a:t>Aprobado </a:t>
                      </a:r>
                    </a:p>
                  </a:txBody>
                  <a:tcPr marL="6134" marR="6134" marT="6134" marB="0" anchor="b">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b"/>
                      <a:r>
                        <a:rPr lang="es-SV" sz="1100" b="1" i="0" u="none" strike="noStrike" dirty="0">
                          <a:solidFill>
                            <a:srgbClr val="FFFFFF"/>
                          </a:solidFill>
                          <a:effectLst/>
                          <a:latin typeface="Calibri" panose="020F0502020204030204" pitchFamily="34" charset="0"/>
                        </a:rPr>
                        <a:t>  (2)</a:t>
                      </a:r>
                    </a:p>
                    <a:p>
                      <a:pPr algn="ctr" fontAlgn="b"/>
                      <a:r>
                        <a:rPr lang="es-SV" sz="1100" b="1" i="0" u="none" strike="noStrike" dirty="0">
                          <a:solidFill>
                            <a:srgbClr val="FFFFFF"/>
                          </a:solidFill>
                          <a:effectLst/>
                          <a:latin typeface="Calibri" panose="020F0502020204030204" pitchFamily="34" charset="0"/>
                        </a:rPr>
                        <a:t>Ejecutado  </a:t>
                      </a:r>
                    </a:p>
                  </a:txBody>
                  <a:tcPr marL="6134" marR="6134" marT="6134" marB="0" anchor="b">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b"/>
                      <a:r>
                        <a:rPr lang="es-SV" sz="1100" b="1" i="0" u="none" strike="noStrike" dirty="0">
                          <a:solidFill>
                            <a:srgbClr val="FFFFFF"/>
                          </a:solidFill>
                          <a:effectLst/>
                          <a:latin typeface="Calibri" panose="020F0502020204030204" pitchFamily="34" charset="0"/>
                        </a:rPr>
                        <a:t> (1-2)</a:t>
                      </a:r>
                    </a:p>
                    <a:p>
                      <a:pPr algn="ctr" fontAlgn="b"/>
                      <a:r>
                        <a:rPr lang="es-SV" sz="1100" b="1" i="0" u="none" strike="noStrike" dirty="0">
                          <a:solidFill>
                            <a:srgbClr val="FFFFFF"/>
                          </a:solidFill>
                          <a:effectLst/>
                          <a:latin typeface="Calibri" panose="020F0502020204030204" pitchFamily="34" charset="0"/>
                        </a:rPr>
                        <a:t>Diferencia </a:t>
                      </a:r>
                    </a:p>
                  </a:txBody>
                  <a:tcPr marL="6134" marR="6134" marT="6134" marB="0" anchor="b">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b"/>
                      <a:r>
                        <a:rPr lang="es-SV" sz="1000" b="1" i="0" u="none" strike="noStrike" dirty="0">
                          <a:solidFill>
                            <a:srgbClr val="FFFFFF"/>
                          </a:solidFill>
                          <a:effectLst/>
                          <a:latin typeface="Calibri" panose="020F0502020204030204" pitchFamily="34" charset="0"/>
                        </a:rPr>
                        <a:t>% Ejecución  Presupuestaria</a:t>
                      </a:r>
                      <a:endParaRPr lang="es-SV" sz="1100" b="1" i="0" u="none" strike="noStrike" dirty="0">
                        <a:solidFill>
                          <a:srgbClr val="FFFFFF"/>
                        </a:solidFill>
                        <a:effectLst/>
                        <a:latin typeface="Calibri" panose="020F0502020204030204" pitchFamily="34" charset="0"/>
                      </a:endParaRPr>
                    </a:p>
                  </a:txBody>
                  <a:tcPr marL="6134" marR="6134" marT="6134" marB="0" anchor="b">
                    <a:lnL w="63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extLst>
                  <a:ext uri="{0D108BD9-81ED-4DB2-BD59-A6C34878D82A}">
                    <a16:rowId xmlns:a16="http://schemas.microsoft.com/office/drawing/2014/main" val="1635554575"/>
                  </a:ext>
                </a:extLst>
              </a:tr>
              <a:tr h="297909">
                <a:tc>
                  <a:txBody>
                    <a:bodyPr/>
                    <a:lstStyle/>
                    <a:p>
                      <a:pPr algn="just" fontAlgn="ctr"/>
                      <a:r>
                        <a:rPr lang="es-SV" sz="1200" b="1" i="0" u="none" strike="noStrike" dirty="0">
                          <a:solidFill>
                            <a:srgbClr val="000000"/>
                          </a:solidFill>
                          <a:effectLst/>
                          <a:latin typeface="Calibri" panose="020F0502020204030204" pitchFamily="34" charset="0"/>
                        </a:rPr>
                        <a:t>81</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just" fontAlgn="ctr"/>
                      <a:r>
                        <a:rPr lang="es-SV" sz="1200" b="1" i="0" u="none" strike="noStrike" dirty="0">
                          <a:solidFill>
                            <a:srgbClr val="000000"/>
                          </a:solidFill>
                          <a:effectLst/>
                          <a:latin typeface="Calibri" panose="020F0502020204030204" pitchFamily="34" charset="0"/>
                        </a:rPr>
                        <a:t>Gastos de Operación</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r" fontAlgn="b"/>
                      <a:r>
                        <a:rPr lang="es-SV" sz="1200" b="1" i="0" u="sng" strike="noStrike" dirty="0">
                          <a:solidFill>
                            <a:srgbClr val="000000"/>
                          </a:solidFill>
                          <a:effectLst/>
                          <a:latin typeface="Calibri" panose="020F0502020204030204" pitchFamily="34" charset="0"/>
                        </a:rPr>
                        <a:t> $   2,254,168.82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r" fontAlgn="b"/>
                      <a:r>
                        <a:rPr lang="es-SV" sz="1200" b="1" i="0" u="sng" strike="noStrike" dirty="0">
                          <a:solidFill>
                            <a:srgbClr val="000000"/>
                          </a:solidFill>
                          <a:effectLst/>
                          <a:latin typeface="Calibri" panose="020F0502020204030204" pitchFamily="34" charset="0"/>
                        </a:rPr>
                        <a:t> $   1,760,296.98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r" fontAlgn="b"/>
                      <a:r>
                        <a:rPr lang="es-SV" sz="1200" b="1" i="0" u="sng" strike="noStrike" dirty="0">
                          <a:solidFill>
                            <a:srgbClr val="000000"/>
                          </a:solidFill>
                          <a:effectLst/>
                          <a:latin typeface="Calibri" panose="020F0502020204030204" pitchFamily="34" charset="0"/>
                        </a:rPr>
                        <a:t> $       493,871.84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ctr" fontAlgn="b"/>
                      <a:r>
                        <a:rPr lang="es-SV" sz="1200" b="1" i="0" u="sng" strike="noStrike" dirty="0">
                          <a:solidFill>
                            <a:srgbClr val="000000"/>
                          </a:solidFill>
                          <a:effectLst/>
                          <a:latin typeface="Calibri" panose="020F0502020204030204" pitchFamily="34" charset="0"/>
                        </a:rPr>
                        <a:t>78%</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extLst>
                  <a:ext uri="{0D108BD9-81ED-4DB2-BD59-A6C34878D82A}">
                    <a16:rowId xmlns:a16="http://schemas.microsoft.com/office/drawing/2014/main" val="3631959865"/>
                  </a:ext>
                </a:extLst>
              </a:tr>
              <a:tr h="297909">
                <a:tc>
                  <a:txBody>
                    <a:bodyPr/>
                    <a:lstStyle/>
                    <a:p>
                      <a:pPr algn="just" fontAlgn="b"/>
                      <a:r>
                        <a:rPr lang="es-SV" sz="1200" b="1" i="0" u="none" strike="noStrike" dirty="0">
                          <a:solidFill>
                            <a:srgbClr val="000000"/>
                          </a:solidFill>
                          <a:effectLst/>
                          <a:latin typeface="Calibri" panose="020F0502020204030204" pitchFamily="34" charset="0"/>
                        </a:rPr>
                        <a:t>811</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just" fontAlgn="ctr"/>
                      <a:r>
                        <a:rPr lang="es-ES" sz="1200" b="1" i="0" u="none" strike="noStrike" dirty="0">
                          <a:solidFill>
                            <a:srgbClr val="000000"/>
                          </a:solidFill>
                          <a:effectLst/>
                          <a:latin typeface="Calibri" panose="020F0502020204030204" pitchFamily="34" charset="0"/>
                        </a:rPr>
                        <a:t>Gastos de Funcionarios y Empleados</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s-SV" sz="1200" b="1" i="0" u="none" strike="noStrike" dirty="0">
                          <a:solidFill>
                            <a:srgbClr val="000000"/>
                          </a:solidFill>
                          <a:effectLst/>
                          <a:latin typeface="Calibri" panose="020F0502020204030204" pitchFamily="34" charset="0"/>
                        </a:rPr>
                        <a:t> $   1,337,817.50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s-SV" sz="1200" b="1" i="0" u="none" strike="noStrike">
                          <a:solidFill>
                            <a:srgbClr val="000000"/>
                          </a:solidFill>
                          <a:effectLst/>
                          <a:latin typeface="Calibri" panose="020F0502020204030204" pitchFamily="34" charset="0"/>
                        </a:rPr>
                        <a:t> $   1,183,790.01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s-SV" sz="1200" b="1" i="0" u="none" strike="noStrike" dirty="0">
                          <a:solidFill>
                            <a:srgbClr val="000000"/>
                          </a:solidFill>
                          <a:effectLst/>
                          <a:latin typeface="Calibri" panose="020F0502020204030204" pitchFamily="34" charset="0"/>
                        </a:rPr>
                        <a:t> $       154,027.49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b"/>
                      <a:r>
                        <a:rPr lang="es-SV" sz="1200" b="1" i="0" u="none" strike="noStrike" dirty="0">
                          <a:solidFill>
                            <a:srgbClr val="000000"/>
                          </a:solidFill>
                          <a:effectLst/>
                          <a:latin typeface="Calibri" panose="020F0502020204030204" pitchFamily="34" charset="0"/>
                        </a:rPr>
                        <a:t>88%</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extLst>
                  <a:ext uri="{0D108BD9-81ED-4DB2-BD59-A6C34878D82A}">
                    <a16:rowId xmlns:a16="http://schemas.microsoft.com/office/drawing/2014/main" val="3487941298"/>
                  </a:ext>
                </a:extLst>
              </a:tr>
              <a:tr h="297909">
                <a:tc>
                  <a:txBody>
                    <a:bodyPr/>
                    <a:lstStyle/>
                    <a:p>
                      <a:pPr algn="just" fontAlgn="ctr"/>
                      <a:r>
                        <a:rPr lang="es-SV" sz="1200" b="0" i="0" u="none" strike="noStrike" dirty="0">
                          <a:solidFill>
                            <a:srgbClr val="000000"/>
                          </a:solidFill>
                          <a:effectLst/>
                          <a:latin typeface="Calibri" panose="020F0502020204030204" pitchFamily="34" charset="0"/>
                        </a:rPr>
                        <a:t>811001</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SV" sz="1200" b="0" i="0" u="none" strike="noStrike" dirty="0">
                          <a:solidFill>
                            <a:srgbClr val="000000"/>
                          </a:solidFill>
                          <a:effectLst/>
                          <a:latin typeface="Calibri" panose="020F0502020204030204" pitchFamily="34" charset="0"/>
                        </a:rPr>
                        <a:t>Remuneraciones</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798,231.60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743,233.81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a:solidFill>
                            <a:srgbClr val="000000"/>
                          </a:solidFill>
                          <a:effectLst/>
                          <a:latin typeface="Calibri" panose="020F0502020204030204" pitchFamily="34" charset="0"/>
                        </a:rPr>
                        <a:t> $         54,997.79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200" b="0" i="0" u="none" strike="noStrike" dirty="0">
                          <a:solidFill>
                            <a:srgbClr val="000000"/>
                          </a:solidFill>
                          <a:effectLst/>
                          <a:latin typeface="Calibri" panose="020F0502020204030204" pitchFamily="34" charset="0"/>
                        </a:rPr>
                        <a:t>93%</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4389433"/>
                  </a:ext>
                </a:extLst>
              </a:tr>
              <a:tr h="297909">
                <a:tc>
                  <a:txBody>
                    <a:bodyPr/>
                    <a:lstStyle/>
                    <a:p>
                      <a:pPr algn="just" fontAlgn="ctr"/>
                      <a:r>
                        <a:rPr lang="es-SV" sz="1200" b="0" i="0" u="none" strike="noStrike">
                          <a:solidFill>
                            <a:srgbClr val="000000"/>
                          </a:solidFill>
                          <a:effectLst/>
                          <a:latin typeface="Calibri" panose="020F0502020204030204" pitchFamily="34" charset="0"/>
                        </a:rPr>
                        <a:t>811002</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SV" sz="1200" b="0" i="0" u="none" strike="noStrike" dirty="0">
                          <a:solidFill>
                            <a:srgbClr val="000000"/>
                          </a:solidFill>
                          <a:effectLst/>
                          <a:latin typeface="Calibri" panose="020F0502020204030204" pitchFamily="34" charset="0"/>
                        </a:rPr>
                        <a:t>Prestaciones Al Personal</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415,306.70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354,393.79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a:solidFill>
                            <a:srgbClr val="000000"/>
                          </a:solidFill>
                          <a:effectLst/>
                          <a:latin typeface="Calibri" panose="020F0502020204030204" pitchFamily="34" charset="0"/>
                        </a:rPr>
                        <a:t> $         60,912.91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200" b="0" i="0" u="none" strike="noStrike" dirty="0">
                          <a:solidFill>
                            <a:srgbClr val="000000"/>
                          </a:solidFill>
                          <a:effectLst/>
                          <a:latin typeface="Calibri" panose="020F0502020204030204" pitchFamily="34" charset="0"/>
                        </a:rPr>
                        <a:t>85%</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7074738"/>
                  </a:ext>
                </a:extLst>
              </a:tr>
              <a:tr h="297909">
                <a:tc>
                  <a:txBody>
                    <a:bodyPr/>
                    <a:lstStyle/>
                    <a:p>
                      <a:pPr algn="just" fontAlgn="ctr"/>
                      <a:r>
                        <a:rPr lang="es-SV" sz="1200" b="0" i="0" u="none" strike="noStrike">
                          <a:solidFill>
                            <a:srgbClr val="000000"/>
                          </a:solidFill>
                          <a:effectLst/>
                          <a:latin typeface="Calibri" panose="020F0502020204030204" pitchFamily="34" charset="0"/>
                        </a:rPr>
                        <a:t>811003</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SV" sz="1200" b="0" i="0" u="none" strike="noStrike" dirty="0">
                          <a:solidFill>
                            <a:srgbClr val="000000"/>
                          </a:solidFill>
                          <a:effectLst/>
                          <a:latin typeface="Calibri" panose="020F0502020204030204" pitchFamily="34" charset="0"/>
                        </a:rPr>
                        <a:t>Indemnizaciones Al Personal</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62,659.20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54,120.40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8,538.80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200" b="0" i="0" u="none" strike="noStrike">
                          <a:solidFill>
                            <a:srgbClr val="000000"/>
                          </a:solidFill>
                          <a:effectLst/>
                          <a:latin typeface="Calibri" panose="020F0502020204030204" pitchFamily="34" charset="0"/>
                        </a:rPr>
                        <a:t>86%</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0457092"/>
                  </a:ext>
                </a:extLst>
              </a:tr>
              <a:tr h="297909">
                <a:tc>
                  <a:txBody>
                    <a:bodyPr/>
                    <a:lstStyle/>
                    <a:p>
                      <a:pPr algn="just" fontAlgn="ctr"/>
                      <a:r>
                        <a:rPr lang="es-SV" sz="1200" b="0" i="0" u="none" strike="noStrike">
                          <a:solidFill>
                            <a:srgbClr val="000000"/>
                          </a:solidFill>
                          <a:effectLst/>
                          <a:latin typeface="Calibri" panose="020F0502020204030204" pitchFamily="34" charset="0"/>
                        </a:rPr>
                        <a:t>811005</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SV" sz="1200" b="0" i="0" u="none" strike="noStrike" dirty="0">
                          <a:solidFill>
                            <a:srgbClr val="000000"/>
                          </a:solidFill>
                          <a:effectLst/>
                          <a:latin typeface="Calibri" panose="020F0502020204030204" pitchFamily="34" charset="0"/>
                        </a:rPr>
                        <a:t>Otros Gastos Del Personal</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61,620.00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32,042.01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29,577.99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200" b="0" i="0" u="none" strike="noStrike" dirty="0">
                          <a:solidFill>
                            <a:srgbClr val="000000"/>
                          </a:solidFill>
                          <a:effectLst/>
                          <a:latin typeface="Calibri" panose="020F0502020204030204" pitchFamily="34" charset="0"/>
                        </a:rPr>
                        <a:t>52%</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2113571"/>
                  </a:ext>
                </a:extLst>
              </a:tr>
              <a:tr h="297909">
                <a:tc>
                  <a:txBody>
                    <a:bodyPr/>
                    <a:lstStyle/>
                    <a:p>
                      <a:pPr algn="just" fontAlgn="ctr"/>
                      <a:r>
                        <a:rPr lang="es-SV" sz="1200" b="1" i="0" u="none" strike="noStrike">
                          <a:solidFill>
                            <a:srgbClr val="000000"/>
                          </a:solidFill>
                          <a:effectLst/>
                          <a:latin typeface="Calibri" panose="020F0502020204030204" pitchFamily="34" charset="0"/>
                        </a:rPr>
                        <a:t>812</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just" fontAlgn="ctr"/>
                      <a:r>
                        <a:rPr lang="es-SV" sz="1200" b="1" i="0" u="none" strike="noStrike" dirty="0">
                          <a:solidFill>
                            <a:srgbClr val="000000"/>
                          </a:solidFill>
                          <a:effectLst/>
                          <a:latin typeface="Calibri" panose="020F0502020204030204" pitchFamily="34" charset="0"/>
                        </a:rPr>
                        <a:t>Gastos Generales</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s-SV" sz="1200" b="1" i="0" u="none" strike="noStrike" dirty="0">
                          <a:solidFill>
                            <a:srgbClr val="000000"/>
                          </a:solidFill>
                          <a:effectLst/>
                          <a:latin typeface="Calibri" panose="020F0502020204030204" pitchFamily="34" charset="0"/>
                        </a:rPr>
                        <a:t> $       784,750.60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s-SV" sz="1200" b="1" i="0" u="none" strike="noStrike" dirty="0">
                          <a:solidFill>
                            <a:srgbClr val="000000"/>
                          </a:solidFill>
                          <a:effectLst/>
                          <a:latin typeface="Calibri" panose="020F0502020204030204" pitchFamily="34" charset="0"/>
                        </a:rPr>
                        <a:t> $       481,567.73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s-SV" sz="1200" b="1" i="0" u="none" strike="noStrike" dirty="0">
                          <a:solidFill>
                            <a:srgbClr val="000000"/>
                          </a:solidFill>
                          <a:effectLst/>
                          <a:latin typeface="Calibri" panose="020F0502020204030204" pitchFamily="34" charset="0"/>
                        </a:rPr>
                        <a:t> $       303,182.87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b"/>
                      <a:r>
                        <a:rPr lang="es-SV" sz="1200" b="1" i="0" u="none" strike="noStrike" dirty="0">
                          <a:solidFill>
                            <a:srgbClr val="000000"/>
                          </a:solidFill>
                          <a:effectLst/>
                          <a:latin typeface="Calibri" panose="020F0502020204030204" pitchFamily="34" charset="0"/>
                        </a:rPr>
                        <a:t>61%</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extLst>
                  <a:ext uri="{0D108BD9-81ED-4DB2-BD59-A6C34878D82A}">
                    <a16:rowId xmlns:a16="http://schemas.microsoft.com/office/drawing/2014/main" val="2611107869"/>
                  </a:ext>
                </a:extLst>
              </a:tr>
              <a:tr h="297909">
                <a:tc>
                  <a:txBody>
                    <a:bodyPr/>
                    <a:lstStyle/>
                    <a:p>
                      <a:pPr algn="just" fontAlgn="ctr"/>
                      <a:r>
                        <a:rPr lang="es-SV" sz="1200" b="0" i="0" u="none" strike="noStrike">
                          <a:solidFill>
                            <a:srgbClr val="000000"/>
                          </a:solidFill>
                          <a:effectLst/>
                          <a:latin typeface="Calibri" panose="020F0502020204030204" pitchFamily="34" charset="0"/>
                        </a:rPr>
                        <a:t>812001</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SV" sz="1200" b="0" i="0" u="none" strike="noStrike" dirty="0">
                          <a:solidFill>
                            <a:srgbClr val="000000"/>
                          </a:solidFill>
                          <a:effectLst/>
                          <a:latin typeface="Calibri" panose="020F0502020204030204" pitchFamily="34" charset="0"/>
                        </a:rPr>
                        <a:t>Consumo De Materiales</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21,192.96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15,976.49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5,216.47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200" b="0" i="0" u="none" strike="noStrike" dirty="0">
                          <a:solidFill>
                            <a:srgbClr val="000000"/>
                          </a:solidFill>
                          <a:effectLst/>
                          <a:latin typeface="Calibri" panose="020F0502020204030204" pitchFamily="34" charset="0"/>
                        </a:rPr>
                        <a:t>75%</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8195192"/>
                  </a:ext>
                </a:extLst>
              </a:tr>
              <a:tr h="297909">
                <a:tc>
                  <a:txBody>
                    <a:bodyPr/>
                    <a:lstStyle/>
                    <a:p>
                      <a:pPr algn="just" fontAlgn="ctr"/>
                      <a:r>
                        <a:rPr lang="es-SV" sz="1200" b="0" i="0" u="none" strike="noStrike">
                          <a:solidFill>
                            <a:srgbClr val="000000"/>
                          </a:solidFill>
                          <a:effectLst/>
                          <a:latin typeface="Calibri" panose="020F0502020204030204" pitchFamily="34" charset="0"/>
                        </a:rPr>
                        <a:t>812002</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ES" sz="1200" b="0" i="0" u="none" strike="noStrike">
                          <a:solidFill>
                            <a:srgbClr val="000000"/>
                          </a:solidFill>
                          <a:effectLst/>
                          <a:latin typeface="Calibri" panose="020F0502020204030204" pitchFamily="34" charset="0"/>
                        </a:rPr>
                        <a:t>Reparación Y Mantenimiento De Activo Fijo</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150,299.19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95,075.93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55,223.26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200" b="0" i="0" u="none" strike="noStrike">
                          <a:solidFill>
                            <a:srgbClr val="000000"/>
                          </a:solidFill>
                          <a:effectLst/>
                          <a:latin typeface="Calibri" panose="020F0502020204030204" pitchFamily="34" charset="0"/>
                        </a:rPr>
                        <a:t>63%</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6418148"/>
                  </a:ext>
                </a:extLst>
              </a:tr>
              <a:tr h="297909">
                <a:tc>
                  <a:txBody>
                    <a:bodyPr/>
                    <a:lstStyle/>
                    <a:p>
                      <a:pPr algn="just" fontAlgn="ctr"/>
                      <a:r>
                        <a:rPr lang="es-SV" sz="1200" b="0" i="0" u="none" strike="noStrike">
                          <a:solidFill>
                            <a:srgbClr val="000000"/>
                          </a:solidFill>
                          <a:effectLst/>
                          <a:latin typeface="Calibri" panose="020F0502020204030204" pitchFamily="34" charset="0"/>
                        </a:rPr>
                        <a:t>812003</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SV" sz="1200" b="0" i="0" u="none" strike="noStrike">
                          <a:solidFill>
                            <a:srgbClr val="000000"/>
                          </a:solidFill>
                          <a:effectLst/>
                          <a:latin typeface="Calibri" panose="020F0502020204030204" pitchFamily="34" charset="0"/>
                        </a:rPr>
                        <a:t>Servicios Públicos E Impuestos</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186,998.63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107,183.23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79,815.40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200" b="0" i="0" u="none" strike="noStrike" dirty="0">
                          <a:solidFill>
                            <a:srgbClr val="000000"/>
                          </a:solidFill>
                          <a:effectLst/>
                          <a:latin typeface="Calibri" panose="020F0502020204030204" pitchFamily="34" charset="0"/>
                        </a:rPr>
                        <a:t>57%</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836742"/>
                  </a:ext>
                </a:extLst>
              </a:tr>
              <a:tr h="297909">
                <a:tc>
                  <a:txBody>
                    <a:bodyPr/>
                    <a:lstStyle/>
                    <a:p>
                      <a:pPr algn="just" fontAlgn="ctr"/>
                      <a:r>
                        <a:rPr lang="es-SV" sz="1200" b="0" i="0" u="none" strike="noStrike">
                          <a:solidFill>
                            <a:srgbClr val="000000"/>
                          </a:solidFill>
                          <a:effectLst/>
                          <a:latin typeface="Calibri" panose="020F0502020204030204" pitchFamily="34" charset="0"/>
                        </a:rPr>
                        <a:t>812004</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SV" sz="1200" b="0" i="0" u="none" strike="noStrike">
                          <a:solidFill>
                            <a:srgbClr val="000000"/>
                          </a:solidFill>
                          <a:effectLst/>
                          <a:latin typeface="Calibri" panose="020F0502020204030204" pitchFamily="34" charset="0"/>
                        </a:rPr>
                        <a:t>Publicidad Y Promoción</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273,880.40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143,823.57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130,056.83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200" b="0" i="0" u="none" strike="noStrike" dirty="0">
                          <a:solidFill>
                            <a:srgbClr val="000000"/>
                          </a:solidFill>
                          <a:effectLst/>
                          <a:latin typeface="Calibri" panose="020F0502020204030204" pitchFamily="34" charset="0"/>
                        </a:rPr>
                        <a:t>53%</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493753"/>
                  </a:ext>
                </a:extLst>
              </a:tr>
              <a:tr h="297909">
                <a:tc>
                  <a:txBody>
                    <a:bodyPr/>
                    <a:lstStyle/>
                    <a:p>
                      <a:pPr algn="just" fontAlgn="ctr"/>
                      <a:r>
                        <a:rPr lang="es-SV" sz="1200" b="0" i="0" u="none" strike="noStrike">
                          <a:solidFill>
                            <a:srgbClr val="000000"/>
                          </a:solidFill>
                          <a:effectLst/>
                          <a:latin typeface="Calibri" panose="020F0502020204030204" pitchFamily="34" charset="0"/>
                        </a:rPr>
                        <a:t>812005</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SV" sz="1200" b="0" i="0" u="none" strike="noStrike">
                          <a:solidFill>
                            <a:srgbClr val="000000"/>
                          </a:solidFill>
                          <a:effectLst/>
                          <a:latin typeface="Calibri" panose="020F0502020204030204" pitchFamily="34" charset="0"/>
                        </a:rPr>
                        <a:t>Arrendamientos Y Mantenimientos</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18,185.00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14,657.67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3,527.33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200" b="0" i="0" u="none" strike="noStrike" dirty="0">
                          <a:solidFill>
                            <a:srgbClr val="000000"/>
                          </a:solidFill>
                          <a:effectLst/>
                          <a:latin typeface="Calibri" panose="020F0502020204030204" pitchFamily="34" charset="0"/>
                        </a:rPr>
                        <a:t>81%</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092536"/>
                  </a:ext>
                </a:extLst>
              </a:tr>
              <a:tr h="297909">
                <a:tc>
                  <a:txBody>
                    <a:bodyPr/>
                    <a:lstStyle/>
                    <a:p>
                      <a:pPr algn="just" fontAlgn="ctr"/>
                      <a:r>
                        <a:rPr lang="es-SV" sz="1200" b="0" i="0" u="none" strike="noStrike">
                          <a:solidFill>
                            <a:srgbClr val="000000"/>
                          </a:solidFill>
                          <a:effectLst/>
                          <a:latin typeface="Calibri" panose="020F0502020204030204" pitchFamily="34" charset="0"/>
                        </a:rPr>
                        <a:t>812006</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SV" sz="1200" b="0" i="0" u="none" strike="noStrike">
                          <a:solidFill>
                            <a:srgbClr val="000000"/>
                          </a:solidFill>
                          <a:effectLst/>
                          <a:latin typeface="Calibri" panose="020F0502020204030204" pitchFamily="34" charset="0"/>
                        </a:rPr>
                        <a:t>Seguros Sobre Bienes</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a:solidFill>
                            <a:srgbClr val="000000"/>
                          </a:solidFill>
                          <a:effectLst/>
                          <a:latin typeface="Calibri" panose="020F0502020204030204" pitchFamily="34" charset="0"/>
                        </a:rPr>
                        <a:t> $         10,778.42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8,572.14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2,206.28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200" b="0" i="0" u="none" strike="noStrike" dirty="0">
                          <a:solidFill>
                            <a:srgbClr val="000000"/>
                          </a:solidFill>
                          <a:effectLst/>
                          <a:latin typeface="Calibri" panose="020F0502020204030204" pitchFamily="34" charset="0"/>
                        </a:rPr>
                        <a:t>80%</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8364547"/>
                  </a:ext>
                </a:extLst>
              </a:tr>
              <a:tr h="297909">
                <a:tc>
                  <a:txBody>
                    <a:bodyPr/>
                    <a:lstStyle/>
                    <a:p>
                      <a:pPr algn="just" fontAlgn="ctr"/>
                      <a:r>
                        <a:rPr lang="es-SV" sz="1200" b="0" i="0" u="none" strike="noStrike">
                          <a:solidFill>
                            <a:srgbClr val="000000"/>
                          </a:solidFill>
                          <a:effectLst/>
                          <a:latin typeface="Calibri" panose="020F0502020204030204" pitchFamily="34" charset="0"/>
                        </a:rPr>
                        <a:t>812007</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SV" sz="1200" b="0" i="0" u="none" strike="noStrike">
                          <a:solidFill>
                            <a:srgbClr val="000000"/>
                          </a:solidFill>
                          <a:effectLst/>
                          <a:latin typeface="Calibri" panose="020F0502020204030204" pitchFamily="34" charset="0"/>
                        </a:rPr>
                        <a:t>Honorarios Profesionales</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a:solidFill>
                            <a:srgbClr val="000000"/>
                          </a:solidFill>
                          <a:effectLst/>
                          <a:latin typeface="Calibri" panose="020F0502020204030204" pitchFamily="34" charset="0"/>
                        </a:rPr>
                        <a:t> $         38,516.00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29,537.94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8,978.06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200" b="0" i="0" u="none" strike="noStrike" dirty="0">
                          <a:solidFill>
                            <a:srgbClr val="000000"/>
                          </a:solidFill>
                          <a:effectLst/>
                          <a:latin typeface="Calibri" panose="020F0502020204030204" pitchFamily="34" charset="0"/>
                        </a:rPr>
                        <a:t>77%</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249307"/>
                  </a:ext>
                </a:extLst>
              </a:tr>
              <a:tr h="297909">
                <a:tc>
                  <a:txBody>
                    <a:bodyPr/>
                    <a:lstStyle/>
                    <a:p>
                      <a:pPr algn="just" fontAlgn="ctr"/>
                      <a:r>
                        <a:rPr lang="es-SV" sz="1200" b="0" i="0" u="none" strike="noStrike">
                          <a:solidFill>
                            <a:srgbClr val="000000"/>
                          </a:solidFill>
                          <a:effectLst/>
                          <a:latin typeface="Calibri" panose="020F0502020204030204" pitchFamily="34" charset="0"/>
                        </a:rPr>
                        <a:t>812099</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SV" sz="1200" b="0" i="0" u="none" strike="noStrike">
                          <a:solidFill>
                            <a:srgbClr val="000000"/>
                          </a:solidFill>
                          <a:effectLst/>
                          <a:latin typeface="Calibri" panose="020F0502020204030204" pitchFamily="34" charset="0"/>
                        </a:rPr>
                        <a:t>Otros</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a:solidFill>
                            <a:srgbClr val="000000"/>
                          </a:solidFill>
                          <a:effectLst/>
                          <a:latin typeface="Calibri" panose="020F0502020204030204" pitchFamily="34" charset="0"/>
                        </a:rPr>
                        <a:t> $         84,900.00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66,740.76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18,159.24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200" b="0" i="0" u="none" strike="noStrike" dirty="0">
                          <a:solidFill>
                            <a:srgbClr val="000000"/>
                          </a:solidFill>
                          <a:effectLst/>
                          <a:latin typeface="Calibri" panose="020F0502020204030204" pitchFamily="34" charset="0"/>
                        </a:rPr>
                        <a:t>79%</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374731"/>
                  </a:ext>
                </a:extLst>
              </a:tr>
              <a:tr h="297909">
                <a:tc>
                  <a:txBody>
                    <a:bodyPr/>
                    <a:lstStyle/>
                    <a:p>
                      <a:pPr algn="just" fontAlgn="ctr"/>
                      <a:r>
                        <a:rPr lang="es-SV" sz="1200" b="1" i="0" u="none" strike="noStrike">
                          <a:solidFill>
                            <a:srgbClr val="000000"/>
                          </a:solidFill>
                          <a:effectLst/>
                          <a:latin typeface="Calibri" panose="020F0502020204030204" pitchFamily="34" charset="0"/>
                        </a:rPr>
                        <a:t>813</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just" fontAlgn="ctr"/>
                      <a:r>
                        <a:rPr lang="es-SV" sz="1200" b="1" i="0" u="none" strike="noStrike">
                          <a:solidFill>
                            <a:srgbClr val="000000"/>
                          </a:solidFill>
                          <a:effectLst/>
                          <a:latin typeface="Calibri" panose="020F0502020204030204" pitchFamily="34" charset="0"/>
                        </a:rPr>
                        <a:t>Depreciaciones Y Amortizaciones</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s-SV" sz="1200" b="1" i="0" u="none" strike="noStrike">
                          <a:solidFill>
                            <a:srgbClr val="000000"/>
                          </a:solidFill>
                          <a:effectLst/>
                          <a:latin typeface="Calibri" panose="020F0502020204030204" pitchFamily="34" charset="0"/>
                        </a:rPr>
                        <a:t> $       131,600.72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s-SV" sz="1200" b="1" i="0" u="none" strike="noStrike" dirty="0">
                          <a:solidFill>
                            <a:srgbClr val="000000"/>
                          </a:solidFill>
                          <a:effectLst/>
                          <a:latin typeface="Calibri" panose="020F0502020204030204" pitchFamily="34" charset="0"/>
                        </a:rPr>
                        <a:t> $         94,939.24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s-SV" sz="1200" b="1" i="0" u="none" strike="noStrike" dirty="0">
                          <a:solidFill>
                            <a:srgbClr val="000000"/>
                          </a:solidFill>
                          <a:effectLst/>
                          <a:latin typeface="Calibri" panose="020F0502020204030204" pitchFamily="34" charset="0"/>
                        </a:rPr>
                        <a:t> $         36,661.48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b"/>
                      <a:r>
                        <a:rPr lang="es-SV" sz="1200" b="1" i="0" u="none" strike="noStrike" dirty="0">
                          <a:solidFill>
                            <a:srgbClr val="000000"/>
                          </a:solidFill>
                          <a:effectLst/>
                          <a:latin typeface="Calibri" panose="020F0502020204030204" pitchFamily="34" charset="0"/>
                        </a:rPr>
                        <a:t>72%</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extLst>
                  <a:ext uri="{0D108BD9-81ED-4DB2-BD59-A6C34878D82A}">
                    <a16:rowId xmlns:a16="http://schemas.microsoft.com/office/drawing/2014/main" val="927009319"/>
                  </a:ext>
                </a:extLst>
              </a:tr>
              <a:tr h="297909">
                <a:tc>
                  <a:txBody>
                    <a:bodyPr/>
                    <a:lstStyle/>
                    <a:p>
                      <a:pPr algn="just" fontAlgn="ctr"/>
                      <a:r>
                        <a:rPr lang="es-SV" sz="1200" b="0" i="0" u="none" strike="noStrike">
                          <a:solidFill>
                            <a:srgbClr val="000000"/>
                          </a:solidFill>
                          <a:effectLst/>
                          <a:latin typeface="Calibri" panose="020F0502020204030204" pitchFamily="34" charset="0"/>
                        </a:rPr>
                        <a:t>813001</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SV" sz="1200" b="0" i="0" u="none" strike="noStrike" dirty="0">
                          <a:solidFill>
                            <a:srgbClr val="000000"/>
                          </a:solidFill>
                          <a:effectLst/>
                          <a:latin typeface="Calibri" panose="020F0502020204030204" pitchFamily="34" charset="0"/>
                        </a:rPr>
                        <a:t>Depreciación</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a:solidFill>
                            <a:srgbClr val="000000"/>
                          </a:solidFill>
                          <a:effectLst/>
                          <a:latin typeface="Calibri" panose="020F0502020204030204" pitchFamily="34" charset="0"/>
                        </a:rPr>
                        <a:t> $       131,600.72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200" b="0" i="0" u="none" strike="noStrike" dirty="0">
                          <a:solidFill>
                            <a:srgbClr val="000000"/>
                          </a:solidFill>
                          <a:effectLst/>
                          <a:latin typeface="Calibri" panose="020F0502020204030204" pitchFamily="34" charset="0"/>
                        </a:rPr>
                        <a:t> $         94,939.24 </a:t>
                      </a:r>
                    </a:p>
                  </a:txBody>
                  <a:tcPr marL="8336" marR="8336" marT="83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200" b="0" i="0" u="none" strike="noStrike" dirty="0">
                          <a:solidFill>
                            <a:srgbClr val="000000"/>
                          </a:solidFill>
                          <a:effectLst/>
                          <a:latin typeface="Calibri" panose="020F0502020204030204" pitchFamily="34" charset="0"/>
                        </a:rPr>
                        <a:t> $         36,661.48 </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SV" sz="1200" b="0" i="0" u="none" strike="noStrike" dirty="0">
                          <a:solidFill>
                            <a:srgbClr val="000000"/>
                          </a:solidFill>
                          <a:effectLst/>
                          <a:latin typeface="Calibri" panose="020F0502020204030204" pitchFamily="34" charset="0"/>
                        </a:rPr>
                        <a:t>72%</a:t>
                      </a:r>
                    </a:p>
                  </a:txBody>
                  <a:tcPr marL="8336" marR="8336" marT="83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2038502"/>
                  </a:ext>
                </a:extLst>
              </a:tr>
            </a:tbl>
          </a:graphicData>
        </a:graphic>
      </p:graphicFrame>
      <p:sp>
        <p:nvSpPr>
          <p:cNvPr id="4" name="Título 2">
            <a:extLst>
              <a:ext uri="{FF2B5EF4-FFF2-40B4-BE49-F238E27FC236}">
                <a16:creationId xmlns:a16="http://schemas.microsoft.com/office/drawing/2014/main" id="{98339475-6B83-491E-ABEF-31C1918D0907}"/>
              </a:ext>
            </a:extLst>
          </p:cNvPr>
          <p:cNvSpPr txBox="1">
            <a:spLocks/>
          </p:cNvSpPr>
          <p:nvPr/>
        </p:nvSpPr>
        <p:spPr>
          <a:xfrm>
            <a:off x="2943497" y="329609"/>
            <a:ext cx="5704113" cy="882503"/>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3600" b="1" dirty="0">
                <a:latin typeface="+mn-lt"/>
              </a:rPr>
              <a:t>FDE</a:t>
            </a:r>
            <a:br>
              <a:rPr lang="es-ES" sz="3600" b="1" dirty="0">
                <a:latin typeface="+mn-lt"/>
              </a:rPr>
            </a:br>
            <a:r>
              <a:rPr lang="es-ES" sz="3600" b="1" dirty="0">
                <a:latin typeface="+mn-lt"/>
              </a:rPr>
              <a:t>Gastos de Operación</a:t>
            </a:r>
            <a:endParaRPr lang="es-SV" sz="3600" b="1" dirty="0">
              <a:latin typeface="+mn-lt"/>
            </a:endParaRPr>
          </a:p>
        </p:txBody>
      </p:sp>
    </p:spTree>
    <p:extLst>
      <p:ext uri="{BB962C8B-B14F-4D97-AF65-F5344CB8AC3E}">
        <p14:creationId xmlns:p14="http://schemas.microsoft.com/office/powerpoint/2010/main" val="812359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ES_tradnl" b="1" dirty="0"/>
              <a:t>IV. LIQUIDACION DE PRESUPUESTO</a:t>
            </a:r>
            <a:endParaRPr lang="es-ES_tradnl" dirty="0"/>
          </a:p>
        </p:txBody>
      </p:sp>
      <p:sp>
        <p:nvSpPr>
          <p:cNvPr id="5" name="Marcador de texto 4"/>
          <p:cNvSpPr>
            <a:spLocks noGrp="1"/>
          </p:cNvSpPr>
          <p:nvPr>
            <p:ph type="body" idx="1"/>
          </p:nvPr>
        </p:nvSpPr>
        <p:spPr/>
        <p:txBody>
          <a:bodyPr/>
          <a:lstStyle/>
          <a:p>
            <a:r>
              <a:rPr lang="es-SV" dirty="0"/>
              <a:t>FONDO SALVADOREÑO DE GARANTÍAS</a:t>
            </a:r>
          </a:p>
          <a:p>
            <a:r>
              <a:rPr lang="es-SV" dirty="0"/>
              <a:t>AÑO 2019</a:t>
            </a:r>
          </a:p>
          <a:p>
            <a:endParaRPr lang="es-ES_tradnl" dirty="0"/>
          </a:p>
        </p:txBody>
      </p:sp>
      <p:sp>
        <p:nvSpPr>
          <p:cNvPr id="6" name="Marcador de número de diapositiva 5"/>
          <p:cNvSpPr>
            <a:spLocks noGrp="1"/>
          </p:cNvSpPr>
          <p:nvPr>
            <p:ph type="sldNum" sz="quarter" idx="12"/>
          </p:nvPr>
        </p:nvSpPr>
        <p:spPr/>
        <p:txBody>
          <a:bodyPr/>
          <a:lstStyle/>
          <a:p>
            <a:fld id="{9534364D-E3A2-A649-804F-DF26C5A4C4AB}" type="slidenum">
              <a:rPr lang="es-ES_tradnl" smtClean="0"/>
              <a:t>11</a:t>
            </a:fld>
            <a:endParaRPr lang="es-ES_tradnl"/>
          </a:p>
        </p:txBody>
      </p:sp>
    </p:spTree>
    <p:extLst>
      <p:ext uri="{BB962C8B-B14F-4D97-AF65-F5344CB8AC3E}">
        <p14:creationId xmlns:p14="http://schemas.microsoft.com/office/powerpoint/2010/main" val="4294031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2B61A9-8E26-493D-B6AD-E0EFE64C0F44}"/>
              </a:ext>
            </a:extLst>
          </p:cNvPr>
          <p:cNvSpPr>
            <a:spLocks noGrp="1"/>
          </p:cNvSpPr>
          <p:nvPr>
            <p:ph type="title"/>
          </p:nvPr>
        </p:nvSpPr>
        <p:spPr/>
        <p:txBody>
          <a:bodyPr/>
          <a:lstStyle/>
          <a:p>
            <a:r>
              <a:rPr lang="es-ES" sz="2400" b="1" dirty="0"/>
              <a:t>FSG</a:t>
            </a:r>
            <a:br>
              <a:rPr lang="es-ES" sz="2400" b="1" dirty="0"/>
            </a:br>
            <a:r>
              <a:rPr lang="es-ES" sz="2400" b="1" dirty="0"/>
              <a:t>Gastos de Operación</a:t>
            </a:r>
            <a:endParaRPr lang="es-SV" dirty="0"/>
          </a:p>
        </p:txBody>
      </p:sp>
      <p:sp>
        <p:nvSpPr>
          <p:cNvPr id="4" name="Marcador de número de diapositiva 3">
            <a:extLst>
              <a:ext uri="{FF2B5EF4-FFF2-40B4-BE49-F238E27FC236}">
                <a16:creationId xmlns:a16="http://schemas.microsoft.com/office/drawing/2014/main" id="{BBFD5D90-7FA1-42AA-8C13-7E37EA686CB9}"/>
              </a:ext>
            </a:extLst>
          </p:cNvPr>
          <p:cNvSpPr>
            <a:spLocks noGrp="1"/>
          </p:cNvSpPr>
          <p:nvPr>
            <p:ph type="sldNum" sz="quarter" idx="12"/>
          </p:nvPr>
        </p:nvSpPr>
        <p:spPr/>
        <p:txBody>
          <a:bodyPr/>
          <a:lstStyle/>
          <a:p>
            <a:fld id="{9534364D-E3A2-A649-804F-DF26C5A4C4AB}" type="slidenum">
              <a:rPr lang="es-ES_tradnl" smtClean="0"/>
              <a:t>12</a:t>
            </a:fld>
            <a:endParaRPr lang="es-ES_tradnl"/>
          </a:p>
        </p:txBody>
      </p:sp>
      <p:graphicFrame>
        <p:nvGraphicFramePr>
          <p:cNvPr id="5" name="Tabla 4">
            <a:extLst>
              <a:ext uri="{FF2B5EF4-FFF2-40B4-BE49-F238E27FC236}">
                <a16:creationId xmlns:a16="http://schemas.microsoft.com/office/drawing/2014/main" id="{04ABA6F7-5F13-45F7-B741-D4B93DE67F3E}"/>
              </a:ext>
            </a:extLst>
          </p:cNvPr>
          <p:cNvGraphicFramePr>
            <a:graphicFrameLocks noGrp="1"/>
          </p:cNvGraphicFramePr>
          <p:nvPr>
            <p:extLst>
              <p:ext uri="{D42A27DB-BD31-4B8C-83A1-F6EECF244321}">
                <p14:modId xmlns:p14="http://schemas.microsoft.com/office/powerpoint/2010/main" val="3962429360"/>
              </p:ext>
            </p:extLst>
          </p:nvPr>
        </p:nvGraphicFramePr>
        <p:xfrm>
          <a:off x="1010651" y="1486818"/>
          <a:ext cx="7724274" cy="4869314"/>
        </p:xfrm>
        <a:graphic>
          <a:graphicData uri="http://schemas.openxmlformats.org/drawingml/2006/table">
            <a:tbl>
              <a:tblPr/>
              <a:tblGrid>
                <a:gridCol w="728166">
                  <a:extLst>
                    <a:ext uri="{9D8B030D-6E8A-4147-A177-3AD203B41FA5}">
                      <a16:colId xmlns:a16="http://schemas.microsoft.com/office/drawing/2014/main" val="1774349652"/>
                    </a:ext>
                  </a:extLst>
                </a:gridCol>
                <a:gridCol w="2987623">
                  <a:extLst>
                    <a:ext uri="{9D8B030D-6E8A-4147-A177-3AD203B41FA5}">
                      <a16:colId xmlns:a16="http://schemas.microsoft.com/office/drawing/2014/main" val="2306867458"/>
                    </a:ext>
                  </a:extLst>
                </a:gridCol>
                <a:gridCol w="1044045">
                  <a:extLst>
                    <a:ext uri="{9D8B030D-6E8A-4147-A177-3AD203B41FA5}">
                      <a16:colId xmlns:a16="http://schemas.microsoft.com/office/drawing/2014/main" val="2954555865"/>
                    </a:ext>
                  </a:extLst>
                </a:gridCol>
                <a:gridCol w="1091954">
                  <a:extLst>
                    <a:ext uri="{9D8B030D-6E8A-4147-A177-3AD203B41FA5}">
                      <a16:colId xmlns:a16="http://schemas.microsoft.com/office/drawing/2014/main" val="772070415"/>
                    </a:ext>
                  </a:extLst>
                </a:gridCol>
                <a:gridCol w="1029810">
                  <a:extLst>
                    <a:ext uri="{9D8B030D-6E8A-4147-A177-3AD203B41FA5}">
                      <a16:colId xmlns:a16="http://schemas.microsoft.com/office/drawing/2014/main" val="3014215646"/>
                    </a:ext>
                  </a:extLst>
                </a:gridCol>
                <a:gridCol w="842676">
                  <a:extLst>
                    <a:ext uri="{9D8B030D-6E8A-4147-A177-3AD203B41FA5}">
                      <a16:colId xmlns:a16="http://schemas.microsoft.com/office/drawing/2014/main" val="4172867503"/>
                    </a:ext>
                  </a:extLst>
                </a:gridCol>
              </a:tblGrid>
              <a:tr h="301860">
                <a:tc>
                  <a:txBody>
                    <a:bodyPr/>
                    <a:lstStyle/>
                    <a:p>
                      <a:pPr algn="ctr" fontAlgn="ctr"/>
                      <a:r>
                        <a:rPr lang="es-SV" sz="1100" b="1" i="0" u="none" strike="noStrike" dirty="0">
                          <a:solidFill>
                            <a:srgbClr val="FFFFFF"/>
                          </a:solidFill>
                          <a:effectLst/>
                          <a:latin typeface="Calibri" panose="020F0502020204030204" pitchFamily="34" charset="0"/>
                        </a:rPr>
                        <a:t>Cuenta</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ctr"/>
                      <a:r>
                        <a:rPr lang="es-SV" sz="1100" b="1" i="0" u="none" strike="noStrike" dirty="0">
                          <a:solidFill>
                            <a:srgbClr val="FFFFFF"/>
                          </a:solidFill>
                          <a:effectLst/>
                          <a:latin typeface="Calibri" panose="020F0502020204030204" pitchFamily="34" charset="0"/>
                        </a:rPr>
                        <a:t>Descripción</a:t>
                      </a:r>
                    </a:p>
                  </a:txBody>
                  <a:tcPr marL="9525" marR="9525" marT="9525"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b"/>
                      <a:r>
                        <a:rPr lang="es-SV" sz="1100" b="1" i="0" u="none" strike="noStrike" dirty="0">
                          <a:solidFill>
                            <a:srgbClr val="FFFFFF"/>
                          </a:solidFill>
                          <a:effectLst/>
                          <a:latin typeface="Calibri" panose="020F0502020204030204" pitchFamily="34" charset="0"/>
                        </a:rPr>
                        <a:t>   (1)</a:t>
                      </a:r>
                    </a:p>
                    <a:p>
                      <a:pPr algn="ctr" fontAlgn="b"/>
                      <a:r>
                        <a:rPr lang="es-SV" sz="1100" b="1" i="0" u="none" strike="noStrike" dirty="0">
                          <a:solidFill>
                            <a:srgbClr val="FFFFFF"/>
                          </a:solidFill>
                          <a:effectLst/>
                          <a:latin typeface="Calibri" panose="020F0502020204030204" pitchFamily="34" charset="0"/>
                        </a:rPr>
                        <a:t>Aprobado </a:t>
                      </a:r>
                    </a:p>
                  </a:txBody>
                  <a:tcPr marL="6134" marR="6134" marT="6134" marB="0" anchor="b">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b"/>
                      <a:r>
                        <a:rPr lang="es-SV" sz="1100" b="1" i="0" u="none" strike="noStrike" dirty="0">
                          <a:solidFill>
                            <a:srgbClr val="FFFFFF"/>
                          </a:solidFill>
                          <a:effectLst/>
                          <a:latin typeface="Calibri" panose="020F0502020204030204" pitchFamily="34" charset="0"/>
                        </a:rPr>
                        <a:t>  (2)</a:t>
                      </a:r>
                    </a:p>
                    <a:p>
                      <a:pPr algn="ctr" fontAlgn="b"/>
                      <a:r>
                        <a:rPr lang="es-SV" sz="1100" b="1" i="0" u="none" strike="noStrike" dirty="0">
                          <a:solidFill>
                            <a:srgbClr val="FFFFFF"/>
                          </a:solidFill>
                          <a:effectLst/>
                          <a:latin typeface="Calibri" panose="020F0502020204030204" pitchFamily="34" charset="0"/>
                        </a:rPr>
                        <a:t>Ejecutado  </a:t>
                      </a:r>
                    </a:p>
                  </a:txBody>
                  <a:tcPr marL="6134" marR="6134" marT="6134" marB="0" anchor="b">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b"/>
                      <a:r>
                        <a:rPr lang="es-SV" sz="1100" b="1" i="0" u="none" strike="noStrike" dirty="0">
                          <a:solidFill>
                            <a:srgbClr val="FFFFFF"/>
                          </a:solidFill>
                          <a:effectLst/>
                          <a:latin typeface="Calibri" panose="020F0502020204030204" pitchFamily="34" charset="0"/>
                        </a:rPr>
                        <a:t> (1-2)</a:t>
                      </a:r>
                    </a:p>
                    <a:p>
                      <a:pPr algn="ctr" fontAlgn="b"/>
                      <a:r>
                        <a:rPr lang="es-SV" sz="1100" b="1" i="0" u="none" strike="noStrike" dirty="0">
                          <a:solidFill>
                            <a:srgbClr val="FFFFFF"/>
                          </a:solidFill>
                          <a:effectLst/>
                          <a:latin typeface="Calibri" panose="020F0502020204030204" pitchFamily="34" charset="0"/>
                        </a:rPr>
                        <a:t>Diferencia </a:t>
                      </a:r>
                    </a:p>
                  </a:txBody>
                  <a:tcPr marL="6134" marR="6134" marT="6134" marB="0" anchor="b">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b"/>
                      <a:r>
                        <a:rPr lang="es-SV" sz="1000" b="1" i="0" u="none" strike="noStrike" dirty="0">
                          <a:solidFill>
                            <a:srgbClr val="FFFFFF"/>
                          </a:solidFill>
                          <a:effectLst/>
                          <a:latin typeface="Calibri" panose="020F0502020204030204" pitchFamily="34" charset="0"/>
                        </a:rPr>
                        <a:t>% Ejecución  Presupuestaria</a:t>
                      </a:r>
                      <a:endParaRPr lang="es-SV" sz="1100" b="1" i="0" u="none" strike="noStrike" dirty="0">
                        <a:solidFill>
                          <a:srgbClr val="FFFFFF"/>
                        </a:solidFill>
                        <a:effectLst/>
                        <a:latin typeface="Calibri" panose="020F0502020204030204" pitchFamily="34" charset="0"/>
                      </a:endParaRPr>
                    </a:p>
                  </a:txBody>
                  <a:tcPr marL="6134" marR="6134" marT="6134" marB="0" anchor="b">
                    <a:lnL w="63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extLst>
                  <a:ext uri="{0D108BD9-81ED-4DB2-BD59-A6C34878D82A}">
                    <a16:rowId xmlns:a16="http://schemas.microsoft.com/office/drawing/2014/main" val="3334845128"/>
                  </a:ext>
                </a:extLst>
              </a:tr>
              <a:tr h="301860">
                <a:tc>
                  <a:txBody>
                    <a:bodyPr/>
                    <a:lstStyle/>
                    <a:p>
                      <a:pPr algn="l" fontAlgn="ctr"/>
                      <a:r>
                        <a:rPr lang="es-SV" sz="1100" b="1" i="0" u="none" strike="noStrike" dirty="0">
                          <a:solidFill>
                            <a:srgbClr val="000000"/>
                          </a:solidFill>
                          <a:effectLst/>
                          <a:latin typeface="Calibri" panose="020F0502020204030204" pitchFamily="34" charset="0"/>
                        </a:rPr>
                        <a:t>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l" fontAlgn="ctr"/>
                      <a:r>
                        <a:rPr lang="es-SV" sz="1100" b="1" i="0" u="none" strike="noStrike">
                          <a:solidFill>
                            <a:srgbClr val="000000"/>
                          </a:solidFill>
                          <a:effectLst/>
                          <a:latin typeface="Calibri" panose="020F0502020204030204" pitchFamily="34" charset="0"/>
                        </a:rPr>
                        <a:t>Gastos de Operación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l" fontAlgn="b"/>
                      <a:r>
                        <a:rPr lang="es-SV" sz="1100" b="1" i="0" u="sng" strike="noStrike" dirty="0">
                          <a:solidFill>
                            <a:srgbClr val="000000"/>
                          </a:solidFill>
                          <a:effectLst/>
                          <a:latin typeface="Calibri" panose="020F0502020204030204" pitchFamily="34" charset="0"/>
                        </a:rPr>
                        <a:t> $       581,634.71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l" fontAlgn="b"/>
                      <a:r>
                        <a:rPr lang="es-SV" sz="1100" b="1" i="0" u="sng" strike="noStrike">
                          <a:solidFill>
                            <a:srgbClr val="000000"/>
                          </a:solidFill>
                          <a:effectLst/>
                          <a:latin typeface="Calibri" panose="020F0502020204030204" pitchFamily="34" charset="0"/>
                        </a:rPr>
                        <a:t> $       410,522.65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l" fontAlgn="b"/>
                      <a:r>
                        <a:rPr lang="es-SV" sz="1100" b="1" i="0" u="sng" strike="noStrike" dirty="0">
                          <a:solidFill>
                            <a:srgbClr val="000000"/>
                          </a:solidFill>
                          <a:effectLst/>
                          <a:latin typeface="Calibri" panose="020F0502020204030204" pitchFamily="34" charset="0"/>
                        </a:rPr>
                        <a:t> $       171,112.06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ctr" fontAlgn="b"/>
                      <a:r>
                        <a:rPr lang="es-SV" sz="1100" b="1" i="0" u="sng" strike="noStrike" dirty="0">
                          <a:solidFill>
                            <a:srgbClr val="000000"/>
                          </a:solidFill>
                          <a:effectLst/>
                          <a:latin typeface="Calibri" panose="020F0502020204030204" pitchFamily="34" charset="0"/>
                        </a:rPr>
                        <a:t>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extLst>
                  <a:ext uri="{0D108BD9-81ED-4DB2-BD59-A6C34878D82A}">
                    <a16:rowId xmlns:a16="http://schemas.microsoft.com/office/drawing/2014/main" val="2747652647"/>
                  </a:ext>
                </a:extLst>
              </a:tr>
              <a:tr h="301860">
                <a:tc>
                  <a:txBody>
                    <a:bodyPr/>
                    <a:lstStyle/>
                    <a:p>
                      <a:pPr algn="l" fontAlgn="b"/>
                      <a:r>
                        <a:rPr lang="es-SV" sz="1100" b="1" i="0" u="none" strike="noStrike" dirty="0">
                          <a:solidFill>
                            <a:srgbClr val="000000"/>
                          </a:solidFill>
                          <a:effectLst/>
                          <a:latin typeface="Calibri" panose="020F0502020204030204" pitchFamily="34" charset="0"/>
                        </a:rPr>
                        <a:t>811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s-ES" sz="1100" b="1" i="0" u="none" strike="noStrike">
                          <a:solidFill>
                            <a:srgbClr val="000000"/>
                          </a:solidFill>
                          <a:effectLst/>
                          <a:latin typeface="Calibri" panose="020F0502020204030204" pitchFamily="34" charset="0"/>
                        </a:rPr>
                        <a:t>Gastos De Funcionarios y Empleados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b"/>
                      <a:r>
                        <a:rPr lang="es-SV" sz="1100" b="1" i="0" u="none" strike="noStrike" dirty="0">
                          <a:solidFill>
                            <a:srgbClr val="000000"/>
                          </a:solidFill>
                          <a:effectLst/>
                          <a:latin typeface="Calibri" panose="020F0502020204030204" pitchFamily="34" charset="0"/>
                        </a:rPr>
                        <a:t> $       423,729.78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b"/>
                      <a:r>
                        <a:rPr lang="es-SV" sz="1100" b="1" i="0" u="none" strike="noStrike">
                          <a:solidFill>
                            <a:srgbClr val="000000"/>
                          </a:solidFill>
                          <a:effectLst/>
                          <a:latin typeface="Calibri" panose="020F0502020204030204" pitchFamily="34" charset="0"/>
                        </a:rPr>
                        <a:t> $       360,193.85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b"/>
                      <a:r>
                        <a:rPr lang="es-SV" sz="1100" b="1" i="0" u="none" strike="noStrike">
                          <a:solidFill>
                            <a:srgbClr val="000000"/>
                          </a:solidFill>
                          <a:effectLst/>
                          <a:latin typeface="Calibri" panose="020F0502020204030204" pitchFamily="34" charset="0"/>
                        </a:rPr>
                        <a:t> $         63,535.93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b"/>
                      <a:r>
                        <a:rPr lang="es-SV" sz="1100" b="1" i="0" u="none" strike="noStrike" dirty="0">
                          <a:solidFill>
                            <a:srgbClr val="000000"/>
                          </a:solidFill>
                          <a:effectLst/>
                          <a:latin typeface="Calibri" panose="020F0502020204030204" pitchFamily="34" charset="0"/>
                        </a:rPr>
                        <a:t>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extLst>
                  <a:ext uri="{0D108BD9-81ED-4DB2-BD59-A6C34878D82A}">
                    <a16:rowId xmlns:a16="http://schemas.microsoft.com/office/drawing/2014/main" val="2784581576"/>
                  </a:ext>
                </a:extLst>
              </a:tr>
              <a:tr h="301860">
                <a:tc>
                  <a:txBody>
                    <a:bodyPr/>
                    <a:lstStyle/>
                    <a:p>
                      <a:pPr algn="l" fontAlgn="ctr"/>
                      <a:r>
                        <a:rPr lang="es-SV" sz="1100" b="0" i="0" u="none" strike="noStrike">
                          <a:solidFill>
                            <a:srgbClr val="000000"/>
                          </a:solidFill>
                          <a:effectLst/>
                          <a:latin typeface="Calibri" panose="020F0502020204030204" pitchFamily="34" charset="0"/>
                        </a:rPr>
                        <a:t>811001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dirty="0">
                          <a:solidFill>
                            <a:srgbClr val="000000"/>
                          </a:solidFill>
                          <a:effectLst/>
                          <a:latin typeface="Calibri" panose="020F0502020204030204" pitchFamily="34" charset="0"/>
                        </a:rPr>
                        <a:t>Remuneraciones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dirty="0">
                          <a:solidFill>
                            <a:srgbClr val="000000"/>
                          </a:solidFill>
                          <a:effectLst/>
                          <a:latin typeface="Calibri" panose="020F0502020204030204" pitchFamily="34" charset="0"/>
                        </a:rPr>
                        <a:t> $       250,140.00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a:solidFill>
                            <a:srgbClr val="000000"/>
                          </a:solidFill>
                          <a:effectLst/>
                          <a:latin typeface="Calibri" panose="020F0502020204030204" pitchFamily="34" charset="0"/>
                        </a:rPr>
                        <a:t> $       215,990.25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a:solidFill>
                            <a:srgbClr val="000000"/>
                          </a:solidFill>
                          <a:effectLst/>
                          <a:latin typeface="Calibri" panose="020F0502020204030204" pitchFamily="34" charset="0"/>
                        </a:rPr>
                        <a:t> $         34,149.75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a:solidFill>
                            <a:srgbClr val="000000"/>
                          </a:solidFill>
                          <a:effectLst/>
                          <a:latin typeface="Calibri" panose="020F0502020204030204" pitchFamily="34" charset="0"/>
                        </a:rPr>
                        <a:t>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2159145"/>
                  </a:ext>
                </a:extLst>
              </a:tr>
              <a:tr h="301860">
                <a:tc>
                  <a:txBody>
                    <a:bodyPr/>
                    <a:lstStyle/>
                    <a:p>
                      <a:pPr algn="l" fontAlgn="ctr"/>
                      <a:r>
                        <a:rPr lang="es-SV" sz="1100" b="0" i="0" u="none" strike="noStrike">
                          <a:solidFill>
                            <a:srgbClr val="000000"/>
                          </a:solidFill>
                          <a:effectLst/>
                          <a:latin typeface="Calibri" panose="020F0502020204030204" pitchFamily="34" charset="0"/>
                        </a:rPr>
                        <a:t>811002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dirty="0">
                          <a:solidFill>
                            <a:srgbClr val="000000"/>
                          </a:solidFill>
                          <a:effectLst/>
                          <a:latin typeface="Calibri" panose="020F0502020204030204" pitchFamily="34" charset="0"/>
                        </a:rPr>
                        <a:t>Prestaciones Al Personal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dirty="0">
                          <a:solidFill>
                            <a:srgbClr val="000000"/>
                          </a:solidFill>
                          <a:effectLst/>
                          <a:latin typeface="Calibri" panose="020F0502020204030204" pitchFamily="34" charset="0"/>
                        </a:rPr>
                        <a:t> $       130,610.70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a:solidFill>
                            <a:srgbClr val="000000"/>
                          </a:solidFill>
                          <a:effectLst/>
                          <a:latin typeface="Calibri" panose="020F0502020204030204" pitchFamily="34" charset="0"/>
                        </a:rPr>
                        <a:t> $       111,078.74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a:solidFill>
                            <a:srgbClr val="000000"/>
                          </a:solidFill>
                          <a:effectLst/>
                          <a:latin typeface="Calibri" panose="020F0502020204030204" pitchFamily="34" charset="0"/>
                        </a:rPr>
                        <a:t> $         19,531.96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4803872"/>
                  </a:ext>
                </a:extLst>
              </a:tr>
              <a:tr h="301860">
                <a:tc>
                  <a:txBody>
                    <a:bodyPr/>
                    <a:lstStyle/>
                    <a:p>
                      <a:pPr algn="l" fontAlgn="ctr"/>
                      <a:r>
                        <a:rPr lang="es-SV" sz="1100" b="0" i="0" u="none" strike="noStrike">
                          <a:solidFill>
                            <a:srgbClr val="000000"/>
                          </a:solidFill>
                          <a:effectLst/>
                          <a:latin typeface="Calibri" panose="020F0502020204030204" pitchFamily="34" charset="0"/>
                        </a:rPr>
                        <a:t>811003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dirty="0">
                          <a:solidFill>
                            <a:srgbClr val="000000"/>
                          </a:solidFill>
                          <a:effectLst/>
                          <a:latin typeface="Calibri" panose="020F0502020204030204" pitchFamily="34" charset="0"/>
                        </a:rPr>
                        <a:t>Indemnizaciones Al Personal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dirty="0">
                          <a:solidFill>
                            <a:srgbClr val="000000"/>
                          </a:solidFill>
                          <a:effectLst/>
                          <a:latin typeface="Calibri" panose="020F0502020204030204" pitchFamily="34" charset="0"/>
                        </a:rPr>
                        <a:t> $         19,915.08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a:solidFill>
                            <a:srgbClr val="000000"/>
                          </a:solidFill>
                          <a:effectLst/>
                          <a:latin typeface="Calibri" panose="020F0502020204030204" pitchFamily="34" charset="0"/>
                        </a:rPr>
                        <a:t> $         18,692.91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a:solidFill>
                            <a:srgbClr val="000000"/>
                          </a:solidFill>
                          <a:effectLst/>
                          <a:latin typeface="Calibri" panose="020F0502020204030204" pitchFamily="34" charset="0"/>
                        </a:rPr>
                        <a:t> $           1,222.17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0985494"/>
                  </a:ext>
                </a:extLst>
              </a:tr>
              <a:tr h="301860">
                <a:tc>
                  <a:txBody>
                    <a:bodyPr/>
                    <a:lstStyle/>
                    <a:p>
                      <a:pPr algn="l" fontAlgn="ctr"/>
                      <a:r>
                        <a:rPr lang="es-SV" sz="1100" b="0" i="0" u="none" strike="noStrike">
                          <a:solidFill>
                            <a:srgbClr val="000000"/>
                          </a:solidFill>
                          <a:effectLst/>
                          <a:latin typeface="Calibri" panose="020F0502020204030204" pitchFamily="34" charset="0"/>
                        </a:rPr>
                        <a:t>811006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dirty="0">
                          <a:solidFill>
                            <a:srgbClr val="000000"/>
                          </a:solidFill>
                          <a:effectLst/>
                          <a:latin typeface="Calibri" panose="020F0502020204030204" pitchFamily="34" charset="0"/>
                        </a:rPr>
                        <a:t>Otros Gastos Del Personal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dirty="0">
                          <a:solidFill>
                            <a:srgbClr val="000000"/>
                          </a:solidFill>
                          <a:effectLst/>
                          <a:latin typeface="Calibri" panose="020F0502020204030204" pitchFamily="34" charset="0"/>
                        </a:rPr>
                        <a:t> $         23,064.00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a:solidFill>
                            <a:srgbClr val="000000"/>
                          </a:solidFill>
                          <a:effectLst/>
                          <a:latin typeface="Calibri" panose="020F0502020204030204" pitchFamily="34" charset="0"/>
                        </a:rPr>
                        <a:t> $         14,431.95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a:solidFill>
                            <a:srgbClr val="000000"/>
                          </a:solidFill>
                          <a:effectLst/>
                          <a:latin typeface="Calibri" panose="020F0502020204030204" pitchFamily="34" charset="0"/>
                        </a:rPr>
                        <a:t> $           8,632.05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8261713"/>
                  </a:ext>
                </a:extLst>
              </a:tr>
              <a:tr h="301860">
                <a:tc>
                  <a:txBody>
                    <a:bodyPr/>
                    <a:lstStyle/>
                    <a:p>
                      <a:pPr algn="l" fontAlgn="ctr"/>
                      <a:r>
                        <a:rPr lang="es-SV" sz="1100" b="1" i="0" u="none" strike="noStrike">
                          <a:solidFill>
                            <a:srgbClr val="000000"/>
                          </a:solidFill>
                          <a:effectLst/>
                          <a:latin typeface="Calibri" panose="020F0502020204030204" pitchFamily="34" charset="0"/>
                        </a:rPr>
                        <a:t>812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s-SV" sz="1100" b="1" i="0" u="none" strike="noStrike" dirty="0">
                          <a:solidFill>
                            <a:srgbClr val="000000"/>
                          </a:solidFill>
                          <a:effectLst/>
                          <a:latin typeface="Calibri" panose="020F0502020204030204" pitchFamily="34" charset="0"/>
                        </a:rPr>
                        <a:t>Gastos Generales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b"/>
                      <a:r>
                        <a:rPr lang="es-SV" sz="1100" b="1" i="0" u="none" strike="noStrike" dirty="0">
                          <a:solidFill>
                            <a:srgbClr val="000000"/>
                          </a:solidFill>
                          <a:effectLst/>
                          <a:latin typeface="Calibri" panose="020F0502020204030204" pitchFamily="34" charset="0"/>
                        </a:rPr>
                        <a:t> $       157,904.93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b"/>
                      <a:r>
                        <a:rPr lang="es-SV" sz="1100" b="1" i="0" u="none" strike="noStrike" dirty="0">
                          <a:solidFill>
                            <a:srgbClr val="000000"/>
                          </a:solidFill>
                          <a:effectLst/>
                          <a:latin typeface="Calibri" panose="020F0502020204030204" pitchFamily="34" charset="0"/>
                        </a:rPr>
                        <a:t> $         50,328.80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b"/>
                      <a:r>
                        <a:rPr lang="es-SV" sz="1100" b="1" i="0" u="none" strike="noStrike">
                          <a:solidFill>
                            <a:srgbClr val="000000"/>
                          </a:solidFill>
                          <a:effectLst/>
                          <a:latin typeface="Calibri" panose="020F0502020204030204" pitchFamily="34" charset="0"/>
                        </a:rPr>
                        <a:t> $       107,576.13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b"/>
                      <a:r>
                        <a:rPr lang="es-SV" sz="1100" b="1" i="0" u="none" strike="noStrike">
                          <a:solidFill>
                            <a:srgbClr val="000000"/>
                          </a:solidFill>
                          <a:effectLst/>
                          <a:latin typeface="Calibri" panose="020F0502020204030204" pitchFamily="34" charset="0"/>
                        </a:rPr>
                        <a:t>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extLst>
                  <a:ext uri="{0D108BD9-81ED-4DB2-BD59-A6C34878D82A}">
                    <a16:rowId xmlns:a16="http://schemas.microsoft.com/office/drawing/2014/main" val="2151970990"/>
                  </a:ext>
                </a:extLst>
              </a:tr>
              <a:tr h="301860">
                <a:tc>
                  <a:txBody>
                    <a:bodyPr/>
                    <a:lstStyle/>
                    <a:p>
                      <a:pPr algn="l" fontAlgn="ctr"/>
                      <a:r>
                        <a:rPr lang="es-SV" sz="1100" b="0" i="0" u="none" strike="noStrike">
                          <a:solidFill>
                            <a:srgbClr val="000000"/>
                          </a:solidFill>
                          <a:effectLst/>
                          <a:latin typeface="Calibri" panose="020F0502020204030204" pitchFamily="34" charset="0"/>
                        </a:rPr>
                        <a:t>812001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dirty="0">
                          <a:solidFill>
                            <a:srgbClr val="000000"/>
                          </a:solidFill>
                          <a:effectLst/>
                          <a:latin typeface="Calibri" panose="020F0502020204030204" pitchFamily="34" charset="0"/>
                        </a:rPr>
                        <a:t>Consumo De Materiales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a:solidFill>
                            <a:srgbClr val="000000"/>
                          </a:solidFill>
                          <a:effectLst/>
                          <a:latin typeface="Calibri" panose="020F0502020204030204" pitchFamily="34" charset="0"/>
                        </a:rPr>
                        <a:t> $           5,094.96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dirty="0">
                          <a:solidFill>
                            <a:srgbClr val="000000"/>
                          </a:solidFill>
                          <a:effectLst/>
                          <a:latin typeface="Calibri" panose="020F0502020204030204" pitchFamily="34" charset="0"/>
                        </a:rPr>
                        <a:t> $           4,538.56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a:solidFill>
                            <a:srgbClr val="000000"/>
                          </a:solidFill>
                          <a:effectLst/>
                          <a:latin typeface="Calibri" panose="020F0502020204030204" pitchFamily="34" charset="0"/>
                        </a:rPr>
                        <a:t> $               556.40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3082149"/>
                  </a:ext>
                </a:extLst>
              </a:tr>
              <a:tr h="301860">
                <a:tc>
                  <a:txBody>
                    <a:bodyPr/>
                    <a:lstStyle/>
                    <a:p>
                      <a:pPr algn="l" fontAlgn="ctr"/>
                      <a:r>
                        <a:rPr lang="es-SV" sz="1100" b="0" i="0" u="none" strike="noStrike">
                          <a:solidFill>
                            <a:srgbClr val="000000"/>
                          </a:solidFill>
                          <a:effectLst/>
                          <a:latin typeface="Calibri" panose="020F0502020204030204" pitchFamily="34" charset="0"/>
                        </a:rPr>
                        <a:t>812002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1100" b="0" i="0" u="none" strike="noStrike" dirty="0">
                          <a:solidFill>
                            <a:srgbClr val="000000"/>
                          </a:solidFill>
                          <a:effectLst/>
                          <a:latin typeface="Calibri" panose="020F0502020204030204" pitchFamily="34" charset="0"/>
                        </a:rPr>
                        <a:t>Reparación Y Mantenimiento De Activo Fijo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a:solidFill>
                            <a:srgbClr val="000000"/>
                          </a:solidFill>
                          <a:effectLst/>
                          <a:latin typeface="Calibri" panose="020F0502020204030204" pitchFamily="34" charset="0"/>
                        </a:rPr>
                        <a:t> $         26,461.44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dirty="0">
                          <a:solidFill>
                            <a:srgbClr val="000000"/>
                          </a:solidFill>
                          <a:effectLst/>
                          <a:latin typeface="Calibri" panose="020F0502020204030204" pitchFamily="34" charset="0"/>
                        </a:rPr>
                        <a:t> $         16,348.74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a:solidFill>
                            <a:srgbClr val="000000"/>
                          </a:solidFill>
                          <a:effectLst/>
                          <a:latin typeface="Calibri" panose="020F0502020204030204" pitchFamily="34" charset="0"/>
                        </a:rPr>
                        <a:t> $         10,112.70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a:solidFill>
                            <a:srgbClr val="000000"/>
                          </a:solidFill>
                          <a:effectLst/>
                          <a:latin typeface="Calibri" panose="020F0502020204030204" pitchFamily="34" charset="0"/>
                        </a:rPr>
                        <a:t>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8274175"/>
                  </a:ext>
                </a:extLst>
              </a:tr>
              <a:tr h="301860">
                <a:tc>
                  <a:txBody>
                    <a:bodyPr/>
                    <a:lstStyle/>
                    <a:p>
                      <a:pPr algn="l" fontAlgn="ctr"/>
                      <a:r>
                        <a:rPr lang="es-SV" sz="1100" b="0" i="0" u="none" strike="noStrike">
                          <a:solidFill>
                            <a:srgbClr val="000000"/>
                          </a:solidFill>
                          <a:effectLst/>
                          <a:latin typeface="Calibri" panose="020F0502020204030204" pitchFamily="34" charset="0"/>
                        </a:rPr>
                        <a:t>812003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Servicios Públicos E Impuestos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dirty="0">
                          <a:solidFill>
                            <a:srgbClr val="000000"/>
                          </a:solidFill>
                          <a:effectLst/>
                          <a:latin typeface="Calibri" panose="020F0502020204030204" pitchFamily="34" charset="0"/>
                        </a:rPr>
                        <a:t> $         18,121.43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dirty="0">
                          <a:solidFill>
                            <a:srgbClr val="000000"/>
                          </a:solidFill>
                          <a:effectLst/>
                          <a:latin typeface="Calibri" panose="020F0502020204030204" pitchFamily="34" charset="0"/>
                        </a:rPr>
                        <a:t> $           3,504.82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a:solidFill>
                            <a:srgbClr val="000000"/>
                          </a:solidFill>
                          <a:effectLst/>
                          <a:latin typeface="Calibri" panose="020F0502020204030204" pitchFamily="34" charset="0"/>
                        </a:rPr>
                        <a:t> $         14,616.61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8344719"/>
                  </a:ext>
                </a:extLst>
              </a:tr>
              <a:tr h="301860">
                <a:tc>
                  <a:txBody>
                    <a:bodyPr/>
                    <a:lstStyle/>
                    <a:p>
                      <a:pPr algn="l" fontAlgn="ctr"/>
                      <a:r>
                        <a:rPr lang="es-SV" sz="1100" b="0" i="0" u="none" strike="noStrike">
                          <a:solidFill>
                            <a:srgbClr val="000000"/>
                          </a:solidFill>
                          <a:effectLst/>
                          <a:latin typeface="Calibri" panose="020F0502020204030204" pitchFamily="34" charset="0"/>
                        </a:rPr>
                        <a:t>812004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Publicidad Y Promoción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dirty="0">
                          <a:solidFill>
                            <a:srgbClr val="000000"/>
                          </a:solidFill>
                          <a:effectLst/>
                          <a:latin typeface="Calibri" panose="020F0502020204030204" pitchFamily="34" charset="0"/>
                        </a:rPr>
                        <a:t> $         25,929.20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dirty="0">
                          <a:solidFill>
                            <a:srgbClr val="000000"/>
                          </a:solidFill>
                          <a:effectLst/>
                          <a:latin typeface="Calibri" panose="020F0502020204030204" pitchFamily="34" charset="0"/>
                        </a:rPr>
                        <a:t> $         11,658.20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a:solidFill>
                            <a:srgbClr val="000000"/>
                          </a:solidFill>
                          <a:effectLst/>
                          <a:latin typeface="Calibri" panose="020F0502020204030204" pitchFamily="34" charset="0"/>
                        </a:rPr>
                        <a:t> $         14,271.00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1821919"/>
                  </a:ext>
                </a:extLst>
              </a:tr>
              <a:tr h="301860">
                <a:tc>
                  <a:txBody>
                    <a:bodyPr/>
                    <a:lstStyle/>
                    <a:p>
                      <a:pPr algn="l" fontAlgn="ctr"/>
                      <a:r>
                        <a:rPr lang="es-SV" sz="1100" b="0" i="0" u="none" strike="noStrike">
                          <a:solidFill>
                            <a:srgbClr val="000000"/>
                          </a:solidFill>
                          <a:effectLst/>
                          <a:latin typeface="Calibri" panose="020F0502020204030204" pitchFamily="34" charset="0"/>
                        </a:rPr>
                        <a:t>812005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Arrendamientos Y Mantenimientos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dirty="0">
                          <a:solidFill>
                            <a:srgbClr val="000000"/>
                          </a:solidFill>
                          <a:effectLst/>
                          <a:latin typeface="Calibri" panose="020F0502020204030204" pitchFamily="34" charset="0"/>
                        </a:rPr>
                        <a:t> $           1,085.00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dirty="0">
                          <a:solidFill>
                            <a:srgbClr val="000000"/>
                          </a:solidFill>
                          <a:effectLst/>
                          <a:latin typeface="Calibri" panose="020F0502020204030204" pitchFamily="34" charset="0"/>
                        </a:rPr>
                        <a:t> $               893.22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a:solidFill>
                            <a:srgbClr val="000000"/>
                          </a:solidFill>
                          <a:effectLst/>
                          <a:latin typeface="Calibri" panose="020F0502020204030204" pitchFamily="34" charset="0"/>
                        </a:rPr>
                        <a:t> $               191.78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4032214"/>
                  </a:ext>
                </a:extLst>
              </a:tr>
              <a:tr h="301860">
                <a:tc>
                  <a:txBody>
                    <a:bodyPr/>
                    <a:lstStyle/>
                    <a:p>
                      <a:pPr algn="l" fontAlgn="ctr"/>
                      <a:r>
                        <a:rPr lang="es-SV" sz="1100" b="0" i="0" u="none" strike="noStrike">
                          <a:solidFill>
                            <a:srgbClr val="000000"/>
                          </a:solidFill>
                          <a:effectLst/>
                          <a:latin typeface="Calibri" panose="020F0502020204030204" pitchFamily="34" charset="0"/>
                        </a:rPr>
                        <a:t>812006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Seguros Sobre Bienes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a:solidFill>
                            <a:srgbClr val="000000"/>
                          </a:solidFill>
                          <a:effectLst/>
                          <a:latin typeface="Calibri" panose="020F0502020204030204" pitchFamily="34" charset="0"/>
                        </a:rPr>
                        <a:t> $           5,216.90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dirty="0">
                          <a:solidFill>
                            <a:srgbClr val="000000"/>
                          </a:solidFill>
                          <a:effectLst/>
                          <a:latin typeface="Calibri" panose="020F0502020204030204" pitchFamily="34" charset="0"/>
                        </a:rPr>
                        <a:t> $           4,304.93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dirty="0">
                          <a:solidFill>
                            <a:srgbClr val="000000"/>
                          </a:solidFill>
                          <a:effectLst/>
                          <a:latin typeface="Calibri" panose="020F0502020204030204" pitchFamily="34" charset="0"/>
                        </a:rPr>
                        <a:t> $               911.97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2295916"/>
                  </a:ext>
                </a:extLst>
              </a:tr>
              <a:tr h="301860">
                <a:tc>
                  <a:txBody>
                    <a:bodyPr/>
                    <a:lstStyle/>
                    <a:p>
                      <a:pPr algn="l" fontAlgn="ctr"/>
                      <a:r>
                        <a:rPr lang="es-SV" sz="1100" b="0" i="0" u="none" strike="noStrike">
                          <a:solidFill>
                            <a:srgbClr val="000000"/>
                          </a:solidFill>
                          <a:effectLst/>
                          <a:latin typeface="Calibri" panose="020F0502020204030204" pitchFamily="34" charset="0"/>
                        </a:rPr>
                        <a:t>812007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Honorarios Profesionales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a:solidFill>
                            <a:srgbClr val="000000"/>
                          </a:solidFill>
                          <a:effectLst/>
                          <a:latin typeface="Calibri" panose="020F0502020204030204" pitchFamily="34" charset="0"/>
                        </a:rPr>
                        <a:t> $         37,835.00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a:solidFill>
                            <a:srgbClr val="000000"/>
                          </a:solidFill>
                          <a:effectLst/>
                          <a:latin typeface="Calibri" panose="020F0502020204030204" pitchFamily="34" charset="0"/>
                        </a:rPr>
                        <a:t> $           6,360.00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dirty="0">
                          <a:solidFill>
                            <a:srgbClr val="000000"/>
                          </a:solidFill>
                          <a:effectLst/>
                          <a:latin typeface="Calibri" panose="020F0502020204030204" pitchFamily="34" charset="0"/>
                        </a:rPr>
                        <a:t> $         31,475.00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9954656"/>
                  </a:ext>
                </a:extLst>
              </a:tr>
              <a:tr h="301860">
                <a:tc>
                  <a:txBody>
                    <a:bodyPr/>
                    <a:lstStyle/>
                    <a:p>
                      <a:pPr algn="l" fontAlgn="ctr"/>
                      <a:r>
                        <a:rPr lang="es-SV" sz="1100" b="0" i="0" u="none" strike="noStrike">
                          <a:solidFill>
                            <a:srgbClr val="000000"/>
                          </a:solidFill>
                          <a:effectLst/>
                          <a:latin typeface="Calibri" panose="020F0502020204030204" pitchFamily="34" charset="0"/>
                        </a:rPr>
                        <a:t>812099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Otros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a:solidFill>
                            <a:srgbClr val="000000"/>
                          </a:solidFill>
                          <a:effectLst/>
                          <a:latin typeface="Calibri" panose="020F0502020204030204" pitchFamily="34" charset="0"/>
                        </a:rPr>
                        <a:t> $         38,161.00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a:solidFill>
                            <a:srgbClr val="000000"/>
                          </a:solidFill>
                          <a:effectLst/>
                          <a:latin typeface="Calibri" panose="020F0502020204030204" pitchFamily="34" charset="0"/>
                        </a:rPr>
                        <a:t> $           2,720.33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100" b="0" i="0" u="none" strike="noStrike" dirty="0">
                          <a:solidFill>
                            <a:srgbClr val="000000"/>
                          </a:solidFill>
                          <a:effectLst/>
                          <a:latin typeface="Calibri" panose="020F0502020204030204" pitchFamily="34" charset="0"/>
                        </a:rPr>
                        <a:t> $         35,440.67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5533713"/>
                  </a:ext>
                </a:extLst>
              </a:tr>
            </a:tbl>
          </a:graphicData>
        </a:graphic>
      </p:graphicFrame>
    </p:spTree>
    <p:extLst>
      <p:ext uri="{BB962C8B-B14F-4D97-AF65-F5344CB8AC3E}">
        <p14:creationId xmlns:p14="http://schemas.microsoft.com/office/powerpoint/2010/main" val="1627914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es-ES_tradnl" b="1" dirty="0"/>
              <a:t>V. </a:t>
            </a:r>
            <a:r>
              <a:rPr lang="es-SV" b="1" dirty="0"/>
              <a:t>Consolidado de ejecución de presupuestos de Gastos Operativos BDES, FDE Y FSG</a:t>
            </a:r>
            <a:endParaRPr lang="es-ES_tradnl" dirty="0"/>
          </a:p>
        </p:txBody>
      </p:sp>
      <p:sp>
        <p:nvSpPr>
          <p:cNvPr id="5" name="Marcador de texto 4"/>
          <p:cNvSpPr>
            <a:spLocks noGrp="1"/>
          </p:cNvSpPr>
          <p:nvPr>
            <p:ph type="body" idx="1"/>
          </p:nvPr>
        </p:nvSpPr>
        <p:spPr>
          <a:xfrm>
            <a:off x="623888" y="4265737"/>
            <a:ext cx="7886700" cy="572077"/>
          </a:xfrm>
        </p:spPr>
        <p:txBody>
          <a:bodyPr/>
          <a:lstStyle/>
          <a:p>
            <a:r>
              <a:rPr lang="es-SV" dirty="0"/>
              <a:t>AÑO 2019</a:t>
            </a:r>
          </a:p>
          <a:p>
            <a:endParaRPr lang="es-ES_tradnl" dirty="0"/>
          </a:p>
        </p:txBody>
      </p:sp>
      <p:sp>
        <p:nvSpPr>
          <p:cNvPr id="6" name="Marcador de número de diapositiva 5"/>
          <p:cNvSpPr>
            <a:spLocks noGrp="1"/>
          </p:cNvSpPr>
          <p:nvPr>
            <p:ph type="sldNum" sz="quarter" idx="12"/>
          </p:nvPr>
        </p:nvSpPr>
        <p:spPr/>
        <p:txBody>
          <a:bodyPr/>
          <a:lstStyle/>
          <a:p>
            <a:fld id="{9534364D-E3A2-A649-804F-DF26C5A4C4AB}" type="slidenum">
              <a:rPr lang="es-ES_tradnl" smtClean="0"/>
              <a:t>13</a:t>
            </a:fld>
            <a:endParaRPr lang="es-ES_tradnl"/>
          </a:p>
        </p:txBody>
      </p:sp>
    </p:spTree>
    <p:extLst>
      <p:ext uri="{BB962C8B-B14F-4D97-AF65-F5344CB8AC3E}">
        <p14:creationId xmlns:p14="http://schemas.microsoft.com/office/powerpoint/2010/main" val="378568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DA9559-BFB2-42D9-9E15-6810A3E5BA27}"/>
              </a:ext>
            </a:extLst>
          </p:cNvPr>
          <p:cNvSpPr>
            <a:spLocks noGrp="1"/>
          </p:cNvSpPr>
          <p:nvPr>
            <p:ph type="title"/>
          </p:nvPr>
        </p:nvSpPr>
        <p:spPr/>
        <p:txBody>
          <a:bodyPr>
            <a:normAutofit fontScale="90000"/>
          </a:bodyPr>
          <a:lstStyle/>
          <a:p>
            <a:r>
              <a:rPr lang="es-SV" sz="2400" b="1" dirty="0"/>
              <a:t>Ejecución Presupuestaria</a:t>
            </a:r>
            <a:br>
              <a:rPr lang="es-SV" sz="2400" b="1" dirty="0"/>
            </a:br>
            <a:r>
              <a:rPr lang="es-SV" sz="2400" b="1" dirty="0"/>
              <a:t>Gastos de Operación </a:t>
            </a:r>
            <a:br>
              <a:rPr lang="es-SV" sz="2400" b="1" dirty="0"/>
            </a:br>
            <a:r>
              <a:rPr lang="es-SV" sz="2400" b="1" dirty="0"/>
              <a:t>Consolidado</a:t>
            </a:r>
            <a:endParaRPr lang="es-SV" dirty="0"/>
          </a:p>
        </p:txBody>
      </p:sp>
      <p:sp>
        <p:nvSpPr>
          <p:cNvPr id="4" name="Marcador de número de diapositiva 3">
            <a:extLst>
              <a:ext uri="{FF2B5EF4-FFF2-40B4-BE49-F238E27FC236}">
                <a16:creationId xmlns:a16="http://schemas.microsoft.com/office/drawing/2014/main" id="{DD36F43B-C68E-4667-857E-622A752FF6D2}"/>
              </a:ext>
            </a:extLst>
          </p:cNvPr>
          <p:cNvSpPr>
            <a:spLocks noGrp="1"/>
          </p:cNvSpPr>
          <p:nvPr>
            <p:ph type="sldNum" sz="quarter" idx="12"/>
          </p:nvPr>
        </p:nvSpPr>
        <p:spPr/>
        <p:txBody>
          <a:bodyPr/>
          <a:lstStyle/>
          <a:p>
            <a:fld id="{9534364D-E3A2-A649-804F-DF26C5A4C4AB}" type="slidenum">
              <a:rPr lang="es-ES_tradnl" smtClean="0"/>
              <a:t>14</a:t>
            </a:fld>
            <a:endParaRPr lang="es-ES_tradnl"/>
          </a:p>
        </p:txBody>
      </p:sp>
      <p:graphicFrame>
        <p:nvGraphicFramePr>
          <p:cNvPr id="5" name="Tabla 4">
            <a:extLst>
              <a:ext uri="{FF2B5EF4-FFF2-40B4-BE49-F238E27FC236}">
                <a16:creationId xmlns:a16="http://schemas.microsoft.com/office/drawing/2014/main" id="{65F45616-E39E-45B1-ADE6-19463288BEC0}"/>
              </a:ext>
            </a:extLst>
          </p:cNvPr>
          <p:cNvGraphicFramePr>
            <a:graphicFrameLocks noGrp="1"/>
          </p:cNvGraphicFramePr>
          <p:nvPr>
            <p:extLst>
              <p:ext uri="{D42A27DB-BD31-4B8C-83A1-F6EECF244321}">
                <p14:modId xmlns:p14="http://schemas.microsoft.com/office/powerpoint/2010/main" val="2160495895"/>
              </p:ext>
            </p:extLst>
          </p:nvPr>
        </p:nvGraphicFramePr>
        <p:xfrm>
          <a:off x="1130969" y="1209088"/>
          <a:ext cx="7423484" cy="5329825"/>
        </p:xfrm>
        <a:graphic>
          <a:graphicData uri="http://schemas.openxmlformats.org/drawingml/2006/table">
            <a:tbl>
              <a:tblPr/>
              <a:tblGrid>
                <a:gridCol w="747379">
                  <a:extLst>
                    <a:ext uri="{9D8B030D-6E8A-4147-A177-3AD203B41FA5}">
                      <a16:colId xmlns:a16="http://schemas.microsoft.com/office/drawing/2014/main" val="3401382317"/>
                    </a:ext>
                  </a:extLst>
                </a:gridCol>
                <a:gridCol w="2472100">
                  <a:extLst>
                    <a:ext uri="{9D8B030D-6E8A-4147-A177-3AD203B41FA5}">
                      <a16:colId xmlns:a16="http://schemas.microsoft.com/office/drawing/2014/main" val="3281576091"/>
                    </a:ext>
                  </a:extLst>
                </a:gridCol>
                <a:gridCol w="1149813">
                  <a:extLst>
                    <a:ext uri="{9D8B030D-6E8A-4147-A177-3AD203B41FA5}">
                      <a16:colId xmlns:a16="http://schemas.microsoft.com/office/drawing/2014/main" val="4157218108"/>
                    </a:ext>
                  </a:extLst>
                </a:gridCol>
                <a:gridCol w="1067171">
                  <a:extLst>
                    <a:ext uri="{9D8B030D-6E8A-4147-A177-3AD203B41FA5}">
                      <a16:colId xmlns:a16="http://schemas.microsoft.com/office/drawing/2014/main" val="867413756"/>
                    </a:ext>
                  </a:extLst>
                </a:gridCol>
                <a:gridCol w="1067171">
                  <a:extLst>
                    <a:ext uri="{9D8B030D-6E8A-4147-A177-3AD203B41FA5}">
                      <a16:colId xmlns:a16="http://schemas.microsoft.com/office/drawing/2014/main" val="3286617476"/>
                    </a:ext>
                  </a:extLst>
                </a:gridCol>
                <a:gridCol w="919850">
                  <a:extLst>
                    <a:ext uri="{9D8B030D-6E8A-4147-A177-3AD203B41FA5}">
                      <a16:colId xmlns:a16="http://schemas.microsoft.com/office/drawing/2014/main" val="2673821004"/>
                    </a:ext>
                  </a:extLst>
                </a:gridCol>
              </a:tblGrid>
              <a:tr h="244554">
                <a:tc>
                  <a:txBody>
                    <a:bodyPr/>
                    <a:lstStyle/>
                    <a:p>
                      <a:pPr algn="ctr" fontAlgn="ctr"/>
                      <a:r>
                        <a:rPr lang="es-SV" sz="1100" b="1" i="0" u="none" strike="noStrike" dirty="0">
                          <a:solidFill>
                            <a:srgbClr val="FFFFFF"/>
                          </a:solidFill>
                          <a:effectLst/>
                          <a:latin typeface="Calibri" panose="020F0502020204030204" pitchFamily="34" charset="0"/>
                        </a:rPr>
                        <a:t>Cuenta</a:t>
                      </a:r>
                    </a:p>
                  </a:txBody>
                  <a:tcPr marL="6605" marR="6605" marT="6605" marB="0" anchor="ctr">
                    <a:lnL w="1270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ctr"/>
                      <a:r>
                        <a:rPr lang="es-SV" sz="1100" b="1" i="0" u="none" strike="noStrike" dirty="0">
                          <a:solidFill>
                            <a:srgbClr val="FFFFFF"/>
                          </a:solidFill>
                          <a:effectLst/>
                          <a:latin typeface="Calibri" panose="020F0502020204030204" pitchFamily="34" charset="0"/>
                        </a:rPr>
                        <a:t>Descripción</a:t>
                      </a:r>
                    </a:p>
                  </a:txBody>
                  <a:tcPr marL="6605" marR="6605" marT="6605"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b"/>
                      <a:r>
                        <a:rPr lang="es-SV" sz="1100" b="1" i="0" u="none" strike="noStrike" dirty="0">
                          <a:solidFill>
                            <a:srgbClr val="FFFFFF"/>
                          </a:solidFill>
                          <a:effectLst/>
                          <a:latin typeface="Calibri" panose="020F0502020204030204" pitchFamily="34" charset="0"/>
                        </a:rPr>
                        <a:t>   (1)</a:t>
                      </a:r>
                    </a:p>
                    <a:p>
                      <a:pPr algn="ctr" fontAlgn="b"/>
                      <a:r>
                        <a:rPr lang="es-SV" sz="1100" b="1" i="0" u="none" strike="noStrike" dirty="0">
                          <a:solidFill>
                            <a:srgbClr val="FFFFFF"/>
                          </a:solidFill>
                          <a:effectLst/>
                          <a:latin typeface="Calibri" panose="020F0502020204030204" pitchFamily="34" charset="0"/>
                        </a:rPr>
                        <a:t>Aprobado </a:t>
                      </a:r>
                    </a:p>
                  </a:txBody>
                  <a:tcPr marL="6134" marR="6134" marT="6134" marB="0" anchor="b">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b"/>
                      <a:r>
                        <a:rPr lang="es-SV" sz="1100" b="1" i="0" u="none" strike="noStrike" dirty="0">
                          <a:solidFill>
                            <a:srgbClr val="FFFFFF"/>
                          </a:solidFill>
                          <a:effectLst/>
                          <a:latin typeface="Calibri" panose="020F0502020204030204" pitchFamily="34" charset="0"/>
                        </a:rPr>
                        <a:t>  (2)</a:t>
                      </a:r>
                    </a:p>
                    <a:p>
                      <a:pPr algn="ctr" fontAlgn="b"/>
                      <a:r>
                        <a:rPr lang="es-SV" sz="1100" b="1" i="0" u="none" strike="noStrike" dirty="0">
                          <a:solidFill>
                            <a:srgbClr val="FFFFFF"/>
                          </a:solidFill>
                          <a:effectLst/>
                          <a:latin typeface="Calibri" panose="020F0502020204030204" pitchFamily="34" charset="0"/>
                        </a:rPr>
                        <a:t>Ejecutado  </a:t>
                      </a:r>
                    </a:p>
                  </a:txBody>
                  <a:tcPr marL="6134" marR="6134" marT="6134" marB="0" anchor="b">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b"/>
                      <a:r>
                        <a:rPr lang="es-SV" sz="1100" b="1" i="0" u="none" strike="noStrike" dirty="0">
                          <a:solidFill>
                            <a:srgbClr val="FFFFFF"/>
                          </a:solidFill>
                          <a:effectLst/>
                          <a:latin typeface="Calibri" panose="020F0502020204030204" pitchFamily="34" charset="0"/>
                        </a:rPr>
                        <a:t> (1-2)</a:t>
                      </a:r>
                    </a:p>
                    <a:p>
                      <a:pPr algn="ctr" fontAlgn="b"/>
                      <a:r>
                        <a:rPr lang="es-SV" sz="1100" b="1" i="0" u="none" strike="noStrike" dirty="0">
                          <a:solidFill>
                            <a:srgbClr val="FFFFFF"/>
                          </a:solidFill>
                          <a:effectLst/>
                          <a:latin typeface="Calibri" panose="020F0502020204030204" pitchFamily="34" charset="0"/>
                        </a:rPr>
                        <a:t>Diferencia </a:t>
                      </a:r>
                    </a:p>
                  </a:txBody>
                  <a:tcPr marL="6134" marR="6134" marT="6134" marB="0" anchor="b">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b"/>
                      <a:r>
                        <a:rPr lang="es-SV" sz="1000" b="1" i="0" u="none" strike="noStrike" dirty="0">
                          <a:solidFill>
                            <a:srgbClr val="FFFFFF"/>
                          </a:solidFill>
                          <a:effectLst/>
                          <a:latin typeface="Calibri" panose="020F0502020204030204" pitchFamily="34" charset="0"/>
                        </a:rPr>
                        <a:t>% Ejecución  Presupuestaria</a:t>
                      </a:r>
                      <a:endParaRPr lang="es-SV" sz="1100" b="1" i="0" u="none" strike="noStrike" dirty="0">
                        <a:solidFill>
                          <a:srgbClr val="FFFFFF"/>
                        </a:solidFill>
                        <a:effectLst/>
                        <a:latin typeface="Calibri" panose="020F0502020204030204" pitchFamily="34" charset="0"/>
                      </a:endParaRPr>
                    </a:p>
                  </a:txBody>
                  <a:tcPr marL="6134" marR="6134" marT="6134" marB="0" anchor="b">
                    <a:lnL w="63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extLst>
                  <a:ext uri="{0D108BD9-81ED-4DB2-BD59-A6C34878D82A}">
                    <a16:rowId xmlns:a16="http://schemas.microsoft.com/office/drawing/2014/main" val="2796298306"/>
                  </a:ext>
                </a:extLst>
              </a:tr>
              <a:tr h="244554">
                <a:tc>
                  <a:txBody>
                    <a:bodyPr/>
                    <a:lstStyle/>
                    <a:p>
                      <a:pPr algn="l" fontAlgn="ctr"/>
                      <a:r>
                        <a:rPr lang="es-SV" sz="1100" b="1" i="0" u="none" strike="noStrike" dirty="0">
                          <a:solidFill>
                            <a:srgbClr val="000000"/>
                          </a:solidFill>
                          <a:effectLst/>
                          <a:latin typeface="Calibri" panose="020F0502020204030204" pitchFamily="34" charset="0"/>
                        </a:rPr>
                        <a:t>81</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l" fontAlgn="ctr"/>
                      <a:r>
                        <a:rPr lang="es-SV" sz="1100" b="1" i="0" u="none" strike="noStrike" dirty="0">
                          <a:solidFill>
                            <a:srgbClr val="000000"/>
                          </a:solidFill>
                          <a:effectLst/>
                          <a:latin typeface="Calibri" panose="020F0502020204030204" pitchFamily="34" charset="0"/>
                        </a:rPr>
                        <a:t>Gastos Operacionales</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r" fontAlgn="b"/>
                      <a:r>
                        <a:rPr lang="es-SV" sz="1100" b="1" i="0" u="sng" strike="noStrike" dirty="0">
                          <a:solidFill>
                            <a:srgbClr val="000000"/>
                          </a:solidFill>
                          <a:effectLst/>
                          <a:latin typeface="Calibri" panose="020F0502020204030204" pitchFamily="34" charset="0"/>
                        </a:rPr>
                        <a:t> $  10,388,909.40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r" fontAlgn="b"/>
                      <a:r>
                        <a:rPr lang="es-SV" sz="1100" b="1" i="0" u="sng" strike="noStrike" dirty="0">
                          <a:solidFill>
                            <a:srgbClr val="000000"/>
                          </a:solidFill>
                          <a:effectLst/>
                          <a:latin typeface="Calibri" panose="020F0502020204030204" pitchFamily="34" charset="0"/>
                        </a:rPr>
                        <a:t> $  8,601,413.17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r" fontAlgn="b"/>
                      <a:r>
                        <a:rPr lang="es-SV" sz="1100" b="1" i="0" u="sng" strike="noStrike" dirty="0">
                          <a:solidFill>
                            <a:srgbClr val="000000"/>
                          </a:solidFill>
                          <a:effectLst/>
                          <a:latin typeface="Calibri" panose="020F0502020204030204" pitchFamily="34" charset="0"/>
                        </a:rPr>
                        <a:t> $  1,787,496.23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ctr" fontAlgn="b"/>
                      <a:r>
                        <a:rPr lang="es-SV" sz="1100" b="1" i="0" u="sng" strike="noStrike" dirty="0">
                          <a:solidFill>
                            <a:srgbClr val="000000"/>
                          </a:solidFill>
                          <a:effectLst/>
                          <a:latin typeface="Calibri" panose="020F0502020204030204" pitchFamily="34" charset="0"/>
                        </a:rPr>
                        <a:t>83%</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extLst>
                  <a:ext uri="{0D108BD9-81ED-4DB2-BD59-A6C34878D82A}">
                    <a16:rowId xmlns:a16="http://schemas.microsoft.com/office/drawing/2014/main" val="3433869161"/>
                  </a:ext>
                </a:extLst>
              </a:tr>
              <a:tr h="244554">
                <a:tc>
                  <a:txBody>
                    <a:bodyPr/>
                    <a:lstStyle/>
                    <a:p>
                      <a:pPr algn="l" fontAlgn="ctr"/>
                      <a:r>
                        <a:rPr lang="es-SV" sz="1100" b="1" i="0" u="none" strike="noStrike">
                          <a:solidFill>
                            <a:srgbClr val="000000"/>
                          </a:solidFill>
                          <a:effectLst/>
                          <a:latin typeface="Calibri" panose="020F0502020204030204" pitchFamily="34" charset="0"/>
                        </a:rPr>
                        <a:t>811</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l" fontAlgn="ctr"/>
                      <a:r>
                        <a:rPr lang="es-SV" sz="1100" b="1" i="0" u="none" strike="noStrike" dirty="0">
                          <a:solidFill>
                            <a:srgbClr val="000000"/>
                          </a:solidFill>
                          <a:effectLst/>
                          <a:latin typeface="Calibri" panose="020F0502020204030204" pitchFamily="34" charset="0"/>
                        </a:rPr>
                        <a:t>Gastos De Funcionarios. Empleados</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r" fontAlgn="b"/>
                      <a:r>
                        <a:rPr lang="es-SV" sz="1100" b="1" i="0" u="sng" strike="noStrike" dirty="0">
                          <a:solidFill>
                            <a:srgbClr val="000000"/>
                          </a:solidFill>
                          <a:effectLst/>
                          <a:latin typeface="Calibri" panose="020F0502020204030204" pitchFamily="34" charset="0"/>
                        </a:rPr>
                        <a:t> $    6,217,263.98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r" fontAlgn="b"/>
                      <a:r>
                        <a:rPr lang="es-SV" sz="1100" b="1" i="0" u="sng" strike="noStrike" dirty="0">
                          <a:solidFill>
                            <a:srgbClr val="000000"/>
                          </a:solidFill>
                          <a:effectLst/>
                          <a:latin typeface="Calibri" panose="020F0502020204030204" pitchFamily="34" charset="0"/>
                        </a:rPr>
                        <a:t> $  5,670,577.17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r" fontAlgn="b"/>
                      <a:r>
                        <a:rPr lang="es-SV" sz="1100" b="1" i="0" u="sng" strike="noStrike">
                          <a:solidFill>
                            <a:srgbClr val="000000"/>
                          </a:solidFill>
                          <a:effectLst/>
                          <a:latin typeface="Calibri" panose="020F0502020204030204" pitchFamily="34" charset="0"/>
                        </a:rPr>
                        <a:t> $     546,686.81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ctr" fontAlgn="b"/>
                      <a:r>
                        <a:rPr lang="es-SV" sz="1100" b="1" i="0" u="sng" strike="noStrike" dirty="0">
                          <a:solidFill>
                            <a:srgbClr val="000000"/>
                          </a:solidFill>
                          <a:effectLst/>
                          <a:latin typeface="Calibri" panose="020F0502020204030204" pitchFamily="34" charset="0"/>
                        </a:rPr>
                        <a:t>91%</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extLst>
                  <a:ext uri="{0D108BD9-81ED-4DB2-BD59-A6C34878D82A}">
                    <a16:rowId xmlns:a16="http://schemas.microsoft.com/office/drawing/2014/main" val="624805096"/>
                  </a:ext>
                </a:extLst>
              </a:tr>
              <a:tr h="244554">
                <a:tc>
                  <a:txBody>
                    <a:bodyPr/>
                    <a:lstStyle/>
                    <a:p>
                      <a:pPr algn="l" fontAlgn="ctr"/>
                      <a:r>
                        <a:rPr lang="es-SV" sz="1100" b="0" i="0" u="none" strike="noStrike">
                          <a:solidFill>
                            <a:srgbClr val="000000"/>
                          </a:solidFill>
                          <a:effectLst/>
                          <a:latin typeface="Calibri" panose="020F0502020204030204" pitchFamily="34" charset="0"/>
                        </a:rPr>
                        <a:t>811001</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Remuneraciones</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3,599,371.80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3,425,769.84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173,601.96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95%</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7834757"/>
                  </a:ext>
                </a:extLst>
              </a:tr>
              <a:tr h="244554">
                <a:tc>
                  <a:txBody>
                    <a:bodyPr/>
                    <a:lstStyle/>
                    <a:p>
                      <a:pPr algn="l" fontAlgn="ctr"/>
                      <a:r>
                        <a:rPr lang="es-SV" sz="1100" b="0" i="0" u="none" strike="noStrike">
                          <a:solidFill>
                            <a:srgbClr val="000000"/>
                          </a:solidFill>
                          <a:effectLst/>
                          <a:latin typeface="Calibri" panose="020F0502020204030204" pitchFamily="34" charset="0"/>
                        </a:rPr>
                        <a:t>811002</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Prestaciones Al Personal</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1,835,880.73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1,630,157.41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205,723.32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a:solidFill>
                            <a:srgbClr val="000000"/>
                          </a:solidFill>
                          <a:effectLst/>
                          <a:latin typeface="Calibri" panose="020F0502020204030204" pitchFamily="34" charset="0"/>
                        </a:rPr>
                        <a:t>89%</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4078120"/>
                  </a:ext>
                </a:extLst>
              </a:tr>
              <a:tr h="244554">
                <a:tc>
                  <a:txBody>
                    <a:bodyPr/>
                    <a:lstStyle/>
                    <a:p>
                      <a:pPr algn="l" fontAlgn="ctr"/>
                      <a:r>
                        <a:rPr lang="es-SV" sz="1100" b="0" i="0" u="none" strike="noStrike">
                          <a:solidFill>
                            <a:srgbClr val="000000"/>
                          </a:solidFill>
                          <a:effectLst/>
                          <a:latin typeface="Calibri" panose="020F0502020204030204" pitchFamily="34" charset="0"/>
                        </a:rPr>
                        <a:t>811003</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dirty="0">
                          <a:solidFill>
                            <a:srgbClr val="000000"/>
                          </a:solidFill>
                          <a:effectLst/>
                          <a:latin typeface="Calibri" panose="020F0502020204030204" pitchFamily="34" charset="0"/>
                        </a:rPr>
                        <a:t>Indemnizaciones Al Personal</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289,513.45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257,235.40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32,278.05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89%</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6608327"/>
                  </a:ext>
                </a:extLst>
              </a:tr>
              <a:tr h="244554">
                <a:tc>
                  <a:txBody>
                    <a:bodyPr/>
                    <a:lstStyle/>
                    <a:p>
                      <a:pPr algn="l" fontAlgn="ctr"/>
                      <a:r>
                        <a:rPr lang="es-SV" sz="1100" b="0" i="0" u="none" strike="noStrike">
                          <a:solidFill>
                            <a:srgbClr val="000000"/>
                          </a:solidFill>
                          <a:effectLst/>
                          <a:latin typeface="Calibri" panose="020F0502020204030204" pitchFamily="34" charset="0"/>
                        </a:rPr>
                        <a:t>811004</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Gastos Del Directorio</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274,170.00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198,393.23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75,776.77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72%</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7712110"/>
                  </a:ext>
                </a:extLst>
              </a:tr>
              <a:tr h="244554">
                <a:tc>
                  <a:txBody>
                    <a:bodyPr/>
                    <a:lstStyle/>
                    <a:p>
                      <a:pPr algn="l" fontAlgn="ctr"/>
                      <a:r>
                        <a:rPr lang="es-SV" sz="1100" b="0" i="0" u="none" strike="noStrike">
                          <a:solidFill>
                            <a:srgbClr val="000000"/>
                          </a:solidFill>
                          <a:effectLst/>
                          <a:latin typeface="Calibri" panose="020F0502020204030204" pitchFamily="34" charset="0"/>
                        </a:rPr>
                        <a:t>811005</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Otros Gastos Del Personal</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218,328.00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159,021.29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59,306.71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a:solidFill>
                            <a:srgbClr val="000000"/>
                          </a:solidFill>
                          <a:effectLst/>
                          <a:latin typeface="Calibri" panose="020F0502020204030204" pitchFamily="34" charset="0"/>
                        </a:rPr>
                        <a:t>73%</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4039372"/>
                  </a:ext>
                </a:extLst>
              </a:tr>
              <a:tr h="244554">
                <a:tc>
                  <a:txBody>
                    <a:bodyPr/>
                    <a:lstStyle/>
                    <a:p>
                      <a:pPr algn="l" fontAlgn="ctr"/>
                      <a:r>
                        <a:rPr lang="es-SV" sz="1100" b="1" i="0" u="none" strike="noStrike">
                          <a:solidFill>
                            <a:srgbClr val="000000"/>
                          </a:solidFill>
                          <a:effectLst/>
                          <a:latin typeface="Calibri" panose="020F0502020204030204" pitchFamily="34" charset="0"/>
                        </a:rPr>
                        <a:t>812</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l" fontAlgn="ctr"/>
                      <a:r>
                        <a:rPr lang="es-SV" sz="1100" b="1" i="0" u="none" strike="noStrike">
                          <a:solidFill>
                            <a:srgbClr val="000000"/>
                          </a:solidFill>
                          <a:effectLst/>
                          <a:latin typeface="Calibri" panose="020F0502020204030204" pitchFamily="34" charset="0"/>
                        </a:rPr>
                        <a:t>Gastos Generales</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r" fontAlgn="b"/>
                      <a:r>
                        <a:rPr lang="es-SV" sz="1100" b="1" i="0" u="sng" strike="noStrike">
                          <a:solidFill>
                            <a:srgbClr val="000000"/>
                          </a:solidFill>
                          <a:effectLst/>
                          <a:latin typeface="Calibri" panose="020F0502020204030204" pitchFamily="34" charset="0"/>
                        </a:rPr>
                        <a:t> $    3,299,708.58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r" fontAlgn="b"/>
                      <a:r>
                        <a:rPr lang="es-SV" sz="1100" b="1" i="0" u="sng" strike="noStrike" dirty="0">
                          <a:solidFill>
                            <a:srgbClr val="000000"/>
                          </a:solidFill>
                          <a:effectLst/>
                          <a:latin typeface="Calibri" panose="020F0502020204030204" pitchFamily="34" charset="0"/>
                        </a:rPr>
                        <a:t> $  2,205,150.05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r" fontAlgn="b"/>
                      <a:r>
                        <a:rPr lang="es-SV" sz="1100" b="1" i="0" u="sng" strike="noStrike">
                          <a:solidFill>
                            <a:srgbClr val="000000"/>
                          </a:solidFill>
                          <a:effectLst/>
                          <a:latin typeface="Calibri" panose="020F0502020204030204" pitchFamily="34" charset="0"/>
                        </a:rPr>
                        <a:t> $  1,094,558.53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ctr" fontAlgn="b"/>
                      <a:r>
                        <a:rPr lang="es-SV" sz="1100" b="1" i="0" u="sng" strike="noStrike" dirty="0">
                          <a:solidFill>
                            <a:srgbClr val="000000"/>
                          </a:solidFill>
                          <a:effectLst/>
                          <a:latin typeface="Calibri" panose="020F0502020204030204" pitchFamily="34" charset="0"/>
                        </a:rPr>
                        <a:t>67%</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extLst>
                  <a:ext uri="{0D108BD9-81ED-4DB2-BD59-A6C34878D82A}">
                    <a16:rowId xmlns:a16="http://schemas.microsoft.com/office/drawing/2014/main" val="3985962033"/>
                  </a:ext>
                </a:extLst>
              </a:tr>
              <a:tr h="244554">
                <a:tc>
                  <a:txBody>
                    <a:bodyPr/>
                    <a:lstStyle/>
                    <a:p>
                      <a:pPr algn="l" fontAlgn="ctr"/>
                      <a:r>
                        <a:rPr lang="es-SV" sz="1100" b="0" i="0" u="none" strike="noStrike">
                          <a:solidFill>
                            <a:srgbClr val="000000"/>
                          </a:solidFill>
                          <a:effectLst/>
                          <a:latin typeface="Calibri" panose="020F0502020204030204" pitchFamily="34" charset="0"/>
                        </a:rPr>
                        <a:t>812001</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Consumo De Materiales</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91,972.60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59,837.10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32,135.50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65%</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182282"/>
                  </a:ext>
                </a:extLst>
              </a:tr>
              <a:tr h="244554">
                <a:tc>
                  <a:txBody>
                    <a:bodyPr/>
                    <a:lstStyle/>
                    <a:p>
                      <a:pPr algn="l" fontAlgn="ctr"/>
                      <a:r>
                        <a:rPr lang="es-SV" sz="1100" b="0" i="0" u="none" strike="noStrike">
                          <a:solidFill>
                            <a:srgbClr val="000000"/>
                          </a:solidFill>
                          <a:effectLst/>
                          <a:latin typeface="Calibri" panose="020F0502020204030204" pitchFamily="34" charset="0"/>
                        </a:rPr>
                        <a:t>812002</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1100" b="0" i="0" u="none" strike="noStrike">
                          <a:solidFill>
                            <a:srgbClr val="000000"/>
                          </a:solidFill>
                          <a:effectLst/>
                          <a:latin typeface="Calibri" panose="020F0502020204030204" pitchFamily="34" charset="0"/>
                        </a:rPr>
                        <a:t>Reparación Y Mantenimiento De Activo Fijo</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737,609.95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442,723.22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294,886.73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a:solidFill>
                            <a:srgbClr val="000000"/>
                          </a:solidFill>
                          <a:effectLst/>
                          <a:latin typeface="Calibri" panose="020F0502020204030204" pitchFamily="34" charset="0"/>
                        </a:rPr>
                        <a:t>60%</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3301030"/>
                  </a:ext>
                </a:extLst>
              </a:tr>
              <a:tr h="244554">
                <a:tc>
                  <a:txBody>
                    <a:bodyPr/>
                    <a:lstStyle/>
                    <a:p>
                      <a:pPr algn="l" fontAlgn="ctr"/>
                      <a:r>
                        <a:rPr lang="es-SV" sz="1100" b="0" i="0" u="none" strike="noStrike">
                          <a:solidFill>
                            <a:srgbClr val="000000"/>
                          </a:solidFill>
                          <a:effectLst/>
                          <a:latin typeface="Calibri" panose="020F0502020204030204" pitchFamily="34" charset="0"/>
                        </a:rPr>
                        <a:t>812003</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Servicios Públicos E Impuestos</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693,574.28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494,377.84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199,196.44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a:solidFill>
                            <a:srgbClr val="000000"/>
                          </a:solidFill>
                          <a:effectLst/>
                          <a:latin typeface="Calibri" panose="020F0502020204030204" pitchFamily="34" charset="0"/>
                        </a:rPr>
                        <a:t>71%</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0165960"/>
                  </a:ext>
                </a:extLst>
              </a:tr>
              <a:tr h="244554">
                <a:tc>
                  <a:txBody>
                    <a:bodyPr/>
                    <a:lstStyle/>
                    <a:p>
                      <a:pPr algn="l" fontAlgn="ctr"/>
                      <a:r>
                        <a:rPr lang="es-SV" sz="1100" b="0" i="0" u="none" strike="noStrike">
                          <a:solidFill>
                            <a:srgbClr val="000000"/>
                          </a:solidFill>
                          <a:effectLst/>
                          <a:latin typeface="Calibri" panose="020F0502020204030204" pitchFamily="34" charset="0"/>
                        </a:rPr>
                        <a:t>812004</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Publicidad Y Promoción</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594,064.40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348,318.78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245,745.62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59%</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9494208"/>
                  </a:ext>
                </a:extLst>
              </a:tr>
              <a:tr h="244554">
                <a:tc>
                  <a:txBody>
                    <a:bodyPr/>
                    <a:lstStyle/>
                    <a:p>
                      <a:pPr algn="l" fontAlgn="ctr"/>
                      <a:r>
                        <a:rPr lang="es-SV" sz="1100" b="0" i="0" u="none" strike="noStrike">
                          <a:solidFill>
                            <a:srgbClr val="000000"/>
                          </a:solidFill>
                          <a:effectLst/>
                          <a:latin typeface="Calibri" panose="020F0502020204030204" pitchFamily="34" charset="0"/>
                        </a:rPr>
                        <a:t>812005</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Arrendamientos Y Mantenimientos</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95,660.00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79,340.48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16,319.52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83%</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1320654"/>
                  </a:ext>
                </a:extLst>
              </a:tr>
              <a:tr h="244554">
                <a:tc>
                  <a:txBody>
                    <a:bodyPr/>
                    <a:lstStyle/>
                    <a:p>
                      <a:pPr algn="l" fontAlgn="ctr"/>
                      <a:r>
                        <a:rPr lang="es-SV" sz="1100" b="0" i="0" u="none" strike="noStrike">
                          <a:solidFill>
                            <a:srgbClr val="000000"/>
                          </a:solidFill>
                          <a:effectLst/>
                          <a:latin typeface="Calibri" panose="020F0502020204030204" pitchFamily="34" charset="0"/>
                        </a:rPr>
                        <a:t>812006</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Seguros Sobre Bienes</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51,314.30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28,740.59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22,573.71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56%</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3039281"/>
                  </a:ext>
                </a:extLst>
              </a:tr>
              <a:tr h="244554">
                <a:tc>
                  <a:txBody>
                    <a:bodyPr/>
                    <a:lstStyle/>
                    <a:p>
                      <a:pPr algn="l" fontAlgn="ctr"/>
                      <a:r>
                        <a:rPr lang="es-SV" sz="1100" b="0" i="0" u="none" strike="noStrike">
                          <a:solidFill>
                            <a:srgbClr val="000000"/>
                          </a:solidFill>
                          <a:effectLst/>
                          <a:latin typeface="Calibri" panose="020F0502020204030204" pitchFamily="34" charset="0"/>
                        </a:rPr>
                        <a:t>812007</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Honorarios Profesionales</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269,137.08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133,507.27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135,629.81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50%</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2197593"/>
                  </a:ext>
                </a:extLst>
              </a:tr>
              <a:tr h="244554">
                <a:tc>
                  <a:txBody>
                    <a:bodyPr/>
                    <a:lstStyle/>
                    <a:p>
                      <a:pPr algn="l" fontAlgn="ctr"/>
                      <a:r>
                        <a:rPr lang="es-SV" sz="1100" b="0" i="0" u="none" strike="noStrike">
                          <a:solidFill>
                            <a:srgbClr val="000000"/>
                          </a:solidFill>
                          <a:effectLst/>
                          <a:latin typeface="Calibri" panose="020F0502020204030204" pitchFamily="34" charset="0"/>
                        </a:rPr>
                        <a:t>812008</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Superintendencia Del Sistema Financiero</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509,947.80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449,757.82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60,189.98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88%</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3107277"/>
                  </a:ext>
                </a:extLst>
              </a:tr>
              <a:tr h="244554">
                <a:tc>
                  <a:txBody>
                    <a:bodyPr/>
                    <a:lstStyle/>
                    <a:p>
                      <a:pPr algn="l" fontAlgn="ctr"/>
                      <a:r>
                        <a:rPr lang="es-SV" sz="1100" b="0" i="0" u="none" strike="noStrike">
                          <a:solidFill>
                            <a:srgbClr val="000000"/>
                          </a:solidFill>
                          <a:effectLst/>
                          <a:latin typeface="Calibri" panose="020F0502020204030204" pitchFamily="34" charset="0"/>
                        </a:rPr>
                        <a:t>812099</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Otros</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256,428.17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168,546.95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87,881.22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66%</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6114046"/>
                  </a:ext>
                </a:extLst>
              </a:tr>
              <a:tr h="244554">
                <a:tc>
                  <a:txBody>
                    <a:bodyPr/>
                    <a:lstStyle/>
                    <a:p>
                      <a:pPr algn="l" fontAlgn="ctr"/>
                      <a:r>
                        <a:rPr lang="es-SV" sz="1100" b="1" i="0" u="none" strike="noStrike">
                          <a:solidFill>
                            <a:srgbClr val="000000"/>
                          </a:solidFill>
                          <a:effectLst/>
                          <a:latin typeface="Calibri" panose="020F0502020204030204" pitchFamily="34" charset="0"/>
                        </a:rPr>
                        <a:t>813</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l" fontAlgn="ctr"/>
                      <a:r>
                        <a:rPr lang="es-SV" sz="1100" b="1" i="0" u="none" strike="noStrike">
                          <a:solidFill>
                            <a:srgbClr val="000000"/>
                          </a:solidFill>
                          <a:effectLst/>
                          <a:latin typeface="Calibri" panose="020F0502020204030204" pitchFamily="34" charset="0"/>
                        </a:rPr>
                        <a:t>Depreciación Y Amortización</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r" fontAlgn="b"/>
                      <a:r>
                        <a:rPr lang="es-SV" sz="1100" b="1" i="0" u="sng" strike="noStrike">
                          <a:solidFill>
                            <a:srgbClr val="000000"/>
                          </a:solidFill>
                          <a:effectLst/>
                          <a:latin typeface="Calibri" panose="020F0502020204030204" pitchFamily="34" charset="0"/>
                        </a:rPr>
                        <a:t> $        871,936.84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r" fontAlgn="b"/>
                      <a:r>
                        <a:rPr lang="es-SV" sz="1100" b="1" i="0" u="sng" strike="noStrike">
                          <a:solidFill>
                            <a:srgbClr val="000000"/>
                          </a:solidFill>
                          <a:effectLst/>
                          <a:latin typeface="Calibri" panose="020F0502020204030204" pitchFamily="34" charset="0"/>
                        </a:rPr>
                        <a:t> $     725,685.95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r" fontAlgn="b"/>
                      <a:r>
                        <a:rPr lang="es-SV" sz="1100" b="1" i="0" u="sng" strike="noStrike" dirty="0">
                          <a:solidFill>
                            <a:srgbClr val="000000"/>
                          </a:solidFill>
                          <a:effectLst/>
                          <a:latin typeface="Calibri" panose="020F0502020204030204" pitchFamily="34" charset="0"/>
                        </a:rPr>
                        <a:t> $     146,250.89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ctr" fontAlgn="b"/>
                      <a:r>
                        <a:rPr lang="es-SV" sz="1100" b="1" i="0" u="sng" strike="noStrike" dirty="0">
                          <a:solidFill>
                            <a:srgbClr val="000000"/>
                          </a:solidFill>
                          <a:effectLst/>
                          <a:latin typeface="Calibri" panose="020F0502020204030204" pitchFamily="34" charset="0"/>
                        </a:rPr>
                        <a:t>83%</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extLst>
                  <a:ext uri="{0D108BD9-81ED-4DB2-BD59-A6C34878D82A}">
                    <a16:rowId xmlns:a16="http://schemas.microsoft.com/office/drawing/2014/main" val="977145669"/>
                  </a:ext>
                </a:extLst>
              </a:tr>
              <a:tr h="244554">
                <a:tc>
                  <a:txBody>
                    <a:bodyPr/>
                    <a:lstStyle/>
                    <a:p>
                      <a:pPr algn="l" fontAlgn="ctr"/>
                      <a:r>
                        <a:rPr lang="es-SV" sz="1100" b="0" i="0" u="none" strike="noStrike">
                          <a:solidFill>
                            <a:srgbClr val="000000"/>
                          </a:solidFill>
                          <a:effectLst/>
                          <a:latin typeface="Calibri" panose="020F0502020204030204" pitchFamily="34" charset="0"/>
                        </a:rPr>
                        <a:t>813001</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Depreciaciones</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593,977.96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421,909.21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172,068.75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71%</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7125111"/>
                  </a:ext>
                </a:extLst>
              </a:tr>
              <a:tr h="244554">
                <a:tc>
                  <a:txBody>
                    <a:bodyPr/>
                    <a:lstStyle/>
                    <a:p>
                      <a:pPr algn="l" fontAlgn="ctr"/>
                      <a:r>
                        <a:rPr lang="es-SV" sz="1100" b="0" i="0" u="none" strike="noStrike">
                          <a:solidFill>
                            <a:srgbClr val="000000"/>
                          </a:solidFill>
                          <a:effectLst/>
                          <a:latin typeface="Calibri" panose="020F0502020204030204" pitchFamily="34" charset="0"/>
                        </a:rPr>
                        <a:t>813002</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Amortizaciones</a:t>
                      </a:r>
                    </a:p>
                  </a:txBody>
                  <a:tcPr marL="6605" marR="6605" marT="66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277,958.88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303,776.74 </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(25,817.86)</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109%</a:t>
                      </a:r>
                    </a:p>
                  </a:txBody>
                  <a:tcPr marL="6605" marR="6605" marT="66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7822355"/>
                  </a:ext>
                </a:extLst>
              </a:tr>
            </a:tbl>
          </a:graphicData>
        </a:graphic>
      </p:graphicFrame>
    </p:spTree>
    <p:extLst>
      <p:ext uri="{BB962C8B-B14F-4D97-AF65-F5344CB8AC3E}">
        <p14:creationId xmlns:p14="http://schemas.microsoft.com/office/powerpoint/2010/main" val="8793162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1E5055-39B5-4612-919C-E73C12A112EB}"/>
              </a:ext>
            </a:extLst>
          </p:cNvPr>
          <p:cNvSpPr>
            <a:spLocks noGrp="1"/>
          </p:cNvSpPr>
          <p:nvPr>
            <p:ph type="title"/>
          </p:nvPr>
        </p:nvSpPr>
        <p:spPr/>
        <p:txBody>
          <a:bodyPr/>
          <a:lstStyle/>
          <a:p>
            <a:r>
              <a:rPr lang="es-SV" sz="2400" b="1" dirty="0"/>
              <a:t>VI. Solicitud a Junta Directiva</a:t>
            </a:r>
            <a:endParaRPr lang="es-SV" dirty="0"/>
          </a:p>
        </p:txBody>
      </p:sp>
      <p:sp>
        <p:nvSpPr>
          <p:cNvPr id="3" name="Marcador de contenido 2">
            <a:extLst>
              <a:ext uri="{FF2B5EF4-FFF2-40B4-BE49-F238E27FC236}">
                <a16:creationId xmlns:a16="http://schemas.microsoft.com/office/drawing/2014/main" id="{24857224-4530-4F78-9DE4-352A0AE09D2E}"/>
              </a:ext>
            </a:extLst>
          </p:cNvPr>
          <p:cNvSpPr>
            <a:spLocks noGrp="1"/>
          </p:cNvSpPr>
          <p:nvPr>
            <p:ph idx="1"/>
          </p:nvPr>
        </p:nvSpPr>
        <p:spPr/>
        <p:txBody>
          <a:bodyPr/>
          <a:lstStyle/>
          <a:p>
            <a:pPr marL="457200" indent="-457200" algn="just">
              <a:buFont typeface="+mj-lt"/>
              <a:buAutoNum type="alphaLcParenR"/>
            </a:pPr>
            <a:r>
              <a:rPr lang="es-SV" dirty="0"/>
              <a:t>Darse por recibida la presentación que ha sido realizada por la Dirección de Administración y Finanzas, la cual se adjunta al presente acuerdo.</a:t>
            </a:r>
          </a:p>
          <a:p>
            <a:pPr marL="457200" indent="-457200" algn="just">
              <a:buFont typeface="+mj-lt"/>
              <a:buAutoNum type="alphaLcParenR"/>
            </a:pPr>
            <a:endParaRPr lang="es-SV" dirty="0"/>
          </a:p>
          <a:p>
            <a:pPr marL="457200" indent="-457200" algn="just">
              <a:buFont typeface="+mj-lt"/>
              <a:buAutoNum type="alphaLcParenR"/>
            </a:pPr>
            <a:r>
              <a:rPr lang="es-SV" dirty="0"/>
              <a:t>Darse por recibido el Informe de Ejecución Presupuestaria correspondiente al año 2019 del BDES, FDE Y FSG.</a:t>
            </a:r>
          </a:p>
          <a:p>
            <a:endParaRPr lang="es-SV" dirty="0"/>
          </a:p>
        </p:txBody>
      </p:sp>
      <p:sp>
        <p:nvSpPr>
          <p:cNvPr id="4" name="Marcador de número de diapositiva 3">
            <a:extLst>
              <a:ext uri="{FF2B5EF4-FFF2-40B4-BE49-F238E27FC236}">
                <a16:creationId xmlns:a16="http://schemas.microsoft.com/office/drawing/2014/main" id="{C4815CE7-E598-4F20-8F19-B3FC1663FA97}"/>
              </a:ext>
            </a:extLst>
          </p:cNvPr>
          <p:cNvSpPr>
            <a:spLocks noGrp="1"/>
          </p:cNvSpPr>
          <p:nvPr>
            <p:ph type="sldNum" sz="quarter" idx="12"/>
          </p:nvPr>
        </p:nvSpPr>
        <p:spPr/>
        <p:txBody>
          <a:bodyPr/>
          <a:lstStyle/>
          <a:p>
            <a:fld id="{9534364D-E3A2-A649-804F-DF26C5A4C4AB}" type="slidenum">
              <a:rPr lang="es-ES_tradnl" smtClean="0"/>
              <a:t>15</a:t>
            </a:fld>
            <a:endParaRPr lang="es-ES_tradnl"/>
          </a:p>
        </p:txBody>
      </p:sp>
    </p:spTree>
    <p:extLst>
      <p:ext uri="{BB962C8B-B14F-4D97-AF65-F5344CB8AC3E}">
        <p14:creationId xmlns:p14="http://schemas.microsoft.com/office/powerpoint/2010/main" val="3688707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ES_tradnl" sz="3200" b="1" dirty="0"/>
              <a:t>MUCHAS GRACIAS</a:t>
            </a:r>
          </a:p>
        </p:txBody>
      </p:sp>
      <p:sp>
        <p:nvSpPr>
          <p:cNvPr id="4" name="Subtítulo 3"/>
          <p:cNvSpPr>
            <a:spLocks noGrp="1"/>
          </p:cNvSpPr>
          <p:nvPr>
            <p:ph type="subTitle" idx="1"/>
          </p:nvPr>
        </p:nvSpPr>
        <p:spPr/>
        <p:txBody>
          <a:bodyPr>
            <a:normAutofit/>
          </a:bodyPr>
          <a:lstStyle/>
          <a:p>
            <a:r>
              <a:rPr lang="es-SV" sz="2400" dirty="0"/>
              <a:t>Dirección de Administración y Finanzas</a:t>
            </a:r>
          </a:p>
          <a:p>
            <a:endParaRPr lang="es-SV" sz="2400" dirty="0"/>
          </a:p>
          <a:p>
            <a:endParaRPr lang="es-ES_tradnl" dirty="0"/>
          </a:p>
        </p:txBody>
      </p:sp>
      <p:sp>
        <p:nvSpPr>
          <p:cNvPr id="5" name="Marcador de número de diapositiva 4"/>
          <p:cNvSpPr>
            <a:spLocks noGrp="1"/>
          </p:cNvSpPr>
          <p:nvPr>
            <p:ph type="sldNum" sz="quarter" idx="12"/>
          </p:nvPr>
        </p:nvSpPr>
        <p:spPr/>
        <p:txBody>
          <a:bodyPr/>
          <a:lstStyle/>
          <a:p>
            <a:fld id="{9534364D-E3A2-A649-804F-DF26C5A4C4AB}" type="slidenum">
              <a:rPr lang="es-ES_tradnl" smtClean="0"/>
              <a:t>16</a:t>
            </a:fld>
            <a:endParaRPr lang="es-ES_tradnl"/>
          </a:p>
        </p:txBody>
      </p:sp>
    </p:spTree>
    <p:extLst>
      <p:ext uri="{BB962C8B-B14F-4D97-AF65-F5344CB8AC3E}">
        <p14:creationId xmlns:p14="http://schemas.microsoft.com/office/powerpoint/2010/main" val="1417596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_tradnl" dirty="0"/>
              <a:t>Contenido</a:t>
            </a:r>
          </a:p>
        </p:txBody>
      </p:sp>
      <p:sp>
        <p:nvSpPr>
          <p:cNvPr id="9" name="Marcador de contenido 8"/>
          <p:cNvSpPr>
            <a:spLocks noGrp="1"/>
          </p:cNvSpPr>
          <p:nvPr>
            <p:ph idx="1"/>
          </p:nvPr>
        </p:nvSpPr>
        <p:spPr>
          <a:xfrm>
            <a:off x="777506" y="1679944"/>
            <a:ext cx="7886700" cy="4676407"/>
          </a:xfrm>
        </p:spPr>
        <p:txBody>
          <a:bodyPr/>
          <a:lstStyle/>
          <a:p>
            <a:pPr marL="514350" indent="-514350">
              <a:buFont typeface="+mj-lt"/>
              <a:buAutoNum type="romanUcPeriod"/>
            </a:pPr>
            <a:r>
              <a:rPr lang="es-SV" dirty="0"/>
              <a:t>Marco Legal</a:t>
            </a:r>
          </a:p>
          <a:p>
            <a:pPr marL="514350" indent="-514350">
              <a:buFont typeface="+mj-lt"/>
              <a:buAutoNum type="romanUcPeriod"/>
            </a:pPr>
            <a:r>
              <a:rPr lang="es-SV" dirty="0"/>
              <a:t>Liquidación de Presupuesto BDES</a:t>
            </a:r>
          </a:p>
          <a:p>
            <a:pPr marL="514350" indent="-514350">
              <a:buFont typeface="+mj-lt"/>
              <a:buAutoNum type="romanUcPeriod"/>
            </a:pPr>
            <a:r>
              <a:rPr lang="es-SV" dirty="0"/>
              <a:t>Liquidación de Presupuesto FDE</a:t>
            </a:r>
          </a:p>
          <a:p>
            <a:pPr marL="514350" indent="-514350">
              <a:buFont typeface="+mj-lt"/>
              <a:buAutoNum type="romanUcPeriod"/>
            </a:pPr>
            <a:r>
              <a:rPr lang="es-SV" dirty="0"/>
              <a:t>Liquidación de Presupuesto FSG</a:t>
            </a:r>
          </a:p>
          <a:p>
            <a:pPr marL="514350" indent="-514350">
              <a:buFont typeface="+mj-lt"/>
              <a:buAutoNum type="romanUcPeriod"/>
            </a:pPr>
            <a:r>
              <a:rPr lang="es-SV" dirty="0"/>
              <a:t>Consolidado de ejecución de presupuestos de Gastos Operativos BDES, FDE Y FSG</a:t>
            </a:r>
          </a:p>
          <a:p>
            <a:pPr marL="514350" indent="-514350">
              <a:buFont typeface="+mj-lt"/>
              <a:buAutoNum type="romanUcPeriod"/>
            </a:pPr>
            <a:r>
              <a:rPr lang="es-SV" dirty="0"/>
              <a:t>Solicitud a Junta Directiva</a:t>
            </a:r>
          </a:p>
          <a:p>
            <a:pPr marL="0" marR="0" lvl="0" indent="0" defTabSz="914400" eaLnBrk="1" fontAlgn="auto" latinLnBrk="0" hangingPunct="1">
              <a:lnSpc>
                <a:spcPct val="100000"/>
              </a:lnSpc>
              <a:spcBef>
                <a:spcPts val="0"/>
              </a:spcBef>
              <a:spcAft>
                <a:spcPts val="0"/>
              </a:spcAft>
              <a:buClrTx/>
              <a:buSzTx/>
              <a:buFontTx/>
              <a:buNone/>
              <a:tabLst/>
              <a:defRPr/>
            </a:pPr>
            <a:endParaRPr lang="es-ES_tradnl" dirty="0"/>
          </a:p>
        </p:txBody>
      </p:sp>
      <p:sp>
        <p:nvSpPr>
          <p:cNvPr id="4" name="Marcador de número de diapositiva 3"/>
          <p:cNvSpPr>
            <a:spLocks noGrp="1"/>
          </p:cNvSpPr>
          <p:nvPr>
            <p:ph type="sldNum" sz="quarter" idx="12"/>
          </p:nvPr>
        </p:nvSpPr>
        <p:spPr/>
        <p:txBody>
          <a:bodyPr/>
          <a:lstStyle/>
          <a:p>
            <a:fld id="{9534364D-E3A2-A649-804F-DF26C5A4C4AB}" type="slidenum">
              <a:rPr lang="es-ES_tradnl" smtClean="0"/>
              <a:t>2</a:t>
            </a:fld>
            <a:endParaRPr lang="es-ES_tradnl"/>
          </a:p>
        </p:txBody>
      </p:sp>
      <p:sp>
        <p:nvSpPr>
          <p:cNvPr id="2" name="CuadroTexto 1"/>
          <p:cNvSpPr txBox="1"/>
          <p:nvPr/>
        </p:nvSpPr>
        <p:spPr>
          <a:xfrm>
            <a:off x="1874520" y="6647688"/>
            <a:ext cx="184731" cy="369332"/>
          </a:xfrm>
          <a:prstGeom prst="rect">
            <a:avLst/>
          </a:prstGeom>
          <a:noFill/>
        </p:spPr>
        <p:txBody>
          <a:bodyPr wrap="none" rtlCol="0">
            <a:spAutoFit/>
          </a:bodyPr>
          <a:lstStyle/>
          <a:p>
            <a:endParaRPr lang="es-ES_tradnl"/>
          </a:p>
        </p:txBody>
      </p:sp>
    </p:spTree>
    <p:extLst>
      <p:ext uri="{BB962C8B-B14F-4D97-AF65-F5344CB8AC3E}">
        <p14:creationId xmlns:p14="http://schemas.microsoft.com/office/powerpoint/2010/main" val="1449966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es-ES_tradnl" dirty="0"/>
              <a:t>I. MARCO LEGAL</a:t>
            </a:r>
          </a:p>
        </p:txBody>
      </p:sp>
      <p:sp>
        <p:nvSpPr>
          <p:cNvPr id="7" name="Marcador de número de diapositiva 6"/>
          <p:cNvSpPr>
            <a:spLocks noGrp="1"/>
          </p:cNvSpPr>
          <p:nvPr>
            <p:ph type="sldNum" sz="quarter" idx="12"/>
          </p:nvPr>
        </p:nvSpPr>
        <p:spPr/>
        <p:txBody>
          <a:bodyPr/>
          <a:lstStyle/>
          <a:p>
            <a:fld id="{9534364D-E3A2-A649-804F-DF26C5A4C4AB}" type="slidenum">
              <a:rPr lang="es-ES_tradnl" smtClean="0"/>
              <a:t>3</a:t>
            </a:fld>
            <a:endParaRPr lang="es-ES_tradnl"/>
          </a:p>
        </p:txBody>
      </p:sp>
      <p:sp>
        <p:nvSpPr>
          <p:cNvPr id="4" name="Marcador de contenido 3">
            <a:extLst>
              <a:ext uri="{FF2B5EF4-FFF2-40B4-BE49-F238E27FC236}">
                <a16:creationId xmlns:a16="http://schemas.microsoft.com/office/drawing/2014/main" id="{096126DB-19B4-4872-9F90-E018A41AD3FB}"/>
              </a:ext>
            </a:extLst>
          </p:cNvPr>
          <p:cNvSpPr>
            <a:spLocks noGrp="1"/>
          </p:cNvSpPr>
          <p:nvPr>
            <p:ph idx="1"/>
          </p:nvPr>
        </p:nvSpPr>
        <p:spPr/>
        <p:txBody>
          <a:bodyPr>
            <a:normAutofit fontScale="92500"/>
          </a:bodyPr>
          <a:lstStyle/>
          <a:p>
            <a:pPr algn="just">
              <a:lnSpc>
                <a:spcPct val="100000"/>
              </a:lnSpc>
              <a:spcBef>
                <a:spcPts val="0"/>
              </a:spcBef>
            </a:pPr>
            <a:r>
              <a:rPr lang="es-SV" dirty="0"/>
              <a:t>Que de conformidad con el literal h) del Art. 4 de la Ley del Sistema Financiero para Fomento al Desarrollo (LSFFD), corresponde al BDES la facultad de administrar los recursos del Fondo de Desarrollo Económico (FDE) y del Fondo Salvadoreño de Garantías (FSG), pudiendo realizar con cargo al mismo los actos y contratos necesarios para el logro de sus finalidades.</a:t>
            </a:r>
          </a:p>
          <a:p>
            <a:pPr algn="just">
              <a:lnSpc>
                <a:spcPct val="100000"/>
              </a:lnSpc>
              <a:spcBef>
                <a:spcPts val="0"/>
              </a:spcBef>
            </a:pPr>
            <a:endParaRPr lang="es-SV" dirty="0"/>
          </a:p>
          <a:p>
            <a:pPr algn="just">
              <a:lnSpc>
                <a:spcPct val="100000"/>
              </a:lnSpc>
              <a:spcBef>
                <a:spcPts val="0"/>
              </a:spcBef>
            </a:pPr>
            <a:r>
              <a:rPr lang="es-SV" dirty="0"/>
              <a:t>Que el Art. 14 LSFFD, literal d) establece que la Asamblea de Gobernadores debe aprobar el Programa Financiero anual, que deberá incluir: Estados Financieros Proyectados, Plan Crediticio, Plan de Inversiones y Plan de Obtención de Recursos.</a:t>
            </a:r>
          </a:p>
          <a:p>
            <a:endParaRPr lang="es-SV" dirty="0"/>
          </a:p>
        </p:txBody>
      </p:sp>
    </p:spTree>
    <p:extLst>
      <p:ext uri="{BB962C8B-B14F-4D97-AF65-F5344CB8AC3E}">
        <p14:creationId xmlns:p14="http://schemas.microsoft.com/office/powerpoint/2010/main" val="310266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I. MARCO LEGAL</a:t>
            </a:r>
          </a:p>
        </p:txBody>
      </p:sp>
      <p:sp>
        <p:nvSpPr>
          <p:cNvPr id="7" name="Marcador de número de diapositiva 6"/>
          <p:cNvSpPr>
            <a:spLocks noGrp="1"/>
          </p:cNvSpPr>
          <p:nvPr>
            <p:ph type="sldNum" sz="quarter" idx="12"/>
          </p:nvPr>
        </p:nvSpPr>
        <p:spPr/>
        <p:txBody>
          <a:bodyPr/>
          <a:lstStyle/>
          <a:p>
            <a:fld id="{9534364D-E3A2-A649-804F-DF26C5A4C4AB}" type="slidenum">
              <a:rPr lang="es-ES_tradnl" smtClean="0"/>
              <a:t>4</a:t>
            </a:fld>
            <a:endParaRPr lang="es-ES_tradnl"/>
          </a:p>
        </p:txBody>
      </p:sp>
      <p:sp>
        <p:nvSpPr>
          <p:cNvPr id="5" name="Marcador de contenido 3">
            <a:extLst>
              <a:ext uri="{FF2B5EF4-FFF2-40B4-BE49-F238E27FC236}">
                <a16:creationId xmlns:a16="http://schemas.microsoft.com/office/drawing/2014/main" id="{910E14BF-CDC9-4D15-8034-DBED262A900F}"/>
              </a:ext>
            </a:extLst>
          </p:cNvPr>
          <p:cNvSpPr txBox="1">
            <a:spLocks/>
          </p:cNvSpPr>
          <p:nvPr/>
        </p:nvSpPr>
        <p:spPr>
          <a:xfrm>
            <a:off x="628650" y="1825625"/>
            <a:ext cx="78867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SV" dirty="0"/>
          </a:p>
        </p:txBody>
      </p:sp>
      <p:sp>
        <p:nvSpPr>
          <p:cNvPr id="3" name="Rectángulo 2">
            <a:extLst>
              <a:ext uri="{FF2B5EF4-FFF2-40B4-BE49-F238E27FC236}">
                <a16:creationId xmlns:a16="http://schemas.microsoft.com/office/drawing/2014/main" id="{DA69174D-3838-41E8-AE1E-47AB240D701A}"/>
              </a:ext>
            </a:extLst>
          </p:cNvPr>
          <p:cNvSpPr/>
          <p:nvPr/>
        </p:nvSpPr>
        <p:spPr>
          <a:xfrm>
            <a:off x="628651" y="1646237"/>
            <a:ext cx="7886699" cy="3816429"/>
          </a:xfrm>
          <a:prstGeom prst="rect">
            <a:avLst/>
          </a:prstGeom>
        </p:spPr>
        <p:txBody>
          <a:bodyPr wrap="square">
            <a:spAutoFit/>
          </a:bodyPr>
          <a:lstStyle/>
          <a:p>
            <a:pPr marL="228600" indent="-228600" algn="just">
              <a:buFont typeface="Arial" panose="020B0604020202020204" pitchFamily="34" charset="0"/>
              <a:buChar char="•"/>
            </a:pPr>
            <a:r>
              <a:rPr lang="es-SV" sz="2200" dirty="0">
                <a:latin typeface="+mj-lt"/>
              </a:rPr>
              <a:t>Que el citado artículo en su literal e) establece como atribución de la Asamblea de Gobernadores la de aprobar el presupuesto general, según propuesta de la Junta Directiva, así como cualquier modificación al mismo, considerando criterios de racionalidad y eficiencia en sus operaciones.</a:t>
            </a:r>
          </a:p>
          <a:p>
            <a:pPr marL="228600" indent="-228600" algn="just">
              <a:buFont typeface="Arial" panose="020B0604020202020204" pitchFamily="34" charset="0"/>
              <a:buChar char="•"/>
            </a:pPr>
            <a:endParaRPr lang="es-SV" sz="2200" dirty="0">
              <a:latin typeface="+mj-lt"/>
            </a:endParaRPr>
          </a:p>
          <a:p>
            <a:pPr marL="228600" indent="-228600" algn="just">
              <a:buFont typeface="Arial" panose="020B0604020202020204" pitchFamily="34" charset="0"/>
              <a:buChar char="•"/>
            </a:pPr>
            <a:r>
              <a:rPr lang="es-SV" sz="2200" dirty="0">
                <a:latin typeface="+mj-lt"/>
              </a:rPr>
              <a:t>Que el Art. 14 LSFFD regula en su literal a) que son atribuciones de la Asamblea de Gobernadores la de establecer los lineamientos generales que orienten las operaciones y servicios necesarios para el cumplimiento de las finalidades del FDE y del FSG regulados en dicha ley.</a:t>
            </a:r>
          </a:p>
        </p:txBody>
      </p:sp>
    </p:spTree>
    <p:extLst>
      <p:ext uri="{BB962C8B-B14F-4D97-AF65-F5344CB8AC3E}">
        <p14:creationId xmlns:p14="http://schemas.microsoft.com/office/powerpoint/2010/main" val="1595176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I. MARCO LEGAL</a:t>
            </a:r>
          </a:p>
        </p:txBody>
      </p:sp>
      <p:sp>
        <p:nvSpPr>
          <p:cNvPr id="7" name="Marcador de número de diapositiva 6"/>
          <p:cNvSpPr>
            <a:spLocks noGrp="1"/>
          </p:cNvSpPr>
          <p:nvPr>
            <p:ph type="sldNum" sz="quarter" idx="12"/>
          </p:nvPr>
        </p:nvSpPr>
        <p:spPr/>
        <p:txBody>
          <a:bodyPr/>
          <a:lstStyle/>
          <a:p>
            <a:fld id="{9534364D-E3A2-A649-804F-DF26C5A4C4AB}" type="slidenum">
              <a:rPr lang="es-ES_tradnl" smtClean="0"/>
              <a:t>5</a:t>
            </a:fld>
            <a:endParaRPr lang="es-ES_tradnl"/>
          </a:p>
        </p:txBody>
      </p:sp>
      <p:sp>
        <p:nvSpPr>
          <p:cNvPr id="3" name="Rectángulo 2">
            <a:extLst>
              <a:ext uri="{FF2B5EF4-FFF2-40B4-BE49-F238E27FC236}">
                <a16:creationId xmlns:a16="http://schemas.microsoft.com/office/drawing/2014/main" id="{BB4FDA46-8CB9-44B3-BA11-877DDB70E0C3}"/>
              </a:ext>
            </a:extLst>
          </p:cNvPr>
          <p:cNvSpPr/>
          <p:nvPr/>
        </p:nvSpPr>
        <p:spPr>
          <a:xfrm>
            <a:off x="404037" y="1730028"/>
            <a:ext cx="8111313" cy="3816429"/>
          </a:xfrm>
          <a:prstGeom prst="rect">
            <a:avLst/>
          </a:prstGeom>
        </p:spPr>
        <p:txBody>
          <a:bodyPr wrap="square">
            <a:spAutoFit/>
          </a:bodyPr>
          <a:lstStyle/>
          <a:p>
            <a:pPr marL="228600" indent="-228600" algn="just">
              <a:lnSpc>
                <a:spcPct val="100000"/>
              </a:lnSpc>
              <a:spcBef>
                <a:spcPts val="0"/>
              </a:spcBef>
              <a:buFont typeface="Arial" panose="020B0604020202020204" pitchFamily="34" charset="0"/>
              <a:buChar char="•"/>
            </a:pPr>
            <a:r>
              <a:rPr lang="es-ES" sz="2200" dirty="0">
                <a:latin typeface="+mj-lt"/>
              </a:rPr>
              <a:t>Que el Art.16 de la LSFFD establece que la dirección y administración del BDES estará a cargo de una Junta Directiva, la cual deberá cumplir con las atribuciones y funciones que dicha ley establece.</a:t>
            </a:r>
          </a:p>
          <a:p>
            <a:pPr marL="228600" indent="-228600" algn="just">
              <a:lnSpc>
                <a:spcPct val="100000"/>
              </a:lnSpc>
              <a:spcBef>
                <a:spcPts val="0"/>
              </a:spcBef>
              <a:buFont typeface="Arial" panose="020B0604020202020204" pitchFamily="34" charset="0"/>
              <a:buChar char="•"/>
            </a:pPr>
            <a:endParaRPr lang="es-SV" sz="2200" dirty="0">
              <a:latin typeface="+mj-lt"/>
            </a:endParaRPr>
          </a:p>
          <a:p>
            <a:pPr marL="228600" indent="-228600" algn="just">
              <a:lnSpc>
                <a:spcPct val="100000"/>
              </a:lnSpc>
              <a:spcBef>
                <a:spcPts val="0"/>
              </a:spcBef>
              <a:buFont typeface="Arial" panose="020B0604020202020204" pitchFamily="34" charset="0"/>
              <a:buChar char="•"/>
            </a:pPr>
            <a:r>
              <a:rPr lang="es-ES" sz="2200" dirty="0">
                <a:latin typeface="+mj-lt"/>
              </a:rPr>
              <a:t>Que las Normas de Gestión Presupuestaria para BDES, FDE y FSG, aprobadas por Junta Directiva, en su Titulo Sexto “Evaluación del Presupuesto”, literal B. “Informes”, establece que al finalizar el ejercicio contable deberá someterse a consideración de Junta Directiva, el desempeño presupuestario del año y el resumen anual de variaciones.</a:t>
            </a:r>
            <a:endParaRPr lang="es-SV" sz="2200" dirty="0">
              <a:latin typeface="+mj-lt"/>
            </a:endParaRPr>
          </a:p>
        </p:txBody>
      </p:sp>
    </p:spTree>
    <p:extLst>
      <p:ext uri="{BB962C8B-B14F-4D97-AF65-F5344CB8AC3E}">
        <p14:creationId xmlns:p14="http://schemas.microsoft.com/office/powerpoint/2010/main" val="91858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ES_tradnl" b="1" dirty="0"/>
              <a:t>II. LIQUIDACION DE PRESUPUESTO</a:t>
            </a:r>
            <a:endParaRPr lang="es-ES_tradnl" dirty="0"/>
          </a:p>
        </p:txBody>
      </p:sp>
      <p:sp>
        <p:nvSpPr>
          <p:cNvPr id="5" name="Marcador de texto 4"/>
          <p:cNvSpPr>
            <a:spLocks noGrp="1"/>
          </p:cNvSpPr>
          <p:nvPr>
            <p:ph type="body" idx="1"/>
          </p:nvPr>
        </p:nvSpPr>
        <p:spPr/>
        <p:txBody>
          <a:bodyPr/>
          <a:lstStyle/>
          <a:p>
            <a:r>
              <a:rPr lang="es-SV" dirty="0"/>
              <a:t>BANCO DE DESARROLLO DE EL SALVADOR  </a:t>
            </a:r>
          </a:p>
          <a:p>
            <a:r>
              <a:rPr lang="es-SV" dirty="0"/>
              <a:t>AÑO 2019</a:t>
            </a:r>
          </a:p>
          <a:p>
            <a:endParaRPr lang="es-ES_tradnl" dirty="0"/>
          </a:p>
        </p:txBody>
      </p:sp>
      <p:sp>
        <p:nvSpPr>
          <p:cNvPr id="6" name="Marcador de número de diapositiva 5"/>
          <p:cNvSpPr>
            <a:spLocks noGrp="1"/>
          </p:cNvSpPr>
          <p:nvPr>
            <p:ph type="sldNum" sz="quarter" idx="12"/>
          </p:nvPr>
        </p:nvSpPr>
        <p:spPr/>
        <p:txBody>
          <a:bodyPr/>
          <a:lstStyle/>
          <a:p>
            <a:fld id="{9534364D-E3A2-A649-804F-DF26C5A4C4AB}" type="slidenum">
              <a:rPr lang="es-ES_tradnl" smtClean="0"/>
              <a:t>6</a:t>
            </a:fld>
            <a:endParaRPr lang="es-ES_tradnl"/>
          </a:p>
        </p:txBody>
      </p:sp>
    </p:spTree>
    <p:extLst>
      <p:ext uri="{BB962C8B-B14F-4D97-AF65-F5344CB8AC3E}">
        <p14:creationId xmlns:p14="http://schemas.microsoft.com/office/powerpoint/2010/main" val="777177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400" b="1" dirty="0"/>
              <a:t>BANDESAL</a:t>
            </a:r>
            <a:br>
              <a:rPr lang="es-ES" sz="2400" b="1" dirty="0"/>
            </a:br>
            <a:r>
              <a:rPr lang="es-ES" sz="2400" b="1" dirty="0"/>
              <a:t>Gastos de Operación</a:t>
            </a:r>
            <a:endParaRPr lang="es-ES_tradnl" dirty="0"/>
          </a:p>
        </p:txBody>
      </p:sp>
      <p:sp>
        <p:nvSpPr>
          <p:cNvPr id="16" name="Marcador de número de diapositiva 15"/>
          <p:cNvSpPr>
            <a:spLocks noGrp="1"/>
          </p:cNvSpPr>
          <p:nvPr>
            <p:ph type="sldNum" sz="quarter" idx="12"/>
          </p:nvPr>
        </p:nvSpPr>
        <p:spPr/>
        <p:txBody>
          <a:bodyPr/>
          <a:lstStyle/>
          <a:p>
            <a:fld id="{9534364D-E3A2-A649-804F-DF26C5A4C4AB}" type="slidenum">
              <a:rPr lang="es-ES_tradnl" smtClean="0"/>
              <a:t>7</a:t>
            </a:fld>
            <a:endParaRPr lang="es-ES_tradnl"/>
          </a:p>
        </p:txBody>
      </p:sp>
      <p:graphicFrame>
        <p:nvGraphicFramePr>
          <p:cNvPr id="8" name="Marcador de posición de imagen 7">
            <a:extLst>
              <a:ext uri="{FF2B5EF4-FFF2-40B4-BE49-F238E27FC236}">
                <a16:creationId xmlns:a16="http://schemas.microsoft.com/office/drawing/2014/main" id="{D8931741-791F-42D2-92ED-3A33EFB3128A}"/>
              </a:ext>
            </a:extLst>
          </p:cNvPr>
          <p:cNvGraphicFramePr>
            <a:graphicFrameLocks noGrp="1"/>
          </p:cNvGraphicFramePr>
          <p:nvPr>
            <p:ph type="pic" sz="quarter" idx="13"/>
            <p:extLst>
              <p:ext uri="{D42A27DB-BD31-4B8C-83A1-F6EECF244321}">
                <p14:modId xmlns:p14="http://schemas.microsoft.com/office/powerpoint/2010/main" val="1268515403"/>
              </p:ext>
            </p:extLst>
          </p:nvPr>
        </p:nvGraphicFramePr>
        <p:xfrm>
          <a:off x="776177" y="1203572"/>
          <a:ext cx="7602277" cy="5425734"/>
        </p:xfrm>
        <a:graphic>
          <a:graphicData uri="http://schemas.openxmlformats.org/drawingml/2006/table">
            <a:tbl>
              <a:tblPr/>
              <a:tblGrid>
                <a:gridCol w="716667">
                  <a:extLst>
                    <a:ext uri="{9D8B030D-6E8A-4147-A177-3AD203B41FA5}">
                      <a16:colId xmlns:a16="http://schemas.microsoft.com/office/drawing/2014/main" val="3571110250"/>
                    </a:ext>
                  </a:extLst>
                </a:gridCol>
                <a:gridCol w="2484352">
                  <a:extLst>
                    <a:ext uri="{9D8B030D-6E8A-4147-A177-3AD203B41FA5}">
                      <a16:colId xmlns:a16="http://schemas.microsoft.com/office/drawing/2014/main" val="1778180626"/>
                    </a:ext>
                  </a:extLst>
                </a:gridCol>
                <a:gridCol w="1171853">
                  <a:extLst>
                    <a:ext uri="{9D8B030D-6E8A-4147-A177-3AD203B41FA5}">
                      <a16:colId xmlns:a16="http://schemas.microsoft.com/office/drawing/2014/main" val="2036301538"/>
                    </a:ext>
                  </a:extLst>
                </a:gridCol>
                <a:gridCol w="1109708">
                  <a:extLst>
                    <a:ext uri="{9D8B030D-6E8A-4147-A177-3AD203B41FA5}">
                      <a16:colId xmlns:a16="http://schemas.microsoft.com/office/drawing/2014/main" val="2669475553"/>
                    </a:ext>
                  </a:extLst>
                </a:gridCol>
                <a:gridCol w="1127464">
                  <a:extLst>
                    <a:ext uri="{9D8B030D-6E8A-4147-A177-3AD203B41FA5}">
                      <a16:colId xmlns:a16="http://schemas.microsoft.com/office/drawing/2014/main" val="14653435"/>
                    </a:ext>
                  </a:extLst>
                </a:gridCol>
                <a:gridCol w="992233">
                  <a:extLst>
                    <a:ext uri="{9D8B030D-6E8A-4147-A177-3AD203B41FA5}">
                      <a16:colId xmlns:a16="http://schemas.microsoft.com/office/drawing/2014/main" val="2459968119"/>
                    </a:ext>
                  </a:extLst>
                </a:gridCol>
              </a:tblGrid>
              <a:tr h="258015">
                <a:tc>
                  <a:txBody>
                    <a:bodyPr/>
                    <a:lstStyle/>
                    <a:p>
                      <a:pPr algn="ctr" fontAlgn="ctr"/>
                      <a:r>
                        <a:rPr lang="es-SV" sz="1100" b="1" i="0" u="none" strike="noStrike" dirty="0">
                          <a:solidFill>
                            <a:srgbClr val="FFFFFF"/>
                          </a:solidFill>
                          <a:effectLst/>
                          <a:latin typeface="Calibri" panose="020F0502020204030204" pitchFamily="34" charset="0"/>
                        </a:rPr>
                        <a:t>Cuenta</a:t>
                      </a:r>
                    </a:p>
                  </a:txBody>
                  <a:tcPr marL="6134" marR="6134" marT="6134" marB="0" anchor="ctr">
                    <a:lnL w="1270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ctr"/>
                      <a:r>
                        <a:rPr lang="es-SV" sz="1100" b="1" i="0" u="none" strike="noStrike">
                          <a:solidFill>
                            <a:srgbClr val="FFFFFF"/>
                          </a:solidFill>
                          <a:effectLst/>
                          <a:latin typeface="Calibri" panose="020F0502020204030204" pitchFamily="34" charset="0"/>
                        </a:rPr>
                        <a:t>Descripción</a:t>
                      </a:r>
                    </a:p>
                  </a:txBody>
                  <a:tcPr marL="6134" marR="6134" marT="6134"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b"/>
                      <a:r>
                        <a:rPr lang="es-SV" sz="1100" b="1" i="0" u="none" strike="noStrike" dirty="0">
                          <a:solidFill>
                            <a:srgbClr val="FFFFFF"/>
                          </a:solidFill>
                          <a:effectLst/>
                          <a:latin typeface="Calibri" panose="020F0502020204030204" pitchFamily="34" charset="0"/>
                        </a:rPr>
                        <a:t>   (1)</a:t>
                      </a:r>
                    </a:p>
                    <a:p>
                      <a:pPr algn="ctr" fontAlgn="b"/>
                      <a:r>
                        <a:rPr lang="es-SV" sz="1100" b="1" i="0" u="none" strike="noStrike" dirty="0">
                          <a:solidFill>
                            <a:srgbClr val="FFFFFF"/>
                          </a:solidFill>
                          <a:effectLst/>
                          <a:latin typeface="Calibri" panose="020F0502020204030204" pitchFamily="34" charset="0"/>
                        </a:rPr>
                        <a:t>Aprobado </a:t>
                      </a:r>
                    </a:p>
                  </a:txBody>
                  <a:tcPr marL="6134" marR="6134" marT="6134" marB="0" anchor="b">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b"/>
                      <a:r>
                        <a:rPr lang="es-SV" sz="1100" b="1" i="0" u="none" strike="noStrike" dirty="0">
                          <a:solidFill>
                            <a:srgbClr val="FFFFFF"/>
                          </a:solidFill>
                          <a:effectLst/>
                          <a:latin typeface="Calibri" panose="020F0502020204030204" pitchFamily="34" charset="0"/>
                        </a:rPr>
                        <a:t>  (2)</a:t>
                      </a:r>
                    </a:p>
                    <a:p>
                      <a:pPr algn="ctr" fontAlgn="b"/>
                      <a:r>
                        <a:rPr lang="es-SV" sz="1100" b="1" i="0" u="none" strike="noStrike" dirty="0">
                          <a:solidFill>
                            <a:srgbClr val="FFFFFF"/>
                          </a:solidFill>
                          <a:effectLst/>
                          <a:latin typeface="Calibri" panose="020F0502020204030204" pitchFamily="34" charset="0"/>
                        </a:rPr>
                        <a:t>Ejecutado  </a:t>
                      </a:r>
                    </a:p>
                  </a:txBody>
                  <a:tcPr marL="6134" marR="6134" marT="6134" marB="0" anchor="b">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b"/>
                      <a:r>
                        <a:rPr lang="es-SV" sz="1100" b="1" i="0" u="none" strike="noStrike" dirty="0">
                          <a:solidFill>
                            <a:srgbClr val="FFFFFF"/>
                          </a:solidFill>
                          <a:effectLst/>
                          <a:latin typeface="Calibri" panose="020F0502020204030204" pitchFamily="34" charset="0"/>
                        </a:rPr>
                        <a:t> (1-2)</a:t>
                      </a:r>
                    </a:p>
                    <a:p>
                      <a:pPr algn="ctr" fontAlgn="b"/>
                      <a:r>
                        <a:rPr lang="es-SV" sz="1100" b="1" i="0" u="none" strike="noStrike" dirty="0">
                          <a:solidFill>
                            <a:srgbClr val="FFFFFF"/>
                          </a:solidFill>
                          <a:effectLst/>
                          <a:latin typeface="Calibri" panose="020F0502020204030204" pitchFamily="34" charset="0"/>
                        </a:rPr>
                        <a:t>Diferencia </a:t>
                      </a:r>
                    </a:p>
                  </a:txBody>
                  <a:tcPr marL="6134" marR="6134" marT="6134" marB="0" anchor="b">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b"/>
                      <a:r>
                        <a:rPr lang="es-SV" sz="1100" b="1" i="0" u="none" strike="noStrike" dirty="0">
                          <a:solidFill>
                            <a:srgbClr val="FFFFFF"/>
                          </a:solidFill>
                          <a:effectLst/>
                          <a:latin typeface="Calibri" panose="020F0502020204030204" pitchFamily="34" charset="0"/>
                        </a:rPr>
                        <a:t>% Ejecución  Presupuestaria</a:t>
                      </a:r>
                    </a:p>
                  </a:txBody>
                  <a:tcPr marL="6134" marR="6134" marT="6134" marB="0" anchor="b">
                    <a:lnL w="6350" cap="flat" cmpd="sng" algn="ctr">
                      <a:solidFill>
                        <a:srgbClr val="00206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extLst>
                  <a:ext uri="{0D108BD9-81ED-4DB2-BD59-A6C34878D82A}">
                    <a16:rowId xmlns:a16="http://schemas.microsoft.com/office/drawing/2014/main" val="4197165284"/>
                  </a:ext>
                </a:extLst>
              </a:tr>
              <a:tr h="258015">
                <a:tc>
                  <a:txBody>
                    <a:bodyPr/>
                    <a:lstStyle/>
                    <a:p>
                      <a:pPr algn="l" fontAlgn="ctr"/>
                      <a:r>
                        <a:rPr lang="es-SV" sz="1100" b="1" i="0" u="none" strike="noStrike" dirty="0">
                          <a:solidFill>
                            <a:srgbClr val="000000"/>
                          </a:solidFill>
                          <a:effectLst/>
                          <a:latin typeface="Calibri" panose="020F0502020204030204" pitchFamily="34" charset="0"/>
                        </a:rPr>
                        <a:t>81</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l" fontAlgn="ctr"/>
                      <a:r>
                        <a:rPr lang="es-SV" sz="1100" b="1" i="0" u="none" strike="noStrike" dirty="0">
                          <a:solidFill>
                            <a:srgbClr val="000000"/>
                          </a:solidFill>
                          <a:effectLst/>
                          <a:latin typeface="Calibri" panose="020F0502020204030204" pitchFamily="34" charset="0"/>
                        </a:rPr>
                        <a:t>Gastos de Operación</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r" fontAlgn="b"/>
                      <a:r>
                        <a:rPr lang="es-SV" sz="1100" b="1" i="0" u="sng" strike="noStrike" dirty="0">
                          <a:solidFill>
                            <a:srgbClr val="000000"/>
                          </a:solidFill>
                          <a:effectLst/>
                          <a:latin typeface="Calibri" panose="020F0502020204030204" pitchFamily="34" charset="0"/>
                        </a:rPr>
                        <a:t> $   7,553,105.87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r" fontAlgn="b"/>
                      <a:r>
                        <a:rPr lang="es-SV" sz="1100" b="1" i="0" u="sng" strike="noStrike">
                          <a:solidFill>
                            <a:srgbClr val="000000"/>
                          </a:solidFill>
                          <a:effectLst/>
                          <a:latin typeface="Calibri" panose="020F0502020204030204" pitchFamily="34" charset="0"/>
                        </a:rPr>
                        <a:t> $   6,430,593.54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r" fontAlgn="b"/>
                      <a:r>
                        <a:rPr lang="es-SV" sz="1100" b="1" i="0" u="sng" strike="noStrike">
                          <a:solidFill>
                            <a:srgbClr val="000000"/>
                          </a:solidFill>
                          <a:effectLst/>
                          <a:latin typeface="Calibri" panose="020F0502020204030204" pitchFamily="34" charset="0"/>
                        </a:rPr>
                        <a:t> $   1,122,512.33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ctr" fontAlgn="b"/>
                      <a:r>
                        <a:rPr lang="es-SV" sz="1100" b="1" i="0" u="sng" strike="noStrike" dirty="0">
                          <a:solidFill>
                            <a:srgbClr val="000000"/>
                          </a:solidFill>
                          <a:effectLst/>
                          <a:latin typeface="Calibri" panose="020F0502020204030204" pitchFamily="34" charset="0"/>
                        </a:rPr>
                        <a:t>85%</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extLst>
                  <a:ext uri="{0D108BD9-81ED-4DB2-BD59-A6C34878D82A}">
                    <a16:rowId xmlns:a16="http://schemas.microsoft.com/office/drawing/2014/main" val="504405398"/>
                  </a:ext>
                </a:extLst>
              </a:tr>
              <a:tr h="258015">
                <a:tc>
                  <a:txBody>
                    <a:bodyPr/>
                    <a:lstStyle/>
                    <a:p>
                      <a:pPr algn="l" fontAlgn="b"/>
                      <a:r>
                        <a:rPr lang="es-SV" sz="1100" b="1" i="0" u="none" strike="noStrike">
                          <a:solidFill>
                            <a:srgbClr val="000000"/>
                          </a:solidFill>
                          <a:effectLst/>
                          <a:latin typeface="Calibri" panose="020F0502020204030204" pitchFamily="34" charset="0"/>
                        </a:rPr>
                        <a:t>811</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s-ES" sz="1100" b="1" i="0" u="none" strike="noStrike" dirty="0">
                          <a:solidFill>
                            <a:srgbClr val="000000"/>
                          </a:solidFill>
                          <a:effectLst/>
                          <a:latin typeface="Calibri" panose="020F0502020204030204" pitchFamily="34" charset="0"/>
                        </a:rPr>
                        <a:t>Gastos de Funcionarios y Empleados</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s-SV" sz="1100" b="1" i="0" u="none" strike="noStrike" dirty="0">
                          <a:solidFill>
                            <a:srgbClr val="000000"/>
                          </a:solidFill>
                          <a:effectLst/>
                          <a:latin typeface="Calibri" panose="020F0502020204030204" pitchFamily="34" charset="0"/>
                        </a:rPr>
                        <a:t> $   4,455,716.70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s-SV" sz="1100" b="1" i="0" u="none" strike="noStrike">
                          <a:solidFill>
                            <a:srgbClr val="000000"/>
                          </a:solidFill>
                          <a:effectLst/>
                          <a:latin typeface="Calibri" panose="020F0502020204030204" pitchFamily="34" charset="0"/>
                        </a:rPr>
                        <a:t> $   4,126,593.31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s-SV" sz="1100" b="1" i="0" u="none" strike="noStrike">
                          <a:solidFill>
                            <a:srgbClr val="000000"/>
                          </a:solidFill>
                          <a:effectLst/>
                          <a:latin typeface="Calibri" panose="020F0502020204030204" pitchFamily="34" charset="0"/>
                        </a:rPr>
                        <a:t> $       329,123.39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b"/>
                      <a:r>
                        <a:rPr lang="es-SV" sz="1100" b="1" i="0" u="none" strike="noStrike" dirty="0">
                          <a:solidFill>
                            <a:srgbClr val="000000"/>
                          </a:solidFill>
                          <a:effectLst/>
                          <a:latin typeface="Calibri" panose="020F0502020204030204" pitchFamily="34" charset="0"/>
                        </a:rPr>
                        <a:t>93%</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extLst>
                  <a:ext uri="{0D108BD9-81ED-4DB2-BD59-A6C34878D82A}">
                    <a16:rowId xmlns:a16="http://schemas.microsoft.com/office/drawing/2014/main" val="2189926323"/>
                  </a:ext>
                </a:extLst>
              </a:tr>
              <a:tr h="258015">
                <a:tc>
                  <a:txBody>
                    <a:bodyPr/>
                    <a:lstStyle/>
                    <a:p>
                      <a:pPr algn="l" fontAlgn="ctr"/>
                      <a:r>
                        <a:rPr lang="es-SV" sz="1100" b="0" i="0" u="none" strike="noStrike">
                          <a:solidFill>
                            <a:srgbClr val="000000"/>
                          </a:solidFill>
                          <a:effectLst/>
                          <a:latin typeface="Calibri" panose="020F0502020204030204" pitchFamily="34" charset="0"/>
                        </a:rPr>
                        <a:t>811001</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dirty="0">
                          <a:solidFill>
                            <a:srgbClr val="000000"/>
                          </a:solidFill>
                          <a:effectLst/>
                          <a:latin typeface="Calibri" panose="020F0502020204030204" pitchFamily="34" charset="0"/>
                        </a:rPr>
                        <a:t>Remuneraciones</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2,551,000.20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2,466,545.78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         84,454.42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97%</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4264325"/>
                  </a:ext>
                </a:extLst>
              </a:tr>
              <a:tr h="258015">
                <a:tc>
                  <a:txBody>
                    <a:bodyPr/>
                    <a:lstStyle/>
                    <a:p>
                      <a:pPr algn="l" fontAlgn="ctr"/>
                      <a:r>
                        <a:rPr lang="es-SV" sz="1100" b="0" i="0" u="none" strike="noStrike">
                          <a:solidFill>
                            <a:srgbClr val="000000"/>
                          </a:solidFill>
                          <a:effectLst/>
                          <a:latin typeface="Calibri" panose="020F0502020204030204" pitchFamily="34" charset="0"/>
                        </a:rPr>
                        <a:t>811002</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dirty="0">
                          <a:solidFill>
                            <a:srgbClr val="000000"/>
                          </a:solidFill>
                          <a:effectLst/>
                          <a:latin typeface="Calibri" panose="020F0502020204030204" pitchFamily="34" charset="0"/>
                        </a:rPr>
                        <a:t>Prestaciones Al Personal</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1,289,963.33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1,164,684.88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       125,278.45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90%</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9118899"/>
                  </a:ext>
                </a:extLst>
              </a:tr>
              <a:tr h="258015">
                <a:tc>
                  <a:txBody>
                    <a:bodyPr/>
                    <a:lstStyle/>
                    <a:p>
                      <a:pPr algn="l" fontAlgn="ctr"/>
                      <a:r>
                        <a:rPr lang="es-SV" sz="1100" b="0" i="0" u="none" strike="noStrike">
                          <a:solidFill>
                            <a:srgbClr val="000000"/>
                          </a:solidFill>
                          <a:effectLst/>
                          <a:latin typeface="Calibri" panose="020F0502020204030204" pitchFamily="34" charset="0"/>
                        </a:rPr>
                        <a:t>811003</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dirty="0">
                          <a:solidFill>
                            <a:srgbClr val="000000"/>
                          </a:solidFill>
                          <a:effectLst/>
                          <a:latin typeface="Calibri" panose="020F0502020204030204" pitchFamily="34" charset="0"/>
                        </a:rPr>
                        <a:t>Indemnizaciones Al Personal</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206,939.17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184,422.09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         22,517.08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89%</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7357910"/>
                  </a:ext>
                </a:extLst>
              </a:tr>
              <a:tr h="182035">
                <a:tc>
                  <a:txBody>
                    <a:bodyPr/>
                    <a:lstStyle/>
                    <a:p>
                      <a:pPr algn="l" fontAlgn="ctr"/>
                      <a:r>
                        <a:rPr lang="es-SV" sz="1100" b="0" i="0" u="none" strike="noStrike">
                          <a:solidFill>
                            <a:srgbClr val="000000"/>
                          </a:solidFill>
                          <a:effectLst/>
                          <a:latin typeface="Calibri" panose="020F0502020204030204" pitchFamily="34" charset="0"/>
                        </a:rPr>
                        <a:t>811004</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dirty="0">
                          <a:solidFill>
                            <a:srgbClr val="000000"/>
                          </a:solidFill>
                          <a:effectLst/>
                          <a:latin typeface="Calibri" panose="020F0502020204030204" pitchFamily="34" charset="0"/>
                        </a:rPr>
                        <a:t>Gastos Del Directorio</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274,170.00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198,393.23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         75,776.77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72%</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2881253"/>
                  </a:ext>
                </a:extLst>
              </a:tr>
              <a:tr h="258015">
                <a:tc>
                  <a:txBody>
                    <a:bodyPr/>
                    <a:lstStyle/>
                    <a:p>
                      <a:pPr algn="l" fontAlgn="ctr"/>
                      <a:r>
                        <a:rPr lang="es-SV" sz="1100" b="0" i="0" u="none" strike="noStrike" dirty="0">
                          <a:solidFill>
                            <a:srgbClr val="000000"/>
                          </a:solidFill>
                          <a:effectLst/>
                          <a:latin typeface="Calibri" panose="020F0502020204030204" pitchFamily="34" charset="0"/>
                        </a:rPr>
                        <a:t>811005</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dirty="0">
                          <a:solidFill>
                            <a:srgbClr val="000000"/>
                          </a:solidFill>
                          <a:effectLst/>
                          <a:latin typeface="Calibri" panose="020F0502020204030204" pitchFamily="34" charset="0"/>
                        </a:rPr>
                        <a:t>Otros Gastos Del Personal</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133,644.00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112,547.33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         21,096.67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84%</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7572158"/>
                  </a:ext>
                </a:extLst>
              </a:tr>
              <a:tr h="258015">
                <a:tc>
                  <a:txBody>
                    <a:bodyPr/>
                    <a:lstStyle/>
                    <a:p>
                      <a:pPr algn="l" fontAlgn="ctr"/>
                      <a:r>
                        <a:rPr lang="es-SV" sz="1100" b="1" i="0" u="none" strike="noStrike">
                          <a:solidFill>
                            <a:srgbClr val="000000"/>
                          </a:solidFill>
                          <a:effectLst/>
                          <a:latin typeface="Calibri" panose="020F0502020204030204" pitchFamily="34" charset="0"/>
                        </a:rPr>
                        <a:t>812</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s-SV" sz="1100" b="1" i="0" u="none" strike="noStrike" dirty="0">
                          <a:solidFill>
                            <a:srgbClr val="000000"/>
                          </a:solidFill>
                          <a:effectLst/>
                          <a:latin typeface="Calibri" panose="020F0502020204030204" pitchFamily="34" charset="0"/>
                        </a:rPr>
                        <a:t>Gastos Generales</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s-SV" sz="1100" b="1" i="0" u="none" strike="noStrike">
                          <a:solidFill>
                            <a:srgbClr val="000000"/>
                          </a:solidFill>
                          <a:effectLst/>
                          <a:latin typeface="Calibri" panose="020F0502020204030204" pitchFamily="34" charset="0"/>
                        </a:rPr>
                        <a:t> $   2,357,053.05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s-SV" sz="1100" b="1" i="0" u="none" strike="noStrike" dirty="0">
                          <a:solidFill>
                            <a:srgbClr val="000000"/>
                          </a:solidFill>
                          <a:effectLst/>
                          <a:latin typeface="Calibri" panose="020F0502020204030204" pitchFamily="34" charset="0"/>
                        </a:rPr>
                        <a:t> $   1,673,253.52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s-SV" sz="1100" b="1" i="0" u="none" strike="noStrike" dirty="0">
                          <a:solidFill>
                            <a:srgbClr val="000000"/>
                          </a:solidFill>
                          <a:effectLst/>
                          <a:latin typeface="Calibri" panose="020F0502020204030204" pitchFamily="34" charset="0"/>
                        </a:rPr>
                        <a:t> $       683,799.53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b"/>
                      <a:r>
                        <a:rPr lang="es-SV" sz="1100" b="1" i="0" u="none" strike="noStrike" dirty="0">
                          <a:solidFill>
                            <a:srgbClr val="000000"/>
                          </a:solidFill>
                          <a:effectLst/>
                          <a:latin typeface="Calibri" panose="020F0502020204030204" pitchFamily="34" charset="0"/>
                        </a:rPr>
                        <a:t>71%</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extLst>
                  <a:ext uri="{0D108BD9-81ED-4DB2-BD59-A6C34878D82A}">
                    <a16:rowId xmlns:a16="http://schemas.microsoft.com/office/drawing/2014/main" val="2667670254"/>
                  </a:ext>
                </a:extLst>
              </a:tr>
              <a:tr h="258015">
                <a:tc>
                  <a:txBody>
                    <a:bodyPr/>
                    <a:lstStyle/>
                    <a:p>
                      <a:pPr algn="l" fontAlgn="ctr"/>
                      <a:r>
                        <a:rPr lang="es-SV" sz="1100" b="0" i="0" u="none" strike="noStrike">
                          <a:solidFill>
                            <a:srgbClr val="000000"/>
                          </a:solidFill>
                          <a:effectLst/>
                          <a:latin typeface="Calibri" panose="020F0502020204030204" pitchFamily="34" charset="0"/>
                        </a:rPr>
                        <a:t>812001</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dirty="0">
                          <a:solidFill>
                            <a:srgbClr val="000000"/>
                          </a:solidFill>
                          <a:effectLst/>
                          <a:latin typeface="Calibri" panose="020F0502020204030204" pitchFamily="34" charset="0"/>
                        </a:rPr>
                        <a:t>Consumo De Materiales</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         65,684.68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39,322.05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         26,362.63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60%</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6851245"/>
                  </a:ext>
                </a:extLst>
              </a:tr>
              <a:tr h="258015">
                <a:tc>
                  <a:txBody>
                    <a:bodyPr/>
                    <a:lstStyle/>
                    <a:p>
                      <a:pPr algn="l" fontAlgn="ctr"/>
                      <a:r>
                        <a:rPr lang="es-SV" sz="1100" b="0" i="0" u="none" strike="noStrike">
                          <a:solidFill>
                            <a:srgbClr val="000000"/>
                          </a:solidFill>
                          <a:effectLst/>
                          <a:latin typeface="Calibri" panose="020F0502020204030204" pitchFamily="34" charset="0"/>
                        </a:rPr>
                        <a:t>812002</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1100" b="0" i="0" u="none" strike="noStrike" dirty="0">
                          <a:solidFill>
                            <a:srgbClr val="000000"/>
                          </a:solidFill>
                          <a:effectLst/>
                          <a:latin typeface="Calibri" panose="020F0502020204030204" pitchFamily="34" charset="0"/>
                        </a:rPr>
                        <a:t>Reparación Y Mantenimiento De Activo Fijo</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560,849.32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331,298.55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       229,550.77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59%</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8814709"/>
                  </a:ext>
                </a:extLst>
              </a:tr>
              <a:tr h="258015">
                <a:tc>
                  <a:txBody>
                    <a:bodyPr/>
                    <a:lstStyle/>
                    <a:p>
                      <a:pPr algn="l" fontAlgn="ctr"/>
                      <a:r>
                        <a:rPr lang="es-SV" sz="1100" b="0" i="0" u="none" strike="noStrike">
                          <a:solidFill>
                            <a:srgbClr val="000000"/>
                          </a:solidFill>
                          <a:effectLst/>
                          <a:latin typeface="Calibri" panose="020F0502020204030204" pitchFamily="34" charset="0"/>
                        </a:rPr>
                        <a:t>812003</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dirty="0">
                          <a:solidFill>
                            <a:srgbClr val="000000"/>
                          </a:solidFill>
                          <a:effectLst/>
                          <a:latin typeface="Calibri" panose="020F0502020204030204" pitchFamily="34" charset="0"/>
                        </a:rPr>
                        <a:t>Servicios Públicos E Impuestos</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488,454.22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383,689.79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       104,764.43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79%</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3532254"/>
                  </a:ext>
                </a:extLst>
              </a:tr>
              <a:tr h="258015">
                <a:tc>
                  <a:txBody>
                    <a:bodyPr/>
                    <a:lstStyle/>
                    <a:p>
                      <a:pPr algn="l" fontAlgn="ctr"/>
                      <a:r>
                        <a:rPr lang="es-SV" sz="1100" b="0" i="0" u="none" strike="noStrike">
                          <a:solidFill>
                            <a:srgbClr val="000000"/>
                          </a:solidFill>
                          <a:effectLst/>
                          <a:latin typeface="Calibri" panose="020F0502020204030204" pitchFamily="34" charset="0"/>
                        </a:rPr>
                        <a:t>812004</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dirty="0">
                          <a:solidFill>
                            <a:srgbClr val="000000"/>
                          </a:solidFill>
                          <a:effectLst/>
                          <a:latin typeface="Calibri" panose="020F0502020204030204" pitchFamily="34" charset="0"/>
                        </a:rPr>
                        <a:t>Publicidad Y Promoción</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294,254.80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192,837.01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101,417.79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66%</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410001"/>
                  </a:ext>
                </a:extLst>
              </a:tr>
              <a:tr h="258015">
                <a:tc>
                  <a:txBody>
                    <a:bodyPr/>
                    <a:lstStyle/>
                    <a:p>
                      <a:pPr algn="l" fontAlgn="ctr"/>
                      <a:r>
                        <a:rPr lang="es-SV" sz="1100" b="0" i="0" u="none" strike="noStrike">
                          <a:solidFill>
                            <a:srgbClr val="000000"/>
                          </a:solidFill>
                          <a:effectLst/>
                          <a:latin typeface="Calibri" panose="020F0502020204030204" pitchFamily="34" charset="0"/>
                        </a:rPr>
                        <a:t>812005</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Arrendamientos Y Mantenimientos</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76,390.00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63,789.59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12,600.41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a:solidFill>
                            <a:srgbClr val="000000"/>
                          </a:solidFill>
                          <a:effectLst/>
                          <a:latin typeface="Calibri" panose="020F0502020204030204" pitchFamily="34" charset="0"/>
                        </a:rPr>
                        <a:t>84%</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649960"/>
                  </a:ext>
                </a:extLst>
              </a:tr>
              <a:tr h="258015">
                <a:tc>
                  <a:txBody>
                    <a:bodyPr/>
                    <a:lstStyle/>
                    <a:p>
                      <a:pPr algn="l" fontAlgn="ctr"/>
                      <a:r>
                        <a:rPr lang="es-SV" sz="1100" b="0" i="0" u="none" strike="noStrike">
                          <a:solidFill>
                            <a:srgbClr val="000000"/>
                          </a:solidFill>
                          <a:effectLst/>
                          <a:latin typeface="Calibri" panose="020F0502020204030204" pitchFamily="34" charset="0"/>
                        </a:rPr>
                        <a:t>812006</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Seguros Sobre Bienes</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35,318.98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15,863.52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19,455.46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45%</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8805053"/>
                  </a:ext>
                </a:extLst>
              </a:tr>
              <a:tr h="258015">
                <a:tc>
                  <a:txBody>
                    <a:bodyPr/>
                    <a:lstStyle/>
                    <a:p>
                      <a:pPr algn="l" fontAlgn="ctr"/>
                      <a:r>
                        <a:rPr lang="es-SV" sz="1100" b="0" i="0" u="none" strike="noStrike">
                          <a:solidFill>
                            <a:srgbClr val="000000"/>
                          </a:solidFill>
                          <a:effectLst/>
                          <a:latin typeface="Calibri" panose="020F0502020204030204" pitchFamily="34" charset="0"/>
                        </a:rPr>
                        <a:t>812007</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Honorarios Profesionales</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192,786.08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97,609.33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95,176.75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51%</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9021686"/>
                  </a:ext>
                </a:extLst>
              </a:tr>
              <a:tr h="258015">
                <a:tc>
                  <a:txBody>
                    <a:bodyPr/>
                    <a:lstStyle/>
                    <a:p>
                      <a:pPr algn="l" fontAlgn="ctr"/>
                      <a:r>
                        <a:rPr lang="es-SV" sz="1100" b="0" i="0" u="none" strike="noStrike">
                          <a:solidFill>
                            <a:srgbClr val="000000"/>
                          </a:solidFill>
                          <a:effectLst/>
                          <a:latin typeface="Calibri" panose="020F0502020204030204" pitchFamily="34" charset="0"/>
                        </a:rPr>
                        <a:t>812008</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Superintendencia Del Sistema Financiero</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509,947.80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449,757.82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60,189.98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88%</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3000008"/>
                  </a:ext>
                </a:extLst>
              </a:tr>
              <a:tr h="258015">
                <a:tc>
                  <a:txBody>
                    <a:bodyPr/>
                    <a:lstStyle/>
                    <a:p>
                      <a:pPr algn="l" fontAlgn="ctr"/>
                      <a:r>
                        <a:rPr lang="es-SV" sz="1100" b="0" i="0" u="none" strike="noStrike">
                          <a:solidFill>
                            <a:srgbClr val="000000"/>
                          </a:solidFill>
                          <a:effectLst/>
                          <a:latin typeface="Calibri" panose="020F0502020204030204" pitchFamily="34" charset="0"/>
                        </a:rPr>
                        <a:t>812099</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Otros</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a:solidFill>
                            <a:srgbClr val="000000"/>
                          </a:solidFill>
                          <a:effectLst/>
                          <a:latin typeface="Calibri" panose="020F0502020204030204" pitchFamily="34" charset="0"/>
                        </a:rPr>
                        <a:t> $       133,367.17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99,085.86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100" b="0" i="0" u="none" strike="noStrike" dirty="0">
                          <a:solidFill>
                            <a:srgbClr val="000000"/>
                          </a:solidFill>
                          <a:effectLst/>
                          <a:latin typeface="Calibri" panose="020F0502020204030204" pitchFamily="34" charset="0"/>
                        </a:rPr>
                        <a:t> $         34,281.31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100" b="0" i="0" u="none" strike="noStrike" dirty="0">
                          <a:solidFill>
                            <a:srgbClr val="000000"/>
                          </a:solidFill>
                          <a:effectLst/>
                          <a:latin typeface="Calibri" panose="020F0502020204030204" pitchFamily="34" charset="0"/>
                        </a:rPr>
                        <a:t>74%</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9193820"/>
                  </a:ext>
                </a:extLst>
              </a:tr>
              <a:tr h="258015">
                <a:tc>
                  <a:txBody>
                    <a:bodyPr/>
                    <a:lstStyle/>
                    <a:p>
                      <a:pPr algn="l" fontAlgn="ctr"/>
                      <a:r>
                        <a:rPr lang="es-SV" sz="1100" b="1" i="0" u="none" strike="noStrike">
                          <a:solidFill>
                            <a:srgbClr val="000000"/>
                          </a:solidFill>
                          <a:effectLst/>
                          <a:latin typeface="Calibri" panose="020F0502020204030204" pitchFamily="34" charset="0"/>
                        </a:rPr>
                        <a:t>813</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es-SV" sz="1100" b="1" i="0" u="none" strike="noStrike">
                          <a:solidFill>
                            <a:srgbClr val="000000"/>
                          </a:solidFill>
                          <a:effectLst/>
                          <a:latin typeface="Calibri" panose="020F0502020204030204" pitchFamily="34" charset="0"/>
                        </a:rPr>
                        <a:t>Depreciaciones y Amortizaciones</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s-SV" sz="1100" b="1" i="0" u="none" strike="noStrike">
                          <a:solidFill>
                            <a:srgbClr val="000000"/>
                          </a:solidFill>
                          <a:effectLst/>
                          <a:latin typeface="Calibri" panose="020F0502020204030204" pitchFamily="34" charset="0"/>
                        </a:rPr>
                        <a:t> $       740,336.12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s-SV" sz="1100" b="1" i="0" u="none" strike="noStrike" dirty="0">
                          <a:solidFill>
                            <a:srgbClr val="000000"/>
                          </a:solidFill>
                          <a:effectLst/>
                          <a:latin typeface="Calibri" panose="020F0502020204030204" pitchFamily="34" charset="0"/>
                        </a:rPr>
                        <a:t> $       630,746.71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s-SV" sz="1100" b="1" i="0" u="none" strike="noStrike" dirty="0">
                          <a:solidFill>
                            <a:srgbClr val="000000"/>
                          </a:solidFill>
                          <a:effectLst/>
                          <a:latin typeface="Calibri" panose="020F0502020204030204" pitchFamily="34" charset="0"/>
                        </a:rPr>
                        <a:t> $       109,589.41 </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b"/>
                      <a:r>
                        <a:rPr lang="es-SV" sz="1100" b="1" i="0" u="none" strike="noStrike" dirty="0">
                          <a:solidFill>
                            <a:srgbClr val="000000"/>
                          </a:solidFill>
                          <a:effectLst/>
                          <a:latin typeface="Calibri" panose="020F0502020204030204" pitchFamily="34" charset="0"/>
                        </a:rPr>
                        <a:t>85%</a:t>
                      </a:r>
                    </a:p>
                  </a:txBody>
                  <a:tcPr marL="6134" marR="6134" marT="6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extLst>
                  <a:ext uri="{0D108BD9-81ED-4DB2-BD59-A6C34878D82A}">
                    <a16:rowId xmlns:a16="http://schemas.microsoft.com/office/drawing/2014/main" val="2134431741"/>
                  </a:ext>
                </a:extLst>
              </a:tr>
              <a:tr h="258015">
                <a:tc>
                  <a:txBody>
                    <a:bodyPr/>
                    <a:lstStyle/>
                    <a:p>
                      <a:pPr algn="l" fontAlgn="ctr"/>
                      <a:r>
                        <a:rPr lang="es-SV" sz="1100" b="0" i="0" u="none" strike="noStrike">
                          <a:solidFill>
                            <a:srgbClr val="000000"/>
                          </a:solidFill>
                          <a:effectLst/>
                          <a:latin typeface="Calibri" panose="020F0502020204030204" pitchFamily="34" charset="0"/>
                        </a:rPr>
                        <a:t>813001</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a:solidFill>
                            <a:srgbClr val="000000"/>
                          </a:solidFill>
                          <a:effectLst/>
                          <a:latin typeface="Calibri" panose="020F0502020204030204" pitchFamily="34" charset="0"/>
                        </a:rPr>
                        <a:t>Depreciaciones</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100" b="0" i="0" u="none" strike="noStrike">
                          <a:solidFill>
                            <a:srgbClr val="000000"/>
                          </a:solidFill>
                          <a:effectLst/>
                          <a:latin typeface="Calibri" panose="020F0502020204030204" pitchFamily="34" charset="0"/>
                        </a:rPr>
                        <a:t> $       462,377.24 </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100" b="0" i="0" u="none" strike="noStrike" dirty="0">
                          <a:solidFill>
                            <a:srgbClr val="000000"/>
                          </a:solidFill>
                          <a:effectLst/>
                          <a:latin typeface="Calibri" panose="020F0502020204030204" pitchFamily="34" charset="0"/>
                        </a:rPr>
                        <a:t> $       326,969.97 </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100" b="0" i="0" u="none" strike="noStrike" dirty="0">
                          <a:solidFill>
                            <a:srgbClr val="000000"/>
                          </a:solidFill>
                          <a:effectLst/>
                          <a:latin typeface="Calibri" panose="020F0502020204030204" pitchFamily="34" charset="0"/>
                        </a:rPr>
                        <a:t> $       135,407.27 </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SV" sz="1100" b="0" i="0" u="none" strike="noStrike" dirty="0">
                          <a:solidFill>
                            <a:srgbClr val="000000"/>
                          </a:solidFill>
                          <a:effectLst/>
                          <a:latin typeface="Calibri" panose="020F0502020204030204" pitchFamily="34" charset="0"/>
                        </a:rPr>
                        <a:t>71%</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8165326"/>
                  </a:ext>
                </a:extLst>
              </a:tr>
              <a:tr h="258015">
                <a:tc>
                  <a:txBody>
                    <a:bodyPr/>
                    <a:lstStyle/>
                    <a:p>
                      <a:pPr algn="l" fontAlgn="ctr"/>
                      <a:r>
                        <a:rPr lang="es-SV" sz="1100" b="0" i="0" u="none" strike="noStrike">
                          <a:solidFill>
                            <a:srgbClr val="000000"/>
                          </a:solidFill>
                          <a:effectLst/>
                          <a:latin typeface="Calibri" panose="020F0502020204030204" pitchFamily="34" charset="0"/>
                        </a:rPr>
                        <a:t>813002</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SV" sz="1100" b="0" i="0" u="none" strike="noStrike" dirty="0">
                          <a:solidFill>
                            <a:srgbClr val="000000"/>
                          </a:solidFill>
                          <a:effectLst/>
                          <a:latin typeface="Calibri" panose="020F0502020204030204" pitchFamily="34" charset="0"/>
                        </a:rPr>
                        <a:t>Amortizaciones</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100" b="0" i="0" u="none" strike="noStrike">
                          <a:solidFill>
                            <a:srgbClr val="000000"/>
                          </a:solidFill>
                          <a:effectLst/>
                          <a:latin typeface="Calibri" panose="020F0502020204030204" pitchFamily="34" charset="0"/>
                        </a:rPr>
                        <a:t> $       277,958.88 </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100" b="0" i="0" u="none" strike="noStrike">
                          <a:solidFill>
                            <a:srgbClr val="000000"/>
                          </a:solidFill>
                          <a:effectLst/>
                          <a:latin typeface="Calibri" panose="020F0502020204030204" pitchFamily="34" charset="0"/>
                        </a:rPr>
                        <a:t> $       303,776.74 </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100" b="0" i="0" u="none" strike="noStrike" dirty="0">
                          <a:solidFill>
                            <a:srgbClr val="000000"/>
                          </a:solidFill>
                          <a:effectLst/>
                          <a:latin typeface="Calibri" panose="020F0502020204030204" pitchFamily="34" charset="0"/>
                        </a:rPr>
                        <a:t>-$        25,817.86 </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SV" sz="1100" b="0" i="0" u="none" strike="noStrike" dirty="0">
                          <a:solidFill>
                            <a:srgbClr val="000000"/>
                          </a:solidFill>
                          <a:effectLst/>
                          <a:latin typeface="Calibri" panose="020F0502020204030204" pitchFamily="34" charset="0"/>
                        </a:rPr>
                        <a:t>109%</a:t>
                      </a:r>
                    </a:p>
                  </a:txBody>
                  <a:tcPr marL="6134" marR="6134" marT="613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5623253"/>
                  </a:ext>
                </a:extLst>
              </a:tr>
            </a:tbl>
          </a:graphicData>
        </a:graphic>
      </p:graphicFrame>
    </p:spTree>
    <p:extLst>
      <p:ext uri="{BB962C8B-B14F-4D97-AF65-F5344CB8AC3E}">
        <p14:creationId xmlns:p14="http://schemas.microsoft.com/office/powerpoint/2010/main" val="359615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FCD2D4-B9A5-4BF9-9CE7-757E7E222070}"/>
              </a:ext>
            </a:extLst>
          </p:cNvPr>
          <p:cNvSpPr>
            <a:spLocks noGrp="1"/>
          </p:cNvSpPr>
          <p:nvPr>
            <p:ph type="title"/>
          </p:nvPr>
        </p:nvSpPr>
        <p:spPr/>
        <p:txBody>
          <a:bodyPr/>
          <a:lstStyle/>
          <a:p>
            <a:r>
              <a:rPr lang="es-ES" sz="2400" b="1" dirty="0"/>
              <a:t>BANDESAL</a:t>
            </a:r>
            <a:br>
              <a:rPr lang="es-ES" sz="2400" b="1" dirty="0"/>
            </a:br>
            <a:r>
              <a:rPr lang="es-ES" sz="2400" b="1" dirty="0"/>
              <a:t>Gastos de Fomento al Desarrollo</a:t>
            </a:r>
            <a:endParaRPr lang="es-SV" dirty="0"/>
          </a:p>
        </p:txBody>
      </p:sp>
      <p:sp>
        <p:nvSpPr>
          <p:cNvPr id="4" name="Marcador de número de diapositiva 3">
            <a:extLst>
              <a:ext uri="{FF2B5EF4-FFF2-40B4-BE49-F238E27FC236}">
                <a16:creationId xmlns:a16="http://schemas.microsoft.com/office/drawing/2014/main" id="{3423E17B-8FDF-4ADE-A3F5-DFD795C3C421}"/>
              </a:ext>
            </a:extLst>
          </p:cNvPr>
          <p:cNvSpPr>
            <a:spLocks noGrp="1"/>
          </p:cNvSpPr>
          <p:nvPr>
            <p:ph type="sldNum" sz="quarter" idx="12"/>
          </p:nvPr>
        </p:nvSpPr>
        <p:spPr/>
        <p:txBody>
          <a:bodyPr/>
          <a:lstStyle/>
          <a:p>
            <a:fld id="{9534364D-E3A2-A649-804F-DF26C5A4C4AB}" type="slidenum">
              <a:rPr lang="es-ES_tradnl" smtClean="0"/>
              <a:t>8</a:t>
            </a:fld>
            <a:endParaRPr lang="es-ES_tradnl"/>
          </a:p>
        </p:txBody>
      </p:sp>
      <p:graphicFrame>
        <p:nvGraphicFramePr>
          <p:cNvPr id="7" name="Tabla 6">
            <a:extLst>
              <a:ext uri="{FF2B5EF4-FFF2-40B4-BE49-F238E27FC236}">
                <a16:creationId xmlns:a16="http://schemas.microsoft.com/office/drawing/2014/main" id="{68747846-5ABF-418D-91ED-8E4B9053630B}"/>
              </a:ext>
            </a:extLst>
          </p:cNvPr>
          <p:cNvGraphicFramePr>
            <a:graphicFrameLocks noGrp="1"/>
          </p:cNvGraphicFramePr>
          <p:nvPr>
            <p:extLst>
              <p:ext uri="{D42A27DB-BD31-4B8C-83A1-F6EECF244321}">
                <p14:modId xmlns:p14="http://schemas.microsoft.com/office/powerpoint/2010/main" val="352043294"/>
              </p:ext>
            </p:extLst>
          </p:nvPr>
        </p:nvGraphicFramePr>
        <p:xfrm>
          <a:off x="443079" y="1920513"/>
          <a:ext cx="8257842" cy="2559674"/>
        </p:xfrm>
        <a:graphic>
          <a:graphicData uri="http://schemas.openxmlformats.org/drawingml/2006/table">
            <a:tbl>
              <a:tblPr/>
              <a:tblGrid>
                <a:gridCol w="1521250">
                  <a:extLst>
                    <a:ext uri="{9D8B030D-6E8A-4147-A177-3AD203B41FA5}">
                      <a16:colId xmlns:a16="http://schemas.microsoft.com/office/drawing/2014/main" val="1286438224"/>
                    </a:ext>
                  </a:extLst>
                </a:gridCol>
                <a:gridCol w="2730138">
                  <a:extLst>
                    <a:ext uri="{9D8B030D-6E8A-4147-A177-3AD203B41FA5}">
                      <a16:colId xmlns:a16="http://schemas.microsoft.com/office/drawing/2014/main" val="2969805847"/>
                    </a:ext>
                  </a:extLst>
                </a:gridCol>
                <a:gridCol w="1066800">
                  <a:extLst>
                    <a:ext uri="{9D8B030D-6E8A-4147-A177-3AD203B41FA5}">
                      <a16:colId xmlns:a16="http://schemas.microsoft.com/office/drawing/2014/main" val="4028138347"/>
                    </a:ext>
                  </a:extLst>
                </a:gridCol>
                <a:gridCol w="1066800">
                  <a:extLst>
                    <a:ext uri="{9D8B030D-6E8A-4147-A177-3AD203B41FA5}">
                      <a16:colId xmlns:a16="http://schemas.microsoft.com/office/drawing/2014/main" val="4117055305"/>
                    </a:ext>
                  </a:extLst>
                </a:gridCol>
                <a:gridCol w="1055304">
                  <a:extLst>
                    <a:ext uri="{9D8B030D-6E8A-4147-A177-3AD203B41FA5}">
                      <a16:colId xmlns:a16="http://schemas.microsoft.com/office/drawing/2014/main" val="430855624"/>
                    </a:ext>
                  </a:extLst>
                </a:gridCol>
                <a:gridCol w="817550">
                  <a:extLst>
                    <a:ext uri="{9D8B030D-6E8A-4147-A177-3AD203B41FA5}">
                      <a16:colId xmlns:a16="http://schemas.microsoft.com/office/drawing/2014/main" val="3125958425"/>
                    </a:ext>
                  </a:extLst>
                </a:gridCol>
              </a:tblGrid>
              <a:tr h="221826">
                <a:tc>
                  <a:txBody>
                    <a:bodyPr/>
                    <a:lstStyle/>
                    <a:p>
                      <a:pPr algn="ctr" fontAlgn="ctr"/>
                      <a:r>
                        <a:rPr lang="es-SV" sz="1300" b="1" i="0" u="none" strike="noStrike" dirty="0">
                          <a:solidFill>
                            <a:srgbClr val="FFFFFF"/>
                          </a:solidFill>
                          <a:effectLst/>
                          <a:latin typeface="Calibri" panose="020F0502020204030204" pitchFamily="34" charset="0"/>
                        </a:rPr>
                        <a:t>Cuenta</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b"/>
                      <a:r>
                        <a:rPr lang="es-SV" sz="1300" b="1" i="0" u="none" strike="noStrike" dirty="0">
                          <a:solidFill>
                            <a:srgbClr val="FFFFFF"/>
                          </a:solidFill>
                          <a:effectLst/>
                          <a:latin typeface="Calibri" panose="020F0502020204030204" pitchFamily="34" charset="0"/>
                        </a:rPr>
                        <a:t> Descripción </a:t>
                      </a:r>
                    </a:p>
                  </a:txBody>
                  <a:tcPr marL="9525" marR="9525" marT="9525" marB="0" anchor="b">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b"/>
                      <a:r>
                        <a:rPr lang="es-SV" sz="1100" b="1" i="0" u="none" strike="noStrike" dirty="0">
                          <a:solidFill>
                            <a:srgbClr val="FFFFFF"/>
                          </a:solidFill>
                          <a:effectLst/>
                          <a:latin typeface="Calibri" panose="020F0502020204030204" pitchFamily="34" charset="0"/>
                        </a:rPr>
                        <a:t>   (1)</a:t>
                      </a:r>
                    </a:p>
                    <a:p>
                      <a:pPr algn="ctr" fontAlgn="b"/>
                      <a:r>
                        <a:rPr lang="es-SV" sz="1100" b="1" i="0" u="none" strike="noStrike" dirty="0">
                          <a:solidFill>
                            <a:srgbClr val="FFFFFF"/>
                          </a:solidFill>
                          <a:effectLst/>
                          <a:latin typeface="Calibri" panose="020F0502020204030204" pitchFamily="34" charset="0"/>
                        </a:rPr>
                        <a:t>Aprobado </a:t>
                      </a:r>
                    </a:p>
                  </a:txBody>
                  <a:tcPr marL="6134" marR="6134" marT="6134" marB="0" anchor="b">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b"/>
                      <a:r>
                        <a:rPr lang="es-SV" sz="1100" b="1" i="0" u="none" strike="noStrike" dirty="0">
                          <a:solidFill>
                            <a:srgbClr val="FFFFFF"/>
                          </a:solidFill>
                          <a:effectLst/>
                          <a:latin typeface="Calibri" panose="020F0502020204030204" pitchFamily="34" charset="0"/>
                        </a:rPr>
                        <a:t>  (2)</a:t>
                      </a:r>
                    </a:p>
                    <a:p>
                      <a:pPr algn="ctr" fontAlgn="b"/>
                      <a:r>
                        <a:rPr lang="es-SV" sz="1100" b="1" i="0" u="none" strike="noStrike" dirty="0">
                          <a:solidFill>
                            <a:srgbClr val="FFFFFF"/>
                          </a:solidFill>
                          <a:effectLst/>
                          <a:latin typeface="Calibri" panose="020F0502020204030204" pitchFamily="34" charset="0"/>
                        </a:rPr>
                        <a:t>Ejecutado  </a:t>
                      </a:r>
                    </a:p>
                  </a:txBody>
                  <a:tcPr marL="6134" marR="6134" marT="6134" marB="0" anchor="b">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b"/>
                      <a:r>
                        <a:rPr lang="es-SV" sz="1100" b="1" i="0" u="none" strike="noStrike" dirty="0">
                          <a:solidFill>
                            <a:srgbClr val="FFFFFF"/>
                          </a:solidFill>
                          <a:effectLst/>
                          <a:latin typeface="Calibri" panose="020F0502020204030204" pitchFamily="34" charset="0"/>
                        </a:rPr>
                        <a:t> (1-2)</a:t>
                      </a:r>
                    </a:p>
                    <a:p>
                      <a:pPr algn="ctr" fontAlgn="b"/>
                      <a:r>
                        <a:rPr lang="es-SV" sz="1100" b="1" i="0" u="none" strike="noStrike" dirty="0">
                          <a:solidFill>
                            <a:srgbClr val="FFFFFF"/>
                          </a:solidFill>
                          <a:effectLst/>
                          <a:latin typeface="Calibri" panose="020F0502020204030204" pitchFamily="34" charset="0"/>
                        </a:rPr>
                        <a:t>Diferencia </a:t>
                      </a:r>
                    </a:p>
                  </a:txBody>
                  <a:tcPr marL="6134" marR="6134" marT="6134" marB="0" anchor="b">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tc>
                  <a:txBody>
                    <a:bodyPr/>
                    <a:lstStyle/>
                    <a:p>
                      <a:pPr algn="ctr" fontAlgn="b"/>
                      <a:r>
                        <a:rPr lang="es-SV" sz="1000" b="1" i="0" u="none" strike="noStrike" dirty="0">
                          <a:solidFill>
                            <a:srgbClr val="FFFFFF"/>
                          </a:solidFill>
                          <a:effectLst/>
                          <a:latin typeface="Calibri" panose="020F0502020204030204" pitchFamily="34" charset="0"/>
                        </a:rPr>
                        <a:t>% Ejecución  Presupuestaria</a:t>
                      </a:r>
                      <a:endParaRPr lang="es-SV" sz="1100" b="1" i="0" u="none" strike="noStrike" dirty="0">
                        <a:solidFill>
                          <a:srgbClr val="FFFFFF"/>
                        </a:solidFill>
                        <a:effectLst/>
                        <a:latin typeface="Calibri" panose="020F0502020204030204" pitchFamily="34" charset="0"/>
                      </a:endParaRPr>
                    </a:p>
                  </a:txBody>
                  <a:tcPr marL="6134" marR="6134" marT="6134" marB="0" anchor="b">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F4F"/>
                    </a:solidFill>
                  </a:tcPr>
                </a:tc>
                <a:extLst>
                  <a:ext uri="{0D108BD9-81ED-4DB2-BD59-A6C34878D82A}">
                    <a16:rowId xmlns:a16="http://schemas.microsoft.com/office/drawing/2014/main" val="3212199610"/>
                  </a:ext>
                </a:extLst>
              </a:tr>
              <a:tr h="221826">
                <a:tc>
                  <a:txBody>
                    <a:bodyPr/>
                    <a:lstStyle/>
                    <a:p>
                      <a:pPr algn="l" fontAlgn="ctr"/>
                      <a:r>
                        <a:rPr lang="es-SV" sz="1300" b="1" i="0" u="none" strike="noStrike" dirty="0">
                          <a:solidFill>
                            <a:srgbClr val="000000"/>
                          </a:solidFill>
                          <a:effectLst/>
                          <a:latin typeface="Calibri" panose="020F0502020204030204" pitchFamily="34" charset="0"/>
                        </a:rPr>
                        <a:t>82700000000001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l" fontAlgn="b"/>
                      <a:r>
                        <a:rPr lang="es-ES" sz="1300" b="1" i="0" u="sng" strike="noStrike" dirty="0">
                          <a:solidFill>
                            <a:srgbClr val="000000"/>
                          </a:solidFill>
                          <a:effectLst/>
                          <a:latin typeface="Calibri" panose="020F0502020204030204" pitchFamily="34" charset="0"/>
                        </a:rPr>
                        <a:t> GASTOS DE FOMENTO AL DESARROLLO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r" fontAlgn="b"/>
                      <a:r>
                        <a:rPr lang="es-SV" sz="1300" b="1" i="0" u="sng" strike="noStrike" dirty="0">
                          <a:solidFill>
                            <a:srgbClr val="000000"/>
                          </a:solidFill>
                          <a:effectLst/>
                          <a:latin typeface="Calibri" panose="020F0502020204030204" pitchFamily="34" charset="0"/>
                        </a:rPr>
                        <a:t> $1,307,200.03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r" fontAlgn="b"/>
                      <a:r>
                        <a:rPr lang="es-SV" sz="1300" b="1" i="0" u="sng" strike="noStrike" dirty="0">
                          <a:solidFill>
                            <a:srgbClr val="000000"/>
                          </a:solidFill>
                          <a:effectLst/>
                          <a:latin typeface="Calibri" panose="020F0502020204030204" pitchFamily="34" charset="0"/>
                        </a:rPr>
                        <a:t> $   864,453.82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r" fontAlgn="b"/>
                      <a:r>
                        <a:rPr lang="es-SV" sz="1300" b="1" i="0" u="sng" strike="noStrike" dirty="0">
                          <a:solidFill>
                            <a:srgbClr val="000000"/>
                          </a:solidFill>
                          <a:effectLst/>
                          <a:latin typeface="Calibri" panose="020F0502020204030204" pitchFamily="34" charset="0"/>
                        </a:rPr>
                        <a:t> $   442,746.21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tc>
                  <a:txBody>
                    <a:bodyPr/>
                    <a:lstStyle/>
                    <a:p>
                      <a:pPr algn="ctr" fontAlgn="b"/>
                      <a:r>
                        <a:rPr lang="es-SV" sz="1300" b="1" i="0" u="sng" strike="noStrike" dirty="0">
                          <a:solidFill>
                            <a:srgbClr val="000000"/>
                          </a:solidFill>
                          <a:effectLst/>
                          <a:latin typeface="Calibri" panose="020F0502020204030204" pitchFamily="34" charset="0"/>
                        </a:rPr>
                        <a:t>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497B0"/>
                    </a:solidFill>
                  </a:tcPr>
                </a:tc>
                <a:extLst>
                  <a:ext uri="{0D108BD9-81ED-4DB2-BD59-A6C34878D82A}">
                    <a16:rowId xmlns:a16="http://schemas.microsoft.com/office/drawing/2014/main" val="3133077693"/>
                  </a:ext>
                </a:extLst>
              </a:tr>
              <a:tr h="221826">
                <a:tc>
                  <a:txBody>
                    <a:bodyPr/>
                    <a:lstStyle/>
                    <a:p>
                      <a:pPr algn="l" fontAlgn="b"/>
                      <a:r>
                        <a:rPr lang="es-SV" sz="1300" b="0" i="0" u="none" strike="noStrike" dirty="0">
                          <a:solidFill>
                            <a:srgbClr val="000000"/>
                          </a:solidFill>
                          <a:effectLst/>
                          <a:latin typeface="Calibri" panose="020F0502020204030204" pitchFamily="34" charset="0"/>
                        </a:rPr>
                        <a:t>82700000000001001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300" b="0" i="0" u="none" strike="noStrike" dirty="0">
                          <a:solidFill>
                            <a:srgbClr val="000000"/>
                          </a:solidFill>
                          <a:effectLst/>
                          <a:latin typeface="Calibri" panose="020F0502020204030204" pitchFamily="34" charset="0"/>
                        </a:rPr>
                        <a:t>Agropecuario E Industrial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300" b="0" i="0" u="none" strike="noStrike" dirty="0">
                          <a:solidFill>
                            <a:srgbClr val="000000"/>
                          </a:solidFill>
                          <a:effectLst/>
                          <a:latin typeface="Calibri" panose="020F0502020204030204" pitchFamily="34" charset="0"/>
                        </a:rPr>
                        <a:t> $      25,000.00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300" b="0" i="0" u="none" strike="noStrike" dirty="0">
                          <a:solidFill>
                            <a:srgbClr val="000000"/>
                          </a:solidFill>
                          <a:effectLst/>
                          <a:latin typeface="Calibri" panose="020F0502020204030204" pitchFamily="34" charset="0"/>
                        </a:rPr>
                        <a:t> $       3,097.35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300" b="0" i="0" u="none" strike="noStrike" dirty="0">
                          <a:solidFill>
                            <a:srgbClr val="000000"/>
                          </a:solidFill>
                          <a:effectLst/>
                          <a:latin typeface="Calibri" panose="020F0502020204030204" pitchFamily="34" charset="0"/>
                        </a:rPr>
                        <a:t> $     21,902.65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300" b="0" i="0" u="none" strike="noStrike" dirty="0">
                          <a:solidFill>
                            <a:srgbClr val="000000"/>
                          </a:solidFill>
                          <a:effectLst/>
                          <a:latin typeface="Calibri" panose="020F0502020204030204" pitchFamily="34" charset="0"/>
                        </a:rPr>
                        <a:t>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9481992"/>
                  </a:ext>
                </a:extLst>
              </a:tr>
              <a:tr h="221826">
                <a:tc>
                  <a:txBody>
                    <a:bodyPr/>
                    <a:lstStyle/>
                    <a:p>
                      <a:pPr algn="l" fontAlgn="b"/>
                      <a:r>
                        <a:rPr lang="es-SV" sz="1300" b="0" i="0" u="none" strike="noStrike" dirty="0">
                          <a:solidFill>
                            <a:srgbClr val="000000"/>
                          </a:solidFill>
                          <a:effectLst/>
                          <a:latin typeface="Calibri" panose="020F0502020204030204" pitchFamily="34" charset="0"/>
                        </a:rPr>
                        <a:t>82700000000001002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300" b="0" i="0" u="none" strike="noStrike" dirty="0">
                          <a:solidFill>
                            <a:srgbClr val="000000"/>
                          </a:solidFill>
                          <a:effectLst/>
                          <a:latin typeface="Calibri" panose="020F0502020204030204" pitchFamily="34" charset="0"/>
                        </a:rPr>
                        <a:t>Exportaciones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300" b="0" i="0" u="none" strike="noStrike" dirty="0">
                          <a:solidFill>
                            <a:srgbClr val="000000"/>
                          </a:solidFill>
                          <a:effectLst/>
                          <a:latin typeface="Calibri" panose="020F0502020204030204" pitchFamily="34" charset="0"/>
                        </a:rPr>
                        <a:t> $      10,000.00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300" b="0" i="0" u="none" strike="noStrike" dirty="0">
                          <a:solidFill>
                            <a:srgbClr val="000000"/>
                          </a:solidFill>
                          <a:effectLst/>
                          <a:latin typeface="Calibri" panose="020F0502020204030204" pitchFamily="34" charset="0"/>
                        </a:rPr>
                        <a:t> $                    -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300" b="0" i="0" u="none" strike="noStrike" dirty="0">
                          <a:solidFill>
                            <a:srgbClr val="000000"/>
                          </a:solidFill>
                          <a:effectLst/>
                          <a:latin typeface="Calibri" panose="020F0502020204030204" pitchFamily="34" charset="0"/>
                        </a:rPr>
                        <a:t> $     10,000.00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300" b="0" i="0" u="none" strike="noStrike" dirty="0">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3936245"/>
                  </a:ext>
                </a:extLst>
              </a:tr>
              <a:tr h="221826">
                <a:tc>
                  <a:txBody>
                    <a:bodyPr/>
                    <a:lstStyle/>
                    <a:p>
                      <a:pPr algn="l" fontAlgn="b"/>
                      <a:r>
                        <a:rPr lang="es-SV" sz="1300" b="0" i="0" u="none" strike="noStrike">
                          <a:solidFill>
                            <a:srgbClr val="000000"/>
                          </a:solidFill>
                          <a:effectLst/>
                          <a:latin typeface="Calibri" panose="020F0502020204030204" pitchFamily="34" charset="0"/>
                        </a:rPr>
                        <a:t>82700000000001004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300" b="0" i="0" u="none" strike="noStrike" dirty="0">
                          <a:solidFill>
                            <a:srgbClr val="000000"/>
                          </a:solidFill>
                          <a:effectLst/>
                          <a:latin typeface="Calibri" panose="020F0502020204030204" pitchFamily="34" charset="0"/>
                        </a:rPr>
                        <a:t>Microempresa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300" b="0" i="0" u="none" strike="noStrike" dirty="0">
                          <a:solidFill>
                            <a:srgbClr val="000000"/>
                          </a:solidFill>
                          <a:effectLst/>
                          <a:latin typeface="Calibri" panose="020F0502020204030204" pitchFamily="34" charset="0"/>
                        </a:rPr>
                        <a:t> $    674,480.03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300" b="0" i="0" u="none" strike="noStrike" dirty="0">
                          <a:solidFill>
                            <a:srgbClr val="000000"/>
                          </a:solidFill>
                          <a:effectLst/>
                          <a:latin typeface="Calibri" panose="020F0502020204030204" pitchFamily="34" charset="0"/>
                        </a:rPr>
                        <a:t> $   592,318.31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300" b="0" i="0" u="none" strike="noStrike" dirty="0">
                          <a:solidFill>
                            <a:srgbClr val="000000"/>
                          </a:solidFill>
                          <a:effectLst/>
                          <a:latin typeface="Calibri" panose="020F0502020204030204" pitchFamily="34" charset="0"/>
                        </a:rPr>
                        <a:t> $     82,161.72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300" b="0" i="0" u="none" strike="noStrike" dirty="0">
                          <a:solidFill>
                            <a:srgbClr val="000000"/>
                          </a:solidFill>
                          <a:effectLst/>
                          <a:latin typeface="Calibri" panose="020F0502020204030204" pitchFamily="34" charset="0"/>
                        </a:rPr>
                        <a:t>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7024281"/>
                  </a:ext>
                </a:extLst>
              </a:tr>
              <a:tr h="221826">
                <a:tc>
                  <a:txBody>
                    <a:bodyPr/>
                    <a:lstStyle/>
                    <a:p>
                      <a:pPr algn="l" fontAlgn="b"/>
                      <a:r>
                        <a:rPr lang="es-SV" sz="1300" b="0" i="0" u="none" strike="noStrike">
                          <a:solidFill>
                            <a:srgbClr val="000000"/>
                          </a:solidFill>
                          <a:effectLst/>
                          <a:latin typeface="Calibri" panose="020F0502020204030204" pitchFamily="34" charset="0"/>
                        </a:rPr>
                        <a:t>82700000000001006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300" b="0" i="0" u="none" strike="noStrike" dirty="0">
                          <a:solidFill>
                            <a:srgbClr val="000000"/>
                          </a:solidFill>
                          <a:effectLst/>
                          <a:latin typeface="Calibri" panose="020F0502020204030204" pitchFamily="34" charset="0"/>
                        </a:rPr>
                        <a:t>Mercados Financieros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300" b="0" i="0" u="none" strike="noStrike" dirty="0">
                          <a:solidFill>
                            <a:srgbClr val="000000"/>
                          </a:solidFill>
                          <a:effectLst/>
                          <a:latin typeface="Calibri" panose="020F0502020204030204" pitchFamily="34" charset="0"/>
                        </a:rPr>
                        <a:t> $      22,500.00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300" b="0" i="0" u="none" strike="noStrike" dirty="0">
                          <a:solidFill>
                            <a:srgbClr val="000000"/>
                          </a:solidFill>
                          <a:effectLst/>
                          <a:latin typeface="Calibri" panose="020F0502020204030204" pitchFamily="34" charset="0"/>
                        </a:rPr>
                        <a:t> $     19,800.00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300" b="0" i="0" u="none" strike="noStrike" dirty="0">
                          <a:solidFill>
                            <a:srgbClr val="000000"/>
                          </a:solidFill>
                          <a:effectLst/>
                          <a:latin typeface="Calibri" panose="020F0502020204030204" pitchFamily="34" charset="0"/>
                        </a:rPr>
                        <a:t> $       2,700.00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300" b="0" i="0" u="none" strike="noStrike" dirty="0">
                          <a:solidFill>
                            <a:srgbClr val="000000"/>
                          </a:solidFill>
                          <a:effectLst/>
                          <a:latin typeface="Calibri" panose="020F0502020204030204" pitchFamily="34" charset="0"/>
                        </a:rPr>
                        <a:t>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1624357"/>
                  </a:ext>
                </a:extLst>
              </a:tr>
              <a:tr h="221826">
                <a:tc>
                  <a:txBody>
                    <a:bodyPr/>
                    <a:lstStyle/>
                    <a:p>
                      <a:pPr algn="l" fontAlgn="b"/>
                      <a:r>
                        <a:rPr lang="es-SV" sz="1300" b="0" i="0" u="none" strike="noStrike">
                          <a:solidFill>
                            <a:srgbClr val="000000"/>
                          </a:solidFill>
                          <a:effectLst/>
                          <a:latin typeface="Calibri" panose="020F0502020204030204" pitchFamily="34" charset="0"/>
                        </a:rPr>
                        <a:t>82700000000001008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300" b="0" i="0" u="none" strike="noStrike">
                          <a:solidFill>
                            <a:srgbClr val="000000"/>
                          </a:solidFill>
                          <a:effectLst/>
                          <a:latin typeface="Calibri" panose="020F0502020204030204" pitchFamily="34" charset="0"/>
                        </a:rPr>
                        <a:t>Apoyo General A Sectores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300" b="0" i="0" u="none" strike="noStrike" dirty="0">
                          <a:solidFill>
                            <a:srgbClr val="000000"/>
                          </a:solidFill>
                          <a:effectLst/>
                          <a:latin typeface="Calibri" panose="020F0502020204030204" pitchFamily="34" charset="0"/>
                        </a:rPr>
                        <a:t> $    433,720.00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300" b="0" i="0" u="none" strike="noStrike" dirty="0">
                          <a:solidFill>
                            <a:srgbClr val="000000"/>
                          </a:solidFill>
                          <a:effectLst/>
                          <a:latin typeface="Calibri" panose="020F0502020204030204" pitchFamily="34" charset="0"/>
                        </a:rPr>
                        <a:t> $   184,398.13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300" b="0" i="0" u="none" strike="noStrike" dirty="0">
                          <a:solidFill>
                            <a:srgbClr val="000000"/>
                          </a:solidFill>
                          <a:effectLst/>
                          <a:latin typeface="Calibri" panose="020F0502020204030204" pitchFamily="34" charset="0"/>
                        </a:rPr>
                        <a:t> $   249,321.87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300" b="0" i="0" u="none" strike="noStrike" dirty="0">
                          <a:solidFill>
                            <a:srgbClr val="000000"/>
                          </a:solidFill>
                          <a:effectLst/>
                          <a:latin typeface="Calibri" panose="020F0502020204030204" pitchFamily="34" charset="0"/>
                        </a:rPr>
                        <a:t>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6377551"/>
                  </a:ext>
                </a:extLst>
              </a:tr>
              <a:tr h="221826">
                <a:tc>
                  <a:txBody>
                    <a:bodyPr/>
                    <a:lstStyle/>
                    <a:p>
                      <a:pPr algn="l" fontAlgn="b"/>
                      <a:r>
                        <a:rPr lang="es-SV" sz="1300" b="0" i="0" u="none" strike="noStrike">
                          <a:solidFill>
                            <a:srgbClr val="000000"/>
                          </a:solidFill>
                          <a:effectLst/>
                          <a:latin typeface="Calibri" panose="020F0502020204030204" pitchFamily="34" charset="0"/>
                        </a:rPr>
                        <a:t>82700000000001010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300" b="0" i="0" u="none" strike="noStrike">
                          <a:solidFill>
                            <a:srgbClr val="000000"/>
                          </a:solidFill>
                          <a:effectLst/>
                          <a:latin typeface="Calibri" panose="020F0502020204030204" pitchFamily="34" charset="0"/>
                        </a:rPr>
                        <a:t>Industria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300" b="0" i="0" u="none" strike="noStrike" dirty="0">
                          <a:solidFill>
                            <a:srgbClr val="000000"/>
                          </a:solidFill>
                          <a:effectLst/>
                          <a:latin typeface="Calibri" panose="020F0502020204030204" pitchFamily="34" charset="0"/>
                        </a:rPr>
                        <a:t> $      71,500.00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300" b="0" i="0" u="none" strike="noStrike" dirty="0">
                          <a:solidFill>
                            <a:srgbClr val="000000"/>
                          </a:solidFill>
                          <a:effectLst/>
                          <a:latin typeface="Calibri" panose="020F0502020204030204" pitchFamily="34" charset="0"/>
                        </a:rPr>
                        <a:t> $     11,414.57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300" b="0" i="0" u="none" strike="noStrike" dirty="0">
                          <a:solidFill>
                            <a:srgbClr val="000000"/>
                          </a:solidFill>
                          <a:effectLst/>
                          <a:latin typeface="Calibri" panose="020F0502020204030204" pitchFamily="34" charset="0"/>
                        </a:rPr>
                        <a:t> $     60,085.43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300" b="0" i="0" u="none" strike="noStrike" dirty="0">
                          <a:solidFill>
                            <a:srgbClr val="000000"/>
                          </a:solidFill>
                          <a:effectLst/>
                          <a:latin typeface="Calibri" panose="020F0502020204030204" pitchFamily="34" charset="0"/>
                        </a:rPr>
                        <a:t>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0623936"/>
                  </a:ext>
                </a:extLst>
              </a:tr>
              <a:tr h="221826">
                <a:tc>
                  <a:txBody>
                    <a:bodyPr/>
                    <a:lstStyle/>
                    <a:p>
                      <a:pPr algn="l" fontAlgn="b"/>
                      <a:r>
                        <a:rPr lang="es-SV" sz="1300" b="0" i="0" u="none" strike="noStrike">
                          <a:solidFill>
                            <a:srgbClr val="000000"/>
                          </a:solidFill>
                          <a:effectLst/>
                          <a:latin typeface="Calibri" panose="020F0502020204030204" pitchFamily="34" charset="0"/>
                        </a:rPr>
                        <a:t>82700000000001011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300" b="0" i="0" u="none" strike="noStrike">
                          <a:solidFill>
                            <a:srgbClr val="000000"/>
                          </a:solidFill>
                          <a:effectLst/>
                          <a:latin typeface="Calibri" panose="020F0502020204030204" pitchFamily="34" charset="0"/>
                        </a:rPr>
                        <a:t>Estudiantes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300" b="0" i="0" u="none" strike="noStrike" dirty="0">
                          <a:solidFill>
                            <a:srgbClr val="000000"/>
                          </a:solidFill>
                          <a:effectLst/>
                          <a:latin typeface="Calibri" panose="020F0502020204030204" pitchFamily="34" charset="0"/>
                        </a:rPr>
                        <a:t> $      15,000.00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300" b="0" i="0" u="none" strike="noStrike" dirty="0">
                          <a:solidFill>
                            <a:srgbClr val="000000"/>
                          </a:solidFill>
                          <a:effectLst/>
                          <a:latin typeface="Calibri" panose="020F0502020204030204" pitchFamily="34" charset="0"/>
                        </a:rPr>
                        <a:t> $       2,670.00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300" b="0" i="0" u="none" strike="noStrike" dirty="0">
                          <a:solidFill>
                            <a:srgbClr val="000000"/>
                          </a:solidFill>
                          <a:effectLst/>
                          <a:latin typeface="Calibri" panose="020F0502020204030204" pitchFamily="34" charset="0"/>
                        </a:rPr>
                        <a:t> $     12,330.00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300" b="0" i="0" u="none" strike="noStrike" dirty="0">
                          <a:solidFill>
                            <a:srgbClr val="000000"/>
                          </a:solidFill>
                          <a:effectLst/>
                          <a:latin typeface="Calibri" panose="020F0502020204030204" pitchFamily="34" charset="0"/>
                        </a:rPr>
                        <a:t>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1848129"/>
                  </a:ext>
                </a:extLst>
              </a:tr>
              <a:tr h="221826">
                <a:tc>
                  <a:txBody>
                    <a:bodyPr/>
                    <a:lstStyle/>
                    <a:p>
                      <a:pPr algn="l" fontAlgn="b"/>
                      <a:r>
                        <a:rPr lang="es-SV" sz="1300" b="0" i="0" u="none" strike="noStrike">
                          <a:solidFill>
                            <a:srgbClr val="000000"/>
                          </a:solidFill>
                          <a:effectLst/>
                          <a:latin typeface="Calibri" panose="020F0502020204030204" pitchFamily="34" charset="0"/>
                        </a:rPr>
                        <a:t>82700000000001015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300" b="0" i="0" u="none" strike="noStrike">
                          <a:solidFill>
                            <a:srgbClr val="000000"/>
                          </a:solidFill>
                          <a:effectLst/>
                          <a:latin typeface="Calibri" panose="020F0502020204030204" pitchFamily="34" charset="0"/>
                        </a:rPr>
                        <a:t>Construccion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300" b="0" i="0" u="none" strike="noStrike" dirty="0">
                          <a:solidFill>
                            <a:srgbClr val="000000"/>
                          </a:solidFill>
                          <a:effectLst/>
                          <a:latin typeface="Calibri" panose="020F0502020204030204" pitchFamily="34" charset="0"/>
                        </a:rPr>
                        <a:t> $      10,000.00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300" b="0" i="0" u="none" strike="noStrike" dirty="0">
                          <a:solidFill>
                            <a:srgbClr val="000000"/>
                          </a:solidFill>
                          <a:effectLst/>
                          <a:latin typeface="Calibri" panose="020F0502020204030204" pitchFamily="34" charset="0"/>
                        </a:rPr>
                        <a:t> $                    -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300" b="0" i="0" u="none" strike="noStrike" dirty="0">
                          <a:solidFill>
                            <a:srgbClr val="000000"/>
                          </a:solidFill>
                          <a:effectLst/>
                          <a:latin typeface="Calibri" panose="020F0502020204030204" pitchFamily="34" charset="0"/>
                        </a:rPr>
                        <a:t> $     10,000.00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300" b="0" i="0" u="none" strike="noStrike" dirty="0">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0259968"/>
                  </a:ext>
                </a:extLst>
              </a:tr>
              <a:tr h="221826">
                <a:tc>
                  <a:txBody>
                    <a:bodyPr/>
                    <a:lstStyle/>
                    <a:p>
                      <a:pPr algn="l" fontAlgn="b"/>
                      <a:r>
                        <a:rPr lang="es-SV" sz="1300" b="0" i="0" u="none" strike="noStrike" dirty="0">
                          <a:solidFill>
                            <a:srgbClr val="000000"/>
                          </a:solidFill>
                          <a:effectLst/>
                          <a:latin typeface="Calibri" panose="020F0502020204030204" pitchFamily="34" charset="0"/>
                        </a:rPr>
                        <a:t>82700000000001017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SV" sz="1300" b="0" i="0" u="none" strike="noStrike">
                          <a:solidFill>
                            <a:srgbClr val="000000"/>
                          </a:solidFill>
                          <a:effectLst/>
                          <a:latin typeface="Calibri" panose="020F0502020204030204" pitchFamily="34" charset="0"/>
                        </a:rPr>
                        <a:t>Medio Ambiente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300" b="0" i="0" u="none" strike="noStrike" dirty="0">
                          <a:solidFill>
                            <a:srgbClr val="000000"/>
                          </a:solidFill>
                          <a:effectLst/>
                          <a:latin typeface="Calibri" panose="020F0502020204030204" pitchFamily="34" charset="0"/>
                        </a:rPr>
                        <a:t> $      45,000.00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SV" sz="1300" b="0" i="0" u="none" strike="noStrike" dirty="0">
                          <a:solidFill>
                            <a:srgbClr val="000000"/>
                          </a:solidFill>
                          <a:effectLst/>
                          <a:latin typeface="Calibri" panose="020F0502020204030204" pitchFamily="34" charset="0"/>
                        </a:rPr>
                        <a:t> $     50,755.46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SV" sz="1300" b="0" i="0" u="none" strike="noStrike" dirty="0">
                          <a:solidFill>
                            <a:srgbClr val="000000"/>
                          </a:solidFill>
                          <a:effectLst/>
                          <a:latin typeface="Calibri" panose="020F0502020204030204" pitchFamily="34" charset="0"/>
                        </a:rPr>
                        <a:t>-$       5,755.46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SV" sz="1300" b="0" i="0" u="none" strike="noStrike" dirty="0">
                          <a:solidFill>
                            <a:srgbClr val="000000"/>
                          </a:solidFill>
                          <a:effectLst/>
                          <a:latin typeface="Calibri" panose="020F0502020204030204" pitchFamily="34" charset="0"/>
                        </a:rPr>
                        <a:t>113%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3111603"/>
                  </a:ext>
                </a:extLst>
              </a:tr>
            </a:tbl>
          </a:graphicData>
        </a:graphic>
      </p:graphicFrame>
    </p:spTree>
    <p:extLst>
      <p:ext uri="{BB962C8B-B14F-4D97-AF65-F5344CB8AC3E}">
        <p14:creationId xmlns:p14="http://schemas.microsoft.com/office/powerpoint/2010/main" val="1703278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ES_tradnl" b="1" dirty="0"/>
              <a:t>III. LIQUIDACION DE PRESUPUESTO</a:t>
            </a:r>
            <a:endParaRPr lang="es-ES_tradnl" dirty="0"/>
          </a:p>
        </p:txBody>
      </p:sp>
      <p:sp>
        <p:nvSpPr>
          <p:cNvPr id="5" name="Marcador de texto 4"/>
          <p:cNvSpPr>
            <a:spLocks noGrp="1"/>
          </p:cNvSpPr>
          <p:nvPr>
            <p:ph type="body" idx="1"/>
          </p:nvPr>
        </p:nvSpPr>
        <p:spPr/>
        <p:txBody>
          <a:bodyPr/>
          <a:lstStyle/>
          <a:p>
            <a:r>
              <a:rPr lang="es-SV" dirty="0"/>
              <a:t>FONDO DE DESARROLLO ECONÓMICO</a:t>
            </a:r>
          </a:p>
          <a:p>
            <a:r>
              <a:rPr lang="es-SV" dirty="0"/>
              <a:t>AÑO 2019</a:t>
            </a:r>
          </a:p>
          <a:p>
            <a:endParaRPr lang="es-ES_tradnl" dirty="0"/>
          </a:p>
        </p:txBody>
      </p:sp>
      <p:sp>
        <p:nvSpPr>
          <p:cNvPr id="6" name="Marcador de número de diapositiva 5"/>
          <p:cNvSpPr>
            <a:spLocks noGrp="1"/>
          </p:cNvSpPr>
          <p:nvPr>
            <p:ph type="sldNum" sz="quarter" idx="12"/>
          </p:nvPr>
        </p:nvSpPr>
        <p:spPr/>
        <p:txBody>
          <a:bodyPr/>
          <a:lstStyle/>
          <a:p>
            <a:fld id="{9534364D-E3A2-A649-804F-DF26C5A4C4AB}" type="slidenum">
              <a:rPr lang="es-ES_tradnl" smtClean="0"/>
              <a:t>9</a:t>
            </a:fld>
            <a:endParaRPr lang="es-ES_tradnl"/>
          </a:p>
        </p:txBody>
      </p:sp>
    </p:spTree>
    <p:extLst>
      <p:ext uri="{BB962C8B-B14F-4D97-AF65-F5344CB8AC3E}">
        <p14:creationId xmlns:p14="http://schemas.microsoft.com/office/powerpoint/2010/main" val="2564049237"/>
      </p:ext>
    </p:extLst>
  </p:cSld>
  <p:clrMapOvr>
    <a:masterClrMapping/>
  </p:clrMapOvr>
</p:sld>
</file>

<file path=ppt/theme/theme1.xml><?xml version="1.0" encoding="utf-8"?>
<a:theme xmlns:a="http://schemas.openxmlformats.org/drawingml/2006/main" name="Tema de Office">
  <a:themeElements>
    <a:clrScheme name="Personalizar 4">
      <a:dk1>
        <a:srgbClr val="000000"/>
      </a:dk1>
      <a:lt1>
        <a:srgbClr val="FFFFFF"/>
      </a:lt1>
      <a:dk2>
        <a:srgbClr val="44546A"/>
      </a:dk2>
      <a:lt2>
        <a:srgbClr val="E7E6E6"/>
      </a:lt2>
      <a:accent1>
        <a:srgbClr val="373A46"/>
      </a:accent1>
      <a:accent2>
        <a:srgbClr val="141733"/>
      </a:accent2>
      <a:accent3>
        <a:srgbClr val="BFA289"/>
      </a:accent3>
      <a:accent4>
        <a:srgbClr val="CFD0CD"/>
      </a:accent4>
      <a:accent5>
        <a:srgbClr val="E9EBE5"/>
      </a:accent5>
      <a:accent6>
        <a:srgbClr val="EBECEB"/>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1347</TotalTime>
  <Words>1769</Words>
  <Application>Microsoft Office PowerPoint</Application>
  <PresentationFormat>Presentación en pantalla (4:3)</PresentationFormat>
  <Paragraphs>598</Paragraphs>
  <Slides>16</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16</vt:i4>
      </vt:variant>
    </vt:vector>
  </HeadingPairs>
  <TitlesOfParts>
    <vt:vector size="21" baseType="lpstr">
      <vt:lpstr>Adefebia Free Font</vt:lpstr>
      <vt:lpstr>Arial</vt:lpstr>
      <vt:lpstr>Calibri</vt:lpstr>
      <vt:lpstr>Calibri Light</vt:lpstr>
      <vt:lpstr>Tema de Office</vt:lpstr>
      <vt:lpstr>Informe Sobre Ejecución Presupuestaria del  BDES, FDE y FSG correspondiente al año 2019</vt:lpstr>
      <vt:lpstr>Contenido</vt:lpstr>
      <vt:lpstr>I. MARCO LEGAL</vt:lpstr>
      <vt:lpstr>I. MARCO LEGAL</vt:lpstr>
      <vt:lpstr>I. MARCO LEGAL</vt:lpstr>
      <vt:lpstr>II. LIQUIDACION DE PRESUPUESTO</vt:lpstr>
      <vt:lpstr>BANDESAL Gastos de Operación</vt:lpstr>
      <vt:lpstr>BANDESAL Gastos de Fomento al Desarrollo</vt:lpstr>
      <vt:lpstr>III. LIQUIDACION DE PRESUPUESTO</vt:lpstr>
      <vt:lpstr>Presentación de PowerPoint</vt:lpstr>
      <vt:lpstr>IV. LIQUIDACION DE PRESUPUESTO</vt:lpstr>
      <vt:lpstr>FSG Gastos de Operación</vt:lpstr>
      <vt:lpstr>V. Consolidado de ejecución de presupuestos de Gastos Operativos BDES, FDE Y FSG</vt:lpstr>
      <vt:lpstr>Ejecución Presupuestaria Gastos de Operación  Consolidado</vt:lpstr>
      <vt:lpstr>VI. Solicitud a Junta Directiva</vt:lpstr>
      <vt:lpstr>MUCHAS 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Martha Hernandez</dc:creator>
  <cp:lastModifiedBy>Vladimir Marciano</cp:lastModifiedBy>
  <cp:revision>69</cp:revision>
  <dcterms:created xsi:type="dcterms:W3CDTF">2019-06-11T21:09:40Z</dcterms:created>
  <dcterms:modified xsi:type="dcterms:W3CDTF">2020-04-29T22:54:28Z</dcterms:modified>
</cp:coreProperties>
</file>