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77" r:id="rId3"/>
    <p:sldId id="257" r:id="rId4"/>
    <p:sldId id="259" r:id="rId5"/>
    <p:sldId id="266" r:id="rId6"/>
    <p:sldId id="273" r:id="rId7"/>
    <p:sldId id="274" r:id="rId8"/>
    <p:sldId id="276" r:id="rId9"/>
    <p:sldId id="272" r:id="rId10"/>
  </p:sldIdLst>
  <p:sldSz cx="9144000" cy="6858000" type="screen4x3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8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00F21-8266-43B2-9F37-536FD716CBE9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EC6A4-9658-442B-805A-8E37D1C3BAB1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1421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6F5F-C7A9-42A7-AC3E-F935871131BA}" type="datetimeFigureOut">
              <a:rPr lang="es-SV" smtClean="0"/>
              <a:pPr/>
              <a:t>12/07/2017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283CC-7A25-40B9-A0FE-012F7C600329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20417100">
            <a:off x="601739" y="2580398"/>
            <a:ext cx="8107454" cy="1470025"/>
          </a:xfrm>
        </p:spPr>
        <p:txBody>
          <a:bodyPr>
            <a:noAutofit/>
          </a:bodyPr>
          <a:lstStyle/>
          <a:p>
            <a:r>
              <a:rPr lang="es-SV" sz="6000" b="1" dirty="0" smtClean="0">
                <a:solidFill>
                  <a:schemeClr val="tx2"/>
                </a:solidFill>
              </a:rPr>
              <a:t>RENDICIÓN DE CUENTAS</a:t>
            </a:r>
            <a:br>
              <a:rPr lang="es-SV" sz="6000" b="1" dirty="0" smtClean="0">
                <a:solidFill>
                  <a:schemeClr val="tx2"/>
                </a:solidFill>
              </a:rPr>
            </a:br>
            <a:r>
              <a:rPr lang="es-SV" sz="6600" b="1" dirty="0" smtClean="0">
                <a:solidFill>
                  <a:schemeClr val="tx2"/>
                </a:solidFill>
              </a:rPr>
              <a:t>2014-2016</a:t>
            </a:r>
            <a:endParaRPr lang="es-SV" sz="6600" b="1" dirty="0">
              <a:solidFill>
                <a:schemeClr val="tx2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8640"/>
            <a:ext cx="2178075" cy="105273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085184"/>
            <a:ext cx="1733178" cy="8873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11560" y="1556792"/>
            <a:ext cx="792088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SV" sz="2400" b="1" dirty="0" smtClean="0">
                <a:solidFill>
                  <a:srgbClr val="522398"/>
                </a:solidFill>
                <a:latin typeface="Century Gothic" panose="020B0502020202020204" pitchFamily="34" charset="0"/>
              </a:rPr>
              <a:t>AGENDA:</a:t>
            </a:r>
          </a:p>
          <a:p>
            <a:pPr marL="457200" indent="-457200"/>
            <a:r>
              <a:rPr lang="es-SV" sz="2400" b="1" dirty="0" smtClean="0">
                <a:solidFill>
                  <a:srgbClr val="522398"/>
                </a:solidFill>
                <a:latin typeface="Century Gothic" panose="020B0502020202020204" pitchFamily="34" charset="0"/>
              </a:rPr>
              <a:t>Bienvenida</a:t>
            </a:r>
            <a:r>
              <a:rPr lang="es-SV" sz="2400" b="1" dirty="0">
                <a:solidFill>
                  <a:srgbClr val="522398"/>
                </a:solidFill>
                <a:latin typeface="Century Gothic" panose="020B0502020202020204" pitchFamily="34" charset="0"/>
              </a:rPr>
              <a:t>.</a:t>
            </a:r>
          </a:p>
          <a:p>
            <a:pPr marL="457200" indent="-457200"/>
            <a:endParaRPr lang="es-SV" sz="900" b="1" dirty="0">
              <a:solidFill>
                <a:srgbClr val="522398"/>
              </a:solidFill>
              <a:latin typeface="Century Gothic" panose="020B0502020202020204" pitchFamily="34" charset="0"/>
            </a:endParaRPr>
          </a:p>
          <a:p>
            <a:pPr marL="457200" indent="-457200"/>
            <a:r>
              <a:rPr lang="es-SV" sz="2400" b="1" dirty="0">
                <a:solidFill>
                  <a:srgbClr val="522398"/>
                </a:solidFill>
                <a:latin typeface="Century Gothic" panose="020B0502020202020204" pitchFamily="34" charset="0"/>
              </a:rPr>
              <a:t>Inicio de la Audiencia Pública.</a:t>
            </a:r>
          </a:p>
          <a:p>
            <a:pPr marL="457200" indent="-457200"/>
            <a:endParaRPr lang="es-SV" sz="400" b="1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Palabras de Bienvenida.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 smtClean="0">
                <a:latin typeface="Century Gothic" panose="020B0502020202020204" pitchFamily="34" charset="0"/>
              </a:rPr>
              <a:t>Palabras </a:t>
            </a:r>
            <a:r>
              <a:rPr lang="es-SV" sz="2000" b="1" dirty="0">
                <a:latin typeface="Century Gothic" panose="020B0502020202020204" pitchFamily="34" charset="0"/>
              </a:rPr>
              <a:t>del titular sobre la coyuntura nacional (5 min.)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Presentación de Informe de Rendición de Cuentas por parte de las autoridades (20 min.)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 smtClean="0">
                <a:latin typeface="Century Gothic" panose="020B0502020202020204" pitchFamily="34" charset="0"/>
              </a:rPr>
              <a:t>Preguntas y respuestas (5 min.)</a:t>
            </a:r>
            <a:endParaRPr lang="es-SV" sz="2000" b="1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Palabras de Cierre (5 min.)</a:t>
            </a:r>
            <a:endParaRPr lang="es-SV" sz="2000" b="1" dirty="0">
              <a:solidFill>
                <a:schemeClr val="tx2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0"/>
            <a:ext cx="1605046" cy="7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000" b="1" dirty="0" smtClean="0">
                <a:solidFill>
                  <a:schemeClr val="tx2"/>
                </a:solidFill>
              </a:rPr>
              <a:t>LA RENDICIÓN DE CUENTAS</a:t>
            </a:r>
            <a:endParaRPr lang="es-SV" sz="30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95846" y="1426046"/>
            <a:ext cx="4973434" cy="46622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SV" sz="2200" dirty="0" smtClean="0"/>
              <a:t>	</a:t>
            </a:r>
            <a:r>
              <a:rPr lang="es-SV" sz="2800" dirty="0" smtClean="0">
                <a:solidFill>
                  <a:schemeClr val="tx2"/>
                </a:solidFill>
              </a:rPr>
              <a:t>Es la responsabilidad que tienen los funcionarios públicos de informar y explicar a la ciudadanía los resultados de su gestión, el uso de los recursos y de responder sobre sus decisiones y actuaciones.</a:t>
            </a:r>
          </a:p>
          <a:p>
            <a:pPr algn="just">
              <a:buNone/>
            </a:pPr>
            <a:endParaRPr lang="es-SV" sz="2800" dirty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SV" sz="2800" dirty="0" smtClean="0">
                <a:solidFill>
                  <a:schemeClr val="tx2"/>
                </a:solidFill>
              </a:rPr>
              <a:t>	Es una obligación que tienen los funcionarios públicos con la población.</a:t>
            </a:r>
            <a:endParaRPr lang="es-SV" sz="2800" dirty="0">
              <a:solidFill>
                <a:schemeClr val="tx2"/>
              </a:solidFill>
            </a:endParaRPr>
          </a:p>
        </p:txBody>
      </p:sp>
      <p:pic>
        <p:nvPicPr>
          <p:cNvPr id="4" name="3 Imagen" descr="Captur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2" y="2083950"/>
            <a:ext cx="3338884" cy="288440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3" y="0"/>
            <a:ext cx="1731129" cy="83671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1333"/>
            <a:ext cx="1733178" cy="8873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3472" y="623423"/>
            <a:ext cx="8229600" cy="976777"/>
          </a:xfrm>
        </p:spPr>
        <p:txBody>
          <a:bodyPr>
            <a:normAutofit/>
          </a:bodyPr>
          <a:lstStyle/>
          <a:p>
            <a:r>
              <a:rPr lang="es-SV" sz="3000" b="1" dirty="0" smtClean="0"/>
              <a:t>     </a:t>
            </a:r>
            <a:r>
              <a:rPr lang="es-SV" sz="3000" b="1" dirty="0" smtClean="0">
                <a:solidFill>
                  <a:schemeClr val="tx2"/>
                </a:solidFill>
              </a:rPr>
              <a:t>OBJETIVOS DE LA RENDICIÓN DE CUENTAS</a:t>
            </a:r>
            <a:endParaRPr lang="es-SV" sz="30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47199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SV" sz="2200" dirty="0" smtClean="0">
                <a:solidFill>
                  <a:schemeClr val="tx2"/>
                </a:solidFill>
              </a:rPr>
              <a:t>1- </a:t>
            </a:r>
            <a:r>
              <a:rPr lang="es-SV" sz="3000" b="1" u="sng" dirty="0" smtClean="0">
                <a:solidFill>
                  <a:schemeClr val="tx2"/>
                </a:solidFill>
              </a:rPr>
              <a:t>Explicar y justificar </a:t>
            </a:r>
            <a:r>
              <a:rPr lang="es-SV" sz="2200" dirty="0" smtClean="0">
                <a:solidFill>
                  <a:schemeClr val="tx2"/>
                </a:solidFill>
              </a:rPr>
              <a:t>las decisiones relevantes de la gestión.</a:t>
            </a:r>
          </a:p>
          <a:p>
            <a:pPr algn="just">
              <a:buNone/>
            </a:pPr>
            <a:endParaRPr lang="es-SV" sz="2200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SV" sz="2200" dirty="0" smtClean="0">
                <a:solidFill>
                  <a:schemeClr val="tx2"/>
                </a:solidFill>
              </a:rPr>
              <a:t>2- </a:t>
            </a:r>
            <a:r>
              <a:rPr lang="es-SV" sz="3000" b="1" u="sng" dirty="0" smtClean="0">
                <a:solidFill>
                  <a:schemeClr val="tx2"/>
                </a:solidFill>
              </a:rPr>
              <a:t>Dialogar con la población </a:t>
            </a:r>
            <a:r>
              <a:rPr lang="es-SV" sz="2200" dirty="0" smtClean="0">
                <a:solidFill>
                  <a:schemeClr val="tx2"/>
                </a:solidFill>
              </a:rPr>
              <a:t>y fortalecer las prácticas de participación ciudadana.</a:t>
            </a:r>
          </a:p>
          <a:p>
            <a:pPr algn="just">
              <a:buNone/>
            </a:pPr>
            <a:endParaRPr lang="es-SV" sz="2200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SV" sz="2200" dirty="0" smtClean="0">
                <a:solidFill>
                  <a:schemeClr val="tx2"/>
                </a:solidFill>
              </a:rPr>
              <a:t>3- </a:t>
            </a:r>
            <a:r>
              <a:rPr lang="es-SV" sz="3000" b="1" u="sng" dirty="0" smtClean="0">
                <a:solidFill>
                  <a:schemeClr val="tx2"/>
                </a:solidFill>
              </a:rPr>
              <a:t>Responder</a:t>
            </a:r>
            <a:r>
              <a:rPr lang="es-SV" sz="2200" dirty="0" smtClean="0">
                <a:solidFill>
                  <a:schemeClr val="tx2"/>
                </a:solidFill>
              </a:rPr>
              <a:t> sobre los avances, obstáculos, logros y dificultades relacionadas al cumplimiento del plan institucional.</a:t>
            </a:r>
          </a:p>
        </p:txBody>
      </p:sp>
      <p:pic>
        <p:nvPicPr>
          <p:cNvPr id="5" name="4 Imagen" descr="Captur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500306"/>
            <a:ext cx="3801006" cy="250033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0"/>
            <a:ext cx="1605046" cy="77577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6769"/>
            <a:ext cx="1733178" cy="8873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62544"/>
              </p:ext>
            </p:extLst>
          </p:nvPr>
        </p:nvGraphicFramePr>
        <p:xfrm>
          <a:off x="251520" y="1052735"/>
          <a:ext cx="8568951" cy="5040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4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49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922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48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 2014-2016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>
                          <a:solidFill>
                            <a:srgbClr val="FFFF00"/>
                          </a:solidFill>
                          <a:effectLst/>
                        </a:rPr>
                        <a:t>MONTO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>
                          <a:solidFill>
                            <a:srgbClr val="FFFF00"/>
                          </a:solidFill>
                          <a:effectLst/>
                        </a:rPr>
                        <a:t>2014 - 2016</a:t>
                      </a:r>
                      <a:endParaRPr lang="es-SV" sz="1800" b="1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JUSTIFICACIÓN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61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SV" sz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Inversión en Responsabilidad Social con la población asegurada, relacionada en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Talleres técnicos, vocacionales, culturales y deportivos.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Participación Ciudadana.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Equidad e Igualdad de Género.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Medio Ambiente.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 smtClean="0">
                          <a:solidFill>
                            <a:srgbClr val="0070C0"/>
                          </a:solidFill>
                          <a:effectLst/>
                        </a:rPr>
                        <a:t>Inversión </a:t>
                      </a: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de más $180,000, beneficiando a cerca de 15,000 personas aseguradas.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En este periodo se ha fortalecido y promovido una mayor inversión, con el objetivo de coadyuvar con la Política Pública Social, emanada del Gobierno, teniendo como punto de referencia el bien común de la población meta.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06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20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s-SV" sz="12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>
                          <a:solidFill>
                            <a:srgbClr val="0070C0"/>
                          </a:solidFill>
                          <a:effectLst/>
                        </a:rPr>
                        <a:t>Apoyo a los docentes que laboran en el Proyecto Educativo de municipios libres del analfabetismo.</a:t>
                      </a:r>
                      <a:endParaRPr lang="es-SV" sz="1800" b="1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$123,995.90, beneficiando a 16,638 personas.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De igual manera se ha apoyado a docentes involucrados en el Programa Nacional de Alfabetización.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0"/>
            <a:ext cx="1605046" cy="7757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950696"/>
              </p:ext>
            </p:extLst>
          </p:nvPr>
        </p:nvGraphicFramePr>
        <p:xfrm>
          <a:off x="251520" y="1052736"/>
          <a:ext cx="8640960" cy="671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2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01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96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1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LOGROS 2014-2016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MONTO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2014 - 2016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JUSTIFICACIÓN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00792"/>
              </p:ext>
            </p:extLst>
          </p:nvPr>
        </p:nvGraphicFramePr>
        <p:xfrm>
          <a:off x="251520" y="1700808"/>
          <a:ext cx="8640960" cy="4505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09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963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72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Crecimiento del Patrimonio.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Del año 2014 al 2016 el patrimonio aumentó en más de $9 millones.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Este incremento patrimonial es el resultado del manejo transparente, eficaz y eficiente de los recursos institucionales.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20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>
                          <a:solidFill>
                            <a:schemeClr val="tx2"/>
                          </a:solidFill>
                          <a:effectLst/>
                        </a:rPr>
                        <a:t>4</a:t>
                      </a:r>
                      <a:endParaRPr lang="es-SV" sz="20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Reforma a la Ley de La Caja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Se aprobaron las Reformas Sociales a la Ley de La Caja.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chemeClr val="tx2"/>
                          </a:solidFill>
                          <a:effectLst/>
                        </a:rPr>
                        <a:t>Gracias al apoyo del Gobierno del profesor Salvador Sánchez Cerén, el pasado mes de diciembre 2016 entraron en vigencia las reformas a la Ley de La Caja.</a:t>
                      </a:r>
                      <a:endParaRPr lang="es-SV" sz="20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0"/>
            <a:ext cx="1605046" cy="7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2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69049"/>
              </p:ext>
            </p:extLst>
          </p:nvPr>
        </p:nvGraphicFramePr>
        <p:xfrm>
          <a:off x="179512" y="1628800"/>
          <a:ext cx="8743297" cy="4714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8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24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786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>
                          <a:solidFill>
                            <a:schemeClr val="accent1"/>
                          </a:solidFill>
                          <a:effectLst/>
                        </a:rPr>
                        <a:t>5</a:t>
                      </a:r>
                      <a:endParaRPr lang="es-SV" sz="16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>
                          <a:solidFill>
                            <a:schemeClr val="accent1"/>
                          </a:solidFill>
                          <a:effectLst/>
                        </a:rPr>
                        <a:t>Contribución con la micro, pequeña y mediana empresa, así como con el Desarrollo Local, a través de la compra o contratación de bienes o servicios.</a:t>
                      </a:r>
                      <a:endParaRPr lang="es-SV" sz="16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</a:rPr>
                        <a:t>Más de $1.5 millones de dólares son las compras de bienes y servicios a estos sectores.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es-SV" sz="5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 smtClean="0">
                          <a:solidFill>
                            <a:schemeClr val="accent1"/>
                          </a:solidFill>
                          <a:effectLst/>
                        </a:rPr>
                        <a:t>Se </a:t>
                      </a: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</a:rPr>
                        <a:t>ha fortaleciendo y promovido el desarrollo local de la micro, pequeña y mediana empresa, más allá de lo normado por la LACAP.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6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 smtClean="0">
                          <a:solidFill>
                            <a:schemeClr val="accent1"/>
                          </a:solidFill>
                          <a:effectLst/>
                        </a:rPr>
                        <a:t>6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 smtClean="0">
                          <a:solidFill>
                            <a:schemeClr val="accent1"/>
                          </a:solidFill>
                          <a:effectLst/>
                        </a:rPr>
                        <a:t>Ampliación </a:t>
                      </a: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</a:rPr>
                        <a:t>de coberturas y beneficios para la población asegurada.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3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 smtClean="0">
                          <a:solidFill>
                            <a:schemeClr val="accent1"/>
                          </a:solidFill>
                          <a:effectLst/>
                        </a:rPr>
                        <a:t>Se </a:t>
                      </a: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</a:rPr>
                        <a:t>faculta a La Caja a otorgar préstamos personales, devolución de un porcentaje de las primas a las personas que lleguen a los 70 años y tengan un Seguro de Vida Opcional, ayuda en caso de siniestro natural o calamidad pública, entre otras, así como Programas de Bienestar Social.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 smtClean="0">
                          <a:solidFill>
                            <a:schemeClr val="accent1"/>
                          </a:solidFill>
                          <a:effectLst/>
                        </a:rPr>
                        <a:t>Reformas </a:t>
                      </a: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</a:rPr>
                        <a:t>que ayudarán a brindar una mejor calidad de vida a la población meta, fortaleciendo así la seguridad social, impulsada por el Gobierno del Cambio.  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64440"/>
              </p:ext>
            </p:extLst>
          </p:nvPr>
        </p:nvGraphicFramePr>
        <p:xfrm>
          <a:off x="179512" y="1052736"/>
          <a:ext cx="8784977" cy="61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02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202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>
                          <a:solidFill>
                            <a:srgbClr val="FFFF00"/>
                          </a:solidFill>
                          <a:effectLst/>
                        </a:rPr>
                        <a:t>LOGROS 2014-2016</a:t>
                      </a:r>
                      <a:endParaRPr lang="es-SV" sz="16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MONTO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2014 - 2016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JUSTIFICACIÓN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0"/>
            <a:ext cx="1605046" cy="7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45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53693"/>
              </p:ext>
            </p:extLst>
          </p:nvPr>
        </p:nvGraphicFramePr>
        <p:xfrm>
          <a:off x="107503" y="1052736"/>
          <a:ext cx="8784977" cy="61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22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LOGROS 2014-2016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MONTO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2014 - 2016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JUSTIFICACIÓN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007126"/>
              </p:ext>
            </p:extLst>
          </p:nvPr>
        </p:nvGraphicFramePr>
        <p:xfrm>
          <a:off x="107504" y="1628800"/>
          <a:ext cx="8784976" cy="3960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22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960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2000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 smtClean="0">
                          <a:solidFill>
                            <a:schemeClr val="accent1"/>
                          </a:solidFill>
                          <a:effectLst/>
                        </a:rPr>
                        <a:t>7</a:t>
                      </a:r>
                      <a:endParaRPr lang="es-SV" sz="2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2000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 smtClean="0">
                          <a:solidFill>
                            <a:schemeClr val="accent1"/>
                          </a:solidFill>
                          <a:effectLst/>
                        </a:rPr>
                        <a:t>Inversión </a:t>
                      </a: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</a:rPr>
                        <a:t>en el Centro Cultural y Recreativo  en San Miguel.</a:t>
                      </a:r>
                      <a:endParaRPr lang="es-SV" sz="2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800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800" dirty="0" smtClean="0">
                          <a:solidFill>
                            <a:schemeClr val="accent1"/>
                          </a:solidFill>
                          <a:effectLst/>
                        </a:rPr>
                        <a:t>Se </a:t>
                      </a:r>
                      <a:r>
                        <a:rPr lang="es-SV" sz="1800" dirty="0">
                          <a:solidFill>
                            <a:schemeClr val="accent1"/>
                          </a:solidFill>
                          <a:effectLst/>
                        </a:rPr>
                        <a:t>estima una inversión de  $62,000.00 y se atendieron a más de 16,500 personas.</a:t>
                      </a:r>
                      <a:endParaRPr lang="es-SV" sz="24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s-SV" sz="2000" dirty="0" smtClean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 smtClean="0">
                          <a:solidFill>
                            <a:schemeClr val="accent1"/>
                          </a:solidFill>
                          <a:effectLst/>
                        </a:rPr>
                        <a:t>Consientes </a:t>
                      </a: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</a:rPr>
                        <a:t>que la seguridad social va más allá de la salud, economía, fallecimiento, La Caja pones a disposición el Centro Cultural y Recreativo en San Miguel, del cual espera replicarlo en otros departamentos.</a:t>
                      </a:r>
                      <a:endParaRPr lang="es-SV" sz="2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0"/>
            <a:ext cx="1605046" cy="7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2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0990339">
            <a:off x="498224" y="1556792"/>
            <a:ext cx="8229600" cy="1288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SV" sz="6600" dirty="0" smtClean="0">
                <a:solidFill>
                  <a:schemeClr val="tx2"/>
                </a:solidFill>
              </a:rPr>
              <a:t>Gracias por su atención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963" y="3717032"/>
            <a:ext cx="3690796" cy="178388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721587"/>
            <a:ext cx="3475252" cy="1779329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321898" y="188640"/>
            <a:ext cx="1570581" cy="6523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SV" b="1" dirty="0" smtClean="0">
                <a:solidFill>
                  <a:schemeClr val="tx2"/>
                </a:solidFill>
              </a:rPr>
              <a:t>Rendición de </a:t>
            </a:r>
          </a:p>
          <a:p>
            <a:r>
              <a:rPr lang="es-SV" b="1" dirty="0" smtClean="0">
                <a:solidFill>
                  <a:schemeClr val="tx2"/>
                </a:solidFill>
              </a:rPr>
              <a:t>Cuentas 2017</a:t>
            </a:r>
            <a:endParaRPr lang="es-SV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1498</TotalTime>
  <Words>585</Words>
  <Application>Microsoft Office PowerPoint</Application>
  <PresentationFormat>Presentación en pantalla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Tema de Office</vt:lpstr>
      <vt:lpstr>RENDICIÓN DE CUENTAS 2014-2016</vt:lpstr>
      <vt:lpstr>Presentación de PowerPoint</vt:lpstr>
      <vt:lpstr>LA RENDICIÓN DE CUENTAS</vt:lpstr>
      <vt:lpstr>     OBJETIVOS DE LA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sflores</dc:creator>
  <cp:lastModifiedBy>Cecilia Medina</cp:lastModifiedBy>
  <cp:revision>45</cp:revision>
  <cp:lastPrinted>2017-07-12T16:44:15Z</cp:lastPrinted>
  <dcterms:created xsi:type="dcterms:W3CDTF">2016-05-09T15:18:09Z</dcterms:created>
  <dcterms:modified xsi:type="dcterms:W3CDTF">2017-07-12T16:44:50Z</dcterms:modified>
</cp:coreProperties>
</file>