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2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CAMPOS\Desktop\CEFAFA\Resultado%20de%20Encuenta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CAMPOS\Desktop\CEFAFA\Resultado%20de%20Encuen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MPOS\Desktop\CEFAFA\Resultado%20de%20Encuen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MPOS\Desktop\CEFAFA\Resultado%20de%20Encuenta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CAMPOS\Desktop\CEFAFA\Resultado%20de%20Encuen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 dirty="0">
                <a:latin typeface="Arial" panose="020B0604020202020204" pitchFamily="34" charset="0"/>
                <a:cs typeface="Arial" panose="020B0604020202020204" pitchFamily="34" charset="0"/>
              </a:rPr>
              <a:t>¿Conoce, la finalidad con la que se le descuenta el 4% al persona activo y el 1% al personal pensionado?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'Resultados Encuesta Si o No'!$B$4</c:f>
              <c:strCache>
                <c:ptCount val="1"/>
                <c:pt idx="0">
                  <c:v>¿Conoce, la finalidad con la que se le descuenta el 4% al persona activo y el 1% al personal pensionado?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7E0-4147-B1AB-E12521630C7B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7E0-4147-B1AB-E12521630C7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99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'Resultados Encuesta Si o No'!$C$3:$D$3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'Resultados Encuesta Si o No'!$C$4:$D$4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7E0-4147-B1AB-E12521630C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 dirty="0">
                <a:latin typeface="Arial" panose="020B0604020202020204" pitchFamily="34" charset="0"/>
                <a:cs typeface="Arial" panose="020B0604020202020204" pitchFamily="34" charset="0"/>
              </a:rPr>
              <a:t>¿Ha asistido alguna vez a la rendición de cuentas de CEFAFA?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'Resultados Encuesta Si o No'!$B$6</c:f>
              <c:strCache>
                <c:ptCount val="1"/>
                <c:pt idx="0">
                  <c:v>¿Ha asistido alguna vez a la rendición de cuentas de CEFAFA? 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40E-4340-AE7C-9E36E2811EEB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40E-4340-AE7C-9E36E2811EE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rgbClr val="0099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rgbClr val="FFFF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'Resultados Encuesta Si o No'!$C$5:$D$5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'Resultados Encuesta Si o No'!$C$6:$D$6</c:f>
              <c:numCache>
                <c:formatCode>0%</c:formatCode>
                <c:ptCount val="2"/>
                <c:pt idx="0">
                  <c:v>0.16</c:v>
                </c:pt>
                <c:pt idx="1">
                  <c:v>0.84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40E-4340-AE7C-9E36E2811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SV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¿CONOCE</a:t>
            </a:r>
            <a:r>
              <a:rPr lang="es-SV" sz="14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 LOS BENEFICIOS QUE SE RECIBEN DEL 4% Y 1%?</a:t>
            </a:r>
            <a:endParaRPr lang="es-SV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176357129365285"/>
          <c:y val="4.629629629629629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6116850067054529E-2"/>
          <c:y val="0.20170168747145453"/>
          <c:w val="0.91919269466316711"/>
          <c:h val="0.5498679980681587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dLbl>
              <c:idx val="0"/>
              <c:layout>
                <c:manualLayout>
                  <c:x val="0"/>
                  <c:y val="0.119187962521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C93-4AFA-9C6B-1182FA2D1CAD}"/>
                </c:ext>
              </c:extLst>
            </c:dLbl>
            <c:dLbl>
              <c:idx val="1"/>
              <c:layout>
                <c:manualLayout>
                  <c:x val="-7.7495069793421823E-17"/>
                  <c:y val="0.110019657711807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C93-4AFA-9C6B-1182FA2D1CAD}"/>
                </c:ext>
              </c:extLst>
            </c:dLbl>
            <c:dLbl>
              <c:idx val="2"/>
              <c:layout>
                <c:manualLayout>
                  <c:x val="1.2681157912867875E-2"/>
                  <c:y val="9.6267200497831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C93-4AFA-9C6B-1182FA2D1CAD}"/>
                </c:ext>
              </c:extLst>
            </c:dLbl>
            <c:dLbl>
              <c:idx val="3"/>
              <c:layout>
                <c:manualLayout>
                  <c:x val="6.3405789564338986E-3"/>
                  <c:y val="7.3346438474538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C93-4AFA-9C6B-1182FA2D1C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FFFF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'Resultado por pregunta'!$B$7:$B$10</c:f>
              <c:strCache>
                <c:ptCount val="4"/>
                <c:pt idx="0">
                  <c:v>MEDICAMENTO Y EQ. MÉDICO</c:v>
                </c:pt>
                <c:pt idx="1">
                  <c:v>NÓ, NO LO SUFICIENTE</c:v>
                </c:pt>
                <c:pt idx="2">
                  <c:v>SI CONOCEN</c:v>
                </c:pt>
                <c:pt idx="3">
                  <c:v>MATERIAL DE REACTIVOS Y APOYO A PACIENTES</c:v>
                </c:pt>
              </c:strCache>
            </c:strRef>
          </c:cat>
          <c:val>
            <c:numRef>
              <c:f>'Resultado por pregunta'!$C$7:$C$10</c:f>
              <c:numCache>
                <c:formatCode>0%</c:formatCode>
                <c:ptCount val="4"/>
                <c:pt idx="0">
                  <c:v>0.32</c:v>
                </c:pt>
                <c:pt idx="1">
                  <c:v>0.28000000000000003</c:v>
                </c:pt>
                <c:pt idx="2">
                  <c:v>0.24</c:v>
                </c:pt>
                <c:pt idx="3">
                  <c:v>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C93-4AFA-9C6B-1182FA2D1C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9968256"/>
        <c:axId val="69969792"/>
        <c:axId val="0"/>
      </c:bar3DChart>
      <c:catAx>
        <c:axId val="6996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SV"/>
          </a:p>
        </c:txPr>
        <c:crossAx val="69969792"/>
        <c:crosses val="autoZero"/>
        <c:auto val="1"/>
        <c:lblAlgn val="ctr"/>
        <c:lblOffset val="100"/>
        <c:noMultiLvlLbl val="0"/>
      </c:catAx>
      <c:valAx>
        <c:axId val="699697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996825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SV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¿QUE LE GUSTARÍA CONOCER SOBRE LOS FONDIOS</a:t>
            </a:r>
            <a:r>
              <a:rPr lang="es-SV" sz="14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 ADMINISTRADOS POR CEFAFA?</a:t>
            </a:r>
            <a:endParaRPr lang="es-SV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dLbls>
            <c:dLbl>
              <c:idx val="0"/>
              <c:layout>
                <c:manualLayout>
                  <c:x val="-1.2731334408019993E-17"/>
                  <c:y val="0.1157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2B4-4134-84BD-72D77826719D}"/>
                </c:ext>
              </c:extLst>
            </c:dLbl>
            <c:dLbl>
              <c:idx val="1"/>
              <c:layout>
                <c:manualLayout>
                  <c:x val="2.7777777777777779E-3"/>
                  <c:y val="0.10185185185185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B4-4134-84BD-72D77826719D}"/>
                </c:ext>
              </c:extLst>
            </c:dLbl>
            <c:dLbl>
              <c:idx val="2"/>
              <c:layout>
                <c:manualLayout>
                  <c:x val="-1.0185067526415994E-16"/>
                  <c:y val="8.7962962962962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2B4-4134-84BD-72D77826719D}"/>
                </c:ext>
              </c:extLst>
            </c:dLbl>
            <c:dLbl>
              <c:idx val="3"/>
              <c:layout>
                <c:manualLayout>
                  <c:x val="-5.5555555555555558E-3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2B4-4134-84BD-72D77826719D}"/>
                </c:ext>
              </c:extLst>
            </c:dLbl>
            <c:dLbl>
              <c:idx val="4"/>
              <c:layout>
                <c:manualLayout>
                  <c:x val="-2.7777777777777779E-3"/>
                  <c:y val="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2B4-4134-84BD-72D7782671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B05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'Resultado por pregunta'!$B$24:$B$28</c:f>
              <c:strCache>
                <c:ptCount val="5"/>
                <c:pt idx="0">
                  <c:v>Como Administran los Fondos</c:v>
                </c:pt>
                <c:pt idx="1">
                  <c:v>Cantidades Exactas de Compras</c:v>
                </c:pt>
                <c:pt idx="2">
                  <c:v>No sabe, No Respondió</c:v>
                </c:pt>
                <c:pt idx="3">
                  <c:v>Si, Le gustaría</c:v>
                </c:pt>
                <c:pt idx="4">
                  <c:v>De los Apoyos de Sanidad Militar</c:v>
                </c:pt>
              </c:strCache>
            </c:strRef>
          </c:cat>
          <c:val>
            <c:numRef>
              <c:f>'Resultado por pregunta'!$C$24:$C$28</c:f>
              <c:numCache>
                <c:formatCode>0%</c:formatCode>
                <c:ptCount val="5"/>
                <c:pt idx="0">
                  <c:v>0.36</c:v>
                </c:pt>
                <c:pt idx="1">
                  <c:v>0.28000000000000003</c:v>
                </c:pt>
                <c:pt idx="2">
                  <c:v>0.2</c:v>
                </c:pt>
                <c:pt idx="3">
                  <c:v>0.08</c:v>
                </c:pt>
                <c:pt idx="4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2B4-4134-84BD-72D7782671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018176"/>
        <c:axId val="70019712"/>
      </c:barChart>
      <c:catAx>
        <c:axId val="7001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SV"/>
          </a:p>
        </c:txPr>
        <c:crossAx val="70019712"/>
        <c:crosses val="autoZero"/>
        <c:auto val="1"/>
        <c:lblAlgn val="ctr"/>
        <c:lblOffset val="100"/>
        <c:noMultiLvlLbl val="0"/>
      </c:catAx>
      <c:valAx>
        <c:axId val="700197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0018176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SV" sz="1400" b="1" i="0" u="sng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¿POR QUE MEDIO DE COMUNICACIÓN LE GUSTARÍA INFORMARSE SOBRE LOS FONDOS ADMINISTRADOS POR CEFAFA?</a:t>
            </a:r>
            <a:endParaRPr lang="es-SV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9.8855310188313172E-2"/>
          <c:y val="0.1023655740639109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136482939632549E-2"/>
          <c:y val="0.27934822027372763"/>
          <c:w val="0.90286351706036749"/>
          <c:h val="0.610844117671411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dLbls>
            <c:dLbl>
              <c:idx val="0"/>
              <c:layout>
                <c:manualLayout>
                  <c:x val="3.4192705511285277E-3"/>
                  <c:y val="-0.210670582252762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09E-41C0-A2E5-7C3F391C53D3}"/>
                </c:ext>
              </c:extLst>
            </c:dLbl>
            <c:dLbl>
              <c:idx val="1"/>
              <c:layout>
                <c:manualLayout>
                  <c:x val="1.7096352755642638E-3"/>
                  <c:y val="-0.145290056726043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09E-41C0-A2E5-7C3F391C53D3}"/>
                </c:ext>
              </c:extLst>
            </c:dLbl>
            <c:dLbl>
              <c:idx val="2"/>
              <c:layout>
                <c:manualLayout>
                  <c:x val="6.2685902617793437E-17"/>
                  <c:y val="-8.717403403562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09E-41C0-A2E5-7C3F391C53D3}"/>
                </c:ext>
              </c:extLst>
            </c:dLbl>
            <c:dLbl>
              <c:idx val="3"/>
              <c:layout>
                <c:manualLayout>
                  <c:x val="3.4192705511285277E-3"/>
                  <c:y val="-6.5380525526719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09E-41C0-A2E5-7C3F391C53D3}"/>
                </c:ext>
              </c:extLst>
            </c:dLbl>
            <c:dLbl>
              <c:idx val="4"/>
              <c:layout>
                <c:manualLayout>
                  <c:x val="3.4192705511285277E-3"/>
                  <c:y val="-5.5694521744983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09E-41C0-A2E5-7C3F391C53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'Resultado por pregunta'!$B$37:$B$42</c:f>
              <c:strCache>
                <c:ptCount val="6"/>
                <c:pt idx="0">
                  <c:v>Redes Sociales</c:v>
                </c:pt>
                <c:pt idx="1">
                  <c:v>Rendicion de Cuentas</c:v>
                </c:pt>
                <c:pt idx="2">
                  <c:v>TV y Radio</c:v>
                </c:pt>
                <c:pt idx="3">
                  <c:v>Periodicos</c:v>
                </c:pt>
                <c:pt idx="4">
                  <c:v>No Sabe, No Responde</c:v>
                </c:pt>
                <c:pt idx="5">
                  <c:v>Call Center</c:v>
                </c:pt>
              </c:strCache>
            </c:strRef>
          </c:cat>
          <c:val>
            <c:numRef>
              <c:f>'Resultado por pregunta'!$C$37:$C$42</c:f>
              <c:numCache>
                <c:formatCode>0%</c:formatCode>
                <c:ptCount val="6"/>
                <c:pt idx="0">
                  <c:v>0.32</c:v>
                </c:pt>
                <c:pt idx="1">
                  <c:v>0.24</c:v>
                </c:pt>
                <c:pt idx="2">
                  <c:v>0.16</c:v>
                </c:pt>
                <c:pt idx="3">
                  <c:v>0.12</c:v>
                </c:pt>
                <c:pt idx="4">
                  <c:v>0.12</c:v>
                </c:pt>
                <c:pt idx="5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9E-41C0-A2E5-7C3F391C53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0326912"/>
        <c:axId val="70340992"/>
        <c:axId val="0"/>
      </c:bar3DChart>
      <c:catAx>
        <c:axId val="7032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SV"/>
          </a:p>
        </c:txPr>
        <c:crossAx val="70340992"/>
        <c:crosses val="autoZero"/>
        <c:auto val="1"/>
        <c:lblAlgn val="ctr"/>
        <c:lblOffset val="100"/>
        <c:noMultiLvlLbl val="0"/>
      </c:catAx>
      <c:valAx>
        <c:axId val="70340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0326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4682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9369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9019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7913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522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142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488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07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3010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5889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3712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DB77A-165F-4584-B67A-5DB7160D227A}" type="datetimeFigureOut">
              <a:rPr lang="es-SV" smtClean="0"/>
              <a:t>01/10/2018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76080-6D6B-44A7-A76A-812BA0554C3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5314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192.158.0.95\soutien1\OFICIAL\2015\DISEÑOS ABI\LOGOS\logo1.2 gran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100" y="150003"/>
            <a:ext cx="1670561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917620" y="2034009"/>
            <a:ext cx="7772400" cy="1470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/>
              <a:t>Encuestas a personal de Alta en la Fuerza Armada 2018</a:t>
            </a:r>
            <a:endParaRPr lang="es-SV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371600" y="3476600"/>
            <a:ext cx="6400800" cy="1752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Personal al que se le descuenta el Fondo para apoyo al COSAM y Fondo del Programa de Rehabilitación.</a:t>
            </a:r>
            <a:endParaRPr lang="es-SV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1371600" y="4578876"/>
            <a:ext cx="6400800" cy="1752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SV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524000" y="4697946"/>
            <a:ext cx="6400800" cy="1752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Muestra de 25 Personas encuestadas al  azar en el Hospital Militar Central.</a:t>
            </a:r>
            <a:endParaRPr lang="es-SV" dirty="0"/>
          </a:p>
        </p:txBody>
      </p:sp>
      <p:pic>
        <p:nvPicPr>
          <p:cNvPr id="7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1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441003"/>
              </p:ext>
            </p:extLst>
          </p:nvPr>
        </p:nvGraphicFramePr>
        <p:xfrm>
          <a:off x="683543" y="1296212"/>
          <a:ext cx="6521706" cy="3873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04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588019"/>
              </p:ext>
            </p:extLst>
          </p:nvPr>
        </p:nvGraphicFramePr>
        <p:xfrm>
          <a:off x="301320" y="1124053"/>
          <a:ext cx="7941927" cy="4958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4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63360"/>
              </p:ext>
            </p:extLst>
          </p:nvPr>
        </p:nvGraphicFramePr>
        <p:xfrm>
          <a:off x="1021631" y="1224927"/>
          <a:ext cx="6552876" cy="3742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91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968756"/>
              </p:ext>
            </p:extLst>
          </p:nvPr>
        </p:nvGraphicFramePr>
        <p:xfrm>
          <a:off x="362954" y="1149214"/>
          <a:ext cx="7429918" cy="3955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98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531755"/>
              </p:ext>
            </p:extLst>
          </p:nvPr>
        </p:nvGraphicFramePr>
        <p:xfrm>
          <a:off x="869354" y="746686"/>
          <a:ext cx="7428485" cy="5244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94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157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CAMPOS</dc:creator>
  <cp:lastModifiedBy>OFICIAL</cp:lastModifiedBy>
  <cp:revision>10</cp:revision>
  <dcterms:created xsi:type="dcterms:W3CDTF">2018-09-16T20:43:21Z</dcterms:created>
  <dcterms:modified xsi:type="dcterms:W3CDTF">2018-10-01T17:50:05Z</dcterms:modified>
</cp:coreProperties>
</file>