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ppt/theme/themeOverride1.xml" ContentType="application/vnd.openxmlformats-officedocument.themeOverride+xml"/>
  <Override PartName="/ppt/charts/chart3.xml" ContentType="application/vnd.openxmlformats-officedocument.drawingml.chart+xml"/>
  <Override PartName="/ppt/theme/themeOverride2.xml" ContentType="application/vnd.openxmlformats-officedocument.themeOverride+xml"/>
  <Override PartName="/ppt/charts/chart4.xml" ContentType="application/vnd.openxmlformats-officedocument.drawingml.chart+xml"/>
  <Override PartName="/ppt/theme/themeOverride3.xml" ContentType="application/vnd.openxmlformats-officedocument.themeOverride+xml"/>
  <Override PartName="/ppt/charts/chart5.xml" ContentType="application/vnd.openxmlformats-officedocument.drawingml.chart+xml"/>
  <Override PartName="/ppt/theme/themeOverride4.xml" ContentType="application/vnd.openxmlformats-officedocument.themeOverride+xml"/>
  <Override PartName="/ppt/charts/chart6.xml" ContentType="application/vnd.openxmlformats-officedocument.drawingml.chart+xml"/>
  <Override PartName="/ppt/theme/themeOverride5.xml" ContentType="application/vnd.openxmlformats-officedocument.themeOverride+xml"/>
  <Override PartName="/ppt/charts/chart7.xml" ContentType="application/vnd.openxmlformats-officedocument.drawingml.chart+xml"/>
  <Override PartName="/ppt/theme/themeOverride6.xml" ContentType="application/vnd.openxmlformats-officedocument.themeOverride+xml"/>
  <Override PartName="/ppt/charts/chart8.xml" ContentType="application/vnd.openxmlformats-officedocument.drawingml.chart+xml"/>
  <Override PartName="/ppt/theme/themeOverride7.xml" ContentType="application/vnd.openxmlformats-officedocument.themeOverr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</p:sldIdLst>
  <p:sldSz cx="9144000" cy="6858000" type="screen4x3"/>
  <p:notesSz cx="6858000" cy="9144000"/>
  <p:defaultTextStyle>
    <a:defPPr>
      <a:defRPr lang="es-SV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1416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Hoja_de_c_lculo_de_Microsoft_Excel1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2.xlsx"/><Relationship Id="rId1" Type="http://schemas.openxmlformats.org/officeDocument/2006/relationships/themeOverride" Target="../theme/themeOverride1.xml"/></Relationships>
</file>

<file path=ppt/charts/_rels/chart3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3.xlsx"/><Relationship Id="rId1" Type="http://schemas.openxmlformats.org/officeDocument/2006/relationships/themeOverride" Target="../theme/themeOverride2.xml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4.xlsx"/><Relationship Id="rId1" Type="http://schemas.openxmlformats.org/officeDocument/2006/relationships/themeOverride" Target="../theme/themeOverride3.xml"/></Relationships>
</file>

<file path=ppt/charts/_rels/chart5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5.xlsx"/><Relationship Id="rId1" Type="http://schemas.openxmlformats.org/officeDocument/2006/relationships/themeOverride" Target="../theme/themeOverride4.xml"/></Relationships>
</file>

<file path=ppt/charts/_rels/chart6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6.xlsx"/><Relationship Id="rId1" Type="http://schemas.openxmlformats.org/officeDocument/2006/relationships/themeOverride" Target="../theme/themeOverride5.xml"/></Relationships>
</file>

<file path=ppt/charts/_rels/chart7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7.xlsx"/><Relationship Id="rId1" Type="http://schemas.openxmlformats.org/officeDocument/2006/relationships/themeOverride" Target="../theme/themeOverride6.xml"/></Relationships>
</file>

<file path=ppt/charts/_rels/chart8.xml.rels><?xml version="1.0" encoding="UTF-8" standalone="yes"?>
<Relationships xmlns="http://schemas.openxmlformats.org/package/2006/relationships"><Relationship Id="rId2" Type="http://schemas.openxmlformats.org/officeDocument/2006/relationships/package" Target="../embeddings/Hoja_de_c_lculo_de_Microsoft_Excel8.xlsx"/><Relationship Id="rId1" Type="http://schemas.openxmlformats.org/officeDocument/2006/relationships/themeOverride" Target="../theme/themeOverrid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1. Rango de edad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15-25</c:v>
                </c:pt>
                <c:pt idx="1">
                  <c:v>26-35</c:v>
                </c:pt>
                <c:pt idx="2">
                  <c:v>36-50</c:v>
                </c:pt>
                <c:pt idx="3">
                  <c:v>Mayor de 50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7</c:v>
                </c:pt>
                <c:pt idx="1">
                  <c:v>27</c:v>
                </c:pt>
                <c:pt idx="2">
                  <c:v>45</c:v>
                </c:pt>
                <c:pt idx="3">
                  <c:v>21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2. Sexo</a:t>
            </a:r>
            <a:endParaRPr lang="es-SV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2. Sexo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Femenino</c:v>
                </c:pt>
                <c:pt idx="1">
                  <c:v>Masculino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58</c:v>
                </c:pt>
                <c:pt idx="1">
                  <c:v>42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3. Visita frecuentemente las Farmacias</a:t>
            </a:r>
            <a:endParaRPr lang="es-SV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 Visita frecuentemente las Farmacias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Si</c:v>
                </c:pt>
                <c:pt idx="1">
                  <c:v>No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62</c:v>
                </c:pt>
                <c:pt idx="1">
                  <c:v>38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4. Con que frecuencia lo hace</a:t>
            </a:r>
            <a:endParaRPr lang="es-SV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 Visita frecuentemente las Farmacias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Hoja1!$A$2:$A$5</c:f>
              <c:strCache>
                <c:ptCount val="4"/>
                <c:pt idx="0">
                  <c:v>A diario</c:v>
                </c:pt>
                <c:pt idx="1">
                  <c:v>Una vez a la semana</c:v>
                </c:pt>
                <c:pt idx="2">
                  <c:v>Más de una vez a la semana</c:v>
                </c:pt>
                <c:pt idx="3">
                  <c:v>Una vez al mes</c:v>
                </c:pt>
              </c:strCache>
            </c:strRef>
          </c:cat>
          <c:val>
            <c:numRef>
              <c:f>Hoja1!$B$2:$B$5</c:f>
              <c:numCache>
                <c:formatCode>General</c:formatCode>
                <c:ptCount val="4"/>
                <c:pt idx="0">
                  <c:v>62</c:v>
                </c:pt>
                <c:pt idx="1">
                  <c:v>38</c:v>
                </c:pt>
                <c:pt idx="2">
                  <c:v>38</c:v>
                </c:pt>
                <c:pt idx="3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5. ¿A</a:t>
            </a:r>
            <a:r>
              <a:rPr lang="es-SV" baseline="0" dirty="0" smtClean="0"/>
              <a:t> qué le da preferencia cuando compra: A la cercanía del establecimiento, a la calidad del servicio o al precio?</a:t>
            </a:r>
            <a:endParaRPr lang="es-SV" dirty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 Visita frecuentemente las Farmacias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Cercania</c:v>
                </c:pt>
                <c:pt idx="1">
                  <c:v>Precio</c:v>
                </c:pt>
                <c:pt idx="2">
                  <c:v>Servicio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21</c:v>
                </c:pt>
                <c:pt idx="1">
                  <c:v>66</c:v>
                </c:pt>
                <c:pt idx="2">
                  <c:v>13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6.</a:t>
            </a:r>
            <a:r>
              <a:rPr lang="es-SV" baseline="0" dirty="0"/>
              <a:t> </a:t>
            </a:r>
            <a:r>
              <a:rPr lang="es-SV" baseline="0" dirty="0" smtClean="0"/>
              <a:t>Regularmente ¿para quién compra medicamento?</a:t>
            </a:r>
            <a:endParaRPr lang="es-SV" dirty="0" smtClean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 Visita frecuentemente las Farmacias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Hoja1!$A$2:$A$4</c:f>
              <c:strCache>
                <c:ptCount val="3"/>
                <c:pt idx="0">
                  <c:v>Usted mismo</c:v>
                </c:pt>
                <c:pt idx="1">
                  <c:v>Otros</c:v>
                </c:pt>
                <c:pt idx="2">
                  <c:v>Familiares</c:v>
                </c:pt>
              </c:strCache>
            </c:strRef>
          </c:cat>
          <c:val>
            <c:numRef>
              <c:f>Hoja1!$B$2:$B$4</c:f>
              <c:numCache>
                <c:formatCode>General</c:formatCode>
                <c:ptCount val="3"/>
                <c:pt idx="0">
                  <c:v>40</c:v>
                </c:pt>
                <c:pt idx="1">
                  <c:v>25</c:v>
                </c:pt>
                <c:pt idx="2">
                  <c:v>35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7. ¿Cuál</a:t>
            </a:r>
            <a:r>
              <a:rPr lang="es-SV" baseline="0" dirty="0" smtClean="0"/>
              <a:t> es el horario  más accesible para hacer sus compras?</a:t>
            </a:r>
            <a:endParaRPr lang="es-SV" dirty="0" smtClean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 Visita frecuentemente las Farmacias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Hoja1!$A$2:$A$3</c:f>
              <c:strCache>
                <c:ptCount val="2"/>
                <c:pt idx="0">
                  <c:v>Mañana</c:v>
                </c:pt>
                <c:pt idx="1">
                  <c:v>Tarde</c:v>
                </c:pt>
              </c:strCache>
            </c:strRef>
          </c:cat>
          <c:val>
            <c:numRef>
              <c:f>Hoja1!$B$2:$B$3</c:f>
              <c:numCache>
                <c:formatCode>General</c:formatCode>
                <c:ptCount val="2"/>
                <c:pt idx="0">
                  <c:v>56</c:v>
                </c:pt>
                <c:pt idx="1">
                  <c:v>44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0"/>
  <c:lang val="es-SV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lrMapOvr bg1="lt1" tx1="dk1" bg2="lt2" tx2="dk2" accent1="accent1" accent2="accent2" accent3="accent3" accent4="accent4" accent5="accent5" accent6="accent6" hlink="hlink" folHlink="folHlink"/>
  <c:chart>
    <c:title>
      <c:tx>
        <c:rich>
          <a:bodyPr/>
          <a:lstStyle/>
          <a:p>
            <a:pPr>
              <a:defRPr/>
            </a:pPr>
            <a:r>
              <a:rPr lang="es-SV" dirty="0" smtClean="0"/>
              <a:t>8. Factores de mayor importancia </a:t>
            </a:r>
            <a:endParaRPr lang="es-SV" dirty="0" smtClean="0"/>
          </a:p>
        </c:rich>
      </c:tx>
      <c:layout/>
      <c:overlay val="0"/>
    </c:title>
    <c:autoTitleDeleted val="0"/>
    <c:view3D>
      <c:rotX val="30"/>
      <c:rotY val="0"/>
      <c:rAngAx val="0"/>
      <c:perspective val="3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Hoja1!$B$1</c:f>
              <c:strCache>
                <c:ptCount val="1"/>
                <c:pt idx="0">
                  <c:v>3. Visita frecuentemente las Farmacias</c:v>
                </c:pt>
              </c:strCache>
            </c:strRef>
          </c:tx>
          <c:dLbls>
            <c:showLegendKey val="0"/>
            <c:showVal val="0"/>
            <c:showCatName val="0"/>
            <c:showSerName val="0"/>
            <c:showPercent val="1"/>
            <c:showBubbleSize val="0"/>
            <c:showLeaderLines val="1"/>
          </c:dLbls>
          <c:cat>
            <c:strRef>
              <c:f>Hoja1!$A$2:$A$6</c:f>
              <c:strCache>
                <c:ptCount val="5"/>
                <c:pt idx="0">
                  <c:v>Amabilidad y presentación personal</c:v>
                </c:pt>
                <c:pt idx="1">
                  <c:v>Orden y Limpieza</c:v>
                </c:pt>
                <c:pt idx="2">
                  <c:v> Precios</c:v>
                </c:pt>
                <c:pt idx="3">
                  <c:v>Ubicación</c:v>
                </c:pt>
                <c:pt idx="4">
                  <c:v>Horarios</c:v>
                </c:pt>
              </c:strCache>
            </c:strRef>
          </c:cat>
          <c:val>
            <c:numRef>
              <c:f>Hoja1!$B$2:$B$6</c:f>
              <c:numCache>
                <c:formatCode>General</c:formatCode>
                <c:ptCount val="5"/>
                <c:pt idx="0">
                  <c:v>33</c:v>
                </c:pt>
                <c:pt idx="1">
                  <c:v>28</c:v>
                </c:pt>
                <c:pt idx="2">
                  <c:v>20</c:v>
                </c:pt>
                <c:pt idx="3">
                  <c:v>10</c:v>
                </c:pt>
                <c:pt idx="4">
                  <c:v>9</c:v>
                </c:pt>
              </c:numCache>
            </c:numRef>
          </c:val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layout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s-SV"/>
    </a:p>
  </c:txPr>
  <c:externalData r:id="rId2">
    <c:autoUpdate val="0"/>
  </c:externalData>
</c:chartSpac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418300273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4830026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56821104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59383807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60282474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17728665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641199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23741624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311388196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25954159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SV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SV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6096553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SV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SV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C2506C5-B6F4-4DE6-98DA-AB25B56E1D07}" type="datetimeFigureOut">
              <a:rPr lang="es-SV" smtClean="0"/>
              <a:t>15/10/2014</a:t>
            </a:fld>
            <a:endParaRPr lang="es-SV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SV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4A3F9C-8089-4DFB-9015-932560489658}" type="slidenum">
              <a:rPr lang="es-SV" smtClean="0"/>
              <a:t>‹Nº›</a:t>
            </a:fld>
            <a:endParaRPr lang="es-SV"/>
          </a:p>
        </p:txBody>
      </p:sp>
    </p:spTree>
    <p:extLst>
      <p:ext uri="{BB962C8B-B14F-4D97-AF65-F5344CB8AC3E}">
        <p14:creationId xmlns:p14="http://schemas.microsoft.com/office/powerpoint/2010/main" val="107356666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SV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648402" y="2492896"/>
            <a:ext cx="1859702" cy="187220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1 CuadroTexto"/>
          <p:cNvSpPr txBox="1"/>
          <p:nvPr/>
        </p:nvSpPr>
        <p:spPr>
          <a:xfrm>
            <a:off x="755576" y="836712"/>
            <a:ext cx="748883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3600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36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CuadroTexto"/>
          <p:cNvSpPr txBox="1"/>
          <p:nvPr/>
        </p:nvSpPr>
        <p:spPr>
          <a:xfrm>
            <a:off x="899592" y="4839543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dirty="0" smtClean="0">
                <a:latin typeface="Arial" pitchFamily="34" charset="0"/>
                <a:cs typeface="Arial" pitchFamily="34" charset="0"/>
              </a:rPr>
              <a:t>SONDEO DE ACEPTACIÓN DE MARCA</a:t>
            </a:r>
            <a:endParaRPr lang="es-SV" sz="24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5" name="4 CuadroTexto"/>
          <p:cNvSpPr txBox="1"/>
          <p:nvPr/>
        </p:nvSpPr>
        <p:spPr>
          <a:xfrm>
            <a:off x="899592" y="5271591"/>
            <a:ext cx="7488832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400" dirty="0" smtClean="0">
                <a:latin typeface="Arial" pitchFamily="34" charset="0"/>
                <a:cs typeface="Arial" pitchFamily="34" charset="0"/>
              </a:rPr>
              <a:t>2013</a:t>
            </a:r>
            <a:endParaRPr lang="es-SV" sz="24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33563719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</a:t>
            </a:r>
            <a:r>
              <a:rPr lang="es-SV" sz="2000" b="1" dirty="0" smtClean="0">
                <a:latin typeface="Arial" pitchFamily="34" charset="0"/>
                <a:cs typeface="Arial" pitchFamily="34" charset="0"/>
              </a:rPr>
              <a:t>2013</a:t>
            </a:r>
            <a:endParaRPr lang="es-SV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614911384"/>
              </p:ext>
            </p:extLst>
          </p:nvPr>
        </p:nvGraphicFramePr>
        <p:xfrm>
          <a:off x="133164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91368648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1403648" y="992922"/>
            <a:ext cx="612068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RESULTADO DE MUESTRA A TRAVÉS DE ENCUESTAS AL PÚBLICO EN GENERAL</a:t>
            </a:r>
            <a:endParaRPr lang="es-SV" sz="2000" b="1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6" name="5 CuadroTexto"/>
          <p:cNvSpPr txBox="1"/>
          <p:nvPr/>
        </p:nvSpPr>
        <p:spPr>
          <a:xfrm>
            <a:off x="1475656" y="2060848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OBJETIVO:</a:t>
            </a:r>
            <a:endParaRPr lang="es-SV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7" name="6 CuadroTexto"/>
          <p:cNvSpPr txBox="1"/>
          <p:nvPr/>
        </p:nvSpPr>
        <p:spPr>
          <a:xfrm>
            <a:off x="755577" y="2492896"/>
            <a:ext cx="7632847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Arial" pitchFamily="34" charset="0"/>
                <a:cs typeface="Arial" pitchFamily="34" charset="0"/>
              </a:rPr>
              <a:t>Identificar el reconocimiento de marca y aceptación de la misma a través de un sondeo a las personas que visitan las diversas sucursales del CEFAFA y la percepción del servicio que recibe.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8" name="7 CuadroTexto"/>
          <p:cNvSpPr txBox="1"/>
          <p:nvPr/>
        </p:nvSpPr>
        <p:spPr>
          <a:xfrm>
            <a:off x="1628056" y="3645024"/>
            <a:ext cx="612068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ANTECEDENTES:</a:t>
            </a:r>
            <a:endParaRPr lang="es-SV" sz="20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8 CuadroTexto"/>
          <p:cNvSpPr txBox="1"/>
          <p:nvPr/>
        </p:nvSpPr>
        <p:spPr>
          <a:xfrm>
            <a:off x="771454" y="4241634"/>
            <a:ext cx="763284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dirty="0" smtClean="0">
                <a:latin typeface="Arial" pitchFamily="34" charset="0"/>
                <a:cs typeface="Arial" pitchFamily="34" charset="0"/>
              </a:rPr>
              <a:t>La presente información hace referencia al sondeo del nivel de aceptación y a la vez, lo que el cliente piensa de nosotros o como nos proyecta, en base a la percepción que tiene de Farmacias CEFAFA, dando la oportunidad de conocer el motivo de porqué nos prefiere.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0341462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2013</a:t>
            </a:r>
          </a:p>
          <a:p>
            <a:pPr algn="ctr"/>
            <a:endParaRPr lang="es-SV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Identificar la percepción de los clientes sobre la ubicación, horarios y frecuencia de compra en productos de la rama Farmacéutica.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662573694"/>
              </p:ext>
            </p:extLst>
          </p:nvPr>
        </p:nvGraphicFramePr>
        <p:xfrm>
          <a:off x="1451992" y="27761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51475455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2013</a:t>
            </a:r>
          </a:p>
          <a:p>
            <a:pPr algn="ctr"/>
            <a:endParaRPr lang="es-SV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Identificar la percepción de los clientes sobre la ubicación, horarios y frecuencia de compra en productos de la rama Farmacéutica.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1005189535"/>
              </p:ext>
            </p:extLst>
          </p:nvPr>
        </p:nvGraphicFramePr>
        <p:xfrm>
          <a:off x="1451992" y="27761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80386491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2013</a:t>
            </a:r>
          </a:p>
          <a:p>
            <a:pPr algn="ctr"/>
            <a:endParaRPr lang="es-SV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Identificar la percepción de los clientes sobre la ubicación, horarios y frecuencia de compra en productos de la rama Farmacéutica.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2952242608"/>
              </p:ext>
            </p:extLst>
          </p:nvPr>
        </p:nvGraphicFramePr>
        <p:xfrm>
          <a:off x="1451992" y="27761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2529774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2013</a:t>
            </a:r>
          </a:p>
          <a:p>
            <a:pPr algn="ctr"/>
            <a:endParaRPr lang="es-SV" sz="2000" b="1" dirty="0">
              <a:latin typeface="Arial" pitchFamily="34" charset="0"/>
              <a:cs typeface="Arial" pitchFamily="34" charset="0"/>
            </a:endParaRPr>
          </a:p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OBJETIVO: </a:t>
            </a:r>
            <a:r>
              <a:rPr lang="es-SV" sz="2000" dirty="0" smtClean="0">
                <a:latin typeface="Arial" pitchFamily="34" charset="0"/>
                <a:cs typeface="Arial" pitchFamily="34" charset="0"/>
              </a:rPr>
              <a:t>Identificar la percepción de los clientes sobre la ubicación, horarios y frecuencia de compra en productos de la rama Farmacéutica.</a:t>
            </a:r>
            <a:endParaRPr lang="es-SV" sz="2000" dirty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167591856"/>
              </p:ext>
            </p:extLst>
          </p:nvPr>
        </p:nvGraphicFramePr>
        <p:xfrm>
          <a:off x="1451992" y="2776198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94642753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</a:t>
            </a:r>
            <a:r>
              <a:rPr lang="es-SV" sz="2000" b="1" dirty="0" smtClean="0">
                <a:latin typeface="Arial" pitchFamily="34" charset="0"/>
                <a:cs typeface="Arial" pitchFamily="34" charset="0"/>
              </a:rPr>
              <a:t>2013</a:t>
            </a:r>
            <a:endParaRPr lang="es-SV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077185949"/>
              </p:ext>
            </p:extLst>
          </p:nvPr>
        </p:nvGraphicFramePr>
        <p:xfrm>
          <a:off x="133164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877042734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</a:t>
            </a:r>
            <a:r>
              <a:rPr lang="es-SV" sz="2000" b="1" dirty="0" smtClean="0">
                <a:latin typeface="Arial" pitchFamily="34" charset="0"/>
                <a:cs typeface="Arial" pitchFamily="34" charset="0"/>
              </a:rPr>
              <a:t>2013</a:t>
            </a:r>
            <a:endParaRPr lang="es-SV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1106537444"/>
              </p:ext>
            </p:extLst>
          </p:nvPr>
        </p:nvGraphicFramePr>
        <p:xfrm>
          <a:off x="133164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107943125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CuadroTexto"/>
          <p:cNvSpPr txBox="1"/>
          <p:nvPr/>
        </p:nvSpPr>
        <p:spPr>
          <a:xfrm>
            <a:off x="899592" y="282134"/>
            <a:ext cx="7488832" cy="33855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s-SV" sz="1600" b="1" dirty="0" smtClean="0">
                <a:latin typeface="Arial" pitchFamily="34" charset="0"/>
                <a:cs typeface="Arial" pitchFamily="34" charset="0"/>
              </a:rPr>
              <a:t>CENTRO FARMACÉUTICO DE LA FUERZA ARMADA</a:t>
            </a:r>
            <a:endParaRPr lang="es-SV" sz="1600" b="1" dirty="0">
              <a:latin typeface="Arial" pitchFamily="34" charset="0"/>
              <a:cs typeface="Arial" pitchFamily="34" charset="0"/>
            </a:endParaRPr>
          </a:p>
        </p:txBody>
      </p:sp>
      <p:sp>
        <p:nvSpPr>
          <p:cNvPr id="4" name="3 Rectángulo"/>
          <p:cNvSpPr/>
          <p:nvPr/>
        </p:nvSpPr>
        <p:spPr>
          <a:xfrm>
            <a:off x="755577" y="599202"/>
            <a:ext cx="5904656" cy="45719"/>
          </a:xfrm>
          <a:prstGeom prst="rect">
            <a:avLst/>
          </a:prstGeom>
          <a:solidFill>
            <a:srgbClr val="92D050"/>
          </a:solidFill>
          <a:ln>
            <a:solidFill>
              <a:schemeClr val="bg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s-SV"/>
          </a:p>
        </p:txBody>
      </p:sp>
      <p:sp>
        <p:nvSpPr>
          <p:cNvPr id="5" name="4 CuadroTexto"/>
          <p:cNvSpPr txBox="1"/>
          <p:nvPr/>
        </p:nvSpPr>
        <p:spPr>
          <a:xfrm>
            <a:off x="755577" y="992922"/>
            <a:ext cx="748883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s-SV" sz="2000" b="1" dirty="0" smtClean="0">
                <a:latin typeface="Arial" pitchFamily="34" charset="0"/>
                <a:cs typeface="Arial" pitchFamily="34" charset="0"/>
              </a:rPr>
              <a:t>Encuesta para público en general </a:t>
            </a:r>
            <a:r>
              <a:rPr lang="es-SV" sz="2000" b="1" dirty="0" smtClean="0">
                <a:latin typeface="Arial" pitchFamily="34" charset="0"/>
                <a:cs typeface="Arial" pitchFamily="34" charset="0"/>
              </a:rPr>
              <a:t>2013</a:t>
            </a:r>
            <a:endParaRPr lang="es-SV" sz="2000" b="1" dirty="0" smtClean="0">
              <a:latin typeface="Arial" pitchFamily="34" charset="0"/>
              <a:cs typeface="Arial" pitchFamily="34" charset="0"/>
            </a:endParaRPr>
          </a:p>
        </p:txBody>
      </p:sp>
      <p:pic>
        <p:nvPicPr>
          <p:cNvPr id="2" name="Picture 2" descr="C:\Users\oficial\Desktop\VIDEO\CONVENIOS\CEFAFA transparente.pn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7504" y="70834"/>
            <a:ext cx="832289" cy="83788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graphicFrame>
        <p:nvGraphicFramePr>
          <p:cNvPr id="10" name="9 Gráfico"/>
          <p:cNvGraphicFramePr/>
          <p:nvPr>
            <p:extLst>
              <p:ext uri="{D42A27DB-BD31-4B8C-83A1-F6EECF244321}">
                <p14:modId xmlns:p14="http://schemas.microsoft.com/office/powerpoint/2010/main" val="3124809765"/>
              </p:ext>
            </p:extLst>
          </p:nvPr>
        </p:nvGraphicFramePr>
        <p:xfrm>
          <a:off x="1331640" y="1988840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4109745955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Override1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2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3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4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5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6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ppt/theme/themeOverride7.xml><?xml version="1.0" encoding="utf-8"?>
<a:themeOverride xmlns:a="http://schemas.openxmlformats.org/drawingml/2006/main">
  <a:clrScheme name="Office">
    <a:dk1>
      <a:sysClr val="windowText" lastClr="000000"/>
    </a:dk1>
    <a:lt1>
      <a:sysClr val="window" lastClr="FFFFFF"/>
    </a:lt1>
    <a:dk2>
      <a:srgbClr val="1F497D"/>
    </a:dk2>
    <a:lt2>
      <a:srgbClr val="EEECE1"/>
    </a:lt2>
    <a:accent1>
      <a:srgbClr val="4F81BD"/>
    </a:accent1>
    <a:accent2>
      <a:srgbClr val="C0504D"/>
    </a:accent2>
    <a:accent3>
      <a:srgbClr val="9BBB59"/>
    </a:accent3>
    <a:accent4>
      <a:srgbClr val="8064A2"/>
    </a:accent4>
    <a:accent5>
      <a:srgbClr val="4BACC6"/>
    </a:accent5>
    <a:accent6>
      <a:srgbClr val="F79646"/>
    </a:accent6>
    <a:hlink>
      <a:srgbClr val="0000FF"/>
    </a:hlink>
    <a:folHlink>
      <a:srgbClr val="800080"/>
    </a:folHlink>
  </a:clrScheme>
  <a:fontScheme name="Office">
    <a:maj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Times New Roman"/>
      <a:font script="Hebr" typeface="Times New Roman"/>
      <a:font script="Thai" typeface="Angsana New"/>
      <a:font script="Ethi" typeface="Nyala"/>
      <a:font script="Beng" typeface="Vrinda"/>
      <a:font script="Gujr" typeface="Shruti"/>
      <a:font script="Khmr" typeface="MoolBoran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Times New Roman"/>
      <a:font script="Uigh" typeface="Microsoft Uighur"/>
      <a:font script="Geor" typeface="Sylfaen"/>
    </a:majorFont>
    <a:minorFont>
      <a:latin typeface="Calibri"/>
      <a:ea typeface=""/>
      <a:cs typeface=""/>
      <a:font script="Jpan" typeface="ＭＳ Ｐゴシック"/>
      <a:font script="Hang" typeface="맑은 고딕"/>
      <a:font script="Hans" typeface="宋体"/>
      <a:font script="Hant" typeface="新細明體"/>
      <a:font script="Arab" typeface="Arial"/>
      <a:font script="Hebr" typeface="Arial"/>
      <a:font script="Thai" typeface="Cordia New"/>
      <a:font script="Ethi" typeface="Nyala"/>
      <a:font script="Beng" typeface="Vrinda"/>
      <a:font script="Gujr" typeface="Shruti"/>
      <a:font script="Khmr" typeface="DaunPenh"/>
      <a:font script="Knda" typeface="Tunga"/>
      <a:font script="Guru" typeface="Raavi"/>
      <a:font script="Cans" typeface="Euphemia"/>
      <a:font script="Cher" typeface="Plantagenet Cherokee"/>
      <a:font script="Yiii" typeface="Microsoft Yi Baiti"/>
      <a:font script="Tibt" typeface="Microsoft Himalaya"/>
      <a:font script="Thaa" typeface="MV Boli"/>
      <a:font script="Deva" typeface="Mangal"/>
      <a:font script="Telu" typeface="Gautami"/>
      <a:font script="Taml" typeface="Latha"/>
      <a:font script="Syrc" typeface="Estrangelo Edessa"/>
      <a:font script="Orya" typeface="Kalinga"/>
      <a:font script="Mlym" typeface="Kartika"/>
      <a:font script="Laoo" typeface="DokChampa"/>
      <a:font script="Sinh" typeface="Iskoola Pota"/>
      <a:font script="Mong" typeface="Mongolian Baiti"/>
      <a:font script="Viet" typeface="Arial"/>
      <a:font script="Uigh" typeface="Microsoft Uighur"/>
      <a:font script="Geor" typeface="Sylfaen"/>
    </a:minorFont>
  </a:fontScheme>
  <a:fmtScheme name="Office">
    <a:fillStyleLst>
      <a:solidFill>
        <a:schemeClr val="phClr"/>
      </a:solidFill>
      <a:gradFill rotWithShape="1">
        <a:gsLst>
          <a:gs pos="0">
            <a:schemeClr val="phClr">
              <a:tint val="50000"/>
              <a:satMod val="300000"/>
            </a:schemeClr>
          </a:gs>
          <a:gs pos="35000">
            <a:schemeClr val="phClr">
              <a:tint val="37000"/>
              <a:satMod val="300000"/>
            </a:schemeClr>
          </a:gs>
          <a:gs pos="100000">
            <a:schemeClr val="phClr">
              <a:tint val="15000"/>
              <a:satMod val="350000"/>
            </a:schemeClr>
          </a:gs>
        </a:gsLst>
        <a:lin ang="16200000" scaled="1"/>
      </a:gradFill>
      <a:gradFill rotWithShape="1">
        <a:gsLst>
          <a:gs pos="0">
            <a:schemeClr val="phClr">
              <a:shade val="51000"/>
              <a:satMod val="130000"/>
            </a:schemeClr>
          </a:gs>
          <a:gs pos="80000">
            <a:schemeClr val="phClr">
              <a:shade val="93000"/>
              <a:satMod val="130000"/>
            </a:schemeClr>
          </a:gs>
          <a:gs pos="100000">
            <a:schemeClr val="phClr">
              <a:shade val="94000"/>
              <a:satMod val="135000"/>
            </a:schemeClr>
          </a:gs>
        </a:gsLst>
        <a:lin ang="16200000" scaled="0"/>
      </a:gradFill>
    </a:fillStyleLst>
    <a:lnStyleLst>
      <a:ln w="9525" cap="flat" cmpd="sng" algn="ctr">
        <a:solidFill>
          <a:schemeClr val="phClr">
            <a:shade val="95000"/>
            <a:satMod val="105000"/>
          </a:schemeClr>
        </a:solidFill>
        <a:prstDash val="solid"/>
      </a:ln>
      <a:ln w="25400" cap="flat" cmpd="sng" algn="ctr">
        <a:solidFill>
          <a:schemeClr val="phClr"/>
        </a:solidFill>
        <a:prstDash val="solid"/>
      </a:ln>
      <a:ln w="38100" cap="flat" cmpd="sng" algn="ctr">
        <a:solidFill>
          <a:schemeClr val="phClr"/>
        </a:solidFill>
        <a:prstDash val="solid"/>
      </a:ln>
    </a:lnStyleLst>
    <a:effectStyleLst>
      <a:effectStyle>
        <a:effectLst>
          <a:outerShdw blurRad="40000" dist="20000" dir="5400000" rotWithShape="0">
            <a:srgbClr val="000000">
              <a:alpha val="38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</a:effectStyle>
      <a:effectStyle>
        <a:effectLst>
          <a:outerShdw blurRad="40000" dist="23000" dir="5400000" rotWithShape="0">
            <a:srgbClr val="000000">
              <a:alpha val="35000"/>
            </a:srgbClr>
          </a:outerShdw>
        </a:effectLst>
        <a:scene3d>
          <a:camera prst="orthographicFront">
            <a:rot lat="0" lon="0" rev="0"/>
          </a:camera>
          <a:lightRig rig="threePt" dir="t">
            <a:rot lat="0" lon="0" rev="1200000"/>
          </a:lightRig>
        </a:scene3d>
        <a:sp3d>
          <a:bevelT w="63500" h="25400"/>
        </a:sp3d>
      </a:effectStyle>
    </a:effectStyleLst>
    <a:bgFillStyleLst>
      <a:solidFill>
        <a:schemeClr val="phClr"/>
      </a:solidFill>
      <a:gradFill rotWithShape="1">
        <a:gsLst>
          <a:gs pos="0">
            <a:schemeClr val="phClr">
              <a:tint val="40000"/>
              <a:satMod val="350000"/>
            </a:schemeClr>
          </a:gs>
          <a:gs pos="40000">
            <a:schemeClr val="phClr">
              <a:tint val="45000"/>
              <a:shade val="99000"/>
              <a:satMod val="350000"/>
            </a:schemeClr>
          </a:gs>
          <a:gs pos="100000">
            <a:schemeClr val="phClr">
              <a:shade val="20000"/>
              <a:satMod val="255000"/>
            </a:schemeClr>
          </a:gs>
        </a:gsLst>
        <a:path path="circle">
          <a:fillToRect l="50000" t="-80000" r="50000" b="180000"/>
        </a:path>
      </a:gradFill>
      <a:gradFill rotWithShape="1">
        <a:gsLst>
          <a:gs pos="0">
            <a:schemeClr val="phClr">
              <a:tint val="80000"/>
              <a:satMod val="300000"/>
            </a:schemeClr>
          </a:gs>
          <a:gs pos="100000">
            <a:schemeClr val="phClr">
              <a:shade val="30000"/>
              <a:satMod val="200000"/>
            </a:schemeClr>
          </a:gs>
        </a:gsLst>
        <a:path path="circle">
          <a:fillToRect l="50000" t="50000" r="50000" b="50000"/>
        </a:path>
      </a:gradFill>
    </a:bgFillStyleLst>
  </a:fmtScheme>
</a:themeOverride>
</file>

<file path=docProps/app.xml><?xml version="1.0" encoding="utf-8"?>
<Properties xmlns="http://schemas.openxmlformats.org/officeDocument/2006/extended-properties" xmlns:vt="http://schemas.openxmlformats.org/officeDocument/2006/docPropsVTypes">
  <TotalTime>214</TotalTime>
  <Words>385</Words>
  <Application>Microsoft Office PowerPoint</Application>
  <PresentationFormat>Presentación en pantalla (4:3)</PresentationFormat>
  <Paragraphs>41</Paragraphs>
  <Slides>10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10</vt:i4>
      </vt:variant>
    </vt:vector>
  </HeadingPairs>
  <TitlesOfParts>
    <vt:vector size="11" baseType="lpstr">
      <vt:lpstr>Tema de Office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  <vt:lpstr>Presentación de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Presentación de PowerPoint</dc:title>
  <dc:creator>oficial</dc:creator>
  <cp:lastModifiedBy>oficial</cp:lastModifiedBy>
  <cp:revision>10</cp:revision>
  <dcterms:created xsi:type="dcterms:W3CDTF">2014-10-14T16:00:26Z</dcterms:created>
  <dcterms:modified xsi:type="dcterms:W3CDTF">2014-10-15T19:19:18Z</dcterms:modified>
</cp:coreProperties>
</file>