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charts/chart4.xml" ContentType="application/vnd.openxmlformats-officedocument.drawingml.chart+xml"/>
  <Override PartName="/ppt/theme/themeOverride3.xml" ContentType="application/vnd.openxmlformats-officedocument.themeOverride+xml"/>
  <Override PartName="/ppt/charts/chart5.xml" ContentType="application/vnd.openxmlformats-officedocument.drawingml.chart+xml"/>
  <Override PartName="/ppt/theme/themeOverride4.xml" ContentType="application/vnd.openxmlformats-officedocument.themeOverride+xml"/>
  <Override PartName="/ppt/charts/chart6.xml" ContentType="application/vnd.openxmlformats-officedocument.drawingml.chart+xml"/>
  <Override PartName="/ppt/theme/themeOverride5.xml" ContentType="application/vnd.openxmlformats-officedocument.themeOverride+xml"/>
  <Override PartName="/ppt/charts/chart7.xml" ContentType="application/vnd.openxmlformats-officedocument.drawingml.chart+xml"/>
  <Override PartName="/ppt/theme/themeOverride6.xml" ContentType="application/vnd.openxmlformats-officedocument.themeOverride+xml"/>
  <Override PartName="/ppt/charts/chart8.xml" ContentType="application/vnd.openxmlformats-officedocument.drawingml.chart+xml"/>
  <Override PartName="/ppt/theme/themeOverride7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2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3.xlsx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4.xlsx"/><Relationship Id="rId1" Type="http://schemas.openxmlformats.org/officeDocument/2006/relationships/themeOverride" Target="../theme/themeOverride3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5.xlsx"/><Relationship Id="rId1" Type="http://schemas.openxmlformats.org/officeDocument/2006/relationships/themeOverride" Target="../theme/themeOverride4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6.xlsx"/><Relationship Id="rId1" Type="http://schemas.openxmlformats.org/officeDocument/2006/relationships/themeOverride" Target="../theme/themeOverride5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7.xlsx"/><Relationship Id="rId1" Type="http://schemas.openxmlformats.org/officeDocument/2006/relationships/themeOverride" Target="../theme/themeOverride6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8.xlsx"/><Relationship Id="rId1" Type="http://schemas.openxmlformats.org/officeDocument/2006/relationships/themeOverride" Target="../theme/themeOverrid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1. Rango de edad</c:v>
                </c:pt>
              </c:strCache>
            </c:strRef>
          </c:tx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Hoja1!$A$2:$A$5</c:f>
              <c:strCache>
                <c:ptCount val="4"/>
                <c:pt idx="0">
                  <c:v>15-25</c:v>
                </c:pt>
                <c:pt idx="1">
                  <c:v>26-35</c:v>
                </c:pt>
                <c:pt idx="2">
                  <c:v>36-50</c:v>
                </c:pt>
                <c:pt idx="3">
                  <c:v>Mayor de 50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7</c:v>
                </c:pt>
                <c:pt idx="1">
                  <c:v>27</c:v>
                </c:pt>
                <c:pt idx="2">
                  <c:v>45</c:v>
                </c:pt>
                <c:pt idx="3">
                  <c:v>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SV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s-SV" dirty="0" smtClean="0"/>
              <a:t>2. Sexo</a:t>
            </a:r>
            <a:endParaRPr lang="es-SV" dirty="0"/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2. Sexo</c:v>
                </c:pt>
              </c:strCache>
            </c:strRef>
          </c:tx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Hoja1!$A$2:$A$3</c:f>
              <c:strCache>
                <c:ptCount val="2"/>
                <c:pt idx="0">
                  <c:v>Femenino</c:v>
                </c:pt>
                <c:pt idx="1">
                  <c:v>Masculino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58</c:v>
                </c:pt>
                <c:pt idx="1">
                  <c:v>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SV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s-SV" dirty="0" smtClean="0"/>
              <a:t>3. Visita frecuentemente las Farmacias</a:t>
            </a:r>
            <a:endParaRPr lang="es-SV" dirty="0"/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3. Visita frecuentemente las Farmacias</c:v>
                </c:pt>
              </c:strCache>
            </c:strRef>
          </c:tx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Hoja1!$A$2:$A$3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62</c:v>
                </c:pt>
                <c:pt idx="1">
                  <c:v>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SV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s-SV" dirty="0" smtClean="0"/>
              <a:t>4. Con que frecuencia lo hace</a:t>
            </a:r>
            <a:endParaRPr lang="es-SV" dirty="0"/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3. Visita frecuentemente las Farmacias</c:v>
                </c:pt>
              </c:strCache>
            </c:strRef>
          </c:tx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Hoja1!$A$2:$A$5</c:f>
              <c:strCache>
                <c:ptCount val="4"/>
                <c:pt idx="0">
                  <c:v>A diario</c:v>
                </c:pt>
                <c:pt idx="1">
                  <c:v>Una vez a la semana</c:v>
                </c:pt>
                <c:pt idx="2">
                  <c:v>Más de una vez a la semana</c:v>
                </c:pt>
                <c:pt idx="3">
                  <c:v>Una vez al mes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62</c:v>
                </c:pt>
                <c:pt idx="1">
                  <c:v>38</c:v>
                </c:pt>
                <c:pt idx="2">
                  <c:v>38</c:v>
                </c:pt>
                <c:pt idx="3">
                  <c:v>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SV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s-SV" dirty="0" smtClean="0"/>
              <a:t>5. ¿A</a:t>
            </a:r>
            <a:r>
              <a:rPr lang="es-SV" baseline="0" dirty="0" smtClean="0"/>
              <a:t> qué le da preferencia cuando compra: A la cercanía del establecimiento, a la calidad del servicio o al precio?</a:t>
            </a:r>
            <a:endParaRPr lang="es-SV" dirty="0"/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3. Visita frecuentemente las Farmacias</c:v>
                </c:pt>
              </c:strCache>
            </c:strRef>
          </c:tx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Hoja1!$A$2:$A$4</c:f>
              <c:strCache>
                <c:ptCount val="3"/>
                <c:pt idx="0">
                  <c:v>Cercania</c:v>
                </c:pt>
                <c:pt idx="1">
                  <c:v>Precio</c:v>
                </c:pt>
                <c:pt idx="2">
                  <c:v>Servicio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21</c:v>
                </c:pt>
                <c:pt idx="1">
                  <c:v>66</c:v>
                </c:pt>
                <c:pt idx="2">
                  <c:v>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SV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s-SV" dirty="0" smtClean="0"/>
              <a:t>6.</a:t>
            </a:r>
            <a:r>
              <a:rPr lang="es-SV" baseline="0" dirty="0"/>
              <a:t> </a:t>
            </a:r>
            <a:r>
              <a:rPr lang="es-SV" baseline="0" dirty="0" smtClean="0"/>
              <a:t>Regularmente ¿para quién compra medicamento?</a:t>
            </a:r>
            <a:endParaRPr lang="es-SV" dirty="0" smtClean="0"/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3. Visita frecuentemente las Farmacias</c:v>
                </c:pt>
              </c:strCache>
            </c:strRef>
          </c:tx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Hoja1!$A$2:$A$4</c:f>
              <c:strCache>
                <c:ptCount val="3"/>
                <c:pt idx="0">
                  <c:v>Usted mismo</c:v>
                </c:pt>
                <c:pt idx="1">
                  <c:v>Otros</c:v>
                </c:pt>
                <c:pt idx="2">
                  <c:v>Familiares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40</c:v>
                </c:pt>
                <c:pt idx="1">
                  <c:v>25</c:v>
                </c:pt>
                <c:pt idx="2">
                  <c:v>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SV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s-SV" dirty="0" smtClean="0"/>
              <a:t>7. ¿Cuál</a:t>
            </a:r>
            <a:r>
              <a:rPr lang="es-SV" baseline="0" dirty="0" smtClean="0"/>
              <a:t> es el horario  más accesible para hacer sus compras?</a:t>
            </a:r>
            <a:endParaRPr lang="es-SV" dirty="0" smtClean="0"/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3. Visita frecuentemente las Farmacias</c:v>
                </c:pt>
              </c:strCache>
            </c:strRef>
          </c:tx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Hoja1!$A$2:$A$3</c:f>
              <c:strCache>
                <c:ptCount val="2"/>
                <c:pt idx="0">
                  <c:v>Mañana</c:v>
                </c:pt>
                <c:pt idx="1">
                  <c:v>Tarde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56</c:v>
                </c:pt>
                <c:pt idx="1">
                  <c:v>44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SV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s-SV" dirty="0" smtClean="0"/>
              <a:t>8. Factores de mayor importancia </a:t>
            </a:r>
            <a:endParaRPr lang="es-SV" dirty="0" smtClean="0"/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3. Visita frecuentemente las Farmacias</c:v>
                </c:pt>
              </c:strCache>
            </c:strRef>
          </c:tx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Hoja1!$A$2:$A$6</c:f>
              <c:strCache>
                <c:ptCount val="5"/>
                <c:pt idx="0">
                  <c:v>Amabilidad y presentación personal</c:v>
                </c:pt>
                <c:pt idx="1">
                  <c:v>Orden y Limpieza</c:v>
                </c:pt>
                <c:pt idx="2">
                  <c:v> Precios</c:v>
                </c:pt>
                <c:pt idx="3">
                  <c:v>Ubicación</c:v>
                </c:pt>
                <c:pt idx="4">
                  <c:v>Horarios</c:v>
                </c:pt>
              </c:strCache>
            </c:strRef>
          </c:cat>
          <c:val>
            <c:numRef>
              <c:f>Hoja1!$B$2:$B$6</c:f>
              <c:numCache>
                <c:formatCode>General</c:formatCode>
                <c:ptCount val="5"/>
                <c:pt idx="0">
                  <c:v>33</c:v>
                </c:pt>
                <c:pt idx="1">
                  <c:v>28</c:v>
                </c:pt>
                <c:pt idx="2">
                  <c:v>20</c:v>
                </c:pt>
                <c:pt idx="3">
                  <c:v>10</c:v>
                </c:pt>
                <c:pt idx="4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SV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506C5-B6F4-4DE6-98DA-AB25B56E1D07}" type="datetimeFigureOut">
              <a:rPr lang="es-SV" smtClean="0"/>
              <a:t>15/10/2014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A3F9C-8089-4DFB-9015-93256048965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83002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506C5-B6F4-4DE6-98DA-AB25B56E1D07}" type="datetimeFigureOut">
              <a:rPr lang="es-SV" smtClean="0"/>
              <a:t>15/10/2014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A3F9C-8089-4DFB-9015-93256048965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248300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506C5-B6F4-4DE6-98DA-AB25B56E1D07}" type="datetimeFigureOut">
              <a:rPr lang="es-SV" smtClean="0"/>
              <a:t>15/10/2014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A3F9C-8089-4DFB-9015-93256048965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568211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506C5-B6F4-4DE6-98DA-AB25B56E1D07}" type="datetimeFigureOut">
              <a:rPr lang="es-SV" smtClean="0"/>
              <a:t>15/10/2014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A3F9C-8089-4DFB-9015-93256048965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593838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506C5-B6F4-4DE6-98DA-AB25B56E1D07}" type="datetimeFigureOut">
              <a:rPr lang="es-SV" smtClean="0"/>
              <a:t>15/10/2014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A3F9C-8089-4DFB-9015-93256048965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602824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506C5-B6F4-4DE6-98DA-AB25B56E1D07}" type="datetimeFigureOut">
              <a:rPr lang="es-SV" smtClean="0"/>
              <a:t>15/10/2014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A3F9C-8089-4DFB-9015-93256048965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177286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506C5-B6F4-4DE6-98DA-AB25B56E1D07}" type="datetimeFigureOut">
              <a:rPr lang="es-SV" smtClean="0"/>
              <a:t>15/10/2014</a:t>
            </a:fld>
            <a:endParaRPr lang="es-SV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A3F9C-8089-4DFB-9015-93256048965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4119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506C5-B6F4-4DE6-98DA-AB25B56E1D07}" type="datetimeFigureOut">
              <a:rPr lang="es-SV" smtClean="0"/>
              <a:t>15/10/2014</a:t>
            </a:fld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A3F9C-8089-4DFB-9015-93256048965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237416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506C5-B6F4-4DE6-98DA-AB25B56E1D07}" type="datetimeFigureOut">
              <a:rPr lang="es-SV" smtClean="0"/>
              <a:t>15/10/2014</a:t>
            </a:fld>
            <a:endParaRPr lang="es-SV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A3F9C-8089-4DFB-9015-93256048965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13881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506C5-B6F4-4DE6-98DA-AB25B56E1D07}" type="datetimeFigureOut">
              <a:rPr lang="es-SV" smtClean="0"/>
              <a:t>15/10/2014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A3F9C-8089-4DFB-9015-93256048965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95415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506C5-B6F4-4DE6-98DA-AB25B56E1D07}" type="datetimeFigureOut">
              <a:rPr lang="es-SV" smtClean="0"/>
              <a:t>15/10/2014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A3F9C-8089-4DFB-9015-93256048965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60965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2506C5-B6F4-4DE6-98DA-AB25B56E1D07}" type="datetimeFigureOut">
              <a:rPr lang="es-SV" smtClean="0"/>
              <a:t>15/10/2014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4A3F9C-8089-4DFB-9015-93256048965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073566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oficial\Desktop\VIDEO\CONVENIOS\CEFAFA transparent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8402" y="2492896"/>
            <a:ext cx="1859702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755576" y="836712"/>
            <a:ext cx="74888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3600" dirty="0" smtClean="0">
                <a:latin typeface="Arial" pitchFamily="34" charset="0"/>
                <a:cs typeface="Arial" pitchFamily="34" charset="0"/>
              </a:rPr>
              <a:t>CENTRO FARMACÉUTICO DE LA FUERZA ARMADA</a:t>
            </a:r>
            <a:endParaRPr lang="es-SV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899592" y="483954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400" dirty="0" smtClean="0">
                <a:latin typeface="Arial" pitchFamily="34" charset="0"/>
                <a:cs typeface="Arial" pitchFamily="34" charset="0"/>
              </a:rPr>
              <a:t>SONDEO DE ACEPTACIÓN DE MARCA</a:t>
            </a:r>
            <a:endParaRPr lang="es-SV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899592" y="5271591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400" dirty="0" smtClean="0">
                <a:latin typeface="Arial" pitchFamily="34" charset="0"/>
                <a:cs typeface="Arial" pitchFamily="34" charset="0"/>
              </a:rPr>
              <a:t>2013</a:t>
            </a:r>
            <a:endParaRPr lang="es-SV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35637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899592" y="282134"/>
            <a:ext cx="7488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 smtClean="0">
                <a:latin typeface="Arial" pitchFamily="34" charset="0"/>
                <a:cs typeface="Arial" pitchFamily="34" charset="0"/>
              </a:rPr>
              <a:t>CENTRO FARMACÉUTICO DE LA FUERZA ARMADA</a:t>
            </a:r>
            <a:endParaRPr lang="es-SV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755577" y="599202"/>
            <a:ext cx="5904656" cy="45719"/>
          </a:xfrm>
          <a:prstGeom prst="rect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5" name="4 CuadroTexto"/>
          <p:cNvSpPr txBox="1"/>
          <p:nvPr/>
        </p:nvSpPr>
        <p:spPr>
          <a:xfrm>
            <a:off x="755577" y="992922"/>
            <a:ext cx="74888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b="1" dirty="0" smtClean="0">
                <a:latin typeface="Arial" pitchFamily="34" charset="0"/>
                <a:cs typeface="Arial" pitchFamily="34" charset="0"/>
              </a:rPr>
              <a:t>Encuesta para público en general </a:t>
            </a:r>
            <a:r>
              <a:rPr lang="es-SV" sz="2000" b="1" dirty="0" smtClean="0">
                <a:latin typeface="Arial" pitchFamily="34" charset="0"/>
                <a:cs typeface="Arial" pitchFamily="34" charset="0"/>
              </a:rPr>
              <a:t>2013</a:t>
            </a:r>
            <a:endParaRPr lang="es-SV" sz="2000" b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2" descr="C:\Users\oficial\Desktop\VIDEO\CONVENIOS\CEFAFA transparent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70834"/>
            <a:ext cx="832289" cy="837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" name="9 Gráfico"/>
          <p:cNvGraphicFramePr/>
          <p:nvPr>
            <p:extLst>
              <p:ext uri="{D42A27DB-BD31-4B8C-83A1-F6EECF244321}">
                <p14:modId xmlns:p14="http://schemas.microsoft.com/office/powerpoint/2010/main" val="614911384"/>
              </p:ext>
            </p:extLst>
          </p:nvPr>
        </p:nvGraphicFramePr>
        <p:xfrm>
          <a:off x="1331640" y="198884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13686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899592" y="282134"/>
            <a:ext cx="7488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 smtClean="0">
                <a:latin typeface="Arial" pitchFamily="34" charset="0"/>
                <a:cs typeface="Arial" pitchFamily="34" charset="0"/>
              </a:rPr>
              <a:t>CENTRO FARMACÉUTICO DE LA FUERZA ARMADA</a:t>
            </a:r>
            <a:endParaRPr lang="es-SV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755577" y="599202"/>
            <a:ext cx="5904656" cy="45719"/>
          </a:xfrm>
          <a:prstGeom prst="rect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5" name="4 CuadroTexto"/>
          <p:cNvSpPr txBox="1"/>
          <p:nvPr/>
        </p:nvSpPr>
        <p:spPr>
          <a:xfrm>
            <a:off x="1403648" y="992922"/>
            <a:ext cx="61206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b="1" dirty="0" smtClean="0">
                <a:latin typeface="Arial" pitchFamily="34" charset="0"/>
                <a:cs typeface="Arial" pitchFamily="34" charset="0"/>
              </a:rPr>
              <a:t>RESULTADO DE MUESTRA A TRAVÉS DE ENCUESTAS AL PÚBLICO EN GENERAL</a:t>
            </a:r>
            <a:endParaRPr lang="es-SV" sz="2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2" descr="C:\Users\oficial\Desktop\VIDEO\CONVENIOS\CEFAFA transparent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70834"/>
            <a:ext cx="832289" cy="837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1475656" y="2060848"/>
            <a:ext cx="6120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b="1" dirty="0" smtClean="0">
                <a:latin typeface="Arial" pitchFamily="34" charset="0"/>
                <a:cs typeface="Arial" pitchFamily="34" charset="0"/>
              </a:rPr>
              <a:t>OBJETIVO:</a:t>
            </a:r>
            <a:endParaRPr lang="es-SV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755577" y="2492896"/>
            <a:ext cx="76328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Arial" pitchFamily="34" charset="0"/>
                <a:cs typeface="Arial" pitchFamily="34" charset="0"/>
              </a:rPr>
              <a:t>Identificar el reconocimiento de marca y aceptación de la misma a través de un sondeo a las personas que visitan las diversas sucursales del CEFAFA y la percepción del servicio que recibe.</a:t>
            </a:r>
            <a:endParaRPr lang="es-SV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628056" y="3645024"/>
            <a:ext cx="6120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b="1" dirty="0" smtClean="0">
                <a:latin typeface="Arial" pitchFamily="34" charset="0"/>
                <a:cs typeface="Arial" pitchFamily="34" charset="0"/>
              </a:rPr>
              <a:t>ANTECEDENTES:</a:t>
            </a:r>
            <a:endParaRPr lang="es-SV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771454" y="4241634"/>
            <a:ext cx="763284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Arial" pitchFamily="34" charset="0"/>
                <a:cs typeface="Arial" pitchFamily="34" charset="0"/>
              </a:rPr>
              <a:t>La presente información hace referencia al sondeo del nivel de aceptación y a la vez, lo que el cliente piensa de nosotros o como nos proyecta, en base a la percepción que tiene de Farmacias CEFAFA, dando la oportunidad de conocer el motivo de porqué nos prefiere.</a:t>
            </a:r>
            <a:endParaRPr lang="es-SV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3414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899592" y="282134"/>
            <a:ext cx="7488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 smtClean="0">
                <a:latin typeface="Arial" pitchFamily="34" charset="0"/>
                <a:cs typeface="Arial" pitchFamily="34" charset="0"/>
              </a:rPr>
              <a:t>CENTRO FARMACÉUTICO DE LA FUERZA ARMADA</a:t>
            </a:r>
            <a:endParaRPr lang="es-SV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755577" y="599202"/>
            <a:ext cx="5904656" cy="45719"/>
          </a:xfrm>
          <a:prstGeom prst="rect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5" name="4 CuadroTexto"/>
          <p:cNvSpPr txBox="1"/>
          <p:nvPr/>
        </p:nvSpPr>
        <p:spPr>
          <a:xfrm>
            <a:off x="755577" y="992922"/>
            <a:ext cx="748883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b="1" dirty="0" smtClean="0">
                <a:latin typeface="Arial" pitchFamily="34" charset="0"/>
                <a:cs typeface="Arial" pitchFamily="34" charset="0"/>
              </a:rPr>
              <a:t>Encuesta para público en general 2013</a:t>
            </a:r>
          </a:p>
          <a:p>
            <a:pPr algn="ctr"/>
            <a:endParaRPr lang="es-SV" sz="20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SV" sz="2000" b="1" dirty="0" smtClean="0">
                <a:latin typeface="Arial" pitchFamily="34" charset="0"/>
                <a:cs typeface="Arial" pitchFamily="34" charset="0"/>
              </a:rPr>
              <a:t>OBJETIVO: </a:t>
            </a:r>
            <a:r>
              <a:rPr lang="es-SV" sz="2000" dirty="0" smtClean="0">
                <a:latin typeface="Arial" pitchFamily="34" charset="0"/>
                <a:cs typeface="Arial" pitchFamily="34" charset="0"/>
              </a:rPr>
              <a:t>Identificar la percepción de los clientes sobre la ubicación, horarios y frecuencia de compra en productos de la rama Farmacéutica.</a:t>
            </a:r>
            <a:endParaRPr lang="es-SV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2" descr="C:\Users\oficial\Desktop\VIDEO\CONVENIOS\CEFAFA transparent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70834"/>
            <a:ext cx="832289" cy="837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" name="9 Gráfico"/>
          <p:cNvGraphicFramePr/>
          <p:nvPr>
            <p:extLst>
              <p:ext uri="{D42A27DB-BD31-4B8C-83A1-F6EECF244321}">
                <p14:modId xmlns:p14="http://schemas.microsoft.com/office/powerpoint/2010/main" val="2662573694"/>
              </p:ext>
            </p:extLst>
          </p:nvPr>
        </p:nvGraphicFramePr>
        <p:xfrm>
          <a:off x="1451992" y="2776198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14754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899592" y="282134"/>
            <a:ext cx="7488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 smtClean="0">
                <a:latin typeface="Arial" pitchFamily="34" charset="0"/>
                <a:cs typeface="Arial" pitchFamily="34" charset="0"/>
              </a:rPr>
              <a:t>CENTRO FARMACÉUTICO DE LA FUERZA ARMADA</a:t>
            </a:r>
            <a:endParaRPr lang="es-SV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755577" y="599202"/>
            <a:ext cx="5904656" cy="45719"/>
          </a:xfrm>
          <a:prstGeom prst="rect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5" name="4 CuadroTexto"/>
          <p:cNvSpPr txBox="1"/>
          <p:nvPr/>
        </p:nvSpPr>
        <p:spPr>
          <a:xfrm>
            <a:off x="755577" y="992922"/>
            <a:ext cx="748883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b="1" dirty="0" smtClean="0">
                <a:latin typeface="Arial" pitchFamily="34" charset="0"/>
                <a:cs typeface="Arial" pitchFamily="34" charset="0"/>
              </a:rPr>
              <a:t>Encuesta para público en general 2013</a:t>
            </a:r>
          </a:p>
          <a:p>
            <a:pPr algn="ctr"/>
            <a:endParaRPr lang="es-SV" sz="20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SV" sz="2000" b="1" dirty="0" smtClean="0">
                <a:latin typeface="Arial" pitchFamily="34" charset="0"/>
                <a:cs typeface="Arial" pitchFamily="34" charset="0"/>
              </a:rPr>
              <a:t>OBJETIVO: </a:t>
            </a:r>
            <a:r>
              <a:rPr lang="es-SV" sz="2000" dirty="0" smtClean="0">
                <a:latin typeface="Arial" pitchFamily="34" charset="0"/>
                <a:cs typeface="Arial" pitchFamily="34" charset="0"/>
              </a:rPr>
              <a:t>Identificar la percepción de los clientes sobre la ubicación, horarios y frecuencia de compra en productos de la rama Farmacéutica.</a:t>
            </a:r>
            <a:endParaRPr lang="es-SV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2" descr="C:\Users\oficial\Desktop\VIDEO\CONVENIOS\CEFAFA transparent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70834"/>
            <a:ext cx="832289" cy="837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" name="9 Gráfico"/>
          <p:cNvGraphicFramePr/>
          <p:nvPr>
            <p:extLst>
              <p:ext uri="{D42A27DB-BD31-4B8C-83A1-F6EECF244321}">
                <p14:modId xmlns:p14="http://schemas.microsoft.com/office/powerpoint/2010/main" val="1005189535"/>
              </p:ext>
            </p:extLst>
          </p:nvPr>
        </p:nvGraphicFramePr>
        <p:xfrm>
          <a:off x="1451992" y="2776198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03864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899592" y="282134"/>
            <a:ext cx="7488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 smtClean="0">
                <a:latin typeface="Arial" pitchFamily="34" charset="0"/>
                <a:cs typeface="Arial" pitchFamily="34" charset="0"/>
              </a:rPr>
              <a:t>CENTRO FARMACÉUTICO DE LA FUERZA ARMADA</a:t>
            </a:r>
            <a:endParaRPr lang="es-SV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755577" y="599202"/>
            <a:ext cx="5904656" cy="45719"/>
          </a:xfrm>
          <a:prstGeom prst="rect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5" name="4 CuadroTexto"/>
          <p:cNvSpPr txBox="1"/>
          <p:nvPr/>
        </p:nvSpPr>
        <p:spPr>
          <a:xfrm>
            <a:off x="755577" y="992922"/>
            <a:ext cx="748883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b="1" dirty="0" smtClean="0">
                <a:latin typeface="Arial" pitchFamily="34" charset="0"/>
                <a:cs typeface="Arial" pitchFamily="34" charset="0"/>
              </a:rPr>
              <a:t>Encuesta para público en general 2013</a:t>
            </a:r>
          </a:p>
          <a:p>
            <a:pPr algn="ctr"/>
            <a:endParaRPr lang="es-SV" sz="20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SV" sz="2000" b="1" dirty="0" smtClean="0">
                <a:latin typeface="Arial" pitchFamily="34" charset="0"/>
                <a:cs typeface="Arial" pitchFamily="34" charset="0"/>
              </a:rPr>
              <a:t>OBJETIVO: </a:t>
            </a:r>
            <a:r>
              <a:rPr lang="es-SV" sz="2000" dirty="0" smtClean="0">
                <a:latin typeface="Arial" pitchFamily="34" charset="0"/>
                <a:cs typeface="Arial" pitchFamily="34" charset="0"/>
              </a:rPr>
              <a:t>Identificar la percepción de los clientes sobre la ubicación, horarios y frecuencia de compra en productos de la rama Farmacéutica.</a:t>
            </a:r>
            <a:endParaRPr lang="es-SV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2" descr="C:\Users\oficial\Desktop\VIDEO\CONVENIOS\CEFAFA transparent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70834"/>
            <a:ext cx="832289" cy="837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" name="9 Gráfico"/>
          <p:cNvGraphicFramePr/>
          <p:nvPr>
            <p:extLst>
              <p:ext uri="{D42A27DB-BD31-4B8C-83A1-F6EECF244321}">
                <p14:modId xmlns:p14="http://schemas.microsoft.com/office/powerpoint/2010/main" val="2952242608"/>
              </p:ext>
            </p:extLst>
          </p:nvPr>
        </p:nvGraphicFramePr>
        <p:xfrm>
          <a:off x="1451992" y="2776198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252977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899592" y="282134"/>
            <a:ext cx="7488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 smtClean="0">
                <a:latin typeface="Arial" pitchFamily="34" charset="0"/>
                <a:cs typeface="Arial" pitchFamily="34" charset="0"/>
              </a:rPr>
              <a:t>CENTRO FARMACÉUTICO DE LA FUERZA ARMADA</a:t>
            </a:r>
            <a:endParaRPr lang="es-SV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755577" y="599202"/>
            <a:ext cx="5904656" cy="45719"/>
          </a:xfrm>
          <a:prstGeom prst="rect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5" name="4 CuadroTexto"/>
          <p:cNvSpPr txBox="1"/>
          <p:nvPr/>
        </p:nvSpPr>
        <p:spPr>
          <a:xfrm>
            <a:off x="755577" y="992922"/>
            <a:ext cx="748883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b="1" dirty="0" smtClean="0">
                <a:latin typeface="Arial" pitchFamily="34" charset="0"/>
                <a:cs typeface="Arial" pitchFamily="34" charset="0"/>
              </a:rPr>
              <a:t>Encuesta para público en general 2013</a:t>
            </a:r>
          </a:p>
          <a:p>
            <a:pPr algn="ctr"/>
            <a:endParaRPr lang="es-SV" sz="20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SV" sz="2000" b="1" dirty="0" smtClean="0">
                <a:latin typeface="Arial" pitchFamily="34" charset="0"/>
                <a:cs typeface="Arial" pitchFamily="34" charset="0"/>
              </a:rPr>
              <a:t>OBJETIVO: </a:t>
            </a:r>
            <a:r>
              <a:rPr lang="es-SV" sz="2000" dirty="0" smtClean="0">
                <a:latin typeface="Arial" pitchFamily="34" charset="0"/>
                <a:cs typeface="Arial" pitchFamily="34" charset="0"/>
              </a:rPr>
              <a:t>Identificar la percepción de los clientes sobre la ubicación, horarios y frecuencia de compra en productos de la rama Farmacéutica.</a:t>
            </a:r>
            <a:endParaRPr lang="es-SV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2" descr="C:\Users\oficial\Desktop\VIDEO\CONVENIOS\CEFAFA transparent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70834"/>
            <a:ext cx="832289" cy="837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" name="9 Gráfico"/>
          <p:cNvGraphicFramePr/>
          <p:nvPr>
            <p:extLst>
              <p:ext uri="{D42A27DB-BD31-4B8C-83A1-F6EECF244321}">
                <p14:modId xmlns:p14="http://schemas.microsoft.com/office/powerpoint/2010/main" val="167591856"/>
              </p:ext>
            </p:extLst>
          </p:nvPr>
        </p:nvGraphicFramePr>
        <p:xfrm>
          <a:off x="1451992" y="2776198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464275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899592" y="282134"/>
            <a:ext cx="7488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 smtClean="0">
                <a:latin typeface="Arial" pitchFamily="34" charset="0"/>
                <a:cs typeface="Arial" pitchFamily="34" charset="0"/>
              </a:rPr>
              <a:t>CENTRO FARMACÉUTICO DE LA FUERZA ARMADA</a:t>
            </a:r>
            <a:endParaRPr lang="es-SV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755577" y="599202"/>
            <a:ext cx="5904656" cy="45719"/>
          </a:xfrm>
          <a:prstGeom prst="rect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5" name="4 CuadroTexto"/>
          <p:cNvSpPr txBox="1"/>
          <p:nvPr/>
        </p:nvSpPr>
        <p:spPr>
          <a:xfrm>
            <a:off x="755577" y="992922"/>
            <a:ext cx="74888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b="1" dirty="0" smtClean="0">
                <a:latin typeface="Arial" pitchFamily="34" charset="0"/>
                <a:cs typeface="Arial" pitchFamily="34" charset="0"/>
              </a:rPr>
              <a:t>Encuesta para público en general </a:t>
            </a:r>
            <a:r>
              <a:rPr lang="es-SV" sz="2000" b="1" dirty="0" smtClean="0">
                <a:latin typeface="Arial" pitchFamily="34" charset="0"/>
                <a:cs typeface="Arial" pitchFamily="34" charset="0"/>
              </a:rPr>
              <a:t>2013</a:t>
            </a:r>
            <a:endParaRPr lang="es-SV" sz="2000" b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2" descr="C:\Users\oficial\Desktop\VIDEO\CONVENIOS\CEFAFA transparent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70834"/>
            <a:ext cx="832289" cy="837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" name="9 Gráfico"/>
          <p:cNvGraphicFramePr/>
          <p:nvPr>
            <p:extLst>
              <p:ext uri="{D42A27DB-BD31-4B8C-83A1-F6EECF244321}">
                <p14:modId xmlns:p14="http://schemas.microsoft.com/office/powerpoint/2010/main" val="3077185949"/>
              </p:ext>
            </p:extLst>
          </p:nvPr>
        </p:nvGraphicFramePr>
        <p:xfrm>
          <a:off x="1331640" y="198884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770427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899592" y="282134"/>
            <a:ext cx="7488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 smtClean="0">
                <a:latin typeface="Arial" pitchFamily="34" charset="0"/>
                <a:cs typeface="Arial" pitchFamily="34" charset="0"/>
              </a:rPr>
              <a:t>CENTRO FARMACÉUTICO DE LA FUERZA ARMADA</a:t>
            </a:r>
            <a:endParaRPr lang="es-SV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755577" y="599202"/>
            <a:ext cx="5904656" cy="45719"/>
          </a:xfrm>
          <a:prstGeom prst="rect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5" name="4 CuadroTexto"/>
          <p:cNvSpPr txBox="1"/>
          <p:nvPr/>
        </p:nvSpPr>
        <p:spPr>
          <a:xfrm>
            <a:off x="755577" y="992922"/>
            <a:ext cx="74888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b="1" dirty="0" smtClean="0">
                <a:latin typeface="Arial" pitchFamily="34" charset="0"/>
                <a:cs typeface="Arial" pitchFamily="34" charset="0"/>
              </a:rPr>
              <a:t>Encuesta para público en general </a:t>
            </a:r>
            <a:r>
              <a:rPr lang="es-SV" sz="2000" b="1" dirty="0" smtClean="0">
                <a:latin typeface="Arial" pitchFamily="34" charset="0"/>
                <a:cs typeface="Arial" pitchFamily="34" charset="0"/>
              </a:rPr>
              <a:t>2013</a:t>
            </a:r>
            <a:endParaRPr lang="es-SV" sz="2000" b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2" descr="C:\Users\oficial\Desktop\VIDEO\CONVENIOS\CEFAFA transparent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70834"/>
            <a:ext cx="832289" cy="837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" name="9 Gráfico"/>
          <p:cNvGraphicFramePr/>
          <p:nvPr>
            <p:extLst>
              <p:ext uri="{D42A27DB-BD31-4B8C-83A1-F6EECF244321}">
                <p14:modId xmlns:p14="http://schemas.microsoft.com/office/powerpoint/2010/main" val="1106537444"/>
              </p:ext>
            </p:extLst>
          </p:nvPr>
        </p:nvGraphicFramePr>
        <p:xfrm>
          <a:off x="1331640" y="198884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794312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899592" y="282134"/>
            <a:ext cx="7488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 smtClean="0">
                <a:latin typeface="Arial" pitchFamily="34" charset="0"/>
                <a:cs typeface="Arial" pitchFamily="34" charset="0"/>
              </a:rPr>
              <a:t>CENTRO FARMACÉUTICO DE LA FUERZA ARMADA</a:t>
            </a:r>
            <a:endParaRPr lang="es-SV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755577" y="599202"/>
            <a:ext cx="5904656" cy="45719"/>
          </a:xfrm>
          <a:prstGeom prst="rect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5" name="4 CuadroTexto"/>
          <p:cNvSpPr txBox="1"/>
          <p:nvPr/>
        </p:nvSpPr>
        <p:spPr>
          <a:xfrm>
            <a:off x="755577" y="992922"/>
            <a:ext cx="74888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b="1" dirty="0" smtClean="0">
                <a:latin typeface="Arial" pitchFamily="34" charset="0"/>
                <a:cs typeface="Arial" pitchFamily="34" charset="0"/>
              </a:rPr>
              <a:t>Encuesta para público en general </a:t>
            </a:r>
            <a:r>
              <a:rPr lang="es-SV" sz="2000" b="1" dirty="0" smtClean="0">
                <a:latin typeface="Arial" pitchFamily="34" charset="0"/>
                <a:cs typeface="Arial" pitchFamily="34" charset="0"/>
              </a:rPr>
              <a:t>2013</a:t>
            </a:r>
            <a:endParaRPr lang="es-SV" sz="2000" b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2" descr="C:\Users\oficial\Desktop\VIDEO\CONVENIOS\CEFAFA transparent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70834"/>
            <a:ext cx="832289" cy="837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" name="9 Gráfico"/>
          <p:cNvGraphicFramePr/>
          <p:nvPr>
            <p:extLst>
              <p:ext uri="{D42A27DB-BD31-4B8C-83A1-F6EECF244321}">
                <p14:modId xmlns:p14="http://schemas.microsoft.com/office/powerpoint/2010/main" val="3124809765"/>
              </p:ext>
            </p:extLst>
          </p:nvPr>
        </p:nvGraphicFramePr>
        <p:xfrm>
          <a:off x="1331640" y="198884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097459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385</Words>
  <Application>Microsoft Office PowerPoint</Application>
  <PresentationFormat>Presentación en pantalla (4:3)</PresentationFormat>
  <Paragraphs>41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oficial</dc:creator>
  <cp:lastModifiedBy>oficial</cp:lastModifiedBy>
  <cp:revision>10</cp:revision>
  <dcterms:created xsi:type="dcterms:W3CDTF">2014-10-14T16:00:26Z</dcterms:created>
  <dcterms:modified xsi:type="dcterms:W3CDTF">2014-10-15T19:19:18Z</dcterms:modified>
</cp:coreProperties>
</file>