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3"/>
  </p:handoutMasterIdLst>
  <p:sldIdLst>
    <p:sldId id="256" r:id="rId2"/>
    <p:sldId id="314" r:id="rId3"/>
    <p:sldId id="307" r:id="rId4"/>
    <p:sldId id="310" r:id="rId5"/>
    <p:sldId id="308" r:id="rId6"/>
    <p:sldId id="309" r:id="rId7"/>
    <p:sldId id="313" r:id="rId8"/>
    <p:sldId id="312" r:id="rId9"/>
    <p:sldId id="311" r:id="rId10"/>
    <p:sldId id="315" r:id="rId11"/>
    <p:sldId id="316" r:id="rId12"/>
    <p:sldId id="317" r:id="rId13"/>
    <p:sldId id="318" r:id="rId14"/>
    <p:sldId id="319" r:id="rId15"/>
    <p:sldId id="320" r:id="rId16"/>
    <p:sldId id="321" r:id="rId17"/>
    <p:sldId id="326" r:id="rId18"/>
    <p:sldId id="322" r:id="rId19"/>
    <p:sldId id="323" r:id="rId20"/>
    <p:sldId id="324" r:id="rId21"/>
    <p:sldId id="325" r:id="rId22"/>
  </p:sldIdLst>
  <p:sldSz cx="12192000" cy="6858000"/>
  <p:notesSz cx="7010400" cy="92964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Estilo claro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Estilo medio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8D230F3-CF80-4859-8CE7-A43EE81993B5}" styleName="Estilo claro 1 - Acento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03447BB-5D67-496B-8E87-E561075AD55C}" styleName="Estilo oscuro 1 - Énfasis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86" autoAdjust="0"/>
    <p:restoredTop sz="94660"/>
  </p:normalViewPr>
  <p:slideViewPr>
    <p:cSldViewPr snapToGrid="0">
      <p:cViewPr varScale="1">
        <p:scale>
          <a:sx n="64" d="100"/>
          <a:sy n="64" d="100"/>
        </p:scale>
        <p:origin x="688" y="56"/>
      </p:cViewPr>
      <p:guideLst/>
    </p:cSldViewPr>
  </p:slideViewPr>
  <p:notesTextViewPr>
    <p:cViewPr>
      <p:scale>
        <a:sx n="1" d="1"/>
        <a:sy n="1" d="1"/>
      </p:scale>
      <p:origin x="0" y="0"/>
    </p:cViewPr>
  </p:notesTextViewPr>
  <p:sorterViewPr>
    <p:cViewPr>
      <p:scale>
        <a:sx n="70" d="100"/>
        <a:sy n="7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AFB5BF-9C51-4854-8818-DF749CD910B0}" type="doc">
      <dgm:prSet loTypeId="urn:microsoft.com/office/officeart/2005/8/layout/hList3" loCatId="list" qsTypeId="urn:microsoft.com/office/officeart/2005/8/quickstyle/simple1" qsCatId="simple" csTypeId="urn:microsoft.com/office/officeart/2005/8/colors/accent0_2" csCatId="mainScheme" phldr="1"/>
      <dgm:spPr/>
      <dgm:t>
        <a:bodyPr/>
        <a:lstStyle/>
        <a:p>
          <a:endParaRPr lang="es-ES"/>
        </a:p>
      </dgm:t>
    </dgm:pt>
    <dgm:pt modelId="{8DDDA8A0-C2B6-4A57-97E3-6A5BE8DB7546}">
      <dgm:prSet phldrT="[Texto]" custT="1"/>
      <dgm:spPr/>
      <dgm:t>
        <a:bodyPr/>
        <a:lstStyle/>
        <a:p>
          <a:r>
            <a:rPr lang="es-ES" sz="4400" dirty="0" smtClean="0">
              <a:latin typeface="Gill Sans MT Condensed" panose="020B0506020104020203" pitchFamily="34" charset="0"/>
            </a:rPr>
            <a:t>JUNTA DIRECTIVA</a:t>
          </a:r>
          <a:endParaRPr lang="es-ES" sz="4400" dirty="0">
            <a:latin typeface="Gill Sans MT Condensed" panose="020B0506020104020203" pitchFamily="34" charset="0"/>
          </a:endParaRPr>
        </a:p>
      </dgm:t>
    </dgm:pt>
    <dgm:pt modelId="{40375EAC-E861-45FA-8EAA-4F757AE88B57}" type="parTrans" cxnId="{379F6DAC-5AB0-4273-AAF7-3C8B88AB2D28}">
      <dgm:prSet/>
      <dgm:spPr/>
      <dgm:t>
        <a:bodyPr/>
        <a:lstStyle/>
        <a:p>
          <a:endParaRPr lang="es-ES"/>
        </a:p>
      </dgm:t>
    </dgm:pt>
    <dgm:pt modelId="{C3DE3604-ACE9-49B3-BFF0-3E31C3CEE629}" type="sibTrans" cxnId="{379F6DAC-5AB0-4273-AAF7-3C8B88AB2D28}">
      <dgm:prSet/>
      <dgm:spPr/>
      <dgm:t>
        <a:bodyPr/>
        <a:lstStyle/>
        <a:p>
          <a:endParaRPr lang="es-ES"/>
        </a:p>
      </dgm:t>
    </dgm:pt>
    <dgm:pt modelId="{DA7C4CB2-A270-465C-B033-74AFC5E38627}">
      <dgm:prSet phldrT="[Texto]" custT="1"/>
      <dgm:spPr/>
      <dgm:t>
        <a:bodyPr/>
        <a:lstStyle/>
        <a:p>
          <a:pPr algn="just"/>
          <a:r>
            <a:rPr lang="es-MX" sz="1800" dirty="0" smtClean="0">
              <a:solidFill>
                <a:schemeClr val="tx1"/>
              </a:solidFill>
              <a:latin typeface="Gill Sans MT Condensed" panose="020B0506020104020203" pitchFamily="34" charset="0"/>
            </a:rPr>
            <a:t>La administración de la institución será confiada a una Junta Directiva, la cual estará integrada por un Presidente y cinco Directores Propietarios, que serán nombrados de la siguiente manera:</a:t>
          </a:r>
        </a:p>
        <a:p>
          <a:pPr algn="just"/>
          <a:r>
            <a:rPr lang="es-MX" sz="1800" dirty="0" smtClean="0">
              <a:solidFill>
                <a:schemeClr val="tx1"/>
              </a:solidFill>
              <a:latin typeface="Gill Sans MT Condensed" panose="020B0506020104020203" pitchFamily="34" charset="0"/>
            </a:rPr>
            <a:t>El Presidente, por el Presidente de la República</a:t>
          </a:r>
        </a:p>
        <a:p>
          <a:pPr algn="just"/>
          <a:r>
            <a:rPr lang="es-MX" sz="1800" dirty="0" smtClean="0">
              <a:solidFill>
                <a:schemeClr val="tx1"/>
              </a:solidFill>
              <a:latin typeface="Gill Sans MT Condensed" panose="020B0506020104020203" pitchFamily="34" charset="0"/>
            </a:rPr>
            <a:t>Dos Directores nombrados por el Órgano Ejecutivo en los ramos de Relaciones Exteriores y, de Turismo, respectivamente</a:t>
          </a:r>
        </a:p>
        <a:p>
          <a:pPr algn="just"/>
          <a:r>
            <a:rPr lang="es-MX" sz="1800" dirty="0" smtClean="0">
              <a:solidFill>
                <a:schemeClr val="tx1"/>
              </a:solidFill>
              <a:latin typeface="Gill Sans MT Condensed" panose="020B0506020104020203" pitchFamily="34" charset="0"/>
            </a:rPr>
            <a:t>Dos Directores del sector privado, nombrados por el Presidente de la República, de candidatos propuestos por dicho sector en Asamblea convocada al efecto por el Ministerio de Economía. Los representantes que resulten electos, serán personas especializadas en Ciencias Económicas, Contaduría Pública y Auditoría.</a:t>
          </a:r>
        </a:p>
        <a:p>
          <a:pPr algn="just"/>
          <a:r>
            <a:rPr lang="es-MX" sz="1800" dirty="0" smtClean="0">
              <a:solidFill>
                <a:schemeClr val="tx1"/>
              </a:solidFill>
              <a:latin typeface="Gill Sans MT Condensed" panose="020B0506020104020203" pitchFamily="34" charset="0"/>
            </a:rPr>
            <a:t>Un Director del sector privado, nombrado por el Presidente de l República, de candidatos propuestos por dicho sector en Asamblea convocada al efecto por el Ministerio de Economía. Los representantes que resulten electos,  serán personas especializadas en materia agropecuaria y agroindustrial.</a:t>
          </a:r>
          <a:endParaRPr lang="es-ES" sz="1800" dirty="0">
            <a:solidFill>
              <a:schemeClr val="tx1"/>
            </a:solidFill>
            <a:latin typeface="Gill Sans MT Condensed" panose="020B0506020104020203" pitchFamily="34" charset="0"/>
          </a:endParaRPr>
        </a:p>
      </dgm:t>
    </dgm:pt>
    <dgm:pt modelId="{E3A1C3EE-39E6-4D97-9AA2-514901E31EFA}" type="parTrans" cxnId="{8CFCA82C-C356-4DF2-8C91-1B9EFFD21F09}">
      <dgm:prSet/>
      <dgm:spPr/>
      <dgm:t>
        <a:bodyPr/>
        <a:lstStyle/>
        <a:p>
          <a:endParaRPr lang="es-ES"/>
        </a:p>
      </dgm:t>
    </dgm:pt>
    <dgm:pt modelId="{DA4E311B-9A9F-441A-B811-E7B51C2093C0}" type="sibTrans" cxnId="{8CFCA82C-C356-4DF2-8C91-1B9EFFD21F09}">
      <dgm:prSet/>
      <dgm:spPr/>
      <dgm:t>
        <a:bodyPr/>
        <a:lstStyle/>
        <a:p>
          <a:endParaRPr lang="es-ES"/>
        </a:p>
      </dgm:t>
    </dgm:pt>
    <dgm:pt modelId="{48014C90-47A3-4C4C-B1F3-08837AED647C}">
      <dgm:prSet phldrT="[Texto]" custT="1"/>
      <dgm:spPr/>
      <dgm:t>
        <a:bodyPr/>
        <a:lstStyle/>
        <a:p>
          <a:r>
            <a:rPr lang="es-ES" sz="2400" dirty="0" smtClean="0">
              <a:latin typeface="Gill Sans MT Condensed" panose="020B0506020104020203" pitchFamily="34" charset="0"/>
            </a:rPr>
            <a:t>Preside JD:</a:t>
          </a:r>
        </a:p>
        <a:p>
          <a:r>
            <a:rPr lang="es-ES" sz="2400" dirty="0" smtClean="0">
              <a:latin typeface="Gill Sans MT Condensed" panose="020B0506020104020203" pitchFamily="34" charset="0"/>
            </a:rPr>
            <a:t>Presidente CIFCO</a:t>
          </a:r>
          <a:endParaRPr lang="es-ES" sz="2400" dirty="0">
            <a:latin typeface="Gill Sans MT Condensed" panose="020B0506020104020203" pitchFamily="34" charset="0"/>
          </a:endParaRPr>
        </a:p>
      </dgm:t>
    </dgm:pt>
    <dgm:pt modelId="{869588C1-0938-494D-B416-1D045FE7762A}" type="parTrans" cxnId="{09A1B37D-7D17-4D78-B726-E9D6344EE189}">
      <dgm:prSet/>
      <dgm:spPr/>
      <dgm:t>
        <a:bodyPr/>
        <a:lstStyle/>
        <a:p>
          <a:endParaRPr lang="es-ES"/>
        </a:p>
      </dgm:t>
    </dgm:pt>
    <dgm:pt modelId="{40FCC606-09C3-4D0F-83C0-7B074AC24C70}" type="sibTrans" cxnId="{09A1B37D-7D17-4D78-B726-E9D6344EE189}">
      <dgm:prSet/>
      <dgm:spPr/>
      <dgm:t>
        <a:bodyPr/>
        <a:lstStyle/>
        <a:p>
          <a:endParaRPr lang="es-ES"/>
        </a:p>
      </dgm:t>
    </dgm:pt>
    <dgm:pt modelId="{ABB0DC3D-4848-4A69-B055-763CEF9DA144}" type="pres">
      <dgm:prSet presAssocID="{23AFB5BF-9C51-4854-8818-DF749CD910B0}" presName="composite" presStyleCnt="0">
        <dgm:presLayoutVars>
          <dgm:chMax val="1"/>
          <dgm:dir/>
          <dgm:resizeHandles val="exact"/>
        </dgm:presLayoutVars>
      </dgm:prSet>
      <dgm:spPr/>
      <dgm:t>
        <a:bodyPr/>
        <a:lstStyle/>
        <a:p>
          <a:endParaRPr lang="es-ES"/>
        </a:p>
      </dgm:t>
    </dgm:pt>
    <dgm:pt modelId="{CB5F31B2-1423-49E7-A4B7-5B4AE4B92FE3}" type="pres">
      <dgm:prSet presAssocID="{8DDDA8A0-C2B6-4A57-97E3-6A5BE8DB7546}" presName="roof" presStyleLbl="dkBgShp" presStyleIdx="0" presStyleCnt="2" custScaleY="53213"/>
      <dgm:spPr/>
      <dgm:t>
        <a:bodyPr/>
        <a:lstStyle/>
        <a:p>
          <a:endParaRPr lang="es-ES"/>
        </a:p>
      </dgm:t>
    </dgm:pt>
    <dgm:pt modelId="{FC425036-8454-4D74-8C03-2BF78334F547}" type="pres">
      <dgm:prSet presAssocID="{8DDDA8A0-C2B6-4A57-97E3-6A5BE8DB7546}" presName="pillars" presStyleCnt="0"/>
      <dgm:spPr/>
    </dgm:pt>
    <dgm:pt modelId="{7173D5AD-2CF4-4E75-91B1-981E8F191BA7}" type="pres">
      <dgm:prSet presAssocID="{8DDDA8A0-C2B6-4A57-97E3-6A5BE8DB7546}" presName="pillar1" presStyleLbl="node1" presStyleIdx="0" presStyleCnt="2" custScaleX="258352" custScaleY="122783">
        <dgm:presLayoutVars>
          <dgm:bulletEnabled val="1"/>
        </dgm:presLayoutVars>
      </dgm:prSet>
      <dgm:spPr/>
      <dgm:t>
        <a:bodyPr/>
        <a:lstStyle/>
        <a:p>
          <a:endParaRPr lang="es-ES"/>
        </a:p>
      </dgm:t>
    </dgm:pt>
    <dgm:pt modelId="{9DAF9240-1965-42C2-B553-19F8CCE1D3D8}" type="pres">
      <dgm:prSet presAssocID="{48014C90-47A3-4C4C-B1F3-08837AED647C}" presName="pillarX" presStyleLbl="node1" presStyleIdx="1" presStyleCnt="2" custScaleX="56187" custScaleY="66786">
        <dgm:presLayoutVars>
          <dgm:bulletEnabled val="1"/>
        </dgm:presLayoutVars>
      </dgm:prSet>
      <dgm:spPr/>
      <dgm:t>
        <a:bodyPr/>
        <a:lstStyle/>
        <a:p>
          <a:endParaRPr lang="es-ES"/>
        </a:p>
      </dgm:t>
    </dgm:pt>
    <dgm:pt modelId="{CA8433AC-4FA7-4474-B457-251E9865D5AC}" type="pres">
      <dgm:prSet presAssocID="{8DDDA8A0-C2B6-4A57-97E3-6A5BE8DB7546}" presName="base" presStyleLbl="dkBgShp" presStyleIdx="1" presStyleCnt="2"/>
      <dgm:spPr/>
    </dgm:pt>
  </dgm:ptLst>
  <dgm:cxnLst>
    <dgm:cxn modelId="{379F6DAC-5AB0-4273-AAF7-3C8B88AB2D28}" srcId="{23AFB5BF-9C51-4854-8818-DF749CD910B0}" destId="{8DDDA8A0-C2B6-4A57-97E3-6A5BE8DB7546}" srcOrd="0" destOrd="0" parTransId="{40375EAC-E861-45FA-8EAA-4F757AE88B57}" sibTransId="{C3DE3604-ACE9-49B3-BFF0-3E31C3CEE629}"/>
    <dgm:cxn modelId="{8CFCA82C-C356-4DF2-8C91-1B9EFFD21F09}" srcId="{8DDDA8A0-C2B6-4A57-97E3-6A5BE8DB7546}" destId="{DA7C4CB2-A270-465C-B033-74AFC5E38627}" srcOrd="0" destOrd="0" parTransId="{E3A1C3EE-39E6-4D97-9AA2-514901E31EFA}" sibTransId="{DA4E311B-9A9F-441A-B811-E7B51C2093C0}"/>
    <dgm:cxn modelId="{09A1B37D-7D17-4D78-B726-E9D6344EE189}" srcId="{8DDDA8A0-C2B6-4A57-97E3-6A5BE8DB7546}" destId="{48014C90-47A3-4C4C-B1F3-08837AED647C}" srcOrd="1" destOrd="0" parTransId="{869588C1-0938-494D-B416-1D045FE7762A}" sibTransId="{40FCC606-09C3-4D0F-83C0-7B074AC24C70}"/>
    <dgm:cxn modelId="{DA48A926-144C-4EE4-89D7-87FB0CFF45F5}" type="presOf" srcId="{DA7C4CB2-A270-465C-B033-74AFC5E38627}" destId="{7173D5AD-2CF4-4E75-91B1-981E8F191BA7}" srcOrd="0" destOrd="0" presId="urn:microsoft.com/office/officeart/2005/8/layout/hList3"/>
    <dgm:cxn modelId="{7DDFBD6D-6C01-4BB8-8B15-24A04F67FBD5}" type="presOf" srcId="{48014C90-47A3-4C4C-B1F3-08837AED647C}" destId="{9DAF9240-1965-42C2-B553-19F8CCE1D3D8}" srcOrd="0" destOrd="0" presId="urn:microsoft.com/office/officeart/2005/8/layout/hList3"/>
    <dgm:cxn modelId="{4CFF0251-8A79-441A-8BBA-3952A69BA068}" type="presOf" srcId="{23AFB5BF-9C51-4854-8818-DF749CD910B0}" destId="{ABB0DC3D-4848-4A69-B055-763CEF9DA144}" srcOrd="0" destOrd="0" presId="urn:microsoft.com/office/officeart/2005/8/layout/hList3"/>
    <dgm:cxn modelId="{9B9B3DE7-90BD-4F08-9295-81ED917303EC}" type="presOf" srcId="{8DDDA8A0-C2B6-4A57-97E3-6A5BE8DB7546}" destId="{CB5F31B2-1423-49E7-A4B7-5B4AE4B92FE3}" srcOrd="0" destOrd="0" presId="urn:microsoft.com/office/officeart/2005/8/layout/hList3"/>
    <dgm:cxn modelId="{2D139D10-C65A-4D06-B6EE-06F55FEDCF11}" type="presParOf" srcId="{ABB0DC3D-4848-4A69-B055-763CEF9DA144}" destId="{CB5F31B2-1423-49E7-A4B7-5B4AE4B92FE3}" srcOrd="0" destOrd="0" presId="urn:microsoft.com/office/officeart/2005/8/layout/hList3"/>
    <dgm:cxn modelId="{A8167E5F-2AE2-49A6-A1C4-E494FEECFE68}" type="presParOf" srcId="{ABB0DC3D-4848-4A69-B055-763CEF9DA144}" destId="{FC425036-8454-4D74-8C03-2BF78334F547}" srcOrd="1" destOrd="0" presId="urn:microsoft.com/office/officeart/2005/8/layout/hList3"/>
    <dgm:cxn modelId="{CE27D1EF-AC45-48FF-ACAD-0342B8C2AF24}" type="presParOf" srcId="{FC425036-8454-4D74-8C03-2BF78334F547}" destId="{7173D5AD-2CF4-4E75-91B1-981E8F191BA7}" srcOrd="0" destOrd="0" presId="urn:microsoft.com/office/officeart/2005/8/layout/hList3"/>
    <dgm:cxn modelId="{01AD7E10-5823-42E6-B8B4-1D5BD6B9348B}" type="presParOf" srcId="{FC425036-8454-4D74-8C03-2BF78334F547}" destId="{9DAF9240-1965-42C2-B553-19F8CCE1D3D8}" srcOrd="1" destOrd="0" presId="urn:microsoft.com/office/officeart/2005/8/layout/hList3"/>
    <dgm:cxn modelId="{42F3E08F-43FF-413E-B6B2-1BB8FBDCA84C}" type="presParOf" srcId="{ABB0DC3D-4848-4A69-B055-763CEF9DA144}" destId="{CA8433AC-4FA7-4474-B457-251E9865D5AC}" srcOrd="2" destOrd="0" presId="urn:microsoft.com/office/officeart/2005/8/layout/h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3AFB5BF-9C51-4854-8818-DF749CD910B0}" type="doc">
      <dgm:prSet loTypeId="urn:microsoft.com/office/officeart/2005/8/layout/hList3" loCatId="list" qsTypeId="urn:microsoft.com/office/officeart/2005/8/quickstyle/simple1" qsCatId="simple" csTypeId="urn:microsoft.com/office/officeart/2005/8/colors/accent0_2" csCatId="mainScheme" phldr="1"/>
      <dgm:spPr/>
      <dgm:t>
        <a:bodyPr/>
        <a:lstStyle/>
        <a:p>
          <a:endParaRPr lang="es-ES"/>
        </a:p>
      </dgm:t>
    </dgm:pt>
    <dgm:pt modelId="{8DDDA8A0-C2B6-4A57-97E3-6A5BE8DB7546}">
      <dgm:prSet phldrT="[Texto]" custT="1"/>
      <dgm:spPr/>
      <dgm:t>
        <a:bodyPr/>
        <a:lstStyle/>
        <a:p>
          <a:r>
            <a:rPr lang="es-ES" sz="4400" dirty="0" smtClean="0">
              <a:latin typeface="Gill Sans MT Condensed" panose="020B0506020104020203" pitchFamily="34" charset="0"/>
            </a:rPr>
            <a:t>GERENCIA LEGAL</a:t>
          </a:r>
          <a:endParaRPr lang="es-ES" sz="4400" dirty="0">
            <a:latin typeface="Gill Sans MT Condensed" panose="020B0506020104020203" pitchFamily="34" charset="0"/>
          </a:endParaRPr>
        </a:p>
      </dgm:t>
    </dgm:pt>
    <dgm:pt modelId="{40375EAC-E861-45FA-8EAA-4F757AE88B57}" type="parTrans" cxnId="{379F6DAC-5AB0-4273-AAF7-3C8B88AB2D28}">
      <dgm:prSet/>
      <dgm:spPr/>
      <dgm:t>
        <a:bodyPr/>
        <a:lstStyle/>
        <a:p>
          <a:endParaRPr lang="es-ES"/>
        </a:p>
      </dgm:t>
    </dgm:pt>
    <dgm:pt modelId="{C3DE3604-ACE9-49B3-BFF0-3E31C3CEE629}" type="sibTrans" cxnId="{379F6DAC-5AB0-4273-AAF7-3C8B88AB2D28}">
      <dgm:prSet/>
      <dgm:spPr/>
      <dgm:t>
        <a:bodyPr/>
        <a:lstStyle/>
        <a:p>
          <a:endParaRPr lang="es-ES"/>
        </a:p>
      </dgm:t>
    </dgm:pt>
    <dgm:pt modelId="{DA7C4CB2-A270-465C-B033-74AFC5E38627}">
      <dgm:prSet phldrT="[Texto]" custT="1"/>
      <dgm:spPr/>
      <dgm:t>
        <a:bodyPr/>
        <a:lstStyle/>
        <a:p>
          <a:pPr>
            <a:lnSpc>
              <a:spcPct val="100000"/>
            </a:lnSpc>
          </a:pPr>
          <a:r>
            <a:rPr lang="es-MX" sz="2000" dirty="0" smtClean="0">
              <a:solidFill>
                <a:schemeClr val="tx1"/>
              </a:solidFill>
              <a:latin typeface="Gill Sans MT Condensed" panose="020B0506020104020203" pitchFamily="34" charset="0"/>
            </a:rPr>
            <a:t>Asesorar en materia legal a la Presidencia, Gerencias y Jefaturas que así lo requieran, así como </a:t>
          </a:r>
          <a:endParaRPr lang="es-ES" sz="2000" dirty="0" smtClean="0">
            <a:solidFill>
              <a:schemeClr val="tx1"/>
            </a:solidFill>
            <a:latin typeface="Gill Sans MT Condensed" panose="020B0506020104020203" pitchFamily="34" charset="0"/>
          </a:endParaRPr>
        </a:p>
        <a:p>
          <a:pPr>
            <a:lnSpc>
              <a:spcPct val="100000"/>
            </a:lnSpc>
          </a:pPr>
          <a:r>
            <a:rPr lang="es-MX" sz="2000" dirty="0" smtClean="0">
              <a:solidFill>
                <a:schemeClr val="tx1"/>
              </a:solidFill>
              <a:latin typeface="Gill Sans MT Condensed" panose="020B0506020104020203" pitchFamily="34" charset="0"/>
            </a:rPr>
            <a:t>velar por el cumplimiento de la Constitución de la Republica, leyes, reglamentos y demás </a:t>
          </a:r>
          <a:endParaRPr lang="es-ES" sz="2000" dirty="0" smtClean="0">
            <a:solidFill>
              <a:schemeClr val="tx1"/>
            </a:solidFill>
            <a:latin typeface="Gill Sans MT Condensed" panose="020B0506020104020203" pitchFamily="34" charset="0"/>
          </a:endParaRPr>
        </a:p>
        <a:p>
          <a:pPr>
            <a:lnSpc>
              <a:spcPct val="100000"/>
            </a:lnSpc>
          </a:pPr>
          <a:r>
            <a:rPr lang="es-MX" sz="2000" dirty="0" smtClean="0">
              <a:solidFill>
                <a:schemeClr val="tx1"/>
              </a:solidFill>
              <a:latin typeface="Gill Sans MT Condensed" panose="020B0506020104020203" pitchFamily="34" charset="0"/>
            </a:rPr>
            <a:t>normativa que rige a CIFCO, en los procesos administrativos realizados, en cumplimiento de la </a:t>
          </a:r>
          <a:endParaRPr lang="es-ES" sz="2000" dirty="0" smtClean="0">
            <a:solidFill>
              <a:schemeClr val="tx1"/>
            </a:solidFill>
            <a:latin typeface="Gill Sans MT Condensed" panose="020B0506020104020203" pitchFamily="34" charset="0"/>
          </a:endParaRPr>
        </a:p>
        <a:p>
          <a:pPr>
            <a:lnSpc>
              <a:spcPct val="100000"/>
            </a:lnSpc>
          </a:pPr>
          <a:r>
            <a:rPr lang="es-MX" sz="2000" dirty="0" smtClean="0">
              <a:solidFill>
                <a:schemeClr val="tx1"/>
              </a:solidFill>
              <a:latin typeface="Gill Sans MT Condensed" panose="020B0506020104020203" pitchFamily="34" charset="0"/>
            </a:rPr>
            <a:t>finalidad institucional que sean sometidos a su conocimiento, a fin de coadyuvar en la </a:t>
          </a:r>
          <a:endParaRPr lang="es-ES" sz="2000" dirty="0" smtClean="0">
            <a:solidFill>
              <a:schemeClr val="tx1"/>
            </a:solidFill>
            <a:latin typeface="Gill Sans MT Condensed" panose="020B0506020104020203" pitchFamily="34" charset="0"/>
          </a:endParaRPr>
        </a:p>
        <a:p>
          <a:pPr>
            <a:lnSpc>
              <a:spcPct val="100000"/>
            </a:lnSpc>
          </a:pPr>
          <a:r>
            <a:rPr lang="es-MX" sz="2000" dirty="0" smtClean="0">
              <a:solidFill>
                <a:schemeClr val="tx1"/>
              </a:solidFill>
              <a:latin typeface="Gill Sans MT Condensed" panose="020B0506020104020203" pitchFamily="34" charset="0"/>
            </a:rPr>
            <a:t>protección de los intereses institucionales, así como realizar trámites notariales, </a:t>
          </a:r>
          <a:endParaRPr lang="es-ES" sz="2000" dirty="0" smtClean="0">
            <a:solidFill>
              <a:schemeClr val="tx1"/>
            </a:solidFill>
            <a:latin typeface="Gill Sans MT Condensed" panose="020B0506020104020203" pitchFamily="34" charset="0"/>
          </a:endParaRPr>
        </a:p>
        <a:p>
          <a:pPr>
            <a:lnSpc>
              <a:spcPct val="100000"/>
            </a:lnSpc>
          </a:pPr>
          <a:r>
            <a:rPr lang="es-ES" sz="2000" dirty="0" smtClean="0">
              <a:solidFill>
                <a:schemeClr val="tx1"/>
              </a:solidFill>
              <a:latin typeface="Gill Sans MT Condensed" panose="020B0506020104020203" pitchFamily="34" charset="0"/>
            </a:rPr>
            <a:t>Administrativos, y/o Judiciales.</a:t>
          </a:r>
          <a:endParaRPr lang="es-ES" sz="2000" dirty="0">
            <a:solidFill>
              <a:schemeClr val="tx1"/>
            </a:solidFill>
            <a:latin typeface="Gill Sans MT Condensed" panose="020B0506020104020203" pitchFamily="34" charset="0"/>
          </a:endParaRPr>
        </a:p>
      </dgm:t>
    </dgm:pt>
    <dgm:pt modelId="{E3A1C3EE-39E6-4D97-9AA2-514901E31EFA}" type="parTrans" cxnId="{8CFCA82C-C356-4DF2-8C91-1B9EFFD21F09}">
      <dgm:prSet/>
      <dgm:spPr/>
      <dgm:t>
        <a:bodyPr/>
        <a:lstStyle/>
        <a:p>
          <a:endParaRPr lang="es-ES"/>
        </a:p>
      </dgm:t>
    </dgm:pt>
    <dgm:pt modelId="{DA4E311B-9A9F-441A-B811-E7B51C2093C0}" type="sibTrans" cxnId="{8CFCA82C-C356-4DF2-8C91-1B9EFFD21F09}">
      <dgm:prSet/>
      <dgm:spPr/>
      <dgm:t>
        <a:bodyPr/>
        <a:lstStyle/>
        <a:p>
          <a:endParaRPr lang="es-ES"/>
        </a:p>
      </dgm:t>
    </dgm:pt>
    <dgm:pt modelId="{ABB0DC3D-4848-4A69-B055-763CEF9DA144}" type="pres">
      <dgm:prSet presAssocID="{23AFB5BF-9C51-4854-8818-DF749CD910B0}" presName="composite" presStyleCnt="0">
        <dgm:presLayoutVars>
          <dgm:chMax val="1"/>
          <dgm:dir/>
          <dgm:resizeHandles val="exact"/>
        </dgm:presLayoutVars>
      </dgm:prSet>
      <dgm:spPr/>
      <dgm:t>
        <a:bodyPr/>
        <a:lstStyle/>
        <a:p>
          <a:endParaRPr lang="es-ES"/>
        </a:p>
      </dgm:t>
    </dgm:pt>
    <dgm:pt modelId="{CB5F31B2-1423-49E7-A4B7-5B4AE4B92FE3}" type="pres">
      <dgm:prSet presAssocID="{8DDDA8A0-C2B6-4A57-97E3-6A5BE8DB7546}" presName="roof" presStyleLbl="dkBgShp" presStyleIdx="0" presStyleCnt="2" custScaleY="53213"/>
      <dgm:spPr/>
      <dgm:t>
        <a:bodyPr/>
        <a:lstStyle/>
        <a:p>
          <a:endParaRPr lang="es-ES"/>
        </a:p>
      </dgm:t>
    </dgm:pt>
    <dgm:pt modelId="{FC425036-8454-4D74-8C03-2BF78334F547}" type="pres">
      <dgm:prSet presAssocID="{8DDDA8A0-C2B6-4A57-97E3-6A5BE8DB7546}" presName="pillars" presStyleCnt="0"/>
      <dgm:spPr/>
    </dgm:pt>
    <dgm:pt modelId="{7173D5AD-2CF4-4E75-91B1-981E8F191BA7}" type="pres">
      <dgm:prSet presAssocID="{8DDDA8A0-C2B6-4A57-97E3-6A5BE8DB7546}" presName="pillar1" presStyleLbl="node1" presStyleIdx="0" presStyleCnt="1" custScaleY="122783">
        <dgm:presLayoutVars>
          <dgm:bulletEnabled val="1"/>
        </dgm:presLayoutVars>
      </dgm:prSet>
      <dgm:spPr/>
      <dgm:t>
        <a:bodyPr/>
        <a:lstStyle/>
        <a:p>
          <a:endParaRPr lang="es-ES"/>
        </a:p>
      </dgm:t>
    </dgm:pt>
    <dgm:pt modelId="{CA8433AC-4FA7-4474-B457-251E9865D5AC}" type="pres">
      <dgm:prSet presAssocID="{8DDDA8A0-C2B6-4A57-97E3-6A5BE8DB7546}" presName="base" presStyleLbl="dkBgShp" presStyleIdx="1" presStyleCnt="2"/>
      <dgm:spPr/>
    </dgm:pt>
  </dgm:ptLst>
  <dgm:cxnLst>
    <dgm:cxn modelId="{379F6DAC-5AB0-4273-AAF7-3C8B88AB2D28}" srcId="{23AFB5BF-9C51-4854-8818-DF749CD910B0}" destId="{8DDDA8A0-C2B6-4A57-97E3-6A5BE8DB7546}" srcOrd="0" destOrd="0" parTransId="{40375EAC-E861-45FA-8EAA-4F757AE88B57}" sibTransId="{C3DE3604-ACE9-49B3-BFF0-3E31C3CEE629}"/>
    <dgm:cxn modelId="{8CFCA82C-C356-4DF2-8C91-1B9EFFD21F09}" srcId="{8DDDA8A0-C2B6-4A57-97E3-6A5BE8DB7546}" destId="{DA7C4CB2-A270-465C-B033-74AFC5E38627}" srcOrd="0" destOrd="0" parTransId="{E3A1C3EE-39E6-4D97-9AA2-514901E31EFA}" sibTransId="{DA4E311B-9A9F-441A-B811-E7B51C2093C0}"/>
    <dgm:cxn modelId="{9B9B3DE7-90BD-4F08-9295-81ED917303EC}" type="presOf" srcId="{8DDDA8A0-C2B6-4A57-97E3-6A5BE8DB7546}" destId="{CB5F31B2-1423-49E7-A4B7-5B4AE4B92FE3}" srcOrd="0" destOrd="0" presId="urn:microsoft.com/office/officeart/2005/8/layout/hList3"/>
    <dgm:cxn modelId="{4CFF0251-8A79-441A-8BBA-3952A69BA068}" type="presOf" srcId="{23AFB5BF-9C51-4854-8818-DF749CD910B0}" destId="{ABB0DC3D-4848-4A69-B055-763CEF9DA144}" srcOrd="0" destOrd="0" presId="urn:microsoft.com/office/officeart/2005/8/layout/hList3"/>
    <dgm:cxn modelId="{DA48A926-144C-4EE4-89D7-87FB0CFF45F5}" type="presOf" srcId="{DA7C4CB2-A270-465C-B033-74AFC5E38627}" destId="{7173D5AD-2CF4-4E75-91B1-981E8F191BA7}" srcOrd="0" destOrd="0" presId="urn:microsoft.com/office/officeart/2005/8/layout/hList3"/>
    <dgm:cxn modelId="{2D139D10-C65A-4D06-B6EE-06F55FEDCF11}" type="presParOf" srcId="{ABB0DC3D-4848-4A69-B055-763CEF9DA144}" destId="{CB5F31B2-1423-49E7-A4B7-5B4AE4B92FE3}" srcOrd="0" destOrd="0" presId="urn:microsoft.com/office/officeart/2005/8/layout/hList3"/>
    <dgm:cxn modelId="{A8167E5F-2AE2-49A6-A1C4-E494FEECFE68}" type="presParOf" srcId="{ABB0DC3D-4848-4A69-B055-763CEF9DA144}" destId="{FC425036-8454-4D74-8C03-2BF78334F547}" srcOrd="1" destOrd="0" presId="urn:microsoft.com/office/officeart/2005/8/layout/hList3"/>
    <dgm:cxn modelId="{CE27D1EF-AC45-48FF-ACAD-0342B8C2AF24}" type="presParOf" srcId="{FC425036-8454-4D74-8C03-2BF78334F547}" destId="{7173D5AD-2CF4-4E75-91B1-981E8F191BA7}" srcOrd="0" destOrd="0" presId="urn:microsoft.com/office/officeart/2005/8/layout/hList3"/>
    <dgm:cxn modelId="{42F3E08F-43FF-413E-B6B2-1BB8FBDCA84C}" type="presParOf" srcId="{ABB0DC3D-4848-4A69-B055-763CEF9DA144}" destId="{CA8433AC-4FA7-4474-B457-251E9865D5AC}" srcOrd="2" destOrd="0" presId="urn:microsoft.com/office/officeart/2005/8/layout/h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3AFB5BF-9C51-4854-8818-DF749CD910B0}" type="doc">
      <dgm:prSet loTypeId="urn:microsoft.com/office/officeart/2005/8/layout/hList3" loCatId="list" qsTypeId="urn:microsoft.com/office/officeart/2005/8/quickstyle/simple1" qsCatId="simple" csTypeId="urn:microsoft.com/office/officeart/2005/8/colors/accent0_2" csCatId="mainScheme" phldr="1"/>
      <dgm:spPr/>
      <dgm:t>
        <a:bodyPr/>
        <a:lstStyle/>
        <a:p>
          <a:endParaRPr lang="es-ES"/>
        </a:p>
      </dgm:t>
    </dgm:pt>
    <dgm:pt modelId="{8DDDA8A0-C2B6-4A57-97E3-6A5BE8DB7546}">
      <dgm:prSet phldrT="[Texto]" custT="1"/>
      <dgm:spPr/>
      <dgm:t>
        <a:bodyPr/>
        <a:lstStyle/>
        <a:p>
          <a:r>
            <a:rPr lang="es-ES" sz="4400" dirty="0" smtClean="0">
              <a:latin typeface="Gill Sans MT Condensed" panose="020B0506020104020203" pitchFamily="34" charset="0"/>
            </a:rPr>
            <a:t>GERENCIA DE MERCADEO</a:t>
          </a:r>
          <a:endParaRPr lang="es-ES" sz="4400" dirty="0">
            <a:latin typeface="Gill Sans MT Condensed" panose="020B0506020104020203" pitchFamily="34" charset="0"/>
          </a:endParaRPr>
        </a:p>
      </dgm:t>
    </dgm:pt>
    <dgm:pt modelId="{40375EAC-E861-45FA-8EAA-4F757AE88B57}" type="parTrans" cxnId="{379F6DAC-5AB0-4273-AAF7-3C8B88AB2D28}">
      <dgm:prSet/>
      <dgm:spPr/>
      <dgm:t>
        <a:bodyPr/>
        <a:lstStyle/>
        <a:p>
          <a:endParaRPr lang="es-ES"/>
        </a:p>
      </dgm:t>
    </dgm:pt>
    <dgm:pt modelId="{C3DE3604-ACE9-49B3-BFF0-3E31C3CEE629}" type="sibTrans" cxnId="{379F6DAC-5AB0-4273-AAF7-3C8B88AB2D28}">
      <dgm:prSet/>
      <dgm:spPr/>
      <dgm:t>
        <a:bodyPr/>
        <a:lstStyle/>
        <a:p>
          <a:endParaRPr lang="es-ES"/>
        </a:p>
      </dgm:t>
    </dgm:pt>
    <dgm:pt modelId="{DA7C4CB2-A270-465C-B033-74AFC5E38627}">
      <dgm:prSet phldrT="[Texto]" custT="1"/>
      <dgm:spPr/>
      <dgm:t>
        <a:bodyPr/>
        <a:lstStyle/>
        <a:p>
          <a:r>
            <a:rPr lang="es-MX" sz="2800" dirty="0" smtClean="0">
              <a:solidFill>
                <a:schemeClr val="tx1"/>
              </a:solidFill>
              <a:latin typeface="Gill Sans MT Condensed" panose="020B0506020104020203" pitchFamily="34" charset="0"/>
            </a:rPr>
            <a:t>Dirigir, Diseñar y coordinar la planificación de todas las actividades comerciales, eventos y </a:t>
          </a:r>
          <a:endParaRPr lang="es-ES" sz="2800" dirty="0" smtClean="0">
            <a:solidFill>
              <a:schemeClr val="tx1"/>
            </a:solidFill>
            <a:latin typeface="Gill Sans MT Condensed" panose="020B0506020104020203" pitchFamily="34" charset="0"/>
          </a:endParaRPr>
        </a:p>
        <a:p>
          <a:r>
            <a:rPr lang="es-MX" sz="2800" dirty="0" smtClean="0">
              <a:solidFill>
                <a:schemeClr val="tx1"/>
              </a:solidFill>
              <a:latin typeface="Gill Sans MT Condensed" panose="020B0506020104020203" pitchFamily="34" charset="0"/>
            </a:rPr>
            <a:t>ferias de la institución de forma innovadora; con el fin de fortalecer la imagen de CIFCO en </a:t>
          </a:r>
          <a:endParaRPr lang="es-ES" sz="2800" dirty="0" smtClean="0">
            <a:solidFill>
              <a:schemeClr val="tx1"/>
            </a:solidFill>
            <a:latin typeface="Gill Sans MT Condensed" panose="020B0506020104020203" pitchFamily="34" charset="0"/>
          </a:endParaRPr>
        </a:p>
        <a:p>
          <a:r>
            <a:rPr lang="es-ES" sz="2800" dirty="0" smtClean="0">
              <a:solidFill>
                <a:schemeClr val="tx1"/>
              </a:solidFill>
              <a:latin typeface="Gill Sans MT Condensed" panose="020B0506020104020203" pitchFamily="34" charset="0"/>
            </a:rPr>
            <a:t>el mercado nacional e internacional.</a:t>
          </a:r>
          <a:endParaRPr lang="es-ES" sz="2800" dirty="0">
            <a:solidFill>
              <a:schemeClr val="tx1"/>
            </a:solidFill>
            <a:latin typeface="Gill Sans MT Condensed" panose="020B0506020104020203" pitchFamily="34" charset="0"/>
          </a:endParaRPr>
        </a:p>
      </dgm:t>
    </dgm:pt>
    <dgm:pt modelId="{E3A1C3EE-39E6-4D97-9AA2-514901E31EFA}" type="parTrans" cxnId="{8CFCA82C-C356-4DF2-8C91-1B9EFFD21F09}">
      <dgm:prSet/>
      <dgm:spPr/>
      <dgm:t>
        <a:bodyPr/>
        <a:lstStyle/>
        <a:p>
          <a:endParaRPr lang="es-ES"/>
        </a:p>
      </dgm:t>
    </dgm:pt>
    <dgm:pt modelId="{DA4E311B-9A9F-441A-B811-E7B51C2093C0}" type="sibTrans" cxnId="{8CFCA82C-C356-4DF2-8C91-1B9EFFD21F09}">
      <dgm:prSet/>
      <dgm:spPr/>
      <dgm:t>
        <a:bodyPr/>
        <a:lstStyle/>
        <a:p>
          <a:endParaRPr lang="es-ES"/>
        </a:p>
      </dgm:t>
    </dgm:pt>
    <dgm:pt modelId="{ABB0DC3D-4848-4A69-B055-763CEF9DA144}" type="pres">
      <dgm:prSet presAssocID="{23AFB5BF-9C51-4854-8818-DF749CD910B0}" presName="composite" presStyleCnt="0">
        <dgm:presLayoutVars>
          <dgm:chMax val="1"/>
          <dgm:dir/>
          <dgm:resizeHandles val="exact"/>
        </dgm:presLayoutVars>
      </dgm:prSet>
      <dgm:spPr/>
      <dgm:t>
        <a:bodyPr/>
        <a:lstStyle/>
        <a:p>
          <a:endParaRPr lang="es-ES"/>
        </a:p>
      </dgm:t>
    </dgm:pt>
    <dgm:pt modelId="{CB5F31B2-1423-49E7-A4B7-5B4AE4B92FE3}" type="pres">
      <dgm:prSet presAssocID="{8DDDA8A0-C2B6-4A57-97E3-6A5BE8DB7546}" presName="roof" presStyleLbl="dkBgShp" presStyleIdx="0" presStyleCnt="2" custScaleY="53213"/>
      <dgm:spPr/>
      <dgm:t>
        <a:bodyPr/>
        <a:lstStyle/>
        <a:p>
          <a:endParaRPr lang="es-ES"/>
        </a:p>
      </dgm:t>
    </dgm:pt>
    <dgm:pt modelId="{FC425036-8454-4D74-8C03-2BF78334F547}" type="pres">
      <dgm:prSet presAssocID="{8DDDA8A0-C2B6-4A57-97E3-6A5BE8DB7546}" presName="pillars" presStyleCnt="0"/>
      <dgm:spPr/>
    </dgm:pt>
    <dgm:pt modelId="{7173D5AD-2CF4-4E75-91B1-981E8F191BA7}" type="pres">
      <dgm:prSet presAssocID="{8DDDA8A0-C2B6-4A57-97E3-6A5BE8DB7546}" presName="pillar1" presStyleLbl="node1" presStyleIdx="0" presStyleCnt="1" custScaleY="122783">
        <dgm:presLayoutVars>
          <dgm:bulletEnabled val="1"/>
        </dgm:presLayoutVars>
      </dgm:prSet>
      <dgm:spPr/>
      <dgm:t>
        <a:bodyPr/>
        <a:lstStyle/>
        <a:p>
          <a:endParaRPr lang="es-ES"/>
        </a:p>
      </dgm:t>
    </dgm:pt>
    <dgm:pt modelId="{CA8433AC-4FA7-4474-B457-251E9865D5AC}" type="pres">
      <dgm:prSet presAssocID="{8DDDA8A0-C2B6-4A57-97E3-6A5BE8DB7546}" presName="base" presStyleLbl="dkBgShp" presStyleIdx="1" presStyleCnt="2"/>
      <dgm:spPr/>
    </dgm:pt>
  </dgm:ptLst>
  <dgm:cxnLst>
    <dgm:cxn modelId="{379F6DAC-5AB0-4273-AAF7-3C8B88AB2D28}" srcId="{23AFB5BF-9C51-4854-8818-DF749CD910B0}" destId="{8DDDA8A0-C2B6-4A57-97E3-6A5BE8DB7546}" srcOrd="0" destOrd="0" parTransId="{40375EAC-E861-45FA-8EAA-4F757AE88B57}" sibTransId="{C3DE3604-ACE9-49B3-BFF0-3E31C3CEE629}"/>
    <dgm:cxn modelId="{8CFCA82C-C356-4DF2-8C91-1B9EFFD21F09}" srcId="{8DDDA8A0-C2B6-4A57-97E3-6A5BE8DB7546}" destId="{DA7C4CB2-A270-465C-B033-74AFC5E38627}" srcOrd="0" destOrd="0" parTransId="{E3A1C3EE-39E6-4D97-9AA2-514901E31EFA}" sibTransId="{DA4E311B-9A9F-441A-B811-E7B51C2093C0}"/>
    <dgm:cxn modelId="{9B9B3DE7-90BD-4F08-9295-81ED917303EC}" type="presOf" srcId="{8DDDA8A0-C2B6-4A57-97E3-6A5BE8DB7546}" destId="{CB5F31B2-1423-49E7-A4B7-5B4AE4B92FE3}" srcOrd="0" destOrd="0" presId="urn:microsoft.com/office/officeart/2005/8/layout/hList3"/>
    <dgm:cxn modelId="{4CFF0251-8A79-441A-8BBA-3952A69BA068}" type="presOf" srcId="{23AFB5BF-9C51-4854-8818-DF749CD910B0}" destId="{ABB0DC3D-4848-4A69-B055-763CEF9DA144}" srcOrd="0" destOrd="0" presId="urn:microsoft.com/office/officeart/2005/8/layout/hList3"/>
    <dgm:cxn modelId="{DA48A926-144C-4EE4-89D7-87FB0CFF45F5}" type="presOf" srcId="{DA7C4CB2-A270-465C-B033-74AFC5E38627}" destId="{7173D5AD-2CF4-4E75-91B1-981E8F191BA7}" srcOrd="0" destOrd="0" presId="urn:microsoft.com/office/officeart/2005/8/layout/hList3"/>
    <dgm:cxn modelId="{2D139D10-C65A-4D06-B6EE-06F55FEDCF11}" type="presParOf" srcId="{ABB0DC3D-4848-4A69-B055-763CEF9DA144}" destId="{CB5F31B2-1423-49E7-A4B7-5B4AE4B92FE3}" srcOrd="0" destOrd="0" presId="urn:microsoft.com/office/officeart/2005/8/layout/hList3"/>
    <dgm:cxn modelId="{A8167E5F-2AE2-49A6-A1C4-E494FEECFE68}" type="presParOf" srcId="{ABB0DC3D-4848-4A69-B055-763CEF9DA144}" destId="{FC425036-8454-4D74-8C03-2BF78334F547}" srcOrd="1" destOrd="0" presId="urn:microsoft.com/office/officeart/2005/8/layout/hList3"/>
    <dgm:cxn modelId="{CE27D1EF-AC45-48FF-ACAD-0342B8C2AF24}" type="presParOf" srcId="{FC425036-8454-4D74-8C03-2BF78334F547}" destId="{7173D5AD-2CF4-4E75-91B1-981E8F191BA7}" srcOrd="0" destOrd="0" presId="urn:microsoft.com/office/officeart/2005/8/layout/hList3"/>
    <dgm:cxn modelId="{42F3E08F-43FF-413E-B6B2-1BB8FBDCA84C}" type="presParOf" srcId="{ABB0DC3D-4848-4A69-B055-763CEF9DA144}" destId="{CA8433AC-4FA7-4474-B457-251E9865D5AC}" srcOrd="2" destOrd="0" presId="urn:microsoft.com/office/officeart/2005/8/layout/h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3AFB5BF-9C51-4854-8818-DF749CD910B0}" type="doc">
      <dgm:prSet loTypeId="urn:microsoft.com/office/officeart/2005/8/layout/hList3" loCatId="list" qsTypeId="urn:microsoft.com/office/officeart/2005/8/quickstyle/simple1" qsCatId="simple" csTypeId="urn:microsoft.com/office/officeart/2005/8/colors/accent0_2" csCatId="mainScheme" phldr="1"/>
      <dgm:spPr/>
      <dgm:t>
        <a:bodyPr/>
        <a:lstStyle/>
        <a:p>
          <a:endParaRPr lang="es-ES"/>
        </a:p>
      </dgm:t>
    </dgm:pt>
    <dgm:pt modelId="{8DDDA8A0-C2B6-4A57-97E3-6A5BE8DB7546}">
      <dgm:prSet phldrT="[Texto]" custT="1"/>
      <dgm:spPr/>
      <dgm:t>
        <a:bodyPr/>
        <a:lstStyle/>
        <a:p>
          <a:r>
            <a:rPr lang="es-ES" sz="4400" dirty="0" smtClean="0">
              <a:latin typeface="Gill Sans MT Condensed" panose="020B0506020104020203" pitchFamily="34" charset="0"/>
            </a:rPr>
            <a:t>GERENCIA DE VENTAS</a:t>
          </a:r>
          <a:endParaRPr lang="es-ES" sz="4400" dirty="0">
            <a:latin typeface="Gill Sans MT Condensed" panose="020B0506020104020203" pitchFamily="34" charset="0"/>
          </a:endParaRPr>
        </a:p>
      </dgm:t>
    </dgm:pt>
    <dgm:pt modelId="{40375EAC-E861-45FA-8EAA-4F757AE88B57}" type="parTrans" cxnId="{379F6DAC-5AB0-4273-AAF7-3C8B88AB2D28}">
      <dgm:prSet/>
      <dgm:spPr/>
      <dgm:t>
        <a:bodyPr/>
        <a:lstStyle/>
        <a:p>
          <a:endParaRPr lang="es-ES"/>
        </a:p>
      </dgm:t>
    </dgm:pt>
    <dgm:pt modelId="{C3DE3604-ACE9-49B3-BFF0-3E31C3CEE629}" type="sibTrans" cxnId="{379F6DAC-5AB0-4273-AAF7-3C8B88AB2D28}">
      <dgm:prSet/>
      <dgm:spPr/>
      <dgm:t>
        <a:bodyPr/>
        <a:lstStyle/>
        <a:p>
          <a:endParaRPr lang="es-ES"/>
        </a:p>
      </dgm:t>
    </dgm:pt>
    <dgm:pt modelId="{DA7C4CB2-A270-465C-B033-74AFC5E38627}">
      <dgm:prSet phldrT="[Texto]" custT="1"/>
      <dgm:spPr/>
      <dgm:t>
        <a:bodyPr/>
        <a:lstStyle/>
        <a:p>
          <a:r>
            <a:rPr lang="es-MX" sz="2400" dirty="0" smtClean="0">
              <a:solidFill>
                <a:schemeClr val="tx1"/>
              </a:solidFill>
              <a:latin typeface="Gill Sans MT Condensed" panose="020B0506020104020203" pitchFamily="34" charset="0"/>
            </a:rPr>
            <a:t>Coordinar y ejecutar los planes de negocios nacionales e internacionales, </a:t>
          </a:r>
          <a:endParaRPr lang="es-ES" sz="2400" dirty="0" smtClean="0">
            <a:solidFill>
              <a:schemeClr val="tx1"/>
            </a:solidFill>
            <a:latin typeface="Gill Sans MT Condensed" panose="020B0506020104020203" pitchFamily="34" charset="0"/>
          </a:endParaRPr>
        </a:p>
        <a:p>
          <a:r>
            <a:rPr lang="es-MX" sz="2400" dirty="0" smtClean="0">
              <a:solidFill>
                <a:schemeClr val="tx1"/>
              </a:solidFill>
              <a:latin typeface="Gill Sans MT Condensed" panose="020B0506020104020203" pitchFamily="34" charset="0"/>
            </a:rPr>
            <a:t>mediante la planificación, coordinación, dirección y control de las actividades del área de </a:t>
          </a:r>
          <a:endParaRPr lang="es-ES" sz="2400" dirty="0" smtClean="0">
            <a:solidFill>
              <a:schemeClr val="tx1"/>
            </a:solidFill>
            <a:latin typeface="Gill Sans MT Condensed" panose="020B0506020104020203" pitchFamily="34" charset="0"/>
          </a:endParaRPr>
        </a:p>
        <a:p>
          <a:r>
            <a:rPr lang="es-MX" sz="2400" dirty="0" smtClean="0">
              <a:solidFill>
                <a:schemeClr val="tx1"/>
              </a:solidFill>
              <a:latin typeface="Gill Sans MT Condensed" panose="020B0506020104020203" pitchFamily="34" charset="0"/>
            </a:rPr>
            <a:t>ventas, banquetes y patrocinios ; así como verificar todas aquellas variables del mercado e </a:t>
          </a:r>
          <a:endParaRPr lang="es-ES" sz="2400" dirty="0" smtClean="0">
            <a:solidFill>
              <a:schemeClr val="tx1"/>
            </a:solidFill>
            <a:latin typeface="Gill Sans MT Condensed" panose="020B0506020104020203" pitchFamily="34" charset="0"/>
          </a:endParaRPr>
        </a:p>
        <a:p>
          <a:r>
            <a:rPr lang="es-MX" sz="2400" dirty="0" smtClean="0">
              <a:solidFill>
                <a:schemeClr val="tx1"/>
              </a:solidFill>
              <a:latin typeface="Gill Sans MT Condensed" panose="020B0506020104020203" pitchFamily="34" charset="0"/>
            </a:rPr>
            <a:t>indicadores de calidad, servicio y precio que nos lleven a mejorar la relación con nuestros </a:t>
          </a:r>
          <a:endParaRPr lang="es-ES" sz="2400" dirty="0" smtClean="0">
            <a:solidFill>
              <a:schemeClr val="tx1"/>
            </a:solidFill>
            <a:latin typeface="Gill Sans MT Condensed" panose="020B0506020104020203" pitchFamily="34" charset="0"/>
          </a:endParaRPr>
        </a:p>
        <a:p>
          <a:r>
            <a:rPr lang="es-MX" sz="2400" dirty="0" smtClean="0">
              <a:solidFill>
                <a:schemeClr val="tx1"/>
              </a:solidFill>
              <a:latin typeface="Gill Sans MT Condensed" panose="020B0506020104020203" pitchFamily="34" charset="0"/>
            </a:rPr>
            <a:t>clientes, cumpliendo con las Políticas y Procedimientos para resguardar los intereses de la </a:t>
          </a:r>
          <a:endParaRPr lang="es-ES" sz="2400" dirty="0" smtClean="0">
            <a:solidFill>
              <a:schemeClr val="tx1"/>
            </a:solidFill>
            <a:latin typeface="Gill Sans MT Condensed" panose="020B0506020104020203" pitchFamily="34" charset="0"/>
          </a:endParaRPr>
        </a:p>
        <a:p>
          <a:r>
            <a:rPr lang="es-ES" sz="2400" dirty="0" smtClean="0">
              <a:solidFill>
                <a:schemeClr val="tx1"/>
              </a:solidFill>
              <a:latin typeface="Gill Sans MT Condensed" panose="020B0506020104020203" pitchFamily="34" charset="0"/>
            </a:rPr>
            <a:t>Institución.</a:t>
          </a:r>
        </a:p>
        <a:p>
          <a:endParaRPr lang="es-ES" sz="2800" dirty="0">
            <a:solidFill>
              <a:schemeClr val="tx1"/>
            </a:solidFill>
            <a:latin typeface="Gill Sans MT Condensed" panose="020B0506020104020203" pitchFamily="34" charset="0"/>
          </a:endParaRPr>
        </a:p>
      </dgm:t>
    </dgm:pt>
    <dgm:pt modelId="{E3A1C3EE-39E6-4D97-9AA2-514901E31EFA}" type="parTrans" cxnId="{8CFCA82C-C356-4DF2-8C91-1B9EFFD21F09}">
      <dgm:prSet/>
      <dgm:spPr/>
      <dgm:t>
        <a:bodyPr/>
        <a:lstStyle/>
        <a:p>
          <a:endParaRPr lang="es-ES"/>
        </a:p>
      </dgm:t>
    </dgm:pt>
    <dgm:pt modelId="{DA4E311B-9A9F-441A-B811-E7B51C2093C0}" type="sibTrans" cxnId="{8CFCA82C-C356-4DF2-8C91-1B9EFFD21F09}">
      <dgm:prSet/>
      <dgm:spPr/>
      <dgm:t>
        <a:bodyPr/>
        <a:lstStyle/>
        <a:p>
          <a:endParaRPr lang="es-ES"/>
        </a:p>
      </dgm:t>
    </dgm:pt>
    <dgm:pt modelId="{ABB0DC3D-4848-4A69-B055-763CEF9DA144}" type="pres">
      <dgm:prSet presAssocID="{23AFB5BF-9C51-4854-8818-DF749CD910B0}" presName="composite" presStyleCnt="0">
        <dgm:presLayoutVars>
          <dgm:chMax val="1"/>
          <dgm:dir/>
          <dgm:resizeHandles val="exact"/>
        </dgm:presLayoutVars>
      </dgm:prSet>
      <dgm:spPr/>
      <dgm:t>
        <a:bodyPr/>
        <a:lstStyle/>
        <a:p>
          <a:endParaRPr lang="es-ES"/>
        </a:p>
      </dgm:t>
    </dgm:pt>
    <dgm:pt modelId="{CB5F31B2-1423-49E7-A4B7-5B4AE4B92FE3}" type="pres">
      <dgm:prSet presAssocID="{8DDDA8A0-C2B6-4A57-97E3-6A5BE8DB7546}" presName="roof" presStyleLbl="dkBgShp" presStyleIdx="0" presStyleCnt="2" custScaleY="53213"/>
      <dgm:spPr/>
      <dgm:t>
        <a:bodyPr/>
        <a:lstStyle/>
        <a:p>
          <a:endParaRPr lang="es-ES"/>
        </a:p>
      </dgm:t>
    </dgm:pt>
    <dgm:pt modelId="{FC425036-8454-4D74-8C03-2BF78334F547}" type="pres">
      <dgm:prSet presAssocID="{8DDDA8A0-C2B6-4A57-97E3-6A5BE8DB7546}" presName="pillars" presStyleCnt="0"/>
      <dgm:spPr/>
    </dgm:pt>
    <dgm:pt modelId="{7173D5AD-2CF4-4E75-91B1-981E8F191BA7}" type="pres">
      <dgm:prSet presAssocID="{8DDDA8A0-C2B6-4A57-97E3-6A5BE8DB7546}" presName="pillar1" presStyleLbl="node1" presStyleIdx="0" presStyleCnt="1" custScaleY="122783">
        <dgm:presLayoutVars>
          <dgm:bulletEnabled val="1"/>
        </dgm:presLayoutVars>
      </dgm:prSet>
      <dgm:spPr/>
      <dgm:t>
        <a:bodyPr/>
        <a:lstStyle/>
        <a:p>
          <a:endParaRPr lang="es-ES"/>
        </a:p>
      </dgm:t>
    </dgm:pt>
    <dgm:pt modelId="{CA8433AC-4FA7-4474-B457-251E9865D5AC}" type="pres">
      <dgm:prSet presAssocID="{8DDDA8A0-C2B6-4A57-97E3-6A5BE8DB7546}" presName="base" presStyleLbl="dkBgShp" presStyleIdx="1" presStyleCnt="2"/>
      <dgm:spPr/>
    </dgm:pt>
  </dgm:ptLst>
  <dgm:cxnLst>
    <dgm:cxn modelId="{379F6DAC-5AB0-4273-AAF7-3C8B88AB2D28}" srcId="{23AFB5BF-9C51-4854-8818-DF749CD910B0}" destId="{8DDDA8A0-C2B6-4A57-97E3-6A5BE8DB7546}" srcOrd="0" destOrd="0" parTransId="{40375EAC-E861-45FA-8EAA-4F757AE88B57}" sibTransId="{C3DE3604-ACE9-49B3-BFF0-3E31C3CEE629}"/>
    <dgm:cxn modelId="{8CFCA82C-C356-4DF2-8C91-1B9EFFD21F09}" srcId="{8DDDA8A0-C2B6-4A57-97E3-6A5BE8DB7546}" destId="{DA7C4CB2-A270-465C-B033-74AFC5E38627}" srcOrd="0" destOrd="0" parTransId="{E3A1C3EE-39E6-4D97-9AA2-514901E31EFA}" sibTransId="{DA4E311B-9A9F-441A-B811-E7B51C2093C0}"/>
    <dgm:cxn modelId="{9B9B3DE7-90BD-4F08-9295-81ED917303EC}" type="presOf" srcId="{8DDDA8A0-C2B6-4A57-97E3-6A5BE8DB7546}" destId="{CB5F31B2-1423-49E7-A4B7-5B4AE4B92FE3}" srcOrd="0" destOrd="0" presId="urn:microsoft.com/office/officeart/2005/8/layout/hList3"/>
    <dgm:cxn modelId="{4CFF0251-8A79-441A-8BBA-3952A69BA068}" type="presOf" srcId="{23AFB5BF-9C51-4854-8818-DF749CD910B0}" destId="{ABB0DC3D-4848-4A69-B055-763CEF9DA144}" srcOrd="0" destOrd="0" presId="urn:microsoft.com/office/officeart/2005/8/layout/hList3"/>
    <dgm:cxn modelId="{DA48A926-144C-4EE4-89D7-87FB0CFF45F5}" type="presOf" srcId="{DA7C4CB2-A270-465C-B033-74AFC5E38627}" destId="{7173D5AD-2CF4-4E75-91B1-981E8F191BA7}" srcOrd="0" destOrd="0" presId="urn:microsoft.com/office/officeart/2005/8/layout/hList3"/>
    <dgm:cxn modelId="{2D139D10-C65A-4D06-B6EE-06F55FEDCF11}" type="presParOf" srcId="{ABB0DC3D-4848-4A69-B055-763CEF9DA144}" destId="{CB5F31B2-1423-49E7-A4B7-5B4AE4B92FE3}" srcOrd="0" destOrd="0" presId="urn:microsoft.com/office/officeart/2005/8/layout/hList3"/>
    <dgm:cxn modelId="{A8167E5F-2AE2-49A6-A1C4-E494FEECFE68}" type="presParOf" srcId="{ABB0DC3D-4848-4A69-B055-763CEF9DA144}" destId="{FC425036-8454-4D74-8C03-2BF78334F547}" srcOrd="1" destOrd="0" presId="urn:microsoft.com/office/officeart/2005/8/layout/hList3"/>
    <dgm:cxn modelId="{CE27D1EF-AC45-48FF-ACAD-0342B8C2AF24}" type="presParOf" srcId="{FC425036-8454-4D74-8C03-2BF78334F547}" destId="{7173D5AD-2CF4-4E75-91B1-981E8F191BA7}" srcOrd="0" destOrd="0" presId="urn:microsoft.com/office/officeart/2005/8/layout/hList3"/>
    <dgm:cxn modelId="{42F3E08F-43FF-413E-B6B2-1BB8FBDCA84C}" type="presParOf" srcId="{ABB0DC3D-4848-4A69-B055-763CEF9DA144}" destId="{CA8433AC-4FA7-4474-B457-251E9865D5AC}" srcOrd="2" destOrd="0" presId="urn:microsoft.com/office/officeart/2005/8/layout/h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3AFB5BF-9C51-4854-8818-DF749CD910B0}" type="doc">
      <dgm:prSet loTypeId="urn:microsoft.com/office/officeart/2005/8/layout/hList3" loCatId="list" qsTypeId="urn:microsoft.com/office/officeart/2005/8/quickstyle/simple1" qsCatId="simple" csTypeId="urn:microsoft.com/office/officeart/2005/8/colors/accent0_2" csCatId="mainScheme" phldr="1"/>
      <dgm:spPr/>
      <dgm:t>
        <a:bodyPr/>
        <a:lstStyle/>
        <a:p>
          <a:endParaRPr lang="es-ES"/>
        </a:p>
      </dgm:t>
    </dgm:pt>
    <dgm:pt modelId="{8DDDA8A0-C2B6-4A57-97E3-6A5BE8DB7546}">
      <dgm:prSet phldrT="[Texto]" custT="1"/>
      <dgm:spPr/>
      <dgm:t>
        <a:bodyPr/>
        <a:lstStyle/>
        <a:p>
          <a:r>
            <a:rPr lang="es-ES" sz="4400" dirty="0" smtClean="0">
              <a:latin typeface="Gill Sans MT Condensed" panose="020B0506020104020203" pitchFamily="34" charset="0"/>
            </a:rPr>
            <a:t>INFORMATICA</a:t>
          </a:r>
          <a:endParaRPr lang="es-ES" sz="4400" dirty="0">
            <a:latin typeface="Gill Sans MT Condensed" panose="020B0506020104020203" pitchFamily="34" charset="0"/>
          </a:endParaRPr>
        </a:p>
      </dgm:t>
    </dgm:pt>
    <dgm:pt modelId="{40375EAC-E861-45FA-8EAA-4F757AE88B57}" type="parTrans" cxnId="{379F6DAC-5AB0-4273-AAF7-3C8B88AB2D28}">
      <dgm:prSet/>
      <dgm:spPr/>
      <dgm:t>
        <a:bodyPr/>
        <a:lstStyle/>
        <a:p>
          <a:endParaRPr lang="es-ES"/>
        </a:p>
      </dgm:t>
    </dgm:pt>
    <dgm:pt modelId="{C3DE3604-ACE9-49B3-BFF0-3E31C3CEE629}" type="sibTrans" cxnId="{379F6DAC-5AB0-4273-AAF7-3C8B88AB2D28}">
      <dgm:prSet/>
      <dgm:spPr/>
      <dgm:t>
        <a:bodyPr/>
        <a:lstStyle/>
        <a:p>
          <a:endParaRPr lang="es-ES"/>
        </a:p>
      </dgm:t>
    </dgm:pt>
    <dgm:pt modelId="{DA7C4CB2-A270-465C-B033-74AFC5E38627}">
      <dgm:prSet phldrT="[Texto]" custT="1"/>
      <dgm:spPr/>
      <dgm:t>
        <a:bodyPr/>
        <a:lstStyle/>
        <a:p>
          <a:r>
            <a:rPr lang="es-MX" sz="2400" dirty="0" smtClean="0">
              <a:solidFill>
                <a:schemeClr val="tx1"/>
              </a:solidFill>
              <a:latin typeface="Gill Sans MT Condensed" panose="020B0506020104020203" pitchFamily="34" charset="0"/>
            </a:rPr>
            <a:t>Gestionar y coordinar los recursos necesarios relacionados con el desarrollo e implementación </a:t>
          </a:r>
          <a:endParaRPr lang="es-ES" sz="2400" dirty="0" smtClean="0">
            <a:solidFill>
              <a:schemeClr val="tx1"/>
            </a:solidFill>
            <a:latin typeface="Gill Sans MT Condensed" panose="020B0506020104020203" pitchFamily="34" charset="0"/>
          </a:endParaRPr>
        </a:p>
        <a:p>
          <a:r>
            <a:rPr lang="es-MX" sz="2400" dirty="0" smtClean="0">
              <a:solidFill>
                <a:schemeClr val="tx1"/>
              </a:solidFill>
              <a:latin typeface="Gill Sans MT Condensed" panose="020B0506020104020203" pitchFamily="34" charset="0"/>
            </a:rPr>
            <a:t>de las tecnologías de información y comunicación de la institución con la finalidad de mejorar </a:t>
          </a:r>
          <a:endParaRPr lang="es-ES" sz="2400" dirty="0" smtClean="0">
            <a:solidFill>
              <a:schemeClr val="tx1"/>
            </a:solidFill>
            <a:latin typeface="Gill Sans MT Condensed" panose="020B0506020104020203" pitchFamily="34" charset="0"/>
          </a:endParaRPr>
        </a:p>
        <a:p>
          <a:r>
            <a:rPr lang="es-MX" sz="2400" dirty="0" smtClean="0">
              <a:solidFill>
                <a:schemeClr val="tx1"/>
              </a:solidFill>
              <a:latin typeface="Gill Sans MT Condensed" panose="020B0506020104020203" pitchFamily="34" charset="0"/>
            </a:rPr>
            <a:t>el procesamiento, almacenamiento y transmisión de la información.</a:t>
          </a:r>
          <a:endParaRPr lang="es-ES" sz="2800" dirty="0">
            <a:solidFill>
              <a:schemeClr val="tx1"/>
            </a:solidFill>
            <a:latin typeface="Gill Sans MT Condensed" panose="020B0506020104020203" pitchFamily="34" charset="0"/>
          </a:endParaRPr>
        </a:p>
      </dgm:t>
    </dgm:pt>
    <dgm:pt modelId="{E3A1C3EE-39E6-4D97-9AA2-514901E31EFA}" type="parTrans" cxnId="{8CFCA82C-C356-4DF2-8C91-1B9EFFD21F09}">
      <dgm:prSet/>
      <dgm:spPr/>
      <dgm:t>
        <a:bodyPr/>
        <a:lstStyle/>
        <a:p>
          <a:endParaRPr lang="es-ES"/>
        </a:p>
      </dgm:t>
    </dgm:pt>
    <dgm:pt modelId="{DA4E311B-9A9F-441A-B811-E7B51C2093C0}" type="sibTrans" cxnId="{8CFCA82C-C356-4DF2-8C91-1B9EFFD21F09}">
      <dgm:prSet/>
      <dgm:spPr/>
      <dgm:t>
        <a:bodyPr/>
        <a:lstStyle/>
        <a:p>
          <a:endParaRPr lang="es-ES"/>
        </a:p>
      </dgm:t>
    </dgm:pt>
    <dgm:pt modelId="{ABB0DC3D-4848-4A69-B055-763CEF9DA144}" type="pres">
      <dgm:prSet presAssocID="{23AFB5BF-9C51-4854-8818-DF749CD910B0}" presName="composite" presStyleCnt="0">
        <dgm:presLayoutVars>
          <dgm:chMax val="1"/>
          <dgm:dir/>
          <dgm:resizeHandles val="exact"/>
        </dgm:presLayoutVars>
      </dgm:prSet>
      <dgm:spPr/>
      <dgm:t>
        <a:bodyPr/>
        <a:lstStyle/>
        <a:p>
          <a:endParaRPr lang="es-ES"/>
        </a:p>
      </dgm:t>
    </dgm:pt>
    <dgm:pt modelId="{CB5F31B2-1423-49E7-A4B7-5B4AE4B92FE3}" type="pres">
      <dgm:prSet presAssocID="{8DDDA8A0-C2B6-4A57-97E3-6A5BE8DB7546}" presName="roof" presStyleLbl="dkBgShp" presStyleIdx="0" presStyleCnt="2" custScaleY="53213"/>
      <dgm:spPr/>
      <dgm:t>
        <a:bodyPr/>
        <a:lstStyle/>
        <a:p>
          <a:endParaRPr lang="es-ES"/>
        </a:p>
      </dgm:t>
    </dgm:pt>
    <dgm:pt modelId="{FC425036-8454-4D74-8C03-2BF78334F547}" type="pres">
      <dgm:prSet presAssocID="{8DDDA8A0-C2B6-4A57-97E3-6A5BE8DB7546}" presName="pillars" presStyleCnt="0"/>
      <dgm:spPr/>
    </dgm:pt>
    <dgm:pt modelId="{7173D5AD-2CF4-4E75-91B1-981E8F191BA7}" type="pres">
      <dgm:prSet presAssocID="{8DDDA8A0-C2B6-4A57-97E3-6A5BE8DB7546}" presName="pillar1" presStyleLbl="node1" presStyleIdx="0" presStyleCnt="1" custScaleY="122783">
        <dgm:presLayoutVars>
          <dgm:bulletEnabled val="1"/>
        </dgm:presLayoutVars>
      </dgm:prSet>
      <dgm:spPr/>
      <dgm:t>
        <a:bodyPr/>
        <a:lstStyle/>
        <a:p>
          <a:endParaRPr lang="es-ES"/>
        </a:p>
      </dgm:t>
    </dgm:pt>
    <dgm:pt modelId="{CA8433AC-4FA7-4474-B457-251E9865D5AC}" type="pres">
      <dgm:prSet presAssocID="{8DDDA8A0-C2B6-4A57-97E3-6A5BE8DB7546}" presName="base" presStyleLbl="dkBgShp" presStyleIdx="1" presStyleCnt="2"/>
      <dgm:spPr/>
    </dgm:pt>
  </dgm:ptLst>
  <dgm:cxnLst>
    <dgm:cxn modelId="{379F6DAC-5AB0-4273-AAF7-3C8B88AB2D28}" srcId="{23AFB5BF-9C51-4854-8818-DF749CD910B0}" destId="{8DDDA8A0-C2B6-4A57-97E3-6A5BE8DB7546}" srcOrd="0" destOrd="0" parTransId="{40375EAC-E861-45FA-8EAA-4F757AE88B57}" sibTransId="{C3DE3604-ACE9-49B3-BFF0-3E31C3CEE629}"/>
    <dgm:cxn modelId="{8CFCA82C-C356-4DF2-8C91-1B9EFFD21F09}" srcId="{8DDDA8A0-C2B6-4A57-97E3-6A5BE8DB7546}" destId="{DA7C4CB2-A270-465C-B033-74AFC5E38627}" srcOrd="0" destOrd="0" parTransId="{E3A1C3EE-39E6-4D97-9AA2-514901E31EFA}" sibTransId="{DA4E311B-9A9F-441A-B811-E7B51C2093C0}"/>
    <dgm:cxn modelId="{9B9B3DE7-90BD-4F08-9295-81ED917303EC}" type="presOf" srcId="{8DDDA8A0-C2B6-4A57-97E3-6A5BE8DB7546}" destId="{CB5F31B2-1423-49E7-A4B7-5B4AE4B92FE3}" srcOrd="0" destOrd="0" presId="urn:microsoft.com/office/officeart/2005/8/layout/hList3"/>
    <dgm:cxn modelId="{4CFF0251-8A79-441A-8BBA-3952A69BA068}" type="presOf" srcId="{23AFB5BF-9C51-4854-8818-DF749CD910B0}" destId="{ABB0DC3D-4848-4A69-B055-763CEF9DA144}" srcOrd="0" destOrd="0" presId="urn:microsoft.com/office/officeart/2005/8/layout/hList3"/>
    <dgm:cxn modelId="{DA48A926-144C-4EE4-89D7-87FB0CFF45F5}" type="presOf" srcId="{DA7C4CB2-A270-465C-B033-74AFC5E38627}" destId="{7173D5AD-2CF4-4E75-91B1-981E8F191BA7}" srcOrd="0" destOrd="0" presId="urn:microsoft.com/office/officeart/2005/8/layout/hList3"/>
    <dgm:cxn modelId="{2D139D10-C65A-4D06-B6EE-06F55FEDCF11}" type="presParOf" srcId="{ABB0DC3D-4848-4A69-B055-763CEF9DA144}" destId="{CB5F31B2-1423-49E7-A4B7-5B4AE4B92FE3}" srcOrd="0" destOrd="0" presId="urn:microsoft.com/office/officeart/2005/8/layout/hList3"/>
    <dgm:cxn modelId="{A8167E5F-2AE2-49A6-A1C4-E494FEECFE68}" type="presParOf" srcId="{ABB0DC3D-4848-4A69-B055-763CEF9DA144}" destId="{FC425036-8454-4D74-8C03-2BF78334F547}" srcOrd="1" destOrd="0" presId="urn:microsoft.com/office/officeart/2005/8/layout/hList3"/>
    <dgm:cxn modelId="{CE27D1EF-AC45-48FF-ACAD-0342B8C2AF24}" type="presParOf" srcId="{FC425036-8454-4D74-8C03-2BF78334F547}" destId="{7173D5AD-2CF4-4E75-91B1-981E8F191BA7}" srcOrd="0" destOrd="0" presId="urn:microsoft.com/office/officeart/2005/8/layout/hList3"/>
    <dgm:cxn modelId="{42F3E08F-43FF-413E-B6B2-1BB8FBDCA84C}" type="presParOf" srcId="{ABB0DC3D-4848-4A69-B055-763CEF9DA144}" destId="{CA8433AC-4FA7-4474-B457-251E9865D5AC}" srcOrd="2" destOrd="0" presId="urn:microsoft.com/office/officeart/2005/8/layout/h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23AFB5BF-9C51-4854-8818-DF749CD910B0}" type="doc">
      <dgm:prSet loTypeId="urn:microsoft.com/office/officeart/2005/8/layout/hList3" loCatId="list" qsTypeId="urn:microsoft.com/office/officeart/2005/8/quickstyle/simple1" qsCatId="simple" csTypeId="urn:microsoft.com/office/officeart/2005/8/colors/accent0_2" csCatId="mainScheme" phldr="1"/>
      <dgm:spPr/>
      <dgm:t>
        <a:bodyPr/>
        <a:lstStyle/>
        <a:p>
          <a:endParaRPr lang="es-ES"/>
        </a:p>
      </dgm:t>
    </dgm:pt>
    <dgm:pt modelId="{8DDDA8A0-C2B6-4A57-97E3-6A5BE8DB7546}">
      <dgm:prSet phldrT="[Texto]" custT="1"/>
      <dgm:spPr/>
      <dgm:t>
        <a:bodyPr/>
        <a:lstStyle/>
        <a:p>
          <a:r>
            <a:rPr lang="es-ES" sz="4400" dirty="0" smtClean="0">
              <a:latin typeface="Gill Sans MT Condensed" panose="020B0506020104020203" pitchFamily="34" charset="0"/>
            </a:rPr>
            <a:t>SEGURIDAD</a:t>
          </a:r>
          <a:endParaRPr lang="es-ES" sz="4400" dirty="0">
            <a:latin typeface="Gill Sans MT Condensed" panose="020B0506020104020203" pitchFamily="34" charset="0"/>
          </a:endParaRPr>
        </a:p>
      </dgm:t>
    </dgm:pt>
    <dgm:pt modelId="{40375EAC-E861-45FA-8EAA-4F757AE88B57}" type="parTrans" cxnId="{379F6DAC-5AB0-4273-AAF7-3C8B88AB2D28}">
      <dgm:prSet/>
      <dgm:spPr/>
      <dgm:t>
        <a:bodyPr/>
        <a:lstStyle/>
        <a:p>
          <a:endParaRPr lang="es-ES"/>
        </a:p>
      </dgm:t>
    </dgm:pt>
    <dgm:pt modelId="{C3DE3604-ACE9-49B3-BFF0-3E31C3CEE629}" type="sibTrans" cxnId="{379F6DAC-5AB0-4273-AAF7-3C8B88AB2D28}">
      <dgm:prSet/>
      <dgm:spPr/>
      <dgm:t>
        <a:bodyPr/>
        <a:lstStyle/>
        <a:p>
          <a:endParaRPr lang="es-ES"/>
        </a:p>
      </dgm:t>
    </dgm:pt>
    <dgm:pt modelId="{DA7C4CB2-A270-465C-B033-74AFC5E38627}">
      <dgm:prSet phldrT="[Texto]" custT="1"/>
      <dgm:spPr/>
      <dgm:t>
        <a:bodyPr/>
        <a:lstStyle/>
        <a:p>
          <a:r>
            <a:rPr lang="es-MX" sz="2400" dirty="0" smtClean="0">
              <a:solidFill>
                <a:schemeClr val="tx1"/>
              </a:solidFill>
              <a:latin typeface="Gill Sans MT Condensed" panose="020B0506020104020203" pitchFamily="34" charset="0"/>
            </a:rPr>
            <a:t>Dirigir, organizar, supervisar y gestionar todos los aspectos relacionados con la seguridad </a:t>
          </a:r>
          <a:endParaRPr lang="es-ES" sz="2400" dirty="0" smtClean="0">
            <a:solidFill>
              <a:schemeClr val="tx1"/>
            </a:solidFill>
            <a:latin typeface="Gill Sans MT Condensed" panose="020B0506020104020203" pitchFamily="34" charset="0"/>
          </a:endParaRPr>
        </a:p>
        <a:p>
          <a:r>
            <a:rPr lang="es-MX" sz="2400" dirty="0" smtClean="0">
              <a:solidFill>
                <a:schemeClr val="tx1"/>
              </a:solidFill>
              <a:latin typeface="Gill Sans MT Condensed" panose="020B0506020104020203" pitchFamily="34" charset="0"/>
            </a:rPr>
            <a:t>interna y externa de la institución.</a:t>
          </a:r>
          <a:endParaRPr lang="es-ES" sz="2800" dirty="0">
            <a:solidFill>
              <a:schemeClr val="tx1"/>
            </a:solidFill>
            <a:latin typeface="Gill Sans MT Condensed" panose="020B0506020104020203" pitchFamily="34" charset="0"/>
          </a:endParaRPr>
        </a:p>
      </dgm:t>
    </dgm:pt>
    <dgm:pt modelId="{E3A1C3EE-39E6-4D97-9AA2-514901E31EFA}" type="parTrans" cxnId="{8CFCA82C-C356-4DF2-8C91-1B9EFFD21F09}">
      <dgm:prSet/>
      <dgm:spPr/>
      <dgm:t>
        <a:bodyPr/>
        <a:lstStyle/>
        <a:p>
          <a:endParaRPr lang="es-ES"/>
        </a:p>
      </dgm:t>
    </dgm:pt>
    <dgm:pt modelId="{DA4E311B-9A9F-441A-B811-E7B51C2093C0}" type="sibTrans" cxnId="{8CFCA82C-C356-4DF2-8C91-1B9EFFD21F09}">
      <dgm:prSet/>
      <dgm:spPr/>
      <dgm:t>
        <a:bodyPr/>
        <a:lstStyle/>
        <a:p>
          <a:endParaRPr lang="es-ES"/>
        </a:p>
      </dgm:t>
    </dgm:pt>
    <dgm:pt modelId="{ABB0DC3D-4848-4A69-B055-763CEF9DA144}" type="pres">
      <dgm:prSet presAssocID="{23AFB5BF-9C51-4854-8818-DF749CD910B0}" presName="composite" presStyleCnt="0">
        <dgm:presLayoutVars>
          <dgm:chMax val="1"/>
          <dgm:dir/>
          <dgm:resizeHandles val="exact"/>
        </dgm:presLayoutVars>
      </dgm:prSet>
      <dgm:spPr/>
      <dgm:t>
        <a:bodyPr/>
        <a:lstStyle/>
        <a:p>
          <a:endParaRPr lang="es-ES"/>
        </a:p>
      </dgm:t>
    </dgm:pt>
    <dgm:pt modelId="{CB5F31B2-1423-49E7-A4B7-5B4AE4B92FE3}" type="pres">
      <dgm:prSet presAssocID="{8DDDA8A0-C2B6-4A57-97E3-6A5BE8DB7546}" presName="roof" presStyleLbl="dkBgShp" presStyleIdx="0" presStyleCnt="2" custScaleY="53213"/>
      <dgm:spPr/>
      <dgm:t>
        <a:bodyPr/>
        <a:lstStyle/>
        <a:p>
          <a:endParaRPr lang="es-ES"/>
        </a:p>
      </dgm:t>
    </dgm:pt>
    <dgm:pt modelId="{FC425036-8454-4D74-8C03-2BF78334F547}" type="pres">
      <dgm:prSet presAssocID="{8DDDA8A0-C2B6-4A57-97E3-6A5BE8DB7546}" presName="pillars" presStyleCnt="0"/>
      <dgm:spPr/>
    </dgm:pt>
    <dgm:pt modelId="{7173D5AD-2CF4-4E75-91B1-981E8F191BA7}" type="pres">
      <dgm:prSet presAssocID="{8DDDA8A0-C2B6-4A57-97E3-6A5BE8DB7546}" presName="pillar1" presStyleLbl="node1" presStyleIdx="0" presStyleCnt="1" custScaleY="122783">
        <dgm:presLayoutVars>
          <dgm:bulletEnabled val="1"/>
        </dgm:presLayoutVars>
      </dgm:prSet>
      <dgm:spPr/>
      <dgm:t>
        <a:bodyPr/>
        <a:lstStyle/>
        <a:p>
          <a:endParaRPr lang="es-ES"/>
        </a:p>
      </dgm:t>
    </dgm:pt>
    <dgm:pt modelId="{CA8433AC-4FA7-4474-B457-251E9865D5AC}" type="pres">
      <dgm:prSet presAssocID="{8DDDA8A0-C2B6-4A57-97E3-6A5BE8DB7546}" presName="base" presStyleLbl="dkBgShp" presStyleIdx="1" presStyleCnt="2"/>
      <dgm:spPr/>
    </dgm:pt>
  </dgm:ptLst>
  <dgm:cxnLst>
    <dgm:cxn modelId="{379F6DAC-5AB0-4273-AAF7-3C8B88AB2D28}" srcId="{23AFB5BF-9C51-4854-8818-DF749CD910B0}" destId="{8DDDA8A0-C2B6-4A57-97E3-6A5BE8DB7546}" srcOrd="0" destOrd="0" parTransId="{40375EAC-E861-45FA-8EAA-4F757AE88B57}" sibTransId="{C3DE3604-ACE9-49B3-BFF0-3E31C3CEE629}"/>
    <dgm:cxn modelId="{8CFCA82C-C356-4DF2-8C91-1B9EFFD21F09}" srcId="{8DDDA8A0-C2B6-4A57-97E3-6A5BE8DB7546}" destId="{DA7C4CB2-A270-465C-B033-74AFC5E38627}" srcOrd="0" destOrd="0" parTransId="{E3A1C3EE-39E6-4D97-9AA2-514901E31EFA}" sibTransId="{DA4E311B-9A9F-441A-B811-E7B51C2093C0}"/>
    <dgm:cxn modelId="{9B9B3DE7-90BD-4F08-9295-81ED917303EC}" type="presOf" srcId="{8DDDA8A0-C2B6-4A57-97E3-6A5BE8DB7546}" destId="{CB5F31B2-1423-49E7-A4B7-5B4AE4B92FE3}" srcOrd="0" destOrd="0" presId="urn:microsoft.com/office/officeart/2005/8/layout/hList3"/>
    <dgm:cxn modelId="{4CFF0251-8A79-441A-8BBA-3952A69BA068}" type="presOf" srcId="{23AFB5BF-9C51-4854-8818-DF749CD910B0}" destId="{ABB0DC3D-4848-4A69-B055-763CEF9DA144}" srcOrd="0" destOrd="0" presId="urn:microsoft.com/office/officeart/2005/8/layout/hList3"/>
    <dgm:cxn modelId="{DA48A926-144C-4EE4-89D7-87FB0CFF45F5}" type="presOf" srcId="{DA7C4CB2-A270-465C-B033-74AFC5E38627}" destId="{7173D5AD-2CF4-4E75-91B1-981E8F191BA7}" srcOrd="0" destOrd="0" presId="urn:microsoft.com/office/officeart/2005/8/layout/hList3"/>
    <dgm:cxn modelId="{2D139D10-C65A-4D06-B6EE-06F55FEDCF11}" type="presParOf" srcId="{ABB0DC3D-4848-4A69-B055-763CEF9DA144}" destId="{CB5F31B2-1423-49E7-A4B7-5B4AE4B92FE3}" srcOrd="0" destOrd="0" presId="urn:microsoft.com/office/officeart/2005/8/layout/hList3"/>
    <dgm:cxn modelId="{A8167E5F-2AE2-49A6-A1C4-E494FEECFE68}" type="presParOf" srcId="{ABB0DC3D-4848-4A69-B055-763CEF9DA144}" destId="{FC425036-8454-4D74-8C03-2BF78334F547}" srcOrd="1" destOrd="0" presId="urn:microsoft.com/office/officeart/2005/8/layout/hList3"/>
    <dgm:cxn modelId="{CE27D1EF-AC45-48FF-ACAD-0342B8C2AF24}" type="presParOf" srcId="{FC425036-8454-4D74-8C03-2BF78334F547}" destId="{7173D5AD-2CF4-4E75-91B1-981E8F191BA7}" srcOrd="0" destOrd="0" presId="urn:microsoft.com/office/officeart/2005/8/layout/hList3"/>
    <dgm:cxn modelId="{42F3E08F-43FF-413E-B6B2-1BB8FBDCA84C}" type="presParOf" srcId="{ABB0DC3D-4848-4A69-B055-763CEF9DA144}" destId="{CA8433AC-4FA7-4474-B457-251E9865D5AC}" srcOrd="2" destOrd="0" presId="urn:microsoft.com/office/officeart/2005/8/layout/h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23AFB5BF-9C51-4854-8818-DF749CD910B0}" type="doc">
      <dgm:prSet loTypeId="urn:microsoft.com/office/officeart/2005/8/layout/hList3" loCatId="list" qsTypeId="urn:microsoft.com/office/officeart/2005/8/quickstyle/simple1" qsCatId="simple" csTypeId="urn:microsoft.com/office/officeart/2005/8/colors/accent0_2" csCatId="mainScheme" phldr="1"/>
      <dgm:spPr/>
      <dgm:t>
        <a:bodyPr/>
        <a:lstStyle/>
        <a:p>
          <a:endParaRPr lang="es-ES"/>
        </a:p>
      </dgm:t>
    </dgm:pt>
    <dgm:pt modelId="{8DDDA8A0-C2B6-4A57-97E3-6A5BE8DB7546}">
      <dgm:prSet phldrT="[Texto]" custT="1"/>
      <dgm:spPr/>
      <dgm:t>
        <a:bodyPr/>
        <a:lstStyle/>
        <a:p>
          <a:r>
            <a:rPr lang="es-ES" sz="4000" dirty="0" smtClean="0">
              <a:latin typeface="Gill Sans MT Condensed" panose="020B0506020104020203" pitchFamily="34" charset="0"/>
            </a:rPr>
            <a:t>DIRECCION ADMINISTRATIVA FINANCIERA</a:t>
          </a:r>
          <a:endParaRPr lang="es-ES" sz="4000" dirty="0">
            <a:latin typeface="Gill Sans MT Condensed" panose="020B0506020104020203" pitchFamily="34" charset="0"/>
          </a:endParaRPr>
        </a:p>
      </dgm:t>
    </dgm:pt>
    <dgm:pt modelId="{40375EAC-E861-45FA-8EAA-4F757AE88B57}" type="parTrans" cxnId="{379F6DAC-5AB0-4273-AAF7-3C8B88AB2D28}">
      <dgm:prSet/>
      <dgm:spPr/>
      <dgm:t>
        <a:bodyPr/>
        <a:lstStyle/>
        <a:p>
          <a:endParaRPr lang="es-ES"/>
        </a:p>
      </dgm:t>
    </dgm:pt>
    <dgm:pt modelId="{C3DE3604-ACE9-49B3-BFF0-3E31C3CEE629}" type="sibTrans" cxnId="{379F6DAC-5AB0-4273-AAF7-3C8B88AB2D28}">
      <dgm:prSet/>
      <dgm:spPr/>
      <dgm:t>
        <a:bodyPr/>
        <a:lstStyle/>
        <a:p>
          <a:endParaRPr lang="es-ES"/>
        </a:p>
      </dgm:t>
    </dgm:pt>
    <dgm:pt modelId="{DA7C4CB2-A270-465C-B033-74AFC5E38627}">
      <dgm:prSet phldrT="[Texto]" custT="1"/>
      <dgm:spPr/>
      <dgm:t>
        <a:bodyPr/>
        <a:lstStyle/>
        <a:p>
          <a:endParaRPr lang="es-ES" sz="2800" dirty="0">
            <a:solidFill>
              <a:schemeClr val="tx1"/>
            </a:solidFill>
            <a:latin typeface="Gill Sans MT Condensed" panose="020B0506020104020203" pitchFamily="34" charset="0"/>
          </a:endParaRPr>
        </a:p>
      </dgm:t>
    </dgm:pt>
    <dgm:pt modelId="{E3A1C3EE-39E6-4D97-9AA2-514901E31EFA}" type="parTrans" cxnId="{8CFCA82C-C356-4DF2-8C91-1B9EFFD21F09}">
      <dgm:prSet/>
      <dgm:spPr/>
      <dgm:t>
        <a:bodyPr/>
        <a:lstStyle/>
        <a:p>
          <a:endParaRPr lang="es-ES"/>
        </a:p>
      </dgm:t>
    </dgm:pt>
    <dgm:pt modelId="{DA4E311B-9A9F-441A-B811-E7B51C2093C0}" type="sibTrans" cxnId="{8CFCA82C-C356-4DF2-8C91-1B9EFFD21F09}">
      <dgm:prSet/>
      <dgm:spPr/>
      <dgm:t>
        <a:bodyPr/>
        <a:lstStyle/>
        <a:p>
          <a:endParaRPr lang="es-ES"/>
        </a:p>
      </dgm:t>
    </dgm:pt>
    <dgm:pt modelId="{B0D6DB48-3598-4442-97C8-CA422DF1EFF2}">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s-MX" sz="2800" dirty="0" smtClean="0">
              <a:solidFill>
                <a:schemeClr val="tx1"/>
              </a:solidFill>
              <a:latin typeface="Gill Sans MT Condensed" panose="020B0506020104020203" pitchFamily="34" charset="0"/>
            </a:rPr>
            <a:t>Planificar, coordinar y dirigir los procesos administrativos, financieros, de acuerdo a las Políticas y Lineamientos institucionales, el Marco Legal y Normativo vigente para el cumplimiento de la Misión, Visión y Objetivos Estratégicos del CIFCO</a:t>
          </a:r>
          <a:endParaRPr lang="es-ES" sz="2800" dirty="0" smtClean="0">
            <a:solidFill>
              <a:schemeClr val="tx1"/>
            </a:solidFill>
            <a:latin typeface="Gill Sans MT Condensed" panose="020B0506020104020203"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s-ES" sz="2800" dirty="0" smtClean="0">
            <a:solidFill>
              <a:schemeClr val="tx1"/>
            </a:solidFill>
            <a:latin typeface="Gill Sans MT Condensed" panose="020B0506020104020203" pitchFamily="34" charset="0"/>
          </a:endParaRPr>
        </a:p>
        <a:p>
          <a:pPr lvl="0" defTabSz="1244600">
            <a:lnSpc>
              <a:spcPct val="90000"/>
            </a:lnSpc>
            <a:spcBef>
              <a:spcPct val="0"/>
            </a:spcBef>
            <a:spcAft>
              <a:spcPct val="35000"/>
            </a:spcAft>
          </a:pPr>
          <a:endParaRPr lang="es-ES" sz="2800" dirty="0">
            <a:solidFill>
              <a:schemeClr val="tx1"/>
            </a:solidFill>
            <a:latin typeface="Gill Sans MT Condensed" panose="020B0506020104020203" pitchFamily="34" charset="0"/>
          </a:endParaRPr>
        </a:p>
      </dgm:t>
    </dgm:pt>
    <dgm:pt modelId="{DF377105-D0DB-4F5B-A2AB-26F5AC17161F}" type="parTrans" cxnId="{C46D3325-3C13-41E0-96B2-C1451FE52493}">
      <dgm:prSet/>
      <dgm:spPr/>
      <dgm:t>
        <a:bodyPr/>
        <a:lstStyle/>
        <a:p>
          <a:endParaRPr lang="es-ES"/>
        </a:p>
      </dgm:t>
    </dgm:pt>
    <dgm:pt modelId="{B949BC09-4E28-43CD-8F9B-D88B69D16764}" type="sibTrans" cxnId="{C46D3325-3C13-41E0-96B2-C1451FE52493}">
      <dgm:prSet/>
      <dgm:spPr/>
      <dgm:t>
        <a:bodyPr/>
        <a:lstStyle/>
        <a:p>
          <a:endParaRPr lang="es-ES"/>
        </a:p>
      </dgm:t>
    </dgm:pt>
    <dgm:pt modelId="{ABB0DC3D-4848-4A69-B055-763CEF9DA144}" type="pres">
      <dgm:prSet presAssocID="{23AFB5BF-9C51-4854-8818-DF749CD910B0}" presName="composite" presStyleCnt="0">
        <dgm:presLayoutVars>
          <dgm:chMax val="1"/>
          <dgm:dir/>
          <dgm:resizeHandles val="exact"/>
        </dgm:presLayoutVars>
      </dgm:prSet>
      <dgm:spPr/>
      <dgm:t>
        <a:bodyPr/>
        <a:lstStyle/>
        <a:p>
          <a:endParaRPr lang="es-ES"/>
        </a:p>
      </dgm:t>
    </dgm:pt>
    <dgm:pt modelId="{CB5F31B2-1423-49E7-A4B7-5B4AE4B92FE3}" type="pres">
      <dgm:prSet presAssocID="{8DDDA8A0-C2B6-4A57-97E3-6A5BE8DB7546}" presName="roof" presStyleLbl="dkBgShp" presStyleIdx="0" presStyleCnt="2" custScaleX="94704" custScaleY="53213" custLinFactNeighborX="-2018"/>
      <dgm:spPr/>
      <dgm:t>
        <a:bodyPr/>
        <a:lstStyle/>
        <a:p>
          <a:endParaRPr lang="es-ES"/>
        </a:p>
      </dgm:t>
    </dgm:pt>
    <dgm:pt modelId="{FC425036-8454-4D74-8C03-2BF78334F547}" type="pres">
      <dgm:prSet presAssocID="{8DDDA8A0-C2B6-4A57-97E3-6A5BE8DB7546}" presName="pillars" presStyleCnt="0"/>
      <dgm:spPr/>
    </dgm:pt>
    <dgm:pt modelId="{7173D5AD-2CF4-4E75-91B1-981E8F191BA7}" type="pres">
      <dgm:prSet presAssocID="{8DDDA8A0-C2B6-4A57-97E3-6A5BE8DB7546}" presName="pillar1" presStyleLbl="node1" presStyleIdx="0" presStyleCnt="2" custScaleY="122783">
        <dgm:presLayoutVars>
          <dgm:bulletEnabled val="1"/>
        </dgm:presLayoutVars>
      </dgm:prSet>
      <dgm:spPr/>
      <dgm:t>
        <a:bodyPr/>
        <a:lstStyle/>
        <a:p>
          <a:endParaRPr lang="es-ES"/>
        </a:p>
      </dgm:t>
    </dgm:pt>
    <dgm:pt modelId="{A2FCFC13-23BF-46C5-82B2-E7A3B0170A3F}" type="pres">
      <dgm:prSet presAssocID="{B0D6DB48-3598-4442-97C8-CA422DF1EFF2}" presName="pillarX" presStyleLbl="node1" presStyleIdx="1" presStyleCnt="2" custScaleX="2000000" custScaleY="119844" custLinFactNeighborX="-96772" custLinFactNeighborY="-2210">
        <dgm:presLayoutVars>
          <dgm:bulletEnabled val="1"/>
        </dgm:presLayoutVars>
      </dgm:prSet>
      <dgm:spPr/>
      <dgm:t>
        <a:bodyPr/>
        <a:lstStyle/>
        <a:p>
          <a:endParaRPr lang="es-ES"/>
        </a:p>
      </dgm:t>
    </dgm:pt>
    <dgm:pt modelId="{CA8433AC-4FA7-4474-B457-251E9865D5AC}" type="pres">
      <dgm:prSet presAssocID="{8DDDA8A0-C2B6-4A57-97E3-6A5BE8DB7546}" presName="base" presStyleLbl="dkBgShp" presStyleIdx="1" presStyleCnt="2"/>
      <dgm:spPr/>
    </dgm:pt>
  </dgm:ptLst>
  <dgm:cxnLst>
    <dgm:cxn modelId="{379F6DAC-5AB0-4273-AAF7-3C8B88AB2D28}" srcId="{23AFB5BF-9C51-4854-8818-DF749CD910B0}" destId="{8DDDA8A0-C2B6-4A57-97E3-6A5BE8DB7546}" srcOrd="0" destOrd="0" parTransId="{40375EAC-E861-45FA-8EAA-4F757AE88B57}" sibTransId="{C3DE3604-ACE9-49B3-BFF0-3E31C3CEE629}"/>
    <dgm:cxn modelId="{8CFCA82C-C356-4DF2-8C91-1B9EFFD21F09}" srcId="{8DDDA8A0-C2B6-4A57-97E3-6A5BE8DB7546}" destId="{DA7C4CB2-A270-465C-B033-74AFC5E38627}" srcOrd="0" destOrd="0" parTransId="{E3A1C3EE-39E6-4D97-9AA2-514901E31EFA}" sibTransId="{DA4E311B-9A9F-441A-B811-E7B51C2093C0}"/>
    <dgm:cxn modelId="{7AF716D2-63A4-4732-B206-A1278EF077FD}" type="presOf" srcId="{B0D6DB48-3598-4442-97C8-CA422DF1EFF2}" destId="{A2FCFC13-23BF-46C5-82B2-E7A3B0170A3F}" srcOrd="0" destOrd="0" presId="urn:microsoft.com/office/officeart/2005/8/layout/hList3"/>
    <dgm:cxn modelId="{DA48A926-144C-4EE4-89D7-87FB0CFF45F5}" type="presOf" srcId="{DA7C4CB2-A270-465C-B033-74AFC5E38627}" destId="{7173D5AD-2CF4-4E75-91B1-981E8F191BA7}" srcOrd="0" destOrd="0" presId="urn:microsoft.com/office/officeart/2005/8/layout/hList3"/>
    <dgm:cxn modelId="{C46D3325-3C13-41E0-96B2-C1451FE52493}" srcId="{8DDDA8A0-C2B6-4A57-97E3-6A5BE8DB7546}" destId="{B0D6DB48-3598-4442-97C8-CA422DF1EFF2}" srcOrd="1" destOrd="0" parTransId="{DF377105-D0DB-4F5B-A2AB-26F5AC17161F}" sibTransId="{B949BC09-4E28-43CD-8F9B-D88B69D16764}"/>
    <dgm:cxn modelId="{4CFF0251-8A79-441A-8BBA-3952A69BA068}" type="presOf" srcId="{23AFB5BF-9C51-4854-8818-DF749CD910B0}" destId="{ABB0DC3D-4848-4A69-B055-763CEF9DA144}" srcOrd="0" destOrd="0" presId="urn:microsoft.com/office/officeart/2005/8/layout/hList3"/>
    <dgm:cxn modelId="{9B9B3DE7-90BD-4F08-9295-81ED917303EC}" type="presOf" srcId="{8DDDA8A0-C2B6-4A57-97E3-6A5BE8DB7546}" destId="{CB5F31B2-1423-49E7-A4B7-5B4AE4B92FE3}" srcOrd="0" destOrd="0" presId="urn:microsoft.com/office/officeart/2005/8/layout/hList3"/>
    <dgm:cxn modelId="{2D139D10-C65A-4D06-B6EE-06F55FEDCF11}" type="presParOf" srcId="{ABB0DC3D-4848-4A69-B055-763CEF9DA144}" destId="{CB5F31B2-1423-49E7-A4B7-5B4AE4B92FE3}" srcOrd="0" destOrd="0" presId="urn:microsoft.com/office/officeart/2005/8/layout/hList3"/>
    <dgm:cxn modelId="{A8167E5F-2AE2-49A6-A1C4-E494FEECFE68}" type="presParOf" srcId="{ABB0DC3D-4848-4A69-B055-763CEF9DA144}" destId="{FC425036-8454-4D74-8C03-2BF78334F547}" srcOrd="1" destOrd="0" presId="urn:microsoft.com/office/officeart/2005/8/layout/hList3"/>
    <dgm:cxn modelId="{CE27D1EF-AC45-48FF-ACAD-0342B8C2AF24}" type="presParOf" srcId="{FC425036-8454-4D74-8C03-2BF78334F547}" destId="{7173D5AD-2CF4-4E75-91B1-981E8F191BA7}" srcOrd="0" destOrd="0" presId="urn:microsoft.com/office/officeart/2005/8/layout/hList3"/>
    <dgm:cxn modelId="{0152BDF9-7A28-465E-B477-FFEE85A641DE}" type="presParOf" srcId="{FC425036-8454-4D74-8C03-2BF78334F547}" destId="{A2FCFC13-23BF-46C5-82B2-E7A3B0170A3F}" srcOrd="1" destOrd="0" presId="urn:microsoft.com/office/officeart/2005/8/layout/hList3"/>
    <dgm:cxn modelId="{42F3E08F-43FF-413E-B6B2-1BB8FBDCA84C}" type="presParOf" srcId="{ABB0DC3D-4848-4A69-B055-763CEF9DA144}" destId="{CA8433AC-4FA7-4474-B457-251E9865D5AC}" srcOrd="2" destOrd="0" presId="urn:microsoft.com/office/officeart/2005/8/layout/h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3AFB5BF-9C51-4854-8818-DF749CD910B0}" type="doc">
      <dgm:prSet loTypeId="urn:microsoft.com/office/officeart/2005/8/layout/hList3" loCatId="list" qsTypeId="urn:microsoft.com/office/officeart/2005/8/quickstyle/simple1" qsCatId="simple" csTypeId="urn:microsoft.com/office/officeart/2005/8/colors/accent0_2" csCatId="mainScheme" phldr="1"/>
      <dgm:spPr/>
      <dgm:t>
        <a:bodyPr/>
        <a:lstStyle/>
        <a:p>
          <a:endParaRPr lang="es-ES"/>
        </a:p>
      </dgm:t>
    </dgm:pt>
    <dgm:pt modelId="{8DDDA8A0-C2B6-4A57-97E3-6A5BE8DB7546}">
      <dgm:prSet phldrT="[Texto]" custT="1"/>
      <dgm:spPr/>
      <dgm:t>
        <a:bodyPr/>
        <a:lstStyle/>
        <a:p>
          <a:r>
            <a:rPr lang="es-ES" sz="4400" dirty="0" smtClean="0">
              <a:latin typeface="Gill Sans MT Condensed" panose="020B0506020104020203" pitchFamily="34" charset="0"/>
            </a:rPr>
            <a:t>GERENCIA DE RECURSOS HUMANOS</a:t>
          </a:r>
          <a:endParaRPr lang="es-ES" sz="4400" dirty="0">
            <a:latin typeface="Gill Sans MT Condensed" panose="020B0506020104020203" pitchFamily="34" charset="0"/>
          </a:endParaRPr>
        </a:p>
      </dgm:t>
    </dgm:pt>
    <dgm:pt modelId="{40375EAC-E861-45FA-8EAA-4F757AE88B57}" type="parTrans" cxnId="{379F6DAC-5AB0-4273-AAF7-3C8B88AB2D28}">
      <dgm:prSet/>
      <dgm:spPr/>
      <dgm:t>
        <a:bodyPr/>
        <a:lstStyle/>
        <a:p>
          <a:endParaRPr lang="es-ES"/>
        </a:p>
      </dgm:t>
    </dgm:pt>
    <dgm:pt modelId="{C3DE3604-ACE9-49B3-BFF0-3E31C3CEE629}" type="sibTrans" cxnId="{379F6DAC-5AB0-4273-AAF7-3C8B88AB2D28}">
      <dgm:prSet/>
      <dgm:spPr/>
      <dgm:t>
        <a:bodyPr/>
        <a:lstStyle/>
        <a:p>
          <a:endParaRPr lang="es-ES"/>
        </a:p>
      </dgm:t>
    </dgm:pt>
    <dgm:pt modelId="{DA7C4CB2-A270-465C-B033-74AFC5E38627}">
      <dgm:prSet phldrT="[Texto]" custT="1"/>
      <dgm:spPr/>
      <dgm:t>
        <a:bodyPr/>
        <a:lstStyle/>
        <a:p>
          <a:r>
            <a:rPr lang="es-MX" sz="2400" dirty="0" smtClean="0">
              <a:solidFill>
                <a:schemeClr val="tx1"/>
              </a:solidFill>
              <a:latin typeface="Gill Sans MT Condensed" panose="020B0506020104020203" pitchFamily="34" charset="0"/>
            </a:rPr>
            <a:t>Planificar, dirigir y controlar las actividades relacionadas con la administración del recurso </a:t>
          </a:r>
          <a:endParaRPr lang="es-ES" sz="2400" dirty="0" smtClean="0">
            <a:solidFill>
              <a:schemeClr val="tx1"/>
            </a:solidFill>
            <a:latin typeface="Gill Sans MT Condensed" panose="020B0506020104020203" pitchFamily="34" charset="0"/>
          </a:endParaRPr>
        </a:p>
        <a:p>
          <a:r>
            <a:rPr lang="es-MX" sz="2400" dirty="0" smtClean="0">
              <a:solidFill>
                <a:schemeClr val="tx1"/>
              </a:solidFill>
              <a:latin typeface="Gill Sans MT Condensed" panose="020B0506020104020203" pitchFamily="34" charset="0"/>
            </a:rPr>
            <a:t>humano de la institución, proponer y dar seguimiento a las políticas laborales y programas de </a:t>
          </a:r>
          <a:endParaRPr lang="es-ES" sz="2400" dirty="0" smtClean="0">
            <a:solidFill>
              <a:schemeClr val="tx1"/>
            </a:solidFill>
            <a:latin typeface="Gill Sans MT Condensed" panose="020B0506020104020203" pitchFamily="34" charset="0"/>
          </a:endParaRPr>
        </a:p>
        <a:p>
          <a:r>
            <a:rPr lang="es-MX" sz="2400" dirty="0" smtClean="0">
              <a:solidFill>
                <a:schemeClr val="tx1"/>
              </a:solidFill>
              <a:latin typeface="Gill Sans MT Condensed" panose="020B0506020104020203" pitchFamily="34" charset="0"/>
            </a:rPr>
            <a:t>incentivo laboral, supervisar y ser parte de los procedimientos de reclutamiento, selección, y </a:t>
          </a:r>
          <a:endParaRPr lang="es-ES" sz="2400" dirty="0" smtClean="0">
            <a:solidFill>
              <a:schemeClr val="tx1"/>
            </a:solidFill>
            <a:latin typeface="Gill Sans MT Condensed" panose="020B0506020104020203" pitchFamily="34" charset="0"/>
          </a:endParaRPr>
        </a:p>
        <a:p>
          <a:r>
            <a:rPr lang="es-MX" sz="2400" dirty="0" smtClean="0">
              <a:solidFill>
                <a:schemeClr val="tx1"/>
              </a:solidFill>
              <a:latin typeface="Gill Sans MT Condensed" panose="020B0506020104020203" pitchFamily="34" charset="0"/>
            </a:rPr>
            <a:t>formación de personal, así como también gestionar los procedimientos administrativos </a:t>
          </a:r>
          <a:endParaRPr lang="es-ES" sz="2400" dirty="0" smtClean="0">
            <a:solidFill>
              <a:schemeClr val="tx1"/>
            </a:solidFill>
            <a:latin typeface="Gill Sans MT Condensed" panose="020B0506020104020203" pitchFamily="34" charset="0"/>
          </a:endParaRPr>
        </a:p>
        <a:p>
          <a:r>
            <a:rPr lang="es-MX" sz="2400" dirty="0" smtClean="0">
              <a:solidFill>
                <a:schemeClr val="tx1"/>
              </a:solidFill>
              <a:latin typeface="Gill Sans MT Condensed" panose="020B0506020104020203" pitchFamily="34" charset="0"/>
            </a:rPr>
            <a:t>correspondientes, cumpliendo de esta manera con los objetivos y plan estratégico de la </a:t>
          </a:r>
          <a:endParaRPr lang="es-ES" sz="2400" dirty="0" smtClean="0">
            <a:solidFill>
              <a:schemeClr val="tx1"/>
            </a:solidFill>
            <a:latin typeface="Gill Sans MT Condensed" panose="020B0506020104020203" pitchFamily="34" charset="0"/>
          </a:endParaRPr>
        </a:p>
        <a:p>
          <a:r>
            <a:rPr lang="es-ES" sz="2400" dirty="0" smtClean="0">
              <a:solidFill>
                <a:schemeClr val="tx1"/>
              </a:solidFill>
              <a:latin typeface="Gill Sans MT Condensed" panose="020B0506020104020203" pitchFamily="34" charset="0"/>
            </a:rPr>
            <a:t>Institución.</a:t>
          </a:r>
          <a:endParaRPr lang="es-ES" sz="2800" dirty="0">
            <a:solidFill>
              <a:schemeClr val="tx1"/>
            </a:solidFill>
            <a:latin typeface="Gill Sans MT Condensed" panose="020B0506020104020203" pitchFamily="34" charset="0"/>
          </a:endParaRPr>
        </a:p>
      </dgm:t>
    </dgm:pt>
    <dgm:pt modelId="{E3A1C3EE-39E6-4D97-9AA2-514901E31EFA}" type="parTrans" cxnId="{8CFCA82C-C356-4DF2-8C91-1B9EFFD21F09}">
      <dgm:prSet/>
      <dgm:spPr/>
      <dgm:t>
        <a:bodyPr/>
        <a:lstStyle/>
        <a:p>
          <a:endParaRPr lang="es-ES"/>
        </a:p>
      </dgm:t>
    </dgm:pt>
    <dgm:pt modelId="{DA4E311B-9A9F-441A-B811-E7B51C2093C0}" type="sibTrans" cxnId="{8CFCA82C-C356-4DF2-8C91-1B9EFFD21F09}">
      <dgm:prSet/>
      <dgm:spPr/>
      <dgm:t>
        <a:bodyPr/>
        <a:lstStyle/>
        <a:p>
          <a:endParaRPr lang="es-ES"/>
        </a:p>
      </dgm:t>
    </dgm:pt>
    <dgm:pt modelId="{ABB0DC3D-4848-4A69-B055-763CEF9DA144}" type="pres">
      <dgm:prSet presAssocID="{23AFB5BF-9C51-4854-8818-DF749CD910B0}" presName="composite" presStyleCnt="0">
        <dgm:presLayoutVars>
          <dgm:chMax val="1"/>
          <dgm:dir/>
          <dgm:resizeHandles val="exact"/>
        </dgm:presLayoutVars>
      </dgm:prSet>
      <dgm:spPr/>
      <dgm:t>
        <a:bodyPr/>
        <a:lstStyle/>
        <a:p>
          <a:endParaRPr lang="es-ES"/>
        </a:p>
      </dgm:t>
    </dgm:pt>
    <dgm:pt modelId="{CB5F31B2-1423-49E7-A4B7-5B4AE4B92FE3}" type="pres">
      <dgm:prSet presAssocID="{8DDDA8A0-C2B6-4A57-97E3-6A5BE8DB7546}" presName="roof" presStyleLbl="dkBgShp" presStyleIdx="0" presStyleCnt="2" custScaleY="53213"/>
      <dgm:spPr/>
      <dgm:t>
        <a:bodyPr/>
        <a:lstStyle/>
        <a:p>
          <a:endParaRPr lang="es-ES"/>
        </a:p>
      </dgm:t>
    </dgm:pt>
    <dgm:pt modelId="{FC425036-8454-4D74-8C03-2BF78334F547}" type="pres">
      <dgm:prSet presAssocID="{8DDDA8A0-C2B6-4A57-97E3-6A5BE8DB7546}" presName="pillars" presStyleCnt="0"/>
      <dgm:spPr/>
    </dgm:pt>
    <dgm:pt modelId="{7173D5AD-2CF4-4E75-91B1-981E8F191BA7}" type="pres">
      <dgm:prSet presAssocID="{8DDDA8A0-C2B6-4A57-97E3-6A5BE8DB7546}" presName="pillar1" presStyleLbl="node1" presStyleIdx="0" presStyleCnt="1" custScaleY="122783">
        <dgm:presLayoutVars>
          <dgm:bulletEnabled val="1"/>
        </dgm:presLayoutVars>
      </dgm:prSet>
      <dgm:spPr/>
      <dgm:t>
        <a:bodyPr/>
        <a:lstStyle/>
        <a:p>
          <a:endParaRPr lang="es-ES"/>
        </a:p>
      </dgm:t>
    </dgm:pt>
    <dgm:pt modelId="{CA8433AC-4FA7-4474-B457-251E9865D5AC}" type="pres">
      <dgm:prSet presAssocID="{8DDDA8A0-C2B6-4A57-97E3-6A5BE8DB7546}" presName="base" presStyleLbl="dkBgShp" presStyleIdx="1" presStyleCnt="2"/>
      <dgm:spPr/>
    </dgm:pt>
  </dgm:ptLst>
  <dgm:cxnLst>
    <dgm:cxn modelId="{379F6DAC-5AB0-4273-AAF7-3C8B88AB2D28}" srcId="{23AFB5BF-9C51-4854-8818-DF749CD910B0}" destId="{8DDDA8A0-C2B6-4A57-97E3-6A5BE8DB7546}" srcOrd="0" destOrd="0" parTransId="{40375EAC-E861-45FA-8EAA-4F757AE88B57}" sibTransId="{C3DE3604-ACE9-49B3-BFF0-3E31C3CEE629}"/>
    <dgm:cxn modelId="{8CFCA82C-C356-4DF2-8C91-1B9EFFD21F09}" srcId="{8DDDA8A0-C2B6-4A57-97E3-6A5BE8DB7546}" destId="{DA7C4CB2-A270-465C-B033-74AFC5E38627}" srcOrd="0" destOrd="0" parTransId="{E3A1C3EE-39E6-4D97-9AA2-514901E31EFA}" sibTransId="{DA4E311B-9A9F-441A-B811-E7B51C2093C0}"/>
    <dgm:cxn modelId="{9B9B3DE7-90BD-4F08-9295-81ED917303EC}" type="presOf" srcId="{8DDDA8A0-C2B6-4A57-97E3-6A5BE8DB7546}" destId="{CB5F31B2-1423-49E7-A4B7-5B4AE4B92FE3}" srcOrd="0" destOrd="0" presId="urn:microsoft.com/office/officeart/2005/8/layout/hList3"/>
    <dgm:cxn modelId="{4CFF0251-8A79-441A-8BBA-3952A69BA068}" type="presOf" srcId="{23AFB5BF-9C51-4854-8818-DF749CD910B0}" destId="{ABB0DC3D-4848-4A69-B055-763CEF9DA144}" srcOrd="0" destOrd="0" presId="urn:microsoft.com/office/officeart/2005/8/layout/hList3"/>
    <dgm:cxn modelId="{DA48A926-144C-4EE4-89D7-87FB0CFF45F5}" type="presOf" srcId="{DA7C4CB2-A270-465C-B033-74AFC5E38627}" destId="{7173D5AD-2CF4-4E75-91B1-981E8F191BA7}" srcOrd="0" destOrd="0" presId="urn:microsoft.com/office/officeart/2005/8/layout/hList3"/>
    <dgm:cxn modelId="{2D139D10-C65A-4D06-B6EE-06F55FEDCF11}" type="presParOf" srcId="{ABB0DC3D-4848-4A69-B055-763CEF9DA144}" destId="{CB5F31B2-1423-49E7-A4B7-5B4AE4B92FE3}" srcOrd="0" destOrd="0" presId="urn:microsoft.com/office/officeart/2005/8/layout/hList3"/>
    <dgm:cxn modelId="{A8167E5F-2AE2-49A6-A1C4-E494FEECFE68}" type="presParOf" srcId="{ABB0DC3D-4848-4A69-B055-763CEF9DA144}" destId="{FC425036-8454-4D74-8C03-2BF78334F547}" srcOrd="1" destOrd="0" presId="urn:microsoft.com/office/officeart/2005/8/layout/hList3"/>
    <dgm:cxn modelId="{CE27D1EF-AC45-48FF-ACAD-0342B8C2AF24}" type="presParOf" srcId="{FC425036-8454-4D74-8C03-2BF78334F547}" destId="{7173D5AD-2CF4-4E75-91B1-981E8F191BA7}" srcOrd="0" destOrd="0" presId="urn:microsoft.com/office/officeart/2005/8/layout/hList3"/>
    <dgm:cxn modelId="{42F3E08F-43FF-413E-B6B2-1BB8FBDCA84C}" type="presParOf" srcId="{ABB0DC3D-4848-4A69-B055-763CEF9DA144}" destId="{CA8433AC-4FA7-4474-B457-251E9865D5AC}" srcOrd="2" destOrd="0" presId="urn:microsoft.com/office/officeart/2005/8/layout/h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23AFB5BF-9C51-4854-8818-DF749CD910B0}" type="doc">
      <dgm:prSet loTypeId="urn:microsoft.com/office/officeart/2005/8/layout/hList3" loCatId="list" qsTypeId="urn:microsoft.com/office/officeart/2005/8/quickstyle/simple1" qsCatId="simple" csTypeId="urn:microsoft.com/office/officeart/2005/8/colors/accent0_2" csCatId="mainScheme" phldr="1"/>
      <dgm:spPr/>
      <dgm:t>
        <a:bodyPr/>
        <a:lstStyle/>
        <a:p>
          <a:endParaRPr lang="es-ES"/>
        </a:p>
      </dgm:t>
    </dgm:pt>
    <dgm:pt modelId="{8DDDA8A0-C2B6-4A57-97E3-6A5BE8DB7546}">
      <dgm:prSet phldrT="[Texto]" custT="1"/>
      <dgm:spPr/>
      <dgm:t>
        <a:bodyPr/>
        <a:lstStyle/>
        <a:p>
          <a:r>
            <a:rPr lang="es-ES" sz="4400" dirty="0" smtClean="0">
              <a:latin typeface="Gill Sans MT Condensed" panose="020B0506020104020203" pitchFamily="34" charset="0"/>
            </a:rPr>
            <a:t>PLANIFICACION</a:t>
          </a:r>
          <a:endParaRPr lang="es-ES" sz="4400" dirty="0">
            <a:latin typeface="Gill Sans MT Condensed" panose="020B0506020104020203" pitchFamily="34" charset="0"/>
          </a:endParaRPr>
        </a:p>
      </dgm:t>
    </dgm:pt>
    <dgm:pt modelId="{40375EAC-E861-45FA-8EAA-4F757AE88B57}" type="parTrans" cxnId="{379F6DAC-5AB0-4273-AAF7-3C8B88AB2D28}">
      <dgm:prSet/>
      <dgm:spPr/>
      <dgm:t>
        <a:bodyPr/>
        <a:lstStyle/>
        <a:p>
          <a:endParaRPr lang="es-ES"/>
        </a:p>
      </dgm:t>
    </dgm:pt>
    <dgm:pt modelId="{C3DE3604-ACE9-49B3-BFF0-3E31C3CEE629}" type="sibTrans" cxnId="{379F6DAC-5AB0-4273-AAF7-3C8B88AB2D28}">
      <dgm:prSet/>
      <dgm:spPr/>
      <dgm:t>
        <a:bodyPr/>
        <a:lstStyle/>
        <a:p>
          <a:endParaRPr lang="es-ES"/>
        </a:p>
      </dgm:t>
    </dgm:pt>
    <dgm:pt modelId="{DA7C4CB2-A270-465C-B033-74AFC5E38627}">
      <dgm:prSet phldrT="[Texto]" custT="1"/>
      <dgm:spPr/>
      <dgm:t>
        <a:bodyPr/>
        <a:lstStyle/>
        <a:p>
          <a:r>
            <a:rPr lang="es-MX" sz="2400" dirty="0" smtClean="0">
              <a:solidFill>
                <a:schemeClr val="tx1"/>
              </a:solidFill>
              <a:latin typeface="Gill Sans MT Condensed" panose="020B0506020104020203" pitchFamily="34" charset="0"/>
            </a:rPr>
            <a:t>Dirigir, coordinar y evaluar los procesos de planificación estratégica y operativa, así como </a:t>
          </a:r>
          <a:endParaRPr lang="es-ES" sz="2400" dirty="0" smtClean="0">
            <a:solidFill>
              <a:schemeClr val="tx1"/>
            </a:solidFill>
            <a:latin typeface="Gill Sans MT Condensed" panose="020B0506020104020203" pitchFamily="34" charset="0"/>
          </a:endParaRPr>
        </a:p>
        <a:p>
          <a:r>
            <a:rPr lang="es-MX" sz="2400" dirty="0" smtClean="0">
              <a:solidFill>
                <a:schemeClr val="tx1"/>
              </a:solidFill>
              <a:latin typeface="Gill Sans MT Condensed" panose="020B0506020104020203" pitchFamily="34" charset="0"/>
            </a:rPr>
            <a:t>también realizar el seguimiento al Plan Operativo Anual de las diferentes unidades </a:t>
          </a:r>
          <a:endParaRPr lang="es-ES" sz="2400" dirty="0" smtClean="0">
            <a:solidFill>
              <a:schemeClr val="tx1"/>
            </a:solidFill>
            <a:latin typeface="Gill Sans MT Condensed" panose="020B0506020104020203" pitchFamily="34" charset="0"/>
          </a:endParaRPr>
        </a:p>
        <a:p>
          <a:r>
            <a:rPr lang="es-MX" sz="2400" dirty="0" smtClean="0">
              <a:solidFill>
                <a:schemeClr val="tx1"/>
              </a:solidFill>
              <a:latin typeface="Gill Sans MT Condensed" panose="020B0506020104020203" pitchFamily="34" charset="0"/>
            </a:rPr>
            <a:t>organizativas de la institución, a fin de impulsar el desarrollo Institucional; a su vez, es </a:t>
          </a:r>
          <a:endParaRPr lang="es-ES" sz="2400" dirty="0" smtClean="0">
            <a:solidFill>
              <a:schemeClr val="tx1"/>
            </a:solidFill>
            <a:latin typeface="Gill Sans MT Condensed" panose="020B0506020104020203" pitchFamily="34" charset="0"/>
          </a:endParaRPr>
        </a:p>
        <a:p>
          <a:r>
            <a:rPr lang="es-MX" sz="2400" dirty="0" smtClean="0">
              <a:solidFill>
                <a:schemeClr val="tx1"/>
              </a:solidFill>
              <a:latin typeface="Gill Sans MT Condensed" panose="020B0506020104020203" pitchFamily="34" charset="0"/>
            </a:rPr>
            <a:t>responsable de proporcionar asistencia técnica para el acompañamiento en la elaboración y </a:t>
          </a:r>
          <a:endParaRPr lang="es-ES" sz="2400" dirty="0" smtClean="0">
            <a:solidFill>
              <a:schemeClr val="tx1"/>
            </a:solidFill>
            <a:latin typeface="Gill Sans MT Condensed" panose="020B0506020104020203" pitchFamily="34" charset="0"/>
          </a:endParaRPr>
        </a:p>
        <a:p>
          <a:r>
            <a:rPr lang="es-MX" sz="2400" dirty="0" smtClean="0">
              <a:solidFill>
                <a:schemeClr val="tx1"/>
              </a:solidFill>
              <a:latin typeface="Gill Sans MT Condensed" panose="020B0506020104020203" pitchFamily="34" charset="0"/>
            </a:rPr>
            <a:t>actualización de los diferentes documentos administrativos.</a:t>
          </a:r>
          <a:endParaRPr lang="es-ES" sz="2800" dirty="0">
            <a:solidFill>
              <a:schemeClr val="tx1"/>
            </a:solidFill>
            <a:latin typeface="Gill Sans MT Condensed" panose="020B0506020104020203" pitchFamily="34" charset="0"/>
          </a:endParaRPr>
        </a:p>
      </dgm:t>
    </dgm:pt>
    <dgm:pt modelId="{E3A1C3EE-39E6-4D97-9AA2-514901E31EFA}" type="parTrans" cxnId="{8CFCA82C-C356-4DF2-8C91-1B9EFFD21F09}">
      <dgm:prSet/>
      <dgm:spPr/>
      <dgm:t>
        <a:bodyPr/>
        <a:lstStyle/>
        <a:p>
          <a:endParaRPr lang="es-ES"/>
        </a:p>
      </dgm:t>
    </dgm:pt>
    <dgm:pt modelId="{DA4E311B-9A9F-441A-B811-E7B51C2093C0}" type="sibTrans" cxnId="{8CFCA82C-C356-4DF2-8C91-1B9EFFD21F09}">
      <dgm:prSet/>
      <dgm:spPr/>
      <dgm:t>
        <a:bodyPr/>
        <a:lstStyle/>
        <a:p>
          <a:endParaRPr lang="es-ES"/>
        </a:p>
      </dgm:t>
    </dgm:pt>
    <dgm:pt modelId="{ABB0DC3D-4848-4A69-B055-763CEF9DA144}" type="pres">
      <dgm:prSet presAssocID="{23AFB5BF-9C51-4854-8818-DF749CD910B0}" presName="composite" presStyleCnt="0">
        <dgm:presLayoutVars>
          <dgm:chMax val="1"/>
          <dgm:dir/>
          <dgm:resizeHandles val="exact"/>
        </dgm:presLayoutVars>
      </dgm:prSet>
      <dgm:spPr/>
      <dgm:t>
        <a:bodyPr/>
        <a:lstStyle/>
        <a:p>
          <a:endParaRPr lang="es-ES"/>
        </a:p>
      </dgm:t>
    </dgm:pt>
    <dgm:pt modelId="{CB5F31B2-1423-49E7-A4B7-5B4AE4B92FE3}" type="pres">
      <dgm:prSet presAssocID="{8DDDA8A0-C2B6-4A57-97E3-6A5BE8DB7546}" presName="roof" presStyleLbl="dkBgShp" presStyleIdx="0" presStyleCnt="2" custScaleY="53213"/>
      <dgm:spPr/>
      <dgm:t>
        <a:bodyPr/>
        <a:lstStyle/>
        <a:p>
          <a:endParaRPr lang="es-ES"/>
        </a:p>
      </dgm:t>
    </dgm:pt>
    <dgm:pt modelId="{FC425036-8454-4D74-8C03-2BF78334F547}" type="pres">
      <dgm:prSet presAssocID="{8DDDA8A0-C2B6-4A57-97E3-6A5BE8DB7546}" presName="pillars" presStyleCnt="0"/>
      <dgm:spPr/>
    </dgm:pt>
    <dgm:pt modelId="{7173D5AD-2CF4-4E75-91B1-981E8F191BA7}" type="pres">
      <dgm:prSet presAssocID="{8DDDA8A0-C2B6-4A57-97E3-6A5BE8DB7546}" presName="pillar1" presStyleLbl="node1" presStyleIdx="0" presStyleCnt="1" custScaleY="122783">
        <dgm:presLayoutVars>
          <dgm:bulletEnabled val="1"/>
        </dgm:presLayoutVars>
      </dgm:prSet>
      <dgm:spPr/>
      <dgm:t>
        <a:bodyPr/>
        <a:lstStyle/>
        <a:p>
          <a:endParaRPr lang="es-ES"/>
        </a:p>
      </dgm:t>
    </dgm:pt>
    <dgm:pt modelId="{CA8433AC-4FA7-4474-B457-251E9865D5AC}" type="pres">
      <dgm:prSet presAssocID="{8DDDA8A0-C2B6-4A57-97E3-6A5BE8DB7546}" presName="base" presStyleLbl="dkBgShp" presStyleIdx="1" presStyleCnt="2"/>
      <dgm:spPr/>
    </dgm:pt>
  </dgm:ptLst>
  <dgm:cxnLst>
    <dgm:cxn modelId="{379F6DAC-5AB0-4273-AAF7-3C8B88AB2D28}" srcId="{23AFB5BF-9C51-4854-8818-DF749CD910B0}" destId="{8DDDA8A0-C2B6-4A57-97E3-6A5BE8DB7546}" srcOrd="0" destOrd="0" parTransId="{40375EAC-E861-45FA-8EAA-4F757AE88B57}" sibTransId="{C3DE3604-ACE9-49B3-BFF0-3E31C3CEE629}"/>
    <dgm:cxn modelId="{8CFCA82C-C356-4DF2-8C91-1B9EFFD21F09}" srcId="{8DDDA8A0-C2B6-4A57-97E3-6A5BE8DB7546}" destId="{DA7C4CB2-A270-465C-B033-74AFC5E38627}" srcOrd="0" destOrd="0" parTransId="{E3A1C3EE-39E6-4D97-9AA2-514901E31EFA}" sibTransId="{DA4E311B-9A9F-441A-B811-E7B51C2093C0}"/>
    <dgm:cxn modelId="{9B9B3DE7-90BD-4F08-9295-81ED917303EC}" type="presOf" srcId="{8DDDA8A0-C2B6-4A57-97E3-6A5BE8DB7546}" destId="{CB5F31B2-1423-49E7-A4B7-5B4AE4B92FE3}" srcOrd="0" destOrd="0" presId="urn:microsoft.com/office/officeart/2005/8/layout/hList3"/>
    <dgm:cxn modelId="{4CFF0251-8A79-441A-8BBA-3952A69BA068}" type="presOf" srcId="{23AFB5BF-9C51-4854-8818-DF749CD910B0}" destId="{ABB0DC3D-4848-4A69-B055-763CEF9DA144}" srcOrd="0" destOrd="0" presId="urn:microsoft.com/office/officeart/2005/8/layout/hList3"/>
    <dgm:cxn modelId="{DA48A926-144C-4EE4-89D7-87FB0CFF45F5}" type="presOf" srcId="{DA7C4CB2-A270-465C-B033-74AFC5E38627}" destId="{7173D5AD-2CF4-4E75-91B1-981E8F191BA7}" srcOrd="0" destOrd="0" presId="urn:microsoft.com/office/officeart/2005/8/layout/hList3"/>
    <dgm:cxn modelId="{2D139D10-C65A-4D06-B6EE-06F55FEDCF11}" type="presParOf" srcId="{ABB0DC3D-4848-4A69-B055-763CEF9DA144}" destId="{CB5F31B2-1423-49E7-A4B7-5B4AE4B92FE3}" srcOrd="0" destOrd="0" presId="urn:microsoft.com/office/officeart/2005/8/layout/hList3"/>
    <dgm:cxn modelId="{A8167E5F-2AE2-49A6-A1C4-E494FEECFE68}" type="presParOf" srcId="{ABB0DC3D-4848-4A69-B055-763CEF9DA144}" destId="{FC425036-8454-4D74-8C03-2BF78334F547}" srcOrd="1" destOrd="0" presId="urn:microsoft.com/office/officeart/2005/8/layout/hList3"/>
    <dgm:cxn modelId="{CE27D1EF-AC45-48FF-ACAD-0342B8C2AF24}" type="presParOf" srcId="{FC425036-8454-4D74-8C03-2BF78334F547}" destId="{7173D5AD-2CF4-4E75-91B1-981E8F191BA7}" srcOrd="0" destOrd="0" presId="urn:microsoft.com/office/officeart/2005/8/layout/hList3"/>
    <dgm:cxn modelId="{42F3E08F-43FF-413E-B6B2-1BB8FBDCA84C}" type="presParOf" srcId="{ABB0DC3D-4848-4A69-B055-763CEF9DA144}" destId="{CA8433AC-4FA7-4474-B457-251E9865D5AC}" srcOrd="2" destOrd="0" presId="urn:microsoft.com/office/officeart/2005/8/layout/h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23AFB5BF-9C51-4854-8818-DF749CD910B0}" type="doc">
      <dgm:prSet loTypeId="urn:microsoft.com/office/officeart/2005/8/layout/hList3" loCatId="list" qsTypeId="urn:microsoft.com/office/officeart/2005/8/quickstyle/simple1" qsCatId="simple" csTypeId="urn:microsoft.com/office/officeart/2005/8/colors/accent0_2" csCatId="mainScheme" phldr="1"/>
      <dgm:spPr/>
      <dgm:t>
        <a:bodyPr/>
        <a:lstStyle/>
        <a:p>
          <a:endParaRPr lang="es-ES"/>
        </a:p>
      </dgm:t>
    </dgm:pt>
    <dgm:pt modelId="{8DDDA8A0-C2B6-4A57-97E3-6A5BE8DB7546}">
      <dgm:prSet phldrT="[Texto]" custT="1"/>
      <dgm:spPr/>
      <dgm:t>
        <a:bodyPr/>
        <a:lstStyle/>
        <a:p>
          <a:r>
            <a:rPr lang="es-ES" sz="4400" dirty="0" smtClean="0">
              <a:latin typeface="Gill Sans MT Condensed" panose="020B0506020104020203" pitchFamily="34" charset="0"/>
            </a:rPr>
            <a:t>GERENCIA DE OPERACIONES</a:t>
          </a:r>
          <a:endParaRPr lang="es-ES" sz="4400" dirty="0">
            <a:latin typeface="Gill Sans MT Condensed" panose="020B0506020104020203" pitchFamily="34" charset="0"/>
          </a:endParaRPr>
        </a:p>
      </dgm:t>
    </dgm:pt>
    <dgm:pt modelId="{40375EAC-E861-45FA-8EAA-4F757AE88B57}" type="parTrans" cxnId="{379F6DAC-5AB0-4273-AAF7-3C8B88AB2D28}">
      <dgm:prSet/>
      <dgm:spPr/>
      <dgm:t>
        <a:bodyPr/>
        <a:lstStyle/>
        <a:p>
          <a:endParaRPr lang="es-ES"/>
        </a:p>
      </dgm:t>
    </dgm:pt>
    <dgm:pt modelId="{C3DE3604-ACE9-49B3-BFF0-3E31C3CEE629}" type="sibTrans" cxnId="{379F6DAC-5AB0-4273-AAF7-3C8B88AB2D28}">
      <dgm:prSet/>
      <dgm:spPr/>
      <dgm:t>
        <a:bodyPr/>
        <a:lstStyle/>
        <a:p>
          <a:endParaRPr lang="es-ES"/>
        </a:p>
      </dgm:t>
    </dgm:pt>
    <dgm:pt modelId="{DA7C4CB2-A270-465C-B033-74AFC5E38627}">
      <dgm:prSet phldrT="[Texto]" custT="1"/>
      <dgm:spPr/>
      <dgm:t>
        <a:bodyPr/>
        <a:lstStyle/>
        <a:p>
          <a:r>
            <a:rPr lang="es-MX" sz="2400" dirty="0" smtClean="0">
              <a:solidFill>
                <a:schemeClr val="tx1"/>
              </a:solidFill>
              <a:latin typeface="Gill Sans MT Condensed" panose="020B0506020104020203" pitchFamily="34" charset="0"/>
            </a:rPr>
            <a:t>Planificar controlar y solventar la logística relacionada a las necesidades de mantenimiento, </a:t>
          </a:r>
          <a:endParaRPr lang="es-ES" sz="2400" dirty="0" smtClean="0">
            <a:solidFill>
              <a:schemeClr val="tx1"/>
            </a:solidFill>
            <a:latin typeface="Gill Sans MT Condensed" panose="020B0506020104020203" pitchFamily="34" charset="0"/>
          </a:endParaRPr>
        </a:p>
        <a:p>
          <a:r>
            <a:rPr lang="es-MX" sz="2400" dirty="0" smtClean="0">
              <a:solidFill>
                <a:schemeClr val="tx1"/>
              </a:solidFill>
              <a:latin typeface="Gill Sans MT Condensed" panose="020B0506020104020203" pitchFamily="34" charset="0"/>
            </a:rPr>
            <a:t>para las operaciones cotidianas de la institución como los eventos feriales; así mismo debe </a:t>
          </a:r>
          <a:endParaRPr lang="es-ES" sz="2400" dirty="0" smtClean="0">
            <a:solidFill>
              <a:schemeClr val="tx1"/>
            </a:solidFill>
            <a:latin typeface="Gill Sans MT Condensed" panose="020B0506020104020203" pitchFamily="34" charset="0"/>
          </a:endParaRPr>
        </a:p>
        <a:p>
          <a:r>
            <a:rPr lang="es-MX" sz="2400" dirty="0" smtClean="0">
              <a:solidFill>
                <a:schemeClr val="tx1"/>
              </a:solidFill>
              <a:latin typeface="Gill Sans MT Condensed" panose="020B0506020104020203" pitchFamily="34" charset="0"/>
            </a:rPr>
            <a:t>contribuir a generar cambios en la infraestructura que proyecte una imagen institucional en </a:t>
          </a:r>
          <a:endParaRPr lang="es-ES" sz="2400" dirty="0" smtClean="0">
            <a:solidFill>
              <a:schemeClr val="tx1"/>
            </a:solidFill>
            <a:latin typeface="Gill Sans MT Condensed" panose="020B0506020104020203" pitchFamily="34" charset="0"/>
          </a:endParaRPr>
        </a:p>
        <a:p>
          <a:r>
            <a:rPr lang="es-MX" sz="2400" dirty="0" smtClean="0">
              <a:solidFill>
                <a:schemeClr val="tx1"/>
              </a:solidFill>
              <a:latin typeface="Gill Sans MT Condensed" panose="020B0506020104020203" pitchFamily="34" charset="0"/>
            </a:rPr>
            <a:t>constante mejoramiento.; además es el responsable de la seguridad industrial y ocupacional </a:t>
          </a:r>
          <a:endParaRPr lang="es-ES" sz="2400" dirty="0" smtClean="0">
            <a:solidFill>
              <a:schemeClr val="tx1"/>
            </a:solidFill>
            <a:latin typeface="Gill Sans MT Condensed" panose="020B0506020104020203" pitchFamily="34" charset="0"/>
          </a:endParaRPr>
        </a:p>
        <a:p>
          <a:r>
            <a:rPr lang="es-ES" sz="2400" dirty="0" smtClean="0">
              <a:solidFill>
                <a:schemeClr val="tx1"/>
              </a:solidFill>
              <a:latin typeface="Gill Sans MT Condensed" panose="020B0506020104020203" pitchFamily="34" charset="0"/>
            </a:rPr>
            <a:t>de la institución.</a:t>
          </a:r>
          <a:endParaRPr lang="es-ES" sz="2800" dirty="0">
            <a:solidFill>
              <a:schemeClr val="tx1"/>
            </a:solidFill>
            <a:latin typeface="Gill Sans MT Condensed" panose="020B0506020104020203" pitchFamily="34" charset="0"/>
          </a:endParaRPr>
        </a:p>
      </dgm:t>
    </dgm:pt>
    <dgm:pt modelId="{E3A1C3EE-39E6-4D97-9AA2-514901E31EFA}" type="parTrans" cxnId="{8CFCA82C-C356-4DF2-8C91-1B9EFFD21F09}">
      <dgm:prSet/>
      <dgm:spPr/>
      <dgm:t>
        <a:bodyPr/>
        <a:lstStyle/>
        <a:p>
          <a:endParaRPr lang="es-ES"/>
        </a:p>
      </dgm:t>
    </dgm:pt>
    <dgm:pt modelId="{DA4E311B-9A9F-441A-B811-E7B51C2093C0}" type="sibTrans" cxnId="{8CFCA82C-C356-4DF2-8C91-1B9EFFD21F09}">
      <dgm:prSet/>
      <dgm:spPr/>
      <dgm:t>
        <a:bodyPr/>
        <a:lstStyle/>
        <a:p>
          <a:endParaRPr lang="es-ES"/>
        </a:p>
      </dgm:t>
    </dgm:pt>
    <dgm:pt modelId="{ABB0DC3D-4848-4A69-B055-763CEF9DA144}" type="pres">
      <dgm:prSet presAssocID="{23AFB5BF-9C51-4854-8818-DF749CD910B0}" presName="composite" presStyleCnt="0">
        <dgm:presLayoutVars>
          <dgm:chMax val="1"/>
          <dgm:dir/>
          <dgm:resizeHandles val="exact"/>
        </dgm:presLayoutVars>
      </dgm:prSet>
      <dgm:spPr/>
      <dgm:t>
        <a:bodyPr/>
        <a:lstStyle/>
        <a:p>
          <a:endParaRPr lang="es-ES"/>
        </a:p>
      </dgm:t>
    </dgm:pt>
    <dgm:pt modelId="{CB5F31B2-1423-49E7-A4B7-5B4AE4B92FE3}" type="pres">
      <dgm:prSet presAssocID="{8DDDA8A0-C2B6-4A57-97E3-6A5BE8DB7546}" presName="roof" presStyleLbl="dkBgShp" presStyleIdx="0" presStyleCnt="2" custScaleY="53213"/>
      <dgm:spPr/>
      <dgm:t>
        <a:bodyPr/>
        <a:lstStyle/>
        <a:p>
          <a:endParaRPr lang="es-ES"/>
        </a:p>
      </dgm:t>
    </dgm:pt>
    <dgm:pt modelId="{FC425036-8454-4D74-8C03-2BF78334F547}" type="pres">
      <dgm:prSet presAssocID="{8DDDA8A0-C2B6-4A57-97E3-6A5BE8DB7546}" presName="pillars" presStyleCnt="0"/>
      <dgm:spPr/>
    </dgm:pt>
    <dgm:pt modelId="{7173D5AD-2CF4-4E75-91B1-981E8F191BA7}" type="pres">
      <dgm:prSet presAssocID="{8DDDA8A0-C2B6-4A57-97E3-6A5BE8DB7546}" presName="pillar1" presStyleLbl="node1" presStyleIdx="0" presStyleCnt="1" custScaleY="122783">
        <dgm:presLayoutVars>
          <dgm:bulletEnabled val="1"/>
        </dgm:presLayoutVars>
      </dgm:prSet>
      <dgm:spPr/>
      <dgm:t>
        <a:bodyPr/>
        <a:lstStyle/>
        <a:p>
          <a:endParaRPr lang="es-ES"/>
        </a:p>
      </dgm:t>
    </dgm:pt>
    <dgm:pt modelId="{CA8433AC-4FA7-4474-B457-251E9865D5AC}" type="pres">
      <dgm:prSet presAssocID="{8DDDA8A0-C2B6-4A57-97E3-6A5BE8DB7546}" presName="base" presStyleLbl="dkBgShp" presStyleIdx="1" presStyleCnt="2"/>
      <dgm:spPr/>
    </dgm:pt>
  </dgm:ptLst>
  <dgm:cxnLst>
    <dgm:cxn modelId="{379F6DAC-5AB0-4273-AAF7-3C8B88AB2D28}" srcId="{23AFB5BF-9C51-4854-8818-DF749CD910B0}" destId="{8DDDA8A0-C2B6-4A57-97E3-6A5BE8DB7546}" srcOrd="0" destOrd="0" parTransId="{40375EAC-E861-45FA-8EAA-4F757AE88B57}" sibTransId="{C3DE3604-ACE9-49B3-BFF0-3E31C3CEE629}"/>
    <dgm:cxn modelId="{8CFCA82C-C356-4DF2-8C91-1B9EFFD21F09}" srcId="{8DDDA8A0-C2B6-4A57-97E3-6A5BE8DB7546}" destId="{DA7C4CB2-A270-465C-B033-74AFC5E38627}" srcOrd="0" destOrd="0" parTransId="{E3A1C3EE-39E6-4D97-9AA2-514901E31EFA}" sibTransId="{DA4E311B-9A9F-441A-B811-E7B51C2093C0}"/>
    <dgm:cxn modelId="{9B9B3DE7-90BD-4F08-9295-81ED917303EC}" type="presOf" srcId="{8DDDA8A0-C2B6-4A57-97E3-6A5BE8DB7546}" destId="{CB5F31B2-1423-49E7-A4B7-5B4AE4B92FE3}" srcOrd="0" destOrd="0" presId="urn:microsoft.com/office/officeart/2005/8/layout/hList3"/>
    <dgm:cxn modelId="{4CFF0251-8A79-441A-8BBA-3952A69BA068}" type="presOf" srcId="{23AFB5BF-9C51-4854-8818-DF749CD910B0}" destId="{ABB0DC3D-4848-4A69-B055-763CEF9DA144}" srcOrd="0" destOrd="0" presId="urn:microsoft.com/office/officeart/2005/8/layout/hList3"/>
    <dgm:cxn modelId="{DA48A926-144C-4EE4-89D7-87FB0CFF45F5}" type="presOf" srcId="{DA7C4CB2-A270-465C-B033-74AFC5E38627}" destId="{7173D5AD-2CF4-4E75-91B1-981E8F191BA7}" srcOrd="0" destOrd="0" presId="urn:microsoft.com/office/officeart/2005/8/layout/hList3"/>
    <dgm:cxn modelId="{2D139D10-C65A-4D06-B6EE-06F55FEDCF11}" type="presParOf" srcId="{ABB0DC3D-4848-4A69-B055-763CEF9DA144}" destId="{CB5F31B2-1423-49E7-A4B7-5B4AE4B92FE3}" srcOrd="0" destOrd="0" presId="urn:microsoft.com/office/officeart/2005/8/layout/hList3"/>
    <dgm:cxn modelId="{A8167E5F-2AE2-49A6-A1C4-E494FEECFE68}" type="presParOf" srcId="{ABB0DC3D-4848-4A69-B055-763CEF9DA144}" destId="{FC425036-8454-4D74-8C03-2BF78334F547}" srcOrd="1" destOrd="0" presId="urn:microsoft.com/office/officeart/2005/8/layout/hList3"/>
    <dgm:cxn modelId="{CE27D1EF-AC45-48FF-ACAD-0342B8C2AF24}" type="presParOf" srcId="{FC425036-8454-4D74-8C03-2BF78334F547}" destId="{7173D5AD-2CF4-4E75-91B1-981E8F191BA7}" srcOrd="0" destOrd="0" presId="urn:microsoft.com/office/officeart/2005/8/layout/hList3"/>
    <dgm:cxn modelId="{42F3E08F-43FF-413E-B6B2-1BB8FBDCA84C}" type="presParOf" srcId="{ABB0DC3D-4848-4A69-B055-763CEF9DA144}" destId="{CA8433AC-4FA7-4474-B457-251E9865D5AC}" srcOrd="2" destOrd="0" presId="urn:microsoft.com/office/officeart/2005/8/layout/h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23AFB5BF-9C51-4854-8818-DF749CD910B0}" type="doc">
      <dgm:prSet loTypeId="urn:microsoft.com/office/officeart/2005/8/layout/hList3" loCatId="list" qsTypeId="urn:microsoft.com/office/officeart/2005/8/quickstyle/simple1" qsCatId="simple" csTypeId="urn:microsoft.com/office/officeart/2005/8/colors/accent0_2" csCatId="mainScheme" phldr="1"/>
      <dgm:spPr/>
      <dgm:t>
        <a:bodyPr/>
        <a:lstStyle/>
        <a:p>
          <a:endParaRPr lang="es-ES"/>
        </a:p>
      </dgm:t>
    </dgm:pt>
    <dgm:pt modelId="{8DDDA8A0-C2B6-4A57-97E3-6A5BE8DB7546}">
      <dgm:prSet phldrT="[Texto]" custT="1"/>
      <dgm:spPr/>
      <dgm:t>
        <a:bodyPr/>
        <a:lstStyle/>
        <a:p>
          <a:r>
            <a:rPr lang="es-ES" sz="4400" dirty="0" smtClean="0">
              <a:latin typeface="Gill Sans MT Condensed" panose="020B0506020104020203" pitchFamily="34" charset="0"/>
            </a:rPr>
            <a:t>GERENCIA ADMINISTRATIVA</a:t>
          </a:r>
          <a:endParaRPr lang="es-ES" sz="4400" dirty="0">
            <a:latin typeface="Gill Sans MT Condensed" panose="020B0506020104020203" pitchFamily="34" charset="0"/>
          </a:endParaRPr>
        </a:p>
      </dgm:t>
    </dgm:pt>
    <dgm:pt modelId="{40375EAC-E861-45FA-8EAA-4F757AE88B57}" type="parTrans" cxnId="{379F6DAC-5AB0-4273-AAF7-3C8B88AB2D28}">
      <dgm:prSet/>
      <dgm:spPr/>
      <dgm:t>
        <a:bodyPr/>
        <a:lstStyle/>
        <a:p>
          <a:endParaRPr lang="es-ES"/>
        </a:p>
      </dgm:t>
    </dgm:pt>
    <dgm:pt modelId="{C3DE3604-ACE9-49B3-BFF0-3E31C3CEE629}" type="sibTrans" cxnId="{379F6DAC-5AB0-4273-AAF7-3C8B88AB2D28}">
      <dgm:prSet/>
      <dgm:spPr/>
      <dgm:t>
        <a:bodyPr/>
        <a:lstStyle/>
        <a:p>
          <a:endParaRPr lang="es-ES"/>
        </a:p>
      </dgm:t>
    </dgm:pt>
    <dgm:pt modelId="{DA7C4CB2-A270-465C-B033-74AFC5E38627}">
      <dgm:prSet phldrT="[Texto]" custT="1"/>
      <dgm:spPr/>
      <dgm:t>
        <a:bodyPr/>
        <a:lstStyle/>
        <a:p>
          <a:endParaRPr lang="es-ES" sz="2800" dirty="0">
            <a:solidFill>
              <a:schemeClr val="tx1"/>
            </a:solidFill>
            <a:latin typeface="Gill Sans MT Condensed" panose="020B0506020104020203" pitchFamily="34" charset="0"/>
          </a:endParaRPr>
        </a:p>
      </dgm:t>
    </dgm:pt>
    <dgm:pt modelId="{E3A1C3EE-39E6-4D97-9AA2-514901E31EFA}" type="parTrans" cxnId="{8CFCA82C-C356-4DF2-8C91-1B9EFFD21F09}">
      <dgm:prSet/>
      <dgm:spPr/>
      <dgm:t>
        <a:bodyPr/>
        <a:lstStyle/>
        <a:p>
          <a:endParaRPr lang="es-ES"/>
        </a:p>
      </dgm:t>
    </dgm:pt>
    <dgm:pt modelId="{DA4E311B-9A9F-441A-B811-E7B51C2093C0}" type="sibTrans" cxnId="{8CFCA82C-C356-4DF2-8C91-1B9EFFD21F09}">
      <dgm:prSet/>
      <dgm:spPr/>
      <dgm:t>
        <a:bodyPr/>
        <a:lstStyle/>
        <a:p>
          <a:endParaRPr lang="es-ES"/>
        </a:p>
      </dgm:t>
    </dgm:pt>
    <dgm:pt modelId="{897883E3-ED68-44BA-BD69-19D1C436AA24}">
      <dgm:prSet custT="1"/>
      <dgm:spPr/>
      <dgm:t>
        <a:bodyPr/>
        <a:lstStyle/>
        <a:p>
          <a:r>
            <a:rPr lang="es-MX" sz="2800" dirty="0" smtClean="0">
              <a:solidFill>
                <a:schemeClr val="tx1"/>
              </a:solidFill>
              <a:latin typeface="Gill Sans MT Condensed" panose="020B0506020104020203" pitchFamily="34" charset="0"/>
            </a:rPr>
            <a:t>Proveer de todos los recursos administrativos para el correcto funcionamiento de todas las </a:t>
          </a:r>
          <a:endParaRPr lang="es-ES" sz="2800" dirty="0" smtClean="0">
            <a:solidFill>
              <a:schemeClr val="tx1"/>
            </a:solidFill>
            <a:latin typeface="Gill Sans MT Condensed" panose="020B0506020104020203" pitchFamily="34" charset="0"/>
          </a:endParaRPr>
        </a:p>
        <a:p>
          <a:r>
            <a:rPr lang="es-MX" sz="2800" dirty="0" smtClean="0">
              <a:solidFill>
                <a:schemeClr val="tx1"/>
              </a:solidFill>
              <a:latin typeface="Gill Sans MT Condensed" panose="020B0506020104020203" pitchFamily="34" charset="0"/>
            </a:rPr>
            <a:t>unidades institucionales, apoyar activamente en las actividades organizadas por CIFCO, ya sea </a:t>
          </a:r>
          <a:endParaRPr lang="es-ES" sz="2800" dirty="0" smtClean="0">
            <a:solidFill>
              <a:schemeClr val="tx1"/>
            </a:solidFill>
            <a:latin typeface="Gill Sans MT Condensed" panose="020B0506020104020203" pitchFamily="34" charset="0"/>
          </a:endParaRPr>
        </a:p>
        <a:p>
          <a:r>
            <a:rPr lang="es-MX" sz="2800" dirty="0" smtClean="0">
              <a:solidFill>
                <a:schemeClr val="tx1"/>
              </a:solidFill>
              <a:latin typeface="Gill Sans MT Condensed" panose="020B0506020104020203" pitchFamily="34" charset="0"/>
            </a:rPr>
            <a:t>en sus instalaciones o fuera de ellas.</a:t>
          </a:r>
          <a:endParaRPr lang="es-ES" sz="2800" dirty="0">
            <a:solidFill>
              <a:schemeClr val="tx1"/>
            </a:solidFill>
            <a:latin typeface="Gill Sans MT Condensed" panose="020B0506020104020203" pitchFamily="34" charset="0"/>
          </a:endParaRPr>
        </a:p>
      </dgm:t>
    </dgm:pt>
    <dgm:pt modelId="{2CD2F43C-26F6-41AD-B229-11E961600D88}" type="sibTrans" cxnId="{CF24F8CE-AAA2-4FEE-B332-65AAE729D504}">
      <dgm:prSet/>
      <dgm:spPr/>
      <dgm:t>
        <a:bodyPr/>
        <a:lstStyle/>
        <a:p>
          <a:endParaRPr lang="es-ES"/>
        </a:p>
      </dgm:t>
    </dgm:pt>
    <dgm:pt modelId="{52C21342-E5F9-4D93-B468-3A33E90A90B8}" type="parTrans" cxnId="{CF24F8CE-AAA2-4FEE-B332-65AAE729D504}">
      <dgm:prSet/>
      <dgm:spPr/>
      <dgm:t>
        <a:bodyPr/>
        <a:lstStyle/>
        <a:p>
          <a:endParaRPr lang="es-ES"/>
        </a:p>
      </dgm:t>
    </dgm:pt>
    <dgm:pt modelId="{ABB0DC3D-4848-4A69-B055-763CEF9DA144}" type="pres">
      <dgm:prSet presAssocID="{23AFB5BF-9C51-4854-8818-DF749CD910B0}" presName="composite" presStyleCnt="0">
        <dgm:presLayoutVars>
          <dgm:chMax val="1"/>
          <dgm:dir/>
          <dgm:resizeHandles val="exact"/>
        </dgm:presLayoutVars>
      </dgm:prSet>
      <dgm:spPr/>
      <dgm:t>
        <a:bodyPr/>
        <a:lstStyle/>
        <a:p>
          <a:endParaRPr lang="es-ES"/>
        </a:p>
      </dgm:t>
    </dgm:pt>
    <dgm:pt modelId="{CB5F31B2-1423-49E7-A4B7-5B4AE4B92FE3}" type="pres">
      <dgm:prSet presAssocID="{8DDDA8A0-C2B6-4A57-97E3-6A5BE8DB7546}" presName="roof" presStyleLbl="dkBgShp" presStyleIdx="0" presStyleCnt="2" custScaleX="94726" custScaleY="49977" custLinFactNeighborX="-2087"/>
      <dgm:spPr/>
      <dgm:t>
        <a:bodyPr/>
        <a:lstStyle/>
        <a:p>
          <a:endParaRPr lang="es-ES"/>
        </a:p>
      </dgm:t>
    </dgm:pt>
    <dgm:pt modelId="{FC425036-8454-4D74-8C03-2BF78334F547}" type="pres">
      <dgm:prSet presAssocID="{8DDDA8A0-C2B6-4A57-97E3-6A5BE8DB7546}" presName="pillars" presStyleCnt="0"/>
      <dgm:spPr/>
    </dgm:pt>
    <dgm:pt modelId="{7173D5AD-2CF4-4E75-91B1-981E8F191BA7}" type="pres">
      <dgm:prSet presAssocID="{8DDDA8A0-C2B6-4A57-97E3-6A5BE8DB7546}" presName="pillar1" presStyleLbl="node1" presStyleIdx="0" presStyleCnt="2" custScaleY="122783">
        <dgm:presLayoutVars>
          <dgm:bulletEnabled val="1"/>
        </dgm:presLayoutVars>
      </dgm:prSet>
      <dgm:spPr/>
      <dgm:t>
        <a:bodyPr/>
        <a:lstStyle/>
        <a:p>
          <a:endParaRPr lang="es-ES"/>
        </a:p>
      </dgm:t>
    </dgm:pt>
    <dgm:pt modelId="{63F1AF8D-5877-435A-87A4-719E13B95AD4}" type="pres">
      <dgm:prSet presAssocID="{897883E3-ED68-44BA-BD69-19D1C436AA24}" presName="pillarX" presStyleLbl="node1" presStyleIdx="1" presStyleCnt="2" custScaleX="2000000" custScaleY="122376" custLinFactNeighborX="-97134" custLinFactNeighborY="-663">
        <dgm:presLayoutVars>
          <dgm:bulletEnabled val="1"/>
        </dgm:presLayoutVars>
      </dgm:prSet>
      <dgm:spPr/>
      <dgm:t>
        <a:bodyPr/>
        <a:lstStyle/>
        <a:p>
          <a:endParaRPr lang="es-ES"/>
        </a:p>
      </dgm:t>
    </dgm:pt>
    <dgm:pt modelId="{CA8433AC-4FA7-4474-B457-251E9865D5AC}" type="pres">
      <dgm:prSet presAssocID="{8DDDA8A0-C2B6-4A57-97E3-6A5BE8DB7546}" presName="base" presStyleLbl="dkBgShp" presStyleIdx="1" presStyleCnt="2"/>
      <dgm:spPr/>
    </dgm:pt>
  </dgm:ptLst>
  <dgm:cxnLst>
    <dgm:cxn modelId="{CF24F8CE-AAA2-4FEE-B332-65AAE729D504}" srcId="{8DDDA8A0-C2B6-4A57-97E3-6A5BE8DB7546}" destId="{897883E3-ED68-44BA-BD69-19D1C436AA24}" srcOrd="1" destOrd="0" parTransId="{52C21342-E5F9-4D93-B468-3A33E90A90B8}" sibTransId="{2CD2F43C-26F6-41AD-B229-11E961600D88}"/>
    <dgm:cxn modelId="{379F6DAC-5AB0-4273-AAF7-3C8B88AB2D28}" srcId="{23AFB5BF-9C51-4854-8818-DF749CD910B0}" destId="{8DDDA8A0-C2B6-4A57-97E3-6A5BE8DB7546}" srcOrd="0" destOrd="0" parTransId="{40375EAC-E861-45FA-8EAA-4F757AE88B57}" sibTransId="{C3DE3604-ACE9-49B3-BFF0-3E31C3CEE629}"/>
    <dgm:cxn modelId="{9B9B3DE7-90BD-4F08-9295-81ED917303EC}" type="presOf" srcId="{8DDDA8A0-C2B6-4A57-97E3-6A5BE8DB7546}" destId="{CB5F31B2-1423-49E7-A4B7-5B4AE4B92FE3}" srcOrd="0" destOrd="0" presId="urn:microsoft.com/office/officeart/2005/8/layout/hList3"/>
    <dgm:cxn modelId="{8CFCA82C-C356-4DF2-8C91-1B9EFFD21F09}" srcId="{8DDDA8A0-C2B6-4A57-97E3-6A5BE8DB7546}" destId="{DA7C4CB2-A270-465C-B033-74AFC5E38627}" srcOrd="0" destOrd="0" parTransId="{E3A1C3EE-39E6-4D97-9AA2-514901E31EFA}" sibTransId="{DA4E311B-9A9F-441A-B811-E7B51C2093C0}"/>
    <dgm:cxn modelId="{4CFF0251-8A79-441A-8BBA-3952A69BA068}" type="presOf" srcId="{23AFB5BF-9C51-4854-8818-DF749CD910B0}" destId="{ABB0DC3D-4848-4A69-B055-763CEF9DA144}" srcOrd="0" destOrd="0" presId="urn:microsoft.com/office/officeart/2005/8/layout/hList3"/>
    <dgm:cxn modelId="{71F11EDC-510A-461D-99EB-BC6776B1E9A8}" type="presOf" srcId="{897883E3-ED68-44BA-BD69-19D1C436AA24}" destId="{63F1AF8D-5877-435A-87A4-719E13B95AD4}" srcOrd="0" destOrd="0" presId="urn:microsoft.com/office/officeart/2005/8/layout/hList3"/>
    <dgm:cxn modelId="{DA48A926-144C-4EE4-89D7-87FB0CFF45F5}" type="presOf" srcId="{DA7C4CB2-A270-465C-B033-74AFC5E38627}" destId="{7173D5AD-2CF4-4E75-91B1-981E8F191BA7}" srcOrd="0" destOrd="0" presId="urn:microsoft.com/office/officeart/2005/8/layout/hList3"/>
    <dgm:cxn modelId="{2D139D10-C65A-4D06-B6EE-06F55FEDCF11}" type="presParOf" srcId="{ABB0DC3D-4848-4A69-B055-763CEF9DA144}" destId="{CB5F31B2-1423-49E7-A4B7-5B4AE4B92FE3}" srcOrd="0" destOrd="0" presId="urn:microsoft.com/office/officeart/2005/8/layout/hList3"/>
    <dgm:cxn modelId="{A8167E5F-2AE2-49A6-A1C4-E494FEECFE68}" type="presParOf" srcId="{ABB0DC3D-4848-4A69-B055-763CEF9DA144}" destId="{FC425036-8454-4D74-8C03-2BF78334F547}" srcOrd="1" destOrd="0" presId="urn:microsoft.com/office/officeart/2005/8/layout/hList3"/>
    <dgm:cxn modelId="{CE27D1EF-AC45-48FF-ACAD-0342B8C2AF24}" type="presParOf" srcId="{FC425036-8454-4D74-8C03-2BF78334F547}" destId="{7173D5AD-2CF4-4E75-91B1-981E8F191BA7}" srcOrd="0" destOrd="0" presId="urn:microsoft.com/office/officeart/2005/8/layout/hList3"/>
    <dgm:cxn modelId="{145FC2D6-D6E5-4A9B-A4E6-8079EAF8ABFC}" type="presParOf" srcId="{FC425036-8454-4D74-8C03-2BF78334F547}" destId="{63F1AF8D-5877-435A-87A4-719E13B95AD4}" srcOrd="1" destOrd="0" presId="urn:microsoft.com/office/officeart/2005/8/layout/hList3"/>
    <dgm:cxn modelId="{42F3E08F-43FF-413E-B6B2-1BB8FBDCA84C}" type="presParOf" srcId="{ABB0DC3D-4848-4A69-B055-763CEF9DA144}" destId="{CA8433AC-4FA7-4474-B457-251E9865D5AC}" srcOrd="2" destOrd="0" presId="urn:microsoft.com/office/officeart/2005/8/layout/h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3AFB5BF-9C51-4854-8818-DF749CD910B0}" type="doc">
      <dgm:prSet loTypeId="urn:microsoft.com/office/officeart/2005/8/layout/hList3" loCatId="list" qsTypeId="urn:microsoft.com/office/officeart/2005/8/quickstyle/simple1" qsCatId="simple" csTypeId="urn:microsoft.com/office/officeart/2005/8/colors/accent0_2" csCatId="mainScheme" phldr="1"/>
      <dgm:spPr/>
      <dgm:t>
        <a:bodyPr/>
        <a:lstStyle/>
        <a:p>
          <a:endParaRPr lang="es-ES"/>
        </a:p>
      </dgm:t>
    </dgm:pt>
    <dgm:pt modelId="{8DDDA8A0-C2B6-4A57-97E3-6A5BE8DB7546}">
      <dgm:prSet phldrT="[Texto]" custT="1"/>
      <dgm:spPr/>
      <dgm:t>
        <a:bodyPr/>
        <a:lstStyle/>
        <a:p>
          <a:r>
            <a:rPr lang="es-ES" sz="4400" dirty="0" smtClean="0">
              <a:latin typeface="Gill Sans MT Condensed" panose="020B0506020104020203" pitchFamily="34" charset="0"/>
            </a:rPr>
            <a:t>PRESIDENCIA</a:t>
          </a:r>
          <a:endParaRPr lang="es-ES" sz="4400" dirty="0">
            <a:latin typeface="Gill Sans MT Condensed" panose="020B0506020104020203" pitchFamily="34" charset="0"/>
          </a:endParaRPr>
        </a:p>
      </dgm:t>
    </dgm:pt>
    <dgm:pt modelId="{40375EAC-E861-45FA-8EAA-4F757AE88B57}" type="parTrans" cxnId="{379F6DAC-5AB0-4273-AAF7-3C8B88AB2D28}">
      <dgm:prSet/>
      <dgm:spPr/>
      <dgm:t>
        <a:bodyPr/>
        <a:lstStyle/>
        <a:p>
          <a:endParaRPr lang="es-ES"/>
        </a:p>
      </dgm:t>
    </dgm:pt>
    <dgm:pt modelId="{C3DE3604-ACE9-49B3-BFF0-3E31C3CEE629}" type="sibTrans" cxnId="{379F6DAC-5AB0-4273-AAF7-3C8B88AB2D28}">
      <dgm:prSet/>
      <dgm:spPr/>
      <dgm:t>
        <a:bodyPr/>
        <a:lstStyle/>
        <a:p>
          <a:endParaRPr lang="es-ES"/>
        </a:p>
      </dgm:t>
    </dgm:pt>
    <dgm:pt modelId="{DA7C4CB2-A270-465C-B033-74AFC5E38627}">
      <dgm:prSet phldrT="[Texto]" custT="1"/>
      <dgm:spPr/>
      <dgm:t>
        <a:bodyPr/>
        <a:lstStyle/>
        <a:p>
          <a:r>
            <a:rPr lang="es-MX" sz="2800" dirty="0" smtClean="0">
              <a:solidFill>
                <a:schemeClr val="tx1"/>
              </a:solidFill>
              <a:latin typeface="Gill Sans MT Condensed" panose="020B0506020104020203" pitchFamily="34" charset="0"/>
            </a:rPr>
            <a:t>Será el representante legal de la Institución, representará a la misma y a la Junta Directiva frente a todo el personal; administrativamente será el superior jerárquico.</a:t>
          </a:r>
          <a:endParaRPr lang="es-ES" sz="2800" dirty="0">
            <a:solidFill>
              <a:schemeClr val="tx1"/>
            </a:solidFill>
            <a:latin typeface="Gill Sans MT Condensed" panose="020B0506020104020203" pitchFamily="34" charset="0"/>
          </a:endParaRPr>
        </a:p>
      </dgm:t>
    </dgm:pt>
    <dgm:pt modelId="{E3A1C3EE-39E6-4D97-9AA2-514901E31EFA}" type="parTrans" cxnId="{8CFCA82C-C356-4DF2-8C91-1B9EFFD21F09}">
      <dgm:prSet/>
      <dgm:spPr/>
      <dgm:t>
        <a:bodyPr/>
        <a:lstStyle/>
        <a:p>
          <a:endParaRPr lang="es-ES"/>
        </a:p>
      </dgm:t>
    </dgm:pt>
    <dgm:pt modelId="{DA4E311B-9A9F-441A-B811-E7B51C2093C0}" type="sibTrans" cxnId="{8CFCA82C-C356-4DF2-8C91-1B9EFFD21F09}">
      <dgm:prSet/>
      <dgm:spPr/>
      <dgm:t>
        <a:bodyPr/>
        <a:lstStyle/>
        <a:p>
          <a:endParaRPr lang="es-ES"/>
        </a:p>
      </dgm:t>
    </dgm:pt>
    <dgm:pt modelId="{ABB0DC3D-4848-4A69-B055-763CEF9DA144}" type="pres">
      <dgm:prSet presAssocID="{23AFB5BF-9C51-4854-8818-DF749CD910B0}" presName="composite" presStyleCnt="0">
        <dgm:presLayoutVars>
          <dgm:chMax val="1"/>
          <dgm:dir/>
          <dgm:resizeHandles val="exact"/>
        </dgm:presLayoutVars>
      </dgm:prSet>
      <dgm:spPr/>
      <dgm:t>
        <a:bodyPr/>
        <a:lstStyle/>
        <a:p>
          <a:endParaRPr lang="es-ES"/>
        </a:p>
      </dgm:t>
    </dgm:pt>
    <dgm:pt modelId="{CB5F31B2-1423-49E7-A4B7-5B4AE4B92FE3}" type="pres">
      <dgm:prSet presAssocID="{8DDDA8A0-C2B6-4A57-97E3-6A5BE8DB7546}" presName="roof" presStyleLbl="dkBgShp" presStyleIdx="0" presStyleCnt="2" custScaleY="53213"/>
      <dgm:spPr/>
      <dgm:t>
        <a:bodyPr/>
        <a:lstStyle/>
        <a:p>
          <a:endParaRPr lang="es-ES"/>
        </a:p>
      </dgm:t>
    </dgm:pt>
    <dgm:pt modelId="{FC425036-8454-4D74-8C03-2BF78334F547}" type="pres">
      <dgm:prSet presAssocID="{8DDDA8A0-C2B6-4A57-97E3-6A5BE8DB7546}" presName="pillars" presStyleCnt="0"/>
      <dgm:spPr/>
    </dgm:pt>
    <dgm:pt modelId="{7173D5AD-2CF4-4E75-91B1-981E8F191BA7}" type="pres">
      <dgm:prSet presAssocID="{8DDDA8A0-C2B6-4A57-97E3-6A5BE8DB7546}" presName="pillar1" presStyleLbl="node1" presStyleIdx="0" presStyleCnt="1" custScaleY="122783">
        <dgm:presLayoutVars>
          <dgm:bulletEnabled val="1"/>
        </dgm:presLayoutVars>
      </dgm:prSet>
      <dgm:spPr/>
      <dgm:t>
        <a:bodyPr/>
        <a:lstStyle/>
        <a:p>
          <a:endParaRPr lang="es-ES"/>
        </a:p>
      </dgm:t>
    </dgm:pt>
    <dgm:pt modelId="{CA8433AC-4FA7-4474-B457-251E9865D5AC}" type="pres">
      <dgm:prSet presAssocID="{8DDDA8A0-C2B6-4A57-97E3-6A5BE8DB7546}" presName="base" presStyleLbl="dkBgShp" presStyleIdx="1" presStyleCnt="2"/>
      <dgm:spPr/>
    </dgm:pt>
  </dgm:ptLst>
  <dgm:cxnLst>
    <dgm:cxn modelId="{379F6DAC-5AB0-4273-AAF7-3C8B88AB2D28}" srcId="{23AFB5BF-9C51-4854-8818-DF749CD910B0}" destId="{8DDDA8A0-C2B6-4A57-97E3-6A5BE8DB7546}" srcOrd="0" destOrd="0" parTransId="{40375EAC-E861-45FA-8EAA-4F757AE88B57}" sibTransId="{C3DE3604-ACE9-49B3-BFF0-3E31C3CEE629}"/>
    <dgm:cxn modelId="{8CFCA82C-C356-4DF2-8C91-1B9EFFD21F09}" srcId="{8DDDA8A0-C2B6-4A57-97E3-6A5BE8DB7546}" destId="{DA7C4CB2-A270-465C-B033-74AFC5E38627}" srcOrd="0" destOrd="0" parTransId="{E3A1C3EE-39E6-4D97-9AA2-514901E31EFA}" sibTransId="{DA4E311B-9A9F-441A-B811-E7B51C2093C0}"/>
    <dgm:cxn modelId="{9B9B3DE7-90BD-4F08-9295-81ED917303EC}" type="presOf" srcId="{8DDDA8A0-C2B6-4A57-97E3-6A5BE8DB7546}" destId="{CB5F31B2-1423-49E7-A4B7-5B4AE4B92FE3}" srcOrd="0" destOrd="0" presId="urn:microsoft.com/office/officeart/2005/8/layout/hList3"/>
    <dgm:cxn modelId="{4CFF0251-8A79-441A-8BBA-3952A69BA068}" type="presOf" srcId="{23AFB5BF-9C51-4854-8818-DF749CD910B0}" destId="{ABB0DC3D-4848-4A69-B055-763CEF9DA144}" srcOrd="0" destOrd="0" presId="urn:microsoft.com/office/officeart/2005/8/layout/hList3"/>
    <dgm:cxn modelId="{DA48A926-144C-4EE4-89D7-87FB0CFF45F5}" type="presOf" srcId="{DA7C4CB2-A270-465C-B033-74AFC5E38627}" destId="{7173D5AD-2CF4-4E75-91B1-981E8F191BA7}" srcOrd="0" destOrd="0" presId="urn:microsoft.com/office/officeart/2005/8/layout/hList3"/>
    <dgm:cxn modelId="{2D139D10-C65A-4D06-B6EE-06F55FEDCF11}" type="presParOf" srcId="{ABB0DC3D-4848-4A69-B055-763CEF9DA144}" destId="{CB5F31B2-1423-49E7-A4B7-5B4AE4B92FE3}" srcOrd="0" destOrd="0" presId="urn:microsoft.com/office/officeart/2005/8/layout/hList3"/>
    <dgm:cxn modelId="{A8167E5F-2AE2-49A6-A1C4-E494FEECFE68}" type="presParOf" srcId="{ABB0DC3D-4848-4A69-B055-763CEF9DA144}" destId="{FC425036-8454-4D74-8C03-2BF78334F547}" srcOrd="1" destOrd="0" presId="urn:microsoft.com/office/officeart/2005/8/layout/hList3"/>
    <dgm:cxn modelId="{CE27D1EF-AC45-48FF-ACAD-0342B8C2AF24}" type="presParOf" srcId="{FC425036-8454-4D74-8C03-2BF78334F547}" destId="{7173D5AD-2CF4-4E75-91B1-981E8F191BA7}" srcOrd="0" destOrd="0" presId="urn:microsoft.com/office/officeart/2005/8/layout/hList3"/>
    <dgm:cxn modelId="{42F3E08F-43FF-413E-B6B2-1BB8FBDCA84C}" type="presParOf" srcId="{ABB0DC3D-4848-4A69-B055-763CEF9DA144}" destId="{CA8433AC-4FA7-4474-B457-251E9865D5AC}" srcOrd="2" destOrd="0" presId="urn:microsoft.com/office/officeart/2005/8/layout/h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3AFB5BF-9C51-4854-8818-DF749CD910B0}" type="doc">
      <dgm:prSet loTypeId="urn:microsoft.com/office/officeart/2005/8/layout/hList3" loCatId="list" qsTypeId="urn:microsoft.com/office/officeart/2005/8/quickstyle/simple1" qsCatId="simple" csTypeId="urn:microsoft.com/office/officeart/2005/8/colors/accent0_2" csCatId="mainScheme" phldr="1"/>
      <dgm:spPr/>
      <dgm:t>
        <a:bodyPr/>
        <a:lstStyle/>
        <a:p>
          <a:endParaRPr lang="es-ES"/>
        </a:p>
      </dgm:t>
    </dgm:pt>
    <dgm:pt modelId="{8DDDA8A0-C2B6-4A57-97E3-6A5BE8DB7546}">
      <dgm:prSet phldrT="[Texto]" custT="1"/>
      <dgm:spPr/>
      <dgm:t>
        <a:bodyPr/>
        <a:lstStyle/>
        <a:p>
          <a:r>
            <a:rPr lang="es-ES" sz="4400" dirty="0" smtClean="0">
              <a:latin typeface="Gill Sans MT Condensed" panose="020B0506020104020203" pitchFamily="34" charset="0"/>
            </a:rPr>
            <a:t>AUDITORIA EXTERNA</a:t>
          </a:r>
          <a:endParaRPr lang="es-ES" sz="4400" dirty="0">
            <a:latin typeface="Gill Sans MT Condensed" panose="020B0506020104020203" pitchFamily="34" charset="0"/>
          </a:endParaRPr>
        </a:p>
      </dgm:t>
    </dgm:pt>
    <dgm:pt modelId="{40375EAC-E861-45FA-8EAA-4F757AE88B57}" type="parTrans" cxnId="{379F6DAC-5AB0-4273-AAF7-3C8B88AB2D28}">
      <dgm:prSet/>
      <dgm:spPr/>
      <dgm:t>
        <a:bodyPr/>
        <a:lstStyle/>
        <a:p>
          <a:endParaRPr lang="es-ES"/>
        </a:p>
      </dgm:t>
    </dgm:pt>
    <dgm:pt modelId="{C3DE3604-ACE9-49B3-BFF0-3E31C3CEE629}" type="sibTrans" cxnId="{379F6DAC-5AB0-4273-AAF7-3C8B88AB2D28}">
      <dgm:prSet/>
      <dgm:spPr/>
      <dgm:t>
        <a:bodyPr/>
        <a:lstStyle/>
        <a:p>
          <a:endParaRPr lang="es-ES"/>
        </a:p>
      </dgm:t>
    </dgm:pt>
    <dgm:pt modelId="{DA7C4CB2-A270-465C-B033-74AFC5E38627}">
      <dgm:prSet phldrT="[Texto]" custT="1"/>
      <dgm:spPr/>
      <dgm:t>
        <a:bodyPr/>
        <a:lstStyle/>
        <a:p>
          <a:pPr algn="just"/>
          <a:r>
            <a:rPr lang="es-MX" sz="2800" dirty="0" smtClean="0">
              <a:solidFill>
                <a:schemeClr val="tx1"/>
              </a:solidFill>
              <a:latin typeface="Gill Sans MT Condensed" panose="020B0506020104020203" pitchFamily="34" charset="0"/>
            </a:rPr>
            <a:t>La Institución deberá designar una firma de auditoría, mediante licitación, de acuerdo a las normas establecidas en la Ley de Compras Públicas y al Reglamento para el Registro  y la contratación de firmas privadas de Auditoría, emitido por la Corte de Cuentas de la República. Asimismo, designará un Auditor Fiscal conforme lo establece el Código Tributario.</a:t>
          </a:r>
          <a:endParaRPr lang="es-ES" sz="2800" dirty="0">
            <a:solidFill>
              <a:schemeClr val="tx1"/>
            </a:solidFill>
            <a:latin typeface="Gill Sans MT Condensed" panose="020B0506020104020203" pitchFamily="34" charset="0"/>
          </a:endParaRPr>
        </a:p>
      </dgm:t>
    </dgm:pt>
    <dgm:pt modelId="{E3A1C3EE-39E6-4D97-9AA2-514901E31EFA}" type="parTrans" cxnId="{8CFCA82C-C356-4DF2-8C91-1B9EFFD21F09}">
      <dgm:prSet/>
      <dgm:spPr/>
      <dgm:t>
        <a:bodyPr/>
        <a:lstStyle/>
        <a:p>
          <a:endParaRPr lang="es-ES"/>
        </a:p>
      </dgm:t>
    </dgm:pt>
    <dgm:pt modelId="{DA4E311B-9A9F-441A-B811-E7B51C2093C0}" type="sibTrans" cxnId="{8CFCA82C-C356-4DF2-8C91-1B9EFFD21F09}">
      <dgm:prSet/>
      <dgm:spPr/>
      <dgm:t>
        <a:bodyPr/>
        <a:lstStyle/>
        <a:p>
          <a:endParaRPr lang="es-ES"/>
        </a:p>
      </dgm:t>
    </dgm:pt>
    <dgm:pt modelId="{ABB0DC3D-4848-4A69-B055-763CEF9DA144}" type="pres">
      <dgm:prSet presAssocID="{23AFB5BF-9C51-4854-8818-DF749CD910B0}" presName="composite" presStyleCnt="0">
        <dgm:presLayoutVars>
          <dgm:chMax val="1"/>
          <dgm:dir/>
          <dgm:resizeHandles val="exact"/>
        </dgm:presLayoutVars>
      </dgm:prSet>
      <dgm:spPr/>
      <dgm:t>
        <a:bodyPr/>
        <a:lstStyle/>
        <a:p>
          <a:endParaRPr lang="es-ES"/>
        </a:p>
      </dgm:t>
    </dgm:pt>
    <dgm:pt modelId="{CB5F31B2-1423-49E7-A4B7-5B4AE4B92FE3}" type="pres">
      <dgm:prSet presAssocID="{8DDDA8A0-C2B6-4A57-97E3-6A5BE8DB7546}" presName="roof" presStyleLbl="dkBgShp" presStyleIdx="0" presStyleCnt="2" custScaleY="53213"/>
      <dgm:spPr/>
      <dgm:t>
        <a:bodyPr/>
        <a:lstStyle/>
        <a:p>
          <a:endParaRPr lang="es-ES"/>
        </a:p>
      </dgm:t>
    </dgm:pt>
    <dgm:pt modelId="{FC425036-8454-4D74-8C03-2BF78334F547}" type="pres">
      <dgm:prSet presAssocID="{8DDDA8A0-C2B6-4A57-97E3-6A5BE8DB7546}" presName="pillars" presStyleCnt="0"/>
      <dgm:spPr/>
    </dgm:pt>
    <dgm:pt modelId="{7173D5AD-2CF4-4E75-91B1-981E8F191BA7}" type="pres">
      <dgm:prSet presAssocID="{8DDDA8A0-C2B6-4A57-97E3-6A5BE8DB7546}" presName="pillar1" presStyleLbl="node1" presStyleIdx="0" presStyleCnt="1" custScaleY="122783">
        <dgm:presLayoutVars>
          <dgm:bulletEnabled val="1"/>
        </dgm:presLayoutVars>
      </dgm:prSet>
      <dgm:spPr/>
      <dgm:t>
        <a:bodyPr/>
        <a:lstStyle/>
        <a:p>
          <a:endParaRPr lang="es-ES"/>
        </a:p>
      </dgm:t>
    </dgm:pt>
    <dgm:pt modelId="{CA8433AC-4FA7-4474-B457-251E9865D5AC}" type="pres">
      <dgm:prSet presAssocID="{8DDDA8A0-C2B6-4A57-97E3-6A5BE8DB7546}" presName="base" presStyleLbl="dkBgShp" presStyleIdx="1" presStyleCnt="2"/>
      <dgm:spPr/>
    </dgm:pt>
  </dgm:ptLst>
  <dgm:cxnLst>
    <dgm:cxn modelId="{379F6DAC-5AB0-4273-AAF7-3C8B88AB2D28}" srcId="{23AFB5BF-9C51-4854-8818-DF749CD910B0}" destId="{8DDDA8A0-C2B6-4A57-97E3-6A5BE8DB7546}" srcOrd="0" destOrd="0" parTransId="{40375EAC-E861-45FA-8EAA-4F757AE88B57}" sibTransId="{C3DE3604-ACE9-49B3-BFF0-3E31C3CEE629}"/>
    <dgm:cxn modelId="{8CFCA82C-C356-4DF2-8C91-1B9EFFD21F09}" srcId="{8DDDA8A0-C2B6-4A57-97E3-6A5BE8DB7546}" destId="{DA7C4CB2-A270-465C-B033-74AFC5E38627}" srcOrd="0" destOrd="0" parTransId="{E3A1C3EE-39E6-4D97-9AA2-514901E31EFA}" sibTransId="{DA4E311B-9A9F-441A-B811-E7B51C2093C0}"/>
    <dgm:cxn modelId="{9B9B3DE7-90BD-4F08-9295-81ED917303EC}" type="presOf" srcId="{8DDDA8A0-C2B6-4A57-97E3-6A5BE8DB7546}" destId="{CB5F31B2-1423-49E7-A4B7-5B4AE4B92FE3}" srcOrd="0" destOrd="0" presId="urn:microsoft.com/office/officeart/2005/8/layout/hList3"/>
    <dgm:cxn modelId="{4CFF0251-8A79-441A-8BBA-3952A69BA068}" type="presOf" srcId="{23AFB5BF-9C51-4854-8818-DF749CD910B0}" destId="{ABB0DC3D-4848-4A69-B055-763CEF9DA144}" srcOrd="0" destOrd="0" presId="urn:microsoft.com/office/officeart/2005/8/layout/hList3"/>
    <dgm:cxn modelId="{DA48A926-144C-4EE4-89D7-87FB0CFF45F5}" type="presOf" srcId="{DA7C4CB2-A270-465C-B033-74AFC5E38627}" destId="{7173D5AD-2CF4-4E75-91B1-981E8F191BA7}" srcOrd="0" destOrd="0" presId="urn:microsoft.com/office/officeart/2005/8/layout/hList3"/>
    <dgm:cxn modelId="{2D139D10-C65A-4D06-B6EE-06F55FEDCF11}" type="presParOf" srcId="{ABB0DC3D-4848-4A69-B055-763CEF9DA144}" destId="{CB5F31B2-1423-49E7-A4B7-5B4AE4B92FE3}" srcOrd="0" destOrd="0" presId="urn:microsoft.com/office/officeart/2005/8/layout/hList3"/>
    <dgm:cxn modelId="{A8167E5F-2AE2-49A6-A1C4-E494FEECFE68}" type="presParOf" srcId="{ABB0DC3D-4848-4A69-B055-763CEF9DA144}" destId="{FC425036-8454-4D74-8C03-2BF78334F547}" srcOrd="1" destOrd="0" presId="urn:microsoft.com/office/officeart/2005/8/layout/hList3"/>
    <dgm:cxn modelId="{CE27D1EF-AC45-48FF-ACAD-0342B8C2AF24}" type="presParOf" srcId="{FC425036-8454-4D74-8C03-2BF78334F547}" destId="{7173D5AD-2CF4-4E75-91B1-981E8F191BA7}" srcOrd="0" destOrd="0" presId="urn:microsoft.com/office/officeart/2005/8/layout/hList3"/>
    <dgm:cxn modelId="{42F3E08F-43FF-413E-B6B2-1BB8FBDCA84C}" type="presParOf" srcId="{ABB0DC3D-4848-4A69-B055-763CEF9DA144}" destId="{CA8433AC-4FA7-4474-B457-251E9865D5AC}" srcOrd="2" destOrd="0" presId="urn:microsoft.com/office/officeart/2005/8/layout/h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3AFB5BF-9C51-4854-8818-DF749CD910B0}" type="doc">
      <dgm:prSet loTypeId="urn:microsoft.com/office/officeart/2005/8/layout/hList3" loCatId="list" qsTypeId="urn:microsoft.com/office/officeart/2005/8/quickstyle/simple1" qsCatId="simple" csTypeId="urn:microsoft.com/office/officeart/2005/8/colors/accent0_2" csCatId="mainScheme" phldr="1"/>
      <dgm:spPr/>
      <dgm:t>
        <a:bodyPr/>
        <a:lstStyle/>
        <a:p>
          <a:endParaRPr lang="es-ES"/>
        </a:p>
      </dgm:t>
    </dgm:pt>
    <dgm:pt modelId="{8DDDA8A0-C2B6-4A57-97E3-6A5BE8DB7546}">
      <dgm:prSet phldrT="[Texto]" custT="1"/>
      <dgm:spPr/>
      <dgm:t>
        <a:bodyPr/>
        <a:lstStyle/>
        <a:p>
          <a:r>
            <a:rPr lang="es-ES" sz="4400" dirty="0" smtClean="0">
              <a:latin typeface="Gill Sans MT Condensed" panose="020B0506020104020203" pitchFamily="34" charset="0"/>
            </a:rPr>
            <a:t>AUDITORIA INTERNA</a:t>
          </a:r>
          <a:endParaRPr lang="es-ES" sz="4400" dirty="0">
            <a:latin typeface="Gill Sans MT Condensed" panose="020B0506020104020203" pitchFamily="34" charset="0"/>
          </a:endParaRPr>
        </a:p>
      </dgm:t>
    </dgm:pt>
    <dgm:pt modelId="{40375EAC-E861-45FA-8EAA-4F757AE88B57}" type="parTrans" cxnId="{379F6DAC-5AB0-4273-AAF7-3C8B88AB2D28}">
      <dgm:prSet/>
      <dgm:spPr/>
      <dgm:t>
        <a:bodyPr/>
        <a:lstStyle/>
        <a:p>
          <a:endParaRPr lang="es-ES"/>
        </a:p>
      </dgm:t>
    </dgm:pt>
    <dgm:pt modelId="{C3DE3604-ACE9-49B3-BFF0-3E31C3CEE629}" type="sibTrans" cxnId="{379F6DAC-5AB0-4273-AAF7-3C8B88AB2D28}">
      <dgm:prSet/>
      <dgm:spPr/>
      <dgm:t>
        <a:bodyPr/>
        <a:lstStyle/>
        <a:p>
          <a:endParaRPr lang="es-ES"/>
        </a:p>
      </dgm:t>
    </dgm:pt>
    <dgm:pt modelId="{DA7C4CB2-A270-465C-B033-74AFC5E38627}">
      <dgm:prSet phldrT="[Texto]" custT="1"/>
      <dgm:spPr/>
      <dgm:t>
        <a:bodyPr/>
        <a:lstStyle/>
        <a:p>
          <a:r>
            <a:rPr lang="es-MX" sz="2800" dirty="0" smtClean="0">
              <a:solidFill>
                <a:schemeClr val="tx1"/>
              </a:solidFill>
              <a:latin typeface="Gill Sans MT Condensed" panose="020B0506020104020203" pitchFamily="34" charset="0"/>
            </a:rPr>
            <a:t>Responsable de proporcionar servicios independientes y objetivos de aseguramiento y </a:t>
          </a:r>
          <a:endParaRPr lang="es-ES" sz="2800" dirty="0" smtClean="0">
            <a:solidFill>
              <a:schemeClr val="tx1"/>
            </a:solidFill>
            <a:latin typeface="Gill Sans MT Condensed" panose="020B0506020104020203" pitchFamily="34" charset="0"/>
          </a:endParaRPr>
        </a:p>
        <a:p>
          <a:r>
            <a:rPr lang="es-MX" sz="2800" dirty="0" smtClean="0">
              <a:solidFill>
                <a:schemeClr val="tx1"/>
              </a:solidFill>
              <a:latin typeface="Gill Sans MT Condensed" panose="020B0506020104020203" pitchFamily="34" charset="0"/>
            </a:rPr>
            <a:t>consulta, para agregar valor y mejorar las operaciones financieras, contables y administrativas </a:t>
          </a:r>
          <a:endParaRPr lang="es-ES" sz="2800" dirty="0" smtClean="0">
            <a:solidFill>
              <a:schemeClr val="tx1"/>
            </a:solidFill>
            <a:latin typeface="Gill Sans MT Condensed" panose="020B0506020104020203" pitchFamily="34" charset="0"/>
          </a:endParaRPr>
        </a:p>
        <a:p>
          <a:r>
            <a:rPr lang="es-MX" sz="2800" dirty="0" smtClean="0">
              <a:solidFill>
                <a:schemeClr val="tx1"/>
              </a:solidFill>
              <a:latin typeface="Gill Sans MT Condensed" panose="020B0506020104020203" pitchFamily="34" charset="0"/>
            </a:rPr>
            <a:t>del CIFCO. De acuerdo al marco legal, técnico y ético aplicable al cargo.</a:t>
          </a:r>
          <a:endParaRPr lang="es-ES" sz="2800" dirty="0">
            <a:solidFill>
              <a:schemeClr val="tx1"/>
            </a:solidFill>
            <a:latin typeface="Gill Sans MT Condensed" panose="020B0506020104020203" pitchFamily="34" charset="0"/>
          </a:endParaRPr>
        </a:p>
      </dgm:t>
    </dgm:pt>
    <dgm:pt modelId="{E3A1C3EE-39E6-4D97-9AA2-514901E31EFA}" type="parTrans" cxnId="{8CFCA82C-C356-4DF2-8C91-1B9EFFD21F09}">
      <dgm:prSet/>
      <dgm:spPr/>
      <dgm:t>
        <a:bodyPr/>
        <a:lstStyle/>
        <a:p>
          <a:endParaRPr lang="es-ES"/>
        </a:p>
      </dgm:t>
    </dgm:pt>
    <dgm:pt modelId="{DA4E311B-9A9F-441A-B811-E7B51C2093C0}" type="sibTrans" cxnId="{8CFCA82C-C356-4DF2-8C91-1B9EFFD21F09}">
      <dgm:prSet/>
      <dgm:spPr/>
      <dgm:t>
        <a:bodyPr/>
        <a:lstStyle/>
        <a:p>
          <a:endParaRPr lang="es-ES"/>
        </a:p>
      </dgm:t>
    </dgm:pt>
    <dgm:pt modelId="{ABB0DC3D-4848-4A69-B055-763CEF9DA144}" type="pres">
      <dgm:prSet presAssocID="{23AFB5BF-9C51-4854-8818-DF749CD910B0}" presName="composite" presStyleCnt="0">
        <dgm:presLayoutVars>
          <dgm:chMax val="1"/>
          <dgm:dir/>
          <dgm:resizeHandles val="exact"/>
        </dgm:presLayoutVars>
      </dgm:prSet>
      <dgm:spPr/>
      <dgm:t>
        <a:bodyPr/>
        <a:lstStyle/>
        <a:p>
          <a:endParaRPr lang="es-ES"/>
        </a:p>
      </dgm:t>
    </dgm:pt>
    <dgm:pt modelId="{CB5F31B2-1423-49E7-A4B7-5B4AE4B92FE3}" type="pres">
      <dgm:prSet presAssocID="{8DDDA8A0-C2B6-4A57-97E3-6A5BE8DB7546}" presName="roof" presStyleLbl="dkBgShp" presStyleIdx="0" presStyleCnt="2" custScaleY="53213"/>
      <dgm:spPr/>
      <dgm:t>
        <a:bodyPr/>
        <a:lstStyle/>
        <a:p>
          <a:endParaRPr lang="es-ES"/>
        </a:p>
      </dgm:t>
    </dgm:pt>
    <dgm:pt modelId="{FC425036-8454-4D74-8C03-2BF78334F547}" type="pres">
      <dgm:prSet presAssocID="{8DDDA8A0-C2B6-4A57-97E3-6A5BE8DB7546}" presName="pillars" presStyleCnt="0"/>
      <dgm:spPr/>
    </dgm:pt>
    <dgm:pt modelId="{7173D5AD-2CF4-4E75-91B1-981E8F191BA7}" type="pres">
      <dgm:prSet presAssocID="{8DDDA8A0-C2B6-4A57-97E3-6A5BE8DB7546}" presName="pillar1" presStyleLbl="node1" presStyleIdx="0" presStyleCnt="1" custScaleY="122783">
        <dgm:presLayoutVars>
          <dgm:bulletEnabled val="1"/>
        </dgm:presLayoutVars>
      </dgm:prSet>
      <dgm:spPr/>
      <dgm:t>
        <a:bodyPr/>
        <a:lstStyle/>
        <a:p>
          <a:endParaRPr lang="es-ES"/>
        </a:p>
      </dgm:t>
    </dgm:pt>
    <dgm:pt modelId="{CA8433AC-4FA7-4474-B457-251E9865D5AC}" type="pres">
      <dgm:prSet presAssocID="{8DDDA8A0-C2B6-4A57-97E3-6A5BE8DB7546}" presName="base" presStyleLbl="dkBgShp" presStyleIdx="1" presStyleCnt="2"/>
      <dgm:spPr/>
    </dgm:pt>
  </dgm:ptLst>
  <dgm:cxnLst>
    <dgm:cxn modelId="{379F6DAC-5AB0-4273-AAF7-3C8B88AB2D28}" srcId="{23AFB5BF-9C51-4854-8818-DF749CD910B0}" destId="{8DDDA8A0-C2B6-4A57-97E3-6A5BE8DB7546}" srcOrd="0" destOrd="0" parTransId="{40375EAC-E861-45FA-8EAA-4F757AE88B57}" sibTransId="{C3DE3604-ACE9-49B3-BFF0-3E31C3CEE629}"/>
    <dgm:cxn modelId="{8CFCA82C-C356-4DF2-8C91-1B9EFFD21F09}" srcId="{8DDDA8A0-C2B6-4A57-97E3-6A5BE8DB7546}" destId="{DA7C4CB2-A270-465C-B033-74AFC5E38627}" srcOrd="0" destOrd="0" parTransId="{E3A1C3EE-39E6-4D97-9AA2-514901E31EFA}" sibTransId="{DA4E311B-9A9F-441A-B811-E7B51C2093C0}"/>
    <dgm:cxn modelId="{9B9B3DE7-90BD-4F08-9295-81ED917303EC}" type="presOf" srcId="{8DDDA8A0-C2B6-4A57-97E3-6A5BE8DB7546}" destId="{CB5F31B2-1423-49E7-A4B7-5B4AE4B92FE3}" srcOrd="0" destOrd="0" presId="urn:microsoft.com/office/officeart/2005/8/layout/hList3"/>
    <dgm:cxn modelId="{4CFF0251-8A79-441A-8BBA-3952A69BA068}" type="presOf" srcId="{23AFB5BF-9C51-4854-8818-DF749CD910B0}" destId="{ABB0DC3D-4848-4A69-B055-763CEF9DA144}" srcOrd="0" destOrd="0" presId="urn:microsoft.com/office/officeart/2005/8/layout/hList3"/>
    <dgm:cxn modelId="{DA48A926-144C-4EE4-89D7-87FB0CFF45F5}" type="presOf" srcId="{DA7C4CB2-A270-465C-B033-74AFC5E38627}" destId="{7173D5AD-2CF4-4E75-91B1-981E8F191BA7}" srcOrd="0" destOrd="0" presId="urn:microsoft.com/office/officeart/2005/8/layout/hList3"/>
    <dgm:cxn modelId="{2D139D10-C65A-4D06-B6EE-06F55FEDCF11}" type="presParOf" srcId="{ABB0DC3D-4848-4A69-B055-763CEF9DA144}" destId="{CB5F31B2-1423-49E7-A4B7-5B4AE4B92FE3}" srcOrd="0" destOrd="0" presId="urn:microsoft.com/office/officeart/2005/8/layout/hList3"/>
    <dgm:cxn modelId="{A8167E5F-2AE2-49A6-A1C4-E494FEECFE68}" type="presParOf" srcId="{ABB0DC3D-4848-4A69-B055-763CEF9DA144}" destId="{FC425036-8454-4D74-8C03-2BF78334F547}" srcOrd="1" destOrd="0" presId="urn:microsoft.com/office/officeart/2005/8/layout/hList3"/>
    <dgm:cxn modelId="{CE27D1EF-AC45-48FF-ACAD-0342B8C2AF24}" type="presParOf" srcId="{FC425036-8454-4D74-8C03-2BF78334F547}" destId="{7173D5AD-2CF4-4E75-91B1-981E8F191BA7}" srcOrd="0" destOrd="0" presId="urn:microsoft.com/office/officeart/2005/8/layout/hList3"/>
    <dgm:cxn modelId="{42F3E08F-43FF-413E-B6B2-1BB8FBDCA84C}" type="presParOf" srcId="{ABB0DC3D-4848-4A69-B055-763CEF9DA144}" destId="{CA8433AC-4FA7-4474-B457-251E9865D5AC}" srcOrd="2" destOrd="0" presId="urn:microsoft.com/office/officeart/2005/8/layout/h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3AFB5BF-9C51-4854-8818-DF749CD910B0}" type="doc">
      <dgm:prSet loTypeId="urn:microsoft.com/office/officeart/2005/8/layout/hList3" loCatId="list" qsTypeId="urn:microsoft.com/office/officeart/2005/8/quickstyle/simple1" qsCatId="simple" csTypeId="urn:microsoft.com/office/officeart/2005/8/colors/accent0_2" csCatId="mainScheme" phldr="1"/>
      <dgm:spPr/>
      <dgm:t>
        <a:bodyPr/>
        <a:lstStyle/>
        <a:p>
          <a:endParaRPr lang="es-ES"/>
        </a:p>
      </dgm:t>
    </dgm:pt>
    <dgm:pt modelId="{8DDDA8A0-C2B6-4A57-97E3-6A5BE8DB7546}">
      <dgm:prSet phldrT="[Texto]" custT="1"/>
      <dgm:spPr/>
      <dgm:t>
        <a:bodyPr/>
        <a:lstStyle/>
        <a:p>
          <a:r>
            <a:rPr lang="es-ES" sz="4400" dirty="0" smtClean="0">
              <a:latin typeface="Gill Sans MT Condensed" panose="020B0506020104020203" pitchFamily="34" charset="0"/>
            </a:rPr>
            <a:t>UNIDAD DE COMPRAS PÚBLICAS</a:t>
          </a:r>
          <a:endParaRPr lang="es-ES" sz="4400" dirty="0">
            <a:latin typeface="Gill Sans MT Condensed" panose="020B0506020104020203" pitchFamily="34" charset="0"/>
          </a:endParaRPr>
        </a:p>
      </dgm:t>
    </dgm:pt>
    <dgm:pt modelId="{40375EAC-E861-45FA-8EAA-4F757AE88B57}" type="parTrans" cxnId="{379F6DAC-5AB0-4273-AAF7-3C8B88AB2D28}">
      <dgm:prSet/>
      <dgm:spPr/>
      <dgm:t>
        <a:bodyPr/>
        <a:lstStyle/>
        <a:p>
          <a:endParaRPr lang="es-ES"/>
        </a:p>
      </dgm:t>
    </dgm:pt>
    <dgm:pt modelId="{C3DE3604-ACE9-49B3-BFF0-3E31C3CEE629}" type="sibTrans" cxnId="{379F6DAC-5AB0-4273-AAF7-3C8B88AB2D28}">
      <dgm:prSet/>
      <dgm:spPr/>
      <dgm:t>
        <a:bodyPr/>
        <a:lstStyle/>
        <a:p>
          <a:endParaRPr lang="es-ES"/>
        </a:p>
      </dgm:t>
    </dgm:pt>
    <dgm:pt modelId="{DA7C4CB2-A270-465C-B033-74AFC5E38627}">
      <dgm:prSet phldrT="[Texto]" custT="1"/>
      <dgm:spPr/>
      <dgm:t>
        <a:bodyPr/>
        <a:lstStyle/>
        <a:p>
          <a:r>
            <a:rPr lang="es-MX" sz="2800" dirty="0" smtClean="0">
              <a:solidFill>
                <a:schemeClr val="tx1"/>
              </a:solidFill>
              <a:latin typeface="Gill Sans MT Condensed" panose="020B0506020104020203" pitchFamily="34" charset="0"/>
            </a:rPr>
            <a:t>Responsable de la descentralización operativa y de realizar la </a:t>
          </a:r>
          <a:endParaRPr lang="es-ES" sz="2800" dirty="0" smtClean="0">
            <a:solidFill>
              <a:schemeClr val="tx1"/>
            </a:solidFill>
            <a:latin typeface="Gill Sans MT Condensed" panose="020B0506020104020203" pitchFamily="34" charset="0"/>
          </a:endParaRPr>
        </a:p>
        <a:p>
          <a:r>
            <a:rPr lang="es-MX" sz="2800" dirty="0" smtClean="0">
              <a:solidFill>
                <a:schemeClr val="tx1"/>
              </a:solidFill>
              <a:latin typeface="Gill Sans MT Condensed" panose="020B0506020104020203" pitchFamily="34" charset="0"/>
            </a:rPr>
            <a:t>gestión de los procesos para las contrataciones de obras, bienes y servicios.</a:t>
          </a:r>
          <a:endParaRPr lang="es-ES" sz="2800" dirty="0">
            <a:solidFill>
              <a:schemeClr val="tx1"/>
            </a:solidFill>
            <a:latin typeface="Gill Sans MT Condensed" panose="020B0506020104020203" pitchFamily="34" charset="0"/>
          </a:endParaRPr>
        </a:p>
      </dgm:t>
    </dgm:pt>
    <dgm:pt modelId="{E3A1C3EE-39E6-4D97-9AA2-514901E31EFA}" type="parTrans" cxnId="{8CFCA82C-C356-4DF2-8C91-1B9EFFD21F09}">
      <dgm:prSet/>
      <dgm:spPr/>
      <dgm:t>
        <a:bodyPr/>
        <a:lstStyle/>
        <a:p>
          <a:endParaRPr lang="es-ES"/>
        </a:p>
      </dgm:t>
    </dgm:pt>
    <dgm:pt modelId="{DA4E311B-9A9F-441A-B811-E7B51C2093C0}" type="sibTrans" cxnId="{8CFCA82C-C356-4DF2-8C91-1B9EFFD21F09}">
      <dgm:prSet/>
      <dgm:spPr/>
      <dgm:t>
        <a:bodyPr/>
        <a:lstStyle/>
        <a:p>
          <a:endParaRPr lang="es-ES"/>
        </a:p>
      </dgm:t>
    </dgm:pt>
    <dgm:pt modelId="{ABB0DC3D-4848-4A69-B055-763CEF9DA144}" type="pres">
      <dgm:prSet presAssocID="{23AFB5BF-9C51-4854-8818-DF749CD910B0}" presName="composite" presStyleCnt="0">
        <dgm:presLayoutVars>
          <dgm:chMax val="1"/>
          <dgm:dir/>
          <dgm:resizeHandles val="exact"/>
        </dgm:presLayoutVars>
      </dgm:prSet>
      <dgm:spPr/>
      <dgm:t>
        <a:bodyPr/>
        <a:lstStyle/>
        <a:p>
          <a:endParaRPr lang="es-ES"/>
        </a:p>
      </dgm:t>
    </dgm:pt>
    <dgm:pt modelId="{CB5F31B2-1423-49E7-A4B7-5B4AE4B92FE3}" type="pres">
      <dgm:prSet presAssocID="{8DDDA8A0-C2B6-4A57-97E3-6A5BE8DB7546}" presName="roof" presStyleLbl="dkBgShp" presStyleIdx="0" presStyleCnt="2" custScaleY="53213"/>
      <dgm:spPr/>
      <dgm:t>
        <a:bodyPr/>
        <a:lstStyle/>
        <a:p>
          <a:endParaRPr lang="es-ES"/>
        </a:p>
      </dgm:t>
    </dgm:pt>
    <dgm:pt modelId="{FC425036-8454-4D74-8C03-2BF78334F547}" type="pres">
      <dgm:prSet presAssocID="{8DDDA8A0-C2B6-4A57-97E3-6A5BE8DB7546}" presName="pillars" presStyleCnt="0"/>
      <dgm:spPr/>
    </dgm:pt>
    <dgm:pt modelId="{7173D5AD-2CF4-4E75-91B1-981E8F191BA7}" type="pres">
      <dgm:prSet presAssocID="{8DDDA8A0-C2B6-4A57-97E3-6A5BE8DB7546}" presName="pillar1" presStyleLbl="node1" presStyleIdx="0" presStyleCnt="1" custScaleY="122783">
        <dgm:presLayoutVars>
          <dgm:bulletEnabled val="1"/>
        </dgm:presLayoutVars>
      </dgm:prSet>
      <dgm:spPr/>
      <dgm:t>
        <a:bodyPr/>
        <a:lstStyle/>
        <a:p>
          <a:endParaRPr lang="es-ES"/>
        </a:p>
      </dgm:t>
    </dgm:pt>
    <dgm:pt modelId="{CA8433AC-4FA7-4474-B457-251E9865D5AC}" type="pres">
      <dgm:prSet presAssocID="{8DDDA8A0-C2B6-4A57-97E3-6A5BE8DB7546}" presName="base" presStyleLbl="dkBgShp" presStyleIdx="1" presStyleCnt="2"/>
      <dgm:spPr/>
    </dgm:pt>
  </dgm:ptLst>
  <dgm:cxnLst>
    <dgm:cxn modelId="{379F6DAC-5AB0-4273-AAF7-3C8B88AB2D28}" srcId="{23AFB5BF-9C51-4854-8818-DF749CD910B0}" destId="{8DDDA8A0-C2B6-4A57-97E3-6A5BE8DB7546}" srcOrd="0" destOrd="0" parTransId="{40375EAC-E861-45FA-8EAA-4F757AE88B57}" sibTransId="{C3DE3604-ACE9-49B3-BFF0-3E31C3CEE629}"/>
    <dgm:cxn modelId="{8CFCA82C-C356-4DF2-8C91-1B9EFFD21F09}" srcId="{8DDDA8A0-C2B6-4A57-97E3-6A5BE8DB7546}" destId="{DA7C4CB2-A270-465C-B033-74AFC5E38627}" srcOrd="0" destOrd="0" parTransId="{E3A1C3EE-39E6-4D97-9AA2-514901E31EFA}" sibTransId="{DA4E311B-9A9F-441A-B811-E7B51C2093C0}"/>
    <dgm:cxn modelId="{9B9B3DE7-90BD-4F08-9295-81ED917303EC}" type="presOf" srcId="{8DDDA8A0-C2B6-4A57-97E3-6A5BE8DB7546}" destId="{CB5F31B2-1423-49E7-A4B7-5B4AE4B92FE3}" srcOrd="0" destOrd="0" presId="urn:microsoft.com/office/officeart/2005/8/layout/hList3"/>
    <dgm:cxn modelId="{4CFF0251-8A79-441A-8BBA-3952A69BA068}" type="presOf" srcId="{23AFB5BF-9C51-4854-8818-DF749CD910B0}" destId="{ABB0DC3D-4848-4A69-B055-763CEF9DA144}" srcOrd="0" destOrd="0" presId="urn:microsoft.com/office/officeart/2005/8/layout/hList3"/>
    <dgm:cxn modelId="{DA48A926-144C-4EE4-89D7-87FB0CFF45F5}" type="presOf" srcId="{DA7C4CB2-A270-465C-B033-74AFC5E38627}" destId="{7173D5AD-2CF4-4E75-91B1-981E8F191BA7}" srcOrd="0" destOrd="0" presId="urn:microsoft.com/office/officeart/2005/8/layout/hList3"/>
    <dgm:cxn modelId="{2D139D10-C65A-4D06-B6EE-06F55FEDCF11}" type="presParOf" srcId="{ABB0DC3D-4848-4A69-B055-763CEF9DA144}" destId="{CB5F31B2-1423-49E7-A4B7-5B4AE4B92FE3}" srcOrd="0" destOrd="0" presId="urn:microsoft.com/office/officeart/2005/8/layout/hList3"/>
    <dgm:cxn modelId="{A8167E5F-2AE2-49A6-A1C4-E494FEECFE68}" type="presParOf" srcId="{ABB0DC3D-4848-4A69-B055-763CEF9DA144}" destId="{FC425036-8454-4D74-8C03-2BF78334F547}" srcOrd="1" destOrd="0" presId="urn:microsoft.com/office/officeart/2005/8/layout/hList3"/>
    <dgm:cxn modelId="{CE27D1EF-AC45-48FF-ACAD-0342B8C2AF24}" type="presParOf" srcId="{FC425036-8454-4D74-8C03-2BF78334F547}" destId="{7173D5AD-2CF4-4E75-91B1-981E8F191BA7}" srcOrd="0" destOrd="0" presId="urn:microsoft.com/office/officeart/2005/8/layout/hList3"/>
    <dgm:cxn modelId="{42F3E08F-43FF-413E-B6B2-1BB8FBDCA84C}" type="presParOf" srcId="{ABB0DC3D-4848-4A69-B055-763CEF9DA144}" destId="{CA8433AC-4FA7-4474-B457-251E9865D5AC}" srcOrd="2" destOrd="0" presId="urn:microsoft.com/office/officeart/2005/8/layout/h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3AFB5BF-9C51-4854-8818-DF749CD910B0}" type="doc">
      <dgm:prSet loTypeId="urn:microsoft.com/office/officeart/2005/8/layout/hList3" loCatId="list" qsTypeId="urn:microsoft.com/office/officeart/2005/8/quickstyle/simple1" qsCatId="simple" csTypeId="urn:microsoft.com/office/officeart/2005/8/colors/accent0_2" csCatId="mainScheme" phldr="1"/>
      <dgm:spPr/>
      <dgm:t>
        <a:bodyPr/>
        <a:lstStyle/>
        <a:p>
          <a:endParaRPr lang="es-ES"/>
        </a:p>
      </dgm:t>
    </dgm:pt>
    <dgm:pt modelId="{8DDDA8A0-C2B6-4A57-97E3-6A5BE8DB7546}">
      <dgm:prSet phldrT="[Texto]" custT="1"/>
      <dgm:spPr/>
      <dgm:t>
        <a:bodyPr/>
        <a:lstStyle/>
        <a:p>
          <a:r>
            <a:rPr lang="es-ES" sz="4400" dirty="0" smtClean="0">
              <a:latin typeface="Gill Sans MT Condensed" panose="020B0506020104020203" pitchFamily="34" charset="0"/>
            </a:rPr>
            <a:t>UNIDAD DE ACCESO A LA </a:t>
          </a:r>
          <a:r>
            <a:rPr lang="es-ES" sz="4400" dirty="0" smtClean="0">
              <a:latin typeface="Gill Sans MT Condensed" panose="020B0506020104020203" pitchFamily="34" charset="0"/>
            </a:rPr>
            <a:t>INFORMACION PUBLICA</a:t>
          </a:r>
          <a:endParaRPr lang="es-ES" sz="4400" dirty="0">
            <a:latin typeface="Gill Sans MT Condensed" panose="020B0506020104020203" pitchFamily="34" charset="0"/>
          </a:endParaRPr>
        </a:p>
      </dgm:t>
    </dgm:pt>
    <dgm:pt modelId="{40375EAC-E861-45FA-8EAA-4F757AE88B57}" type="parTrans" cxnId="{379F6DAC-5AB0-4273-AAF7-3C8B88AB2D28}">
      <dgm:prSet/>
      <dgm:spPr/>
      <dgm:t>
        <a:bodyPr/>
        <a:lstStyle/>
        <a:p>
          <a:endParaRPr lang="es-ES"/>
        </a:p>
      </dgm:t>
    </dgm:pt>
    <dgm:pt modelId="{C3DE3604-ACE9-49B3-BFF0-3E31C3CEE629}" type="sibTrans" cxnId="{379F6DAC-5AB0-4273-AAF7-3C8B88AB2D28}">
      <dgm:prSet/>
      <dgm:spPr/>
      <dgm:t>
        <a:bodyPr/>
        <a:lstStyle/>
        <a:p>
          <a:endParaRPr lang="es-ES"/>
        </a:p>
      </dgm:t>
    </dgm:pt>
    <dgm:pt modelId="{7CA31885-C892-49A0-AB69-4EBEE8324638}">
      <dgm:prSet custT="1"/>
      <dgm:spPr/>
      <dgm:t>
        <a:bodyPr/>
        <a:lstStyle/>
        <a:p>
          <a:r>
            <a:rPr lang="es-MX" sz="2800" dirty="0" smtClean="0">
              <a:solidFill>
                <a:schemeClr val="tx1"/>
              </a:solidFill>
              <a:latin typeface="Gill Sans MT Condensed" panose="020B0506020104020203" pitchFamily="34" charset="0"/>
            </a:rPr>
            <a:t>Obtener y difundir la información institucional oficiosa, esto es, la que deben publicar; resolver sobre las solicitudes de información que se les presenten, realizar los trámites internos para la localización y entrega de la información solicitada, garantizar y agilizar el flujo de información entre la dependencia o entidad obligada y los particulares, entre otras.</a:t>
          </a:r>
          <a:endParaRPr lang="es-ES" sz="2800" dirty="0">
            <a:solidFill>
              <a:schemeClr val="tx1"/>
            </a:solidFill>
            <a:latin typeface="Gill Sans MT Condensed" panose="020B0506020104020203" pitchFamily="34" charset="0"/>
          </a:endParaRPr>
        </a:p>
      </dgm:t>
    </dgm:pt>
    <dgm:pt modelId="{7127F7FB-5DAD-4AE5-AE09-6B3471F63460}" type="parTrans" cxnId="{644AC84C-E92D-4185-85D2-4B5BBF8187E4}">
      <dgm:prSet/>
      <dgm:spPr/>
      <dgm:t>
        <a:bodyPr/>
        <a:lstStyle/>
        <a:p>
          <a:endParaRPr lang="es-ES"/>
        </a:p>
      </dgm:t>
    </dgm:pt>
    <dgm:pt modelId="{9E812905-7201-4499-91FD-D61A36D1FE0E}" type="sibTrans" cxnId="{644AC84C-E92D-4185-85D2-4B5BBF8187E4}">
      <dgm:prSet/>
      <dgm:spPr/>
      <dgm:t>
        <a:bodyPr/>
        <a:lstStyle/>
        <a:p>
          <a:endParaRPr lang="es-ES"/>
        </a:p>
      </dgm:t>
    </dgm:pt>
    <dgm:pt modelId="{ABB0DC3D-4848-4A69-B055-763CEF9DA144}" type="pres">
      <dgm:prSet presAssocID="{23AFB5BF-9C51-4854-8818-DF749CD910B0}" presName="composite" presStyleCnt="0">
        <dgm:presLayoutVars>
          <dgm:chMax val="1"/>
          <dgm:dir/>
          <dgm:resizeHandles val="exact"/>
        </dgm:presLayoutVars>
      </dgm:prSet>
      <dgm:spPr/>
      <dgm:t>
        <a:bodyPr/>
        <a:lstStyle/>
        <a:p>
          <a:endParaRPr lang="es-ES"/>
        </a:p>
      </dgm:t>
    </dgm:pt>
    <dgm:pt modelId="{CB5F31B2-1423-49E7-A4B7-5B4AE4B92FE3}" type="pres">
      <dgm:prSet presAssocID="{8DDDA8A0-C2B6-4A57-97E3-6A5BE8DB7546}" presName="roof" presStyleLbl="dkBgShp" presStyleIdx="0" presStyleCnt="2" custScaleY="93428"/>
      <dgm:spPr/>
      <dgm:t>
        <a:bodyPr/>
        <a:lstStyle/>
        <a:p>
          <a:endParaRPr lang="es-ES"/>
        </a:p>
      </dgm:t>
    </dgm:pt>
    <dgm:pt modelId="{FC425036-8454-4D74-8C03-2BF78334F547}" type="pres">
      <dgm:prSet presAssocID="{8DDDA8A0-C2B6-4A57-97E3-6A5BE8DB7546}" presName="pillars" presStyleCnt="0"/>
      <dgm:spPr/>
    </dgm:pt>
    <dgm:pt modelId="{7173D5AD-2CF4-4E75-91B1-981E8F191BA7}" type="pres">
      <dgm:prSet presAssocID="{8DDDA8A0-C2B6-4A57-97E3-6A5BE8DB7546}" presName="pillar1" presStyleLbl="node1" presStyleIdx="0" presStyleCnt="1" custScaleY="122783">
        <dgm:presLayoutVars>
          <dgm:bulletEnabled val="1"/>
        </dgm:presLayoutVars>
      </dgm:prSet>
      <dgm:spPr/>
      <dgm:t>
        <a:bodyPr/>
        <a:lstStyle/>
        <a:p>
          <a:endParaRPr lang="es-ES"/>
        </a:p>
      </dgm:t>
    </dgm:pt>
    <dgm:pt modelId="{CA8433AC-4FA7-4474-B457-251E9865D5AC}" type="pres">
      <dgm:prSet presAssocID="{8DDDA8A0-C2B6-4A57-97E3-6A5BE8DB7546}" presName="base" presStyleLbl="dkBgShp" presStyleIdx="1" presStyleCnt="2"/>
      <dgm:spPr/>
    </dgm:pt>
  </dgm:ptLst>
  <dgm:cxnLst>
    <dgm:cxn modelId="{8A70B2B3-3BC4-41E8-980F-6EB98F72DFF0}" type="presOf" srcId="{7CA31885-C892-49A0-AB69-4EBEE8324638}" destId="{7173D5AD-2CF4-4E75-91B1-981E8F191BA7}" srcOrd="0" destOrd="0" presId="urn:microsoft.com/office/officeart/2005/8/layout/hList3"/>
    <dgm:cxn modelId="{379F6DAC-5AB0-4273-AAF7-3C8B88AB2D28}" srcId="{23AFB5BF-9C51-4854-8818-DF749CD910B0}" destId="{8DDDA8A0-C2B6-4A57-97E3-6A5BE8DB7546}" srcOrd="0" destOrd="0" parTransId="{40375EAC-E861-45FA-8EAA-4F757AE88B57}" sibTransId="{C3DE3604-ACE9-49B3-BFF0-3E31C3CEE629}"/>
    <dgm:cxn modelId="{9B9B3DE7-90BD-4F08-9295-81ED917303EC}" type="presOf" srcId="{8DDDA8A0-C2B6-4A57-97E3-6A5BE8DB7546}" destId="{CB5F31B2-1423-49E7-A4B7-5B4AE4B92FE3}" srcOrd="0" destOrd="0" presId="urn:microsoft.com/office/officeart/2005/8/layout/hList3"/>
    <dgm:cxn modelId="{4CFF0251-8A79-441A-8BBA-3952A69BA068}" type="presOf" srcId="{23AFB5BF-9C51-4854-8818-DF749CD910B0}" destId="{ABB0DC3D-4848-4A69-B055-763CEF9DA144}" srcOrd="0" destOrd="0" presId="urn:microsoft.com/office/officeart/2005/8/layout/hList3"/>
    <dgm:cxn modelId="{644AC84C-E92D-4185-85D2-4B5BBF8187E4}" srcId="{8DDDA8A0-C2B6-4A57-97E3-6A5BE8DB7546}" destId="{7CA31885-C892-49A0-AB69-4EBEE8324638}" srcOrd="0" destOrd="0" parTransId="{7127F7FB-5DAD-4AE5-AE09-6B3471F63460}" sibTransId="{9E812905-7201-4499-91FD-D61A36D1FE0E}"/>
    <dgm:cxn modelId="{2D139D10-C65A-4D06-B6EE-06F55FEDCF11}" type="presParOf" srcId="{ABB0DC3D-4848-4A69-B055-763CEF9DA144}" destId="{CB5F31B2-1423-49E7-A4B7-5B4AE4B92FE3}" srcOrd="0" destOrd="0" presId="urn:microsoft.com/office/officeart/2005/8/layout/hList3"/>
    <dgm:cxn modelId="{A8167E5F-2AE2-49A6-A1C4-E494FEECFE68}" type="presParOf" srcId="{ABB0DC3D-4848-4A69-B055-763CEF9DA144}" destId="{FC425036-8454-4D74-8C03-2BF78334F547}" srcOrd="1" destOrd="0" presId="urn:microsoft.com/office/officeart/2005/8/layout/hList3"/>
    <dgm:cxn modelId="{CE27D1EF-AC45-48FF-ACAD-0342B8C2AF24}" type="presParOf" srcId="{FC425036-8454-4D74-8C03-2BF78334F547}" destId="{7173D5AD-2CF4-4E75-91B1-981E8F191BA7}" srcOrd="0" destOrd="0" presId="urn:microsoft.com/office/officeart/2005/8/layout/hList3"/>
    <dgm:cxn modelId="{42F3E08F-43FF-413E-B6B2-1BB8FBDCA84C}" type="presParOf" srcId="{ABB0DC3D-4848-4A69-B055-763CEF9DA144}" destId="{CA8433AC-4FA7-4474-B457-251E9865D5AC}" srcOrd="2" destOrd="0" presId="urn:microsoft.com/office/officeart/2005/8/layout/h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3AFB5BF-9C51-4854-8818-DF749CD910B0}" type="doc">
      <dgm:prSet loTypeId="urn:microsoft.com/office/officeart/2005/8/layout/hList3" loCatId="list" qsTypeId="urn:microsoft.com/office/officeart/2005/8/quickstyle/simple1" qsCatId="simple" csTypeId="urn:microsoft.com/office/officeart/2005/8/colors/accent0_2" csCatId="mainScheme" phldr="1"/>
      <dgm:spPr/>
      <dgm:t>
        <a:bodyPr/>
        <a:lstStyle/>
        <a:p>
          <a:endParaRPr lang="es-ES"/>
        </a:p>
      </dgm:t>
    </dgm:pt>
    <dgm:pt modelId="{8DDDA8A0-C2B6-4A57-97E3-6A5BE8DB7546}">
      <dgm:prSet phldrT="[Texto]" custT="1"/>
      <dgm:spPr/>
      <dgm:t>
        <a:bodyPr/>
        <a:lstStyle/>
        <a:p>
          <a:r>
            <a:rPr lang="es-ES" sz="4400" dirty="0" smtClean="0">
              <a:latin typeface="Gill Sans MT Condensed" panose="020B0506020104020203" pitchFamily="34" charset="0"/>
            </a:rPr>
            <a:t>UNIDAD DE GESTION AMBIENTAL</a:t>
          </a:r>
          <a:endParaRPr lang="es-ES" sz="4400" dirty="0">
            <a:latin typeface="Gill Sans MT Condensed" panose="020B0506020104020203" pitchFamily="34" charset="0"/>
          </a:endParaRPr>
        </a:p>
      </dgm:t>
    </dgm:pt>
    <dgm:pt modelId="{40375EAC-E861-45FA-8EAA-4F757AE88B57}" type="parTrans" cxnId="{379F6DAC-5AB0-4273-AAF7-3C8B88AB2D28}">
      <dgm:prSet/>
      <dgm:spPr/>
      <dgm:t>
        <a:bodyPr/>
        <a:lstStyle/>
        <a:p>
          <a:endParaRPr lang="es-ES"/>
        </a:p>
      </dgm:t>
    </dgm:pt>
    <dgm:pt modelId="{C3DE3604-ACE9-49B3-BFF0-3E31C3CEE629}" type="sibTrans" cxnId="{379F6DAC-5AB0-4273-AAF7-3C8B88AB2D28}">
      <dgm:prSet/>
      <dgm:spPr/>
      <dgm:t>
        <a:bodyPr/>
        <a:lstStyle/>
        <a:p>
          <a:endParaRPr lang="es-ES"/>
        </a:p>
      </dgm:t>
    </dgm:pt>
    <dgm:pt modelId="{DA7C4CB2-A270-465C-B033-74AFC5E38627}">
      <dgm:prSet phldrT="[Texto]" custT="1"/>
      <dgm:spPr/>
      <dgm:t>
        <a:bodyPr/>
        <a:lstStyle/>
        <a:p>
          <a:r>
            <a:rPr lang="es-MX" sz="2800" dirty="0" smtClean="0">
              <a:solidFill>
                <a:schemeClr val="tx1"/>
              </a:solidFill>
              <a:latin typeface="Gill Sans MT Condensed" panose="020B0506020104020203" pitchFamily="34" charset="0"/>
            </a:rPr>
            <a:t>Supervisar, coordinar y dar seguimiento a las políticas, planes, programas, proyectos y acciones ambientales dentro de su institución y para velar por el cumplimiento de las normas ambientales por parte de la misma y asegurar la necesaria coordinación interinstitucional en la gestión ambiental, de acuerdo a las directrices emitidas por el Ministerio de Medio Ambiente.</a:t>
          </a:r>
          <a:endParaRPr lang="es-ES" sz="2800" dirty="0" smtClean="0">
            <a:solidFill>
              <a:schemeClr val="tx1"/>
            </a:solidFill>
            <a:latin typeface="Gill Sans MT Condensed" panose="020B0506020104020203" pitchFamily="34" charset="0"/>
          </a:endParaRPr>
        </a:p>
        <a:p>
          <a:endParaRPr lang="es-ES" sz="2800" dirty="0">
            <a:solidFill>
              <a:schemeClr val="tx1"/>
            </a:solidFill>
            <a:latin typeface="Gill Sans MT Condensed" panose="020B0506020104020203" pitchFamily="34" charset="0"/>
          </a:endParaRPr>
        </a:p>
      </dgm:t>
    </dgm:pt>
    <dgm:pt modelId="{E3A1C3EE-39E6-4D97-9AA2-514901E31EFA}" type="parTrans" cxnId="{8CFCA82C-C356-4DF2-8C91-1B9EFFD21F09}">
      <dgm:prSet/>
      <dgm:spPr/>
      <dgm:t>
        <a:bodyPr/>
        <a:lstStyle/>
        <a:p>
          <a:endParaRPr lang="es-ES"/>
        </a:p>
      </dgm:t>
    </dgm:pt>
    <dgm:pt modelId="{DA4E311B-9A9F-441A-B811-E7B51C2093C0}" type="sibTrans" cxnId="{8CFCA82C-C356-4DF2-8C91-1B9EFFD21F09}">
      <dgm:prSet/>
      <dgm:spPr/>
      <dgm:t>
        <a:bodyPr/>
        <a:lstStyle/>
        <a:p>
          <a:endParaRPr lang="es-ES"/>
        </a:p>
      </dgm:t>
    </dgm:pt>
    <dgm:pt modelId="{ABB0DC3D-4848-4A69-B055-763CEF9DA144}" type="pres">
      <dgm:prSet presAssocID="{23AFB5BF-9C51-4854-8818-DF749CD910B0}" presName="composite" presStyleCnt="0">
        <dgm:presLayoutVars>
          <dgm:chMax val="1"/>
          <dgm:dir/>
          <dgm:resizeHandles val="exact"/>
        </dgm:presLayoutVars>
      </dgm:prSet>
      <dgm:spPr/>
      <dgm:t>
        <a:bodyPr/>
        <a:lstStyle/>
        <a:p>
          <a:endParaRPr lang="es-ES"/>
        </a:p>
      </dgm:t>
    </dgm:pt>
    <dgm:pt modelId="{CB5F31B2-1423-49E7-A4B7-5B4AE4B92FE3}" type="pres">
      <dgm:prSet presAssocID="{8DDDA8A0-C2B6-4A57-97E3-6A5BE8DB7546}" presName="roof" presStyleLbl="dkBgShp" presStyleIdx="0" presStyleCnt="2" custScaleY="53213"/>
      <dgm:spPr/>
      <dgm:t>
        <a:bodyPr/>
        <a:lstStyle/>
        <a:p>
          <a:endParaRPr lang="es-ES"/>
        </a:p>
      </dgm:t>
    </dgm:pt>
    <dgm:pt modelId="{FC425036-8454-4D74-8C03-2BF78334F547}" type="pres">
      <dgm:prSet presAssocID="{8DDDA8A0-C2B6-4A57-97E3-6A5BE8DB7546}" presName="pillars" presStyleCnt="0"/>
      <dgm:spPr/>
    </dgm:pt>
    <dgm:pt modelId="{7173D5AD-2CF4-4E75-91B1-981E8F191BA7}" type="pres">
      <dgm:prSet presAssocID="{8DDDA8A0-C2B6-4A57-97E3-6A5BE8DB7546}" presName="pillar1" presStyleLbl="node1" presStyleIdx="0" presStyleCnt="1" custScaleY="122783">
        <dgm:presLayoutVars>
          <dgm:bulletEnabled val="1"/>
        </dgm:presLayoutVars>
      </dgm:prSet>
      <dgm:spPr/>
      <dgm:t>
        <a:bodyPr/>
        <a:lstStyle/>
        <a:p>
          <a:endParaRPr lang="es-ES"/>
        </a:p>
      </dgm:t>
    </dgm:pt>
    <dgm:pt modelId="{CA8433AC-4FA7-4474-B457-251E9865D5AC}" type="pres">
      <dgm:prSet presAssocID="{8DDDA8A0-C2B6-4A57-97E3-6A5BE8DB7546}" presName="base" presStyleLbl="dkBgShp" presStyleIdx="1" presStyleCnt="2"/>
      <dgm:spPr/>
    </dgm:pt>
  </dgm:ptLst>
  <dgm:cxnLst>
    <dgm:cxn modelId="{379F6DAC-5AB0-4273-AAF7-3C8B88AB2D28}" srcId="{23AFB5BF-9C51-4854-8818-DF749CD910B0}" destId="{8DDDA8A0-C2B6-4A57-97E3-6A5BE8DB7546}" srcOrd="0" destOrd="0" parTransId="{40375EAC-E861-45FA-8EAA-4F757AE88B57}" sibTransId="{C3DE3604-ACE9-49B3-BFF0-3E31C3CEE629}"/>
    <dgm:cxn modelId="{8CFCA82C-C356-4DF2-8C91-1B9EFFD21F09}" srcId="{8DDDA8A0-C2B6-4A57-97E3-6A5BE8DB7546}" destId="{DA7C4CB2-A270-465C-B033-74AFC5E38627}" srcOrd="0" destOrd="0" parTransId="{E3A1C3EE-39E6-4D97-9AA2-514901E31EFA}" sibTransId="{DA4E311B-9A9F-441A-B811-E7B51C2093C0}"/>
    <dgm:cxn modelId="{9B9B3DE7-90BD-4F08-9295-81ED917303EC}" type="presOf" srcId="{8DDDA8A0-C2B6-4A57-97E3-6A5BE8DB7546}" destId="{CB5F31B2-1423-49E7-A4B7-5B4AE4B92FE3}" srcOrd="0" destOrd="0" presId="urn:microsoft.com/office/officeart/2005/8/layout/hList3"/>
    <dgm:cxn modelId="{4CFF0251-8A79-441A-8BBA-3952A69BA068}" type="presOf" srcId="{23AFB5BF-9C51-4854-8818-DF749CD910B0}" destId="{ABB0DC3D-4848-4A69-B055-763CEF9DA144}" srcOrd="0" destOrd="0" presId="urn:microsoft.com/office/officeart/2005/8/layout/hList3"/>
    <dgm:cxn modelId="{DA48A926-144C-4EE4-89D7-87FB0CFF45F5}" type="presOf" srcId="{DA7C4CB2-A270-465C-B033-74AFC5E38627}" destId="{7173D5AD-2CF4-4E75-91B1-981E8F191BA7}" srcOrd="0" destOrd="0" presId="urn:microsoft.com/office/officeart/2005/8/layout/hList3"/>
    <dgm:cxn modelId="{2D139D10-C65A-4D06-B6EE-06F55FEDCF11}" type="presParOf" srcId="{ABB0DC3D-4848-4A69-B055-763CEF9DA144}" destId="{CB5F31B2-1423-49E7-A4B7-5B4AE4B92FE3}" srcOrd="0" destOrd="0" presId="urn:microsoft.com/office/officeart/2005/8/layout/hList3"/>
    <dgm:cxn modelId="{A8167E5F-2AE2-49A6-A1C4-E494FEECFE68}" type="presParOf" srcId="{ABB0DC3D-4848-4A69-B055-763CEF9DA144}" destId="{FC425036-8454-4D74-8C03-2BF78334F547}" srcOrd="1" destOrd="0" presId="urn:microsoft.com/office/officeart/2005/8/layout/hList3"/>
    <dgm:cxn modelId="{CE27D1EF-AC45-48FF-ACAD-0342B8C2AF24}" type="presParOf" srcId="{FC425036-8454-4D74-8C03-2BF78334F547}" destId="{7173D5AD-2CF4-4E75-91B1-981E8F191BA7}" srcOrd="0" destOrd="0" presId="urn:microsoft.com/office/officeart/2005/8/layout/hList3"/>
    <dgm:cxn modelId="{42F3E08F-43FF-413E-B6B2-1BB8FBDCA84C}" type="presParOf" srcId="{ABB0DC3D-4848-4A69-B055-763CEF9DA144}" destId="{CA8433AC-4FA7-4474-B457-251E9865D5AC}" srcOrd="2" destOrd="0" presId="urn:microsoft.com/office/officeart/2005/8/layout/h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3AFB5BF-9C51-4854-8818-DF749CD910B0}" type="doc">
      <dgm:prSet loTypeId="urn:microsoft.com/office/officeart/2005/8/layout/hList3" loCatId="list" qsTypeId="urn:microsoft.com/office/officeart/2005/8/quickstyle/simple1" qsCatId="simple" csTypeId="urn:microsoft.com/office/officeart/2005/8/colors/accent0_2" csCatId="mainScheme" phldr="1"/>
      <dgm:spPr/>
      <dgm:t>
        <a:bodyPr/>
        <a:lstStyle/>
        <a:p>
          <a:endParaRPr lang="es-ES"/>
        </a:p>
      </dgm:t>
    </dgm:pt>
    <dgm:pt modelId="{8DDDA8A0-C2B6-4A57-97E3-6A5BE8DB7546}">
      <dgm:prSet phldrT="[Texto]" custT="1"/>
      <dgm:spPr/>
      <dgm:t>
        <a:bodyPr/>
        <a:lstStyle/>
        <a:p>
          <a:r>
            <a:rPr lang="es-ES" sz="4400" dirty="0" smtClean="0">
              <a:latin typeface="Gill Sans MT Condensed" panose="020B0506020104020203" pitchFamily="34" charset="0"/>
            </a:rPr>
            <a:t>DIRECCION EJECUTIVA</a:t>
          </a:r>
          <a:endParaRPr lang="es-ES" sz="4400" dirty="0">
            <a:latin typeface="Gill Sans MT Condensed" panose="020B0506020104020203" pitchFamily="34" charset="0"/>
          </a:endParaRPr>
        </a:p>
      </dgm:t>
    </dgm:pt>
    <dgm:pt modelId="{40375EAC-E861-45FA-8EAA-4F757AE88B57}" type="parTrans" cxnId="{379F6DAC-5AB0-4273-AAF7-3C8B88AB2D28}">
      <dgm:prSet/>
      <dgm:spPr/>
      <dgm:t>
        <a:bodyPr/>
        <a:lstStyle/>
        <a:p>
          <a:endParaRPr lang="es-ES"/>
        </a:p>
      </dgm:t>
    </dgm:pt>
    <dgm:pt modelId="{C3DE3604-ACE9-49B3-BFF0-3E31C3CEE629}" type="sibTrans" cxnId="{379F6DAC-5AB0-4273-AAF7-3C8B88AB2D28}">
      <dgm:prSet/>
      <dgm:spPr/>
      <dgm:t>
        <a:bodyPr/>
        <a:lstStyle/>
        <a:p>
          <a:endParaRPr lang="es-ES"/>
        </a:p>
      </dgm:t>
    </dgm:pt>
    <dgm:pt modelId="{DA7C4CB2-A270-465C-B033-74AFC5E38627}">
      <dgm:prSet phldrT="[Texto]" custT="1"/>
      <dgm:spPr/>
      <dgm:t>
        <a:bodyPr/>
        <a:lstStyle/>
        <a:p>
          <a:r>
            <a:rPr lang="es-MX" sz="2800" dirty="0" smtClean="0">
              <a:solidFill>
                <a:schemeClr val="tx1"/>
              </a:solidFill>
              <a:latin typeface="Gill Sans MT Condensed" panose="020B0506020104020203" pitchFamily="34" charset="0"/>
            </a:rPr>
            <a:t>Dirigir las operaciones administrativas que le sean delegadas así como la gestión estratégica institucional y a las distintas Gerencias para el funcionamiento correcto y eficaz de todas las dependencias institucionales, conforme las políticas,  procedimientos y </a:t>
          </a:r>
          <a:r>
            <a:rPr lang="es-MX" sz="2800" dirty="0" err="1" smtClean="0">
              <a:solidFill>
                <a:schemeClr val="tx1"/>
              </a:solidFill>
              <a:latin typeface="Gill Sans MT Condensed" panose="020B0506020104020203" pitchFamily="34" charset="0"/>
            </a:rPr>
            <a:t>demas</a:t>
          </a:r>
          <a:r>
            <a:rPr lang="es-MX" sz="2800" dirty="0" smtClean="0">
              <a:solidFill>
                <a:schemeClr val="tx1"/>
              </a:solidFill>
              <a:latin typeface="Gill Sans MT Condensed" panose="020B0506020104020203" pitchFamily="34" charset="0"/>
            </a:rPr>
            <a:t> normativa aplicable.</a:t>
          </a:r>
          <a:endParaRPr lang="es-ES" sz="2800" dirty="0">
            <a:solidFill>
              <a:schemeClr val="tx1"/>
            </a:solidFill>
            <a:latin typeface="Gill Sans MT Condensed" panose="020B0506020104020203" pitchFamily="34" charset="0"/>
          </a:endParaRPr>
        </a:p>
      </dgm:t>
    </dgm:pt>
    <dgm:pt modelId="{E3A1C3EE-39E6-4D97-9AA2-514901E31EFA}" type="parTrans" cxnId="{8CFCA82C-C356-4DF2-8C91-1B9EFFD21F09}">
      <dgm:prSet/>
      <dgm:spPr/>
      <dgm:t>
        <a:bodyPr/>
        <a:lstStyle/>
        <a:p>
          <a:endParaRPr lang="es-ES"/>
        </a:p>
      </dgm:t>
    </dgm:pt>
    <dgm:pt modelId="{DA4E311B-9A9F-441A-B811-E7B51C2093C0}" type="sibTrans" cxnId="{8CFCA82C-C356-4DF2-8C91-1B9EFFD21F09}">
      <dgm:prSet/>
      <dgm:spPr/>
      <dgm:t>
        <a:bodyPr/>
        <a:lstStyle/>
        <a:p>
          <a:endParaRPr lang="es-ES"/>
        </a:p>
      </dgm:t>
    </dgm:pt>
    <dgm:pt modelId="{ABB0DC3D-4848-4A69-B055-763CEF9DA144}" type="pres">
      <dgm:prSet presAssocID="{23AFB5BF-9C51-4854-8818-DF749CD910B0}" presName="composite" presStyleCnt="0">
        <dgm:presLayoutVars>
          <dgm:chMax val="1"/>
          <dgm:dir/>
          <dgm:resizeHandles val="exact"/>
        </dgm:presLayoutVars>
      </dgm:prSet>
      <dgm:spPr/>
      <dgm:t>
        <a:bodyPr/>
        <a:lstStyle/>
        <a:p>
          <a:endParaRPr lang="es-ES"/>
        </a:p>
      </dgm:t>
    </dgm:pt>
    <dgm:pt modelId="{CB5F31B2-1423-49E7-A4B7-5B4AE4B92FE3}" type="pres">
      <dgm:prSet presAssocID="{8DDDA8A0-C2B6-4A57-97E3-6A5BE8DB7546}" presName="roof" presStyleLbl="dkBgShp" presStyleIdx="0" presStyleCnt="2" custScaleY="53213"/>
      <dgm:spPr/>
      <dgm:t>
        <a:bodyPr/>
        <a:lstStyle/>
        <a:p>
          <a:endParaRPr lang="es-ES"/>
        </a:p>
      </dgm:t>
    </dgm:pt>
    <dgm:pt modelId="{FC425036-8454-4D74-8C03-2BF78334F547}" type="pres">
      <dgm:prSet presAssocID="{8DDDA8A0-C2B6-4A57-97E3-6A5BE8DB7546}" presName="pillars" presStyleCnt="0"/>
      <dgm:spPr/>
    </dgm:pt>
    <dgm:pt modelId="{7173D5AD-2CF4-4E75-91B1-981E8F191BA7}" type="pres">
      <dgm:prSet presAssocID="{8DDDA8A0-C2B6-4A57-97E3-6A5BE8DB7546}" presName="pillar1" presStyleLbl="node1" presStyleIdx="0" presStyleCnt="1" custScaleY="122783">
        <dgm:presLayoutVars>
          <dgm:bulletEnabled val="1"/>
        </dgm:presLayoutVars>
      </dgm:prSet>
      <dgm:spPr/>
      <dgm:t>
        <a:bodyPr/>
        <a:lstStyle/>
        <a:p>
          <a:endParaRPr lang="es-ES"/>
        </a:p>
      </dgm:t>
    </dgm:pt>
    <dgm:pt modelId="{CA8433AC-4FA7-4474-B457-251E9865D5AC}" type="pres">
      <dgm:prSet presAssocID="{8DDDA8A0-C2B6-4A57-97E3-6A5BE8DB7546}" presName="base" presStyleLbl="dkBgShp" presStyleIdx="1" presStyleCnt="2"/>
      <dgm:spPr/>
    </dgm:pt>
  </dgm:ptLst>
  <dgm:cxnLst>
    <dgm:cxn modelId="{379F6DAC-5AB0-4273-AAF7-3C8B88AB2D28}" srcId="{23AFB5BF-9C51-4854-8818-DF749CD910B0}" destId="{8DDDA8A0-C2B6-4A57-97E3-6A5BE8DB7546}" srcOrd="0" destOrd="0" parTransId="{40375EAC-E861-45FA-8EAA-4F757AE88B57}" sibTransId="{C3DE3604-ACE9-49B3-BFF0-3E31C3CEE629}"/>
    <dgm:cxn modelId="{8CFCA82C-C356-4DF2-8C91-1B9EFFD21F09}" srcId="{8DDDA8A0-C2B6-4A57-97E3-6A5BE8DB7546}" destId="{DA7C4CB2-A270-465C-B033-74AFC5E38627}" srcOrd="0" destOrd="0" parTransId="{E3A1C3EE-39E6-4D97-9AA2-514901E31EFA}" sibTransId="{DA4E311B-9A9F-441A-B811-E7B51C2093C0}"/>
    <dgm:cxn modelId="{9B9B3DE7-90BD-4F08-9295-81ED917303EC}" type="presOf" srcId="{8DDDA8A0-C2B6-4A57-97E3-6A5BE8DB7546}" destId="{CB5F31B2-1423-49E7-A4B7-5B4AE4B92FE3}" srcOrd="0" destOrd="0" presId="urn:microsoft.com/office/officeart/2005/8/layout/hList3"/>
    <dgm:cxn modelId="{4CFF0251-8A79-441A-8BBA-3952A69BA068}" type="presOf" srcId="{23AFB5BF-9C51-4854-8818-DF749CD910B0}" destId="{ABB0DC3D-4848-4A69-B055-763CEF9DA144}" srcOrd="0" destOrd="0" presId="urn:microsoft.com/office/officeart/2005/8/layout/hList3"/>
    <dgm:cxn modelId="{DA48A926-144C-4EE4-89D7-87FB0CFF45F5}" type="presOf" srcId="{DA7C4CB2-A270-465C-B033-74AFC5E38627}" destId="{7173D5AD-2CF4-4E75-91B1-981E8F191BA7}" srcOrd="0" destOrd="0" presId="urn:microsoft.com/office/officeart/2005/8/layout/hList3"/>
    <dgm:cxn modelId="{2D139D10-C65A-4D06-B6EE-06F55FEDCF11}" type="presParOf" srcId="{ABB0DC3D-4848-4A69-B055-763CEF9DA144}" destId="{CB5F31B2-1423-49E7-A4B7-5B4AE4B92FE3}" srcOrd="0" destOrd="0" presId="urn:microsoft.com/office/officeart/2005/8/layout/hList3"/>
    <dgm:cxn modelId="{A8167E5F-2AE2-49A6-A1C4-E494FEECFE68}" type="presParOf" srcId="{ABB0DC3D-4848-4A69-B055-763CEF9DA144}" destId="{FC425036-8454-4D74-8C03-2BF78334F547}" srcOrd="1" destOrd="0" presId="urn:microsoft.com/office/officeart/2005/8/layout/hList3"/>
    <dgm:cxn modelId="{CE27D1EF-AC45-48FF-ACAD-0342B8C2AF24}" type="presParOf" srcId="{FC425036-8454-4D74-8C03-2BF78334F547}" destId="{7173D5AD-2CF4-4E75-91B1-981E8F191BA7}" srcOrd="0" destOrd="0" presId="urn:microsoft.com/office/officeart/2005/8/layout/hList3"/>
    <dgm:cxn modelId="{42F3E08F-43FF-413E-B6B2-1BB8FBDCA84C}" type="presParOf" srcId="{ABB0DC3D-4848-4A69-B055-763CEF9DA144}" destId="{CA8433AC-4FA7-4474-B457-251E9865D5AC}" srcOrd="2" destOrd="0" presId="urn:microsoft.com/office/officeart/2005/8/layout/h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3AFB5BF-9C51-4854-8818-DF749CD910B0}" type="doc">
      <dgm:prSet loTypeId="urn:microsoft.com/office/officeart/2005/8/layout/hList3" loCatId="list" qsTypeId="urn:microsoft.com/office/officeart/2005/8/quickstyle/simple1" qsCatId="simple" csTypeId="urn:microsoft.com/office/officeart/2005/8/colors/accent0_2" csCatId="mainScheme" phldr="1"/>
      <dgm:spPr/>
      <dgm:t>
        <a:bodyPr/>
        <a:lstStyle/>
        <a:p>
          <a:endParaRPr lang="es-ES"/>
        </a:p>
      </dgm:t>
    </dgm:pt>
    <dgm:pt modelId="{8DDDA8A0-C2B6-4A57-97E3-6A5BE8DB7546}">
      <dgm:prSet phldrT="[Texto]" custT="1"/>
      <dgm:spPr/>
      <dgm:t>
        <a:bodyPr/>
        <a:lstStyle/>
        <a:p>
          <a:r>
            <a:rPr lang="es-ES" sz="4400" dirty="0" smtClean="0">
              <a:latin typeface="Gill Sans MT Condensed" panose="020B0506020104020203" pitchFamily="34" charset="0"/>
            </a:rPr>
            <a:t>GERENCIA DE COMUNICACIONES</a:t>
          </a:r>
          <a:endParaRPr lang="es-ES" sz="4400" dirty="0">
            <a:latin typeface="Gill Sans MT Condensed" panose="020B0506020104020203" pitchFamily="34" charset="0"/>
          </a:endParaRPr>
        </a:p>
      </dgm:t>
    </dgm:pt>
    <dgm:pt modelId="{40375EAC-E861-45FA-8EAA-4F757AE88B57}" type="parTrans" cxnId="{379F6DAC-5AB0-4273-AAF7-3C8B88AB2D28}">
      <dgm:prSet/>
      <dgm:spPr/>
      <dgm:t>
        <a:bodyPr/>
        <a:lstStyle/>
        <a:p>
          <a:endParaRPr lang="es-ES"/>
        </a:p>
      </dgm:t>
    </dgm:pt>
    <dgm:pt modelId="{C3DE3604-ACE9-49B3-BFF0-3E31C3CEE629}" type="sibTrans" cxnId="{379F6DAC-5AB0-4273-AAF7-3C8B88AB2D28}">
      <dgm:prSet/>
      <dgm:spPr/>
      <dgm:t>
        <a:bodyPr/>
        <a:lstStyle/>
        <a:p>
          <a:endParaRPr lang="es-ES"/>
        </a:p>
      </dgm:t>
    </dgm:pt>
    <dgm:pt modelId="{DA7C4CB2-A270-465C-B033-74AFC5E38627}">
      <dgm:prSet phldrT="[Texto]" custT="1"/>
      <dgm:spPr/>
      <dgm:t>
        <a:bodyPr/>
        <a:lstStyle/>
        <a:p>
          <a:r>
            <a:rPr lang="es-MX" sz="2800" dirty="0" smtClean="0">
              <a:solidFill>
                <a:schemeClr val="tx1"/>
              </a:solidFill>
              <a:latin typeface="Gill Sans MT Condensed" panose="020B0506020104020203" pitchFamily="34" charset="0"/>
            </a:rPr>
            <a:t>Desarrollar, planificar, organizar y dirigir estrategias de comunicación orientadas al </a:t>
          </a:r>
          <a:endParaRPr lang="es-ES" sz="2800" dirty="0" smtClean="0">
            <a:solidFill>
              <a:schemeClr val="tx1"/>
            </a:solidFill>
            <a:latin typeface="Gill Sans MT Condensed" panose="020B0506020104020203" pitchFamily="34" charset="0"/>
          </a:endParaRPr>
        </a:p>
        <a:p>
          <a:r>
            <a:rPr lang="es-MX" sz="2800" dirty="0" smtClean="0">
              <a:solidFill>
                <a:schemeClr val="tx1"/>
              </a:solidFill>
              <a:latin typeface="Gill Sans MT Condensed" panose="020B0506020104020203" pitchFamily="34" charset="0"/>
            </a:rPr>
            <a:t>fortalecimiento de la imagen de la institución en la industria ferial a nivel local, nacional e </a:t>
          </a:r>
          <a:endParaRPr lang="es-ES" sz="2800" dirty="0" smtClean="0">
            <a:solidFill>
              <a:schemeClr val="tx1"/>
            </a:solidFill>
            <a:latin typeface="Gill Sans MT Condensed" panose="020B0506020104020203" pitchFamily="34" charset="0"/>
          </a:endParaRPr>
        </a:p>
        <a:p>
          <a:r>
            <a:rPr lang="es-MX" sz="2800" dirty="0" smtClean="0">
              <a:solidFill>
                <a:schemeClr val="tx1"/>
              </a:solidFill>
              <a:latin typeface="Gill Sans MT Condensed" panose="020B0506020104020203" pitchFamily="34" charset="0"/>
            </a:rPr>
            <a:t>internacional; así como la supervisión de los eventos en lo que respecta a los medios de </a:t>
          </a:r>
          <a:endParaRPr lang="es-ES" sz="2800" dirty="0" smtClean="0">
            <a:solidFill>
              <a:schemeClr val="tx1"/>
            </a:solidFill>
            <a:latin typeface="Gill Sans MT Condensed" panose="020B0506020104020203" pitchFamily="34" charset="0"/>
          </a:endParaRPr>
        </a:p>
        <a:p>
          <a:r>
            <a:rPr lang="es-MX" sz="2800" dirty="0" smtClean="0">
              <a:solidFill>
                <a:schemeClr val="tx1"/>
              </a:solidFill>
              <a:latin typeface="Gill Sans MT Condensed" panose="020B0506020104020203" pitchFamily="34" charset="0"/>
            </a:rPr>
            <a:t>comunicación, los actos protocolarios y la divulgación del quehacer institucional.</a:t>
          </a:r>
          <a:endParaRPr lang="es-ES" sz="2800" dirty="0">
            <a:solidFill>
              <a:schemeClr val="tx1"/>
            </a:solidFill>
            <a:latin typeface="Gill Sans MT Condensed" panose="020B0506020104020203" pitchFamily="34" charset="0"/>
          </a:endParaRPr>
        </a:p>
      </dgm:t>
    </dgm:pt>
    <dgm:pt modelId="{E3A1C3EE-39E6-4D97-9AA2-514901E31EFA}" type="parTrans" cxnId="{8CFCA82C-C356-4DF2-8C91-1B9EFFD21F09}">
      <dgm:prSet/>
      <dgm:spPr/>
      <dgm:t>
        <a:bodyPr/>
        <a:lstStyle/>
        <a:p>
          <a:endParaRPr lang="es-ES"/>
        </a:p>
      </dgm:t>
    </dgm:pt>
    <dgm:pt modelId="{DA4E311B-9A9F-441A-B811-E7B51C2093C0}" type="sibTrans" cxnId="{8CFCA82C-C356-4DF2-8C91-1B9EFFD21F09}">
      <dgm:prSet/>
      <dgm:spPr/>
      <dgm:t>
        <a:bodyPr/>
        <a:lstStyle/>
        <a:p>
          <a:endParaRPr lang="es-ES"/>
        </a:p>
      </dgm:t>
    </dgm:pt>
    <dgm:pt modelId="{ABB0DC3D-4848-4A69-B055-763CEF9DA144}" type="pres">
      <dgm:prSet presAssocID="{23AFB5BF-9C51-4854-8818-DF749CD910B0}" presName="composite" presStyleCnt="0">
        <dgm:presLayoutVars>
          <dgm:chMax val="1"/>
          <dgm:dir/>
          <dgm:resizeHandles val="exact"/>
        </dgm:presLayoutVars>
      </dgm:prSet>
      <dgm:spPr/>
      <dgm:t>
        <a:bodyPr/>
        <a:lstStyle/>
        <a:p>
          <a:endParaRPr lang="es-ES"/>
        </a:p>
      </dgm:t>
    </dgm:pt>
    <dgm:pt modelId="{CB5F31B2-1423-49E7-A4B7-5B4AE4B92FE3}" type="pres">
      <dgm:prSet presAssocID="{8DDDA8A0-C2B6-4A57-97E3-6A5BE8DB7546}" presName="roof" presStyleLbl="dkBgShp" presStyleIdx="0" presStyleCnt="2" custScaleY="53213"/>
      <dgm:spPr/>
      <dgm:t>
        <a:bodyPr/>
        <a:lstStyle/>
        <a:p>
          <a:endParaRPr lang="es-ES"/>
        </a:p>
      </dgm:t>
    </dgm:pt>
    <dgm:pt modelId="{FC425036-8454-4D74-8C03-2BF78334F547}" type="pres">
      <dgm:prSet presAssocID="{8DDDA8A0-C2B6-4A57-97E3-6A5BE8DB7546}" presName="pillars" presStyleCnt="0"/>
      <dgm:spPr/>
    </dgm:pt>
    <dgm:pt modelId="{7173D5AD-2CF4-4E75-91B1-981E8F191BA7}" type="pres">
      <dgm:prSet presAssocID="{8DDDA8A0-C2B6-4A57-97E3-6A5BE8DB7546}" presName="pillar1" presStyleLbl="node1" presStyleIdx="0" presStyleCnt="1" custScaleY="122783">
        <dgm:presLayoutVars>
          <dgm:bulletEnabled val="1"/>
        </dgm:presLayoutVars>
      </dgm:prSet>
      <dgm:spPr/>
      <dgm:t>
        <a:bodyPr/>
        <a:lstStyle/>
        <a:p>
          <a:endParaRPr lang="es-ES"/>
        </a:p>
      </dgm:t>
    </dgm:pt>
    <dgm:pt modelId="{CA8433AC-4FA7-4474-B457-251E9865D5AC}" type="pres">
      <dgm:prSet presAssocID="{8DDDA8A0-C2B6-4A57-97E3-6A5BE8DB7546}" presName="base" presStyleLbl="dkBgShp" presStyleIdx="1" presStyleCnt="2"/>
      <dgm:spPr/>
    </dgm:pt>
  </dgm:ptLst>
  <dgm:cxnLst>
    <dgm:cxn modelId="{379F6DAC-5AB0-4273-AAF7-3C8B88AB2D28}" srcId="{23AFB5BF-9C51-4854-8818-DF749CD910B0}" destId="{8DDDA8A0-C2B6-4A57-97E3-6A5BE8DB7546}" srcOrd="0" destOrd="0" parTransId="{40375EAC-E861-45FA-8EAA-4F757AE88B57}" sibTransId="{C3DE3604-ACE9-49B3-BFF0-3E31C3CEE629}"/>
    <dgm:cxn modelId="{8CFCA82C-C356-4DF2-8C91-1B9EFFD21F09}" srcId="{8DDDA8A0-C2B6-4A57-97E3-6A5BE8DB7546}" destId="{DA7C4CB2-A270-465C-B033-74AFC5E38627}" srcOrd="0" destOrd="0" parTransId="{E3A1C3EE-39E6-4D97-9AA2-514901E31EFA}" sibTransId="{DA4E311B-9A9F-441A-B811-E7B51C2093C0}"/>
    <dgm:cxn modelId="{9B9B3DE7-90BD-4F08-9295-81ED917303EC}" type="presOf" srcId="{8DDDA8A0-C2B6-4A57-97E3-6A5BE8DB7546}" destId="{CB5F31B2-1423-49E7-A4B7-5B4AE4B92FE3}" srcOrd="0" destOrd="0" presId="urn:microsoft.com/office/officeart/2005/8/layout/hList3"/>
    <dgm:cxn modelId="{4CFF0251-8A79-441A-8BBA-3952A69BA068}" type="presOf" srcId="{23AFB5BF-9C51-4854-8818-DF749CD910B0}" destId="{ABB0DC3D-4848-4A69-B055-763CEF9DA144}" srcOrd="0" destOrd="0" presId="urn:microsoft.com/office/officeart/2005/8/layout/hList3"/>
    <dgm:cxn modelId="{DA48A926-144C-4EE4-89D7-87FB0CFF45F5}" type="presOf" srcId="{DA7C4CB2-A270-465C-B033-74AFC5E38627}" destId="{7173D5AD-2CF4-4E75-91B1-981E8F191BA7}" srcOrd="0" destOrd="0" presId="urn:microsoft.com/office/officeart/2005/8/layout/hList3"/>
    <dgm:cxn modelId="{2D139D10-C65A-4D06-B6EE-06F55FEDCF11}" type="presParOf" srcId="{ABB0DC3D-4848-4A69-B055-763CEF9DA144}" destId="{CB5F31B2-1423-49E7-A4B7-5B4AE4B92FE3}" srcOrd="0" destOrd="0" presId="urn:microsoft.com/office/officeart/2005/8/layout/hList3"/>
    <dgm:cxn modelId="{A8167E5F-2AE2-49A6-A1C4-E494FEECFE68}" type="presParOf" srcId="{ABB0DC3D-4848-4A69-B055-763CEF9DA144}" destId="{FC425036-8454-4D74-8C03-2BF78334F547}" srcOrd="1" destOrd="0" presId="urn:microsoft.com/office/officeart/2005/8/layout/hList3"/>
    <dgm:cxn modelId="{CE27D1EF-AC45-48FF-ACAD-0342B8C2AF24}" type="presParOf" srcId="{FC425036-8454-4D74-8C03-2BF78334F547}" destId="{7173D5AD-2CF4-4E75-91B1-981E8F191BA7}" srcOrd="0" destOrd="0" presId="urn:microsoft.com/office/officeart/2005/8/layout/hList3"/>
    <dgm:cxn modelId="{42F3E08F-43FF-413E-B6B2-1BB8FBDCA84C}" type="presParOf" srcId="{ABB0DC3D-4848-4A69-B055-763CEF9DA144}" destId="{CA8433AC-4FA7-4474-B457-251E9865D5AC}" srcOrd="2" destOrd="0" presId="urn:microsoft.com/office/officeart/2005/8/layout/h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5F31B2-1423-49E7-A4B7-5B4AE4B92FE3}">
      <dsp:nvSpPr>
        <dsp:cNvPr id="0" name=""/>
        <dsp:cNvSpPr/>
      </dsp:nvSpPr>
      <dsp:spPr>
        <a:xfrm>
          <a:off x="0" y="224725"/>
          <a:ext cx="6559825" cy="1048757"/>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s-ES" sz="4400" kern="1200" dirty="0" smtClean="0">
              <a:latin typeface="Gill Sans MT Condensed" panose="020B0506020104020203" pitchFamily="34" charset="0"/>
            </a:rPr>
            <a:t>JUNTA DIRECTIVA</a:t>
          </a:r>
          <a:endParaRPr lang="es-ES" sz="4400" kern="1200" dirty="0">
            <a:latin typeface="Gill Sans MT Condensed" panose="020B0506020104020203" pitchFamily="34" charset="0"/>
          </a:endParaRPr>
        </a:p>
      </dsp:txBody>
      <dsp:txXfrm>
        <a:off x="0" y="224725"/>
        <a:ext cx="6559825" cy="1048757"/>
      </dsp:txXfrm>
    </dsp:sp>
    <dsp:sp modelId="{7173D5AD-2CF4-4E75-91B1-981E8F191BA7}">
      <dsp:nvSpPr>
        <dsp:cNvPr id="0" name=""/>
        <dsp:cNvSpPr/>
      </dsp:nvSpPr>
      <dsp:spPr>
        <a:xfrm>
          <a:off x="562" y="1263063"/>
          <a:ext cx="5387100" cy="508177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es-MX" sz="1800" kern="1200" dirty="0" smtClean="0">
              <a:solidFill>
                <a:schemeClr val="tx1"/>
              </a:solidFill>
              <a:latin typeface="Gill Sans MT Condensed" panose="020B0506020104020203" pitchFamily="34" charset="0"/>
            </a:rPr>
            <a:t>La administración de la institución será confiada a una Junta Directiva, la cual estará integrada por un Presidente y cinco Directores Propietarios, que serán nombrados de la siguiente manera:</a:t>
          </a:r>
        </a:p>
        <a:p>
          <a:pPr lvl="0" algn="just" defTabSz="800100">
            <a:lnSpc>
              <a:spcPct val="90000"/>
            </a:lnSpc>
            <a:spcBef>
              <a:spcPct val="0"/>
            </a:spcBef>
            <a:spcAft>
              <a:spcPct val="35000"/>
            </a:spcAft>
          </a:pPr>
          <a:r>
            <a:rPr lang="es-MX" sz="1800" kern="1200" dirty="0" smtClean="0">
              <a:solidFill>
                <a:schemeClr val="tx1"/>
              </a:solidFill>
              <a:latin typeface="Gill Sans MT Condensed" panose="020B0506020104020203" pitchFamily="34" charset="0"/>
            </a:rPr>
            <a:t>El Presidente, por el Presidente de la República</a:t>
          </a:r>
        </a:p>
        <a:p>
          <a:pPr lvl="0" algn="just" defTabSz="800100">
            <a:lnSpc>
              <a:spcPct val="90000"/>
            </a:lnSpc>
            <a:spcBef>
              <a:spcPct val="0"/>
            </a:spcBef>
            <a:spcAft>
              <a:spcPct val="35000"/>
            </a:spcAft>
          </a:pPr>
          <a:r>
            <a:rPr lang="es-MX" sz="1800" kern="1200" dirty="0" smtClean="0">
              <a:solidFill>
                <a:schemeClr val="tx1"/>
              </a:solidFill>
              <a:latin typeface="Gill Sans MT Condensed" panose="020B0506020104020203" pitchFamily="34" charset="0"/>
            </a:rPr>
            <a:t>Dos Directores nombrados por el Órgano Ejecutivo en los ramos de Relaciones Exteriores y, de Turismo, respectivamente</a:t>
          </a:r>
        </a:p>
        <a:p>
          <a:pPr lvl="0" algn="just" defTabSz="800100">
            <a:lnSpc>
              <a:spcPct val="90000"/>
            </a:lnSpc>
            <a:spcBef>
              <a:spcPct val="0"/>
            </a:spcBef>
            <a:spcAft>
              <a:spcPct val="35000"/>
            </a:spcAft>
          </a:pPr>
          <a:r>
            <a:rPr lang="es-MX" sz="1800" kern="1200" dirty="0" smtClean="0">
              <a:solidFill>
                <a:schemeClr val="tx1"/>
              </a:solidFill>
              <a:latin typeface="Gill Sans MT Condensed" panose="020B0506020104020203" pitchFamily="34" charset="0"/>
            </a:rPr>
            <a:t>Dos Directores del sector privado, nombrados por el Presidente de la República, de candidatos propuestos por dicho sector en Asamblea convocada al efecto por el Ministerio de Economía. Los representantes que resulten electos, serán personas especializadas en Ciencias Económicas, Contaduría Pública y Auditoría.</a:t>
          </a:r>
        </a:p>
        <a:p>
          <a:pPr lvl="0" algn="just" defTabSz="800100">
            <a:lnSpc>
              <a:spcPct val="90000"/>
            </a:lnSpc>
            <a:spcBef>
              <a:spcPct val="0"/>
            </a:spcBef>
            <a:spcAft>
              <a:spcPct val="35000"/>
            </a:spcAft>
          </a:pPr>
          <a:r>
            <a:rPr lang="es-MX" sz="1800" kern="1200" dirty="0" smtClean="0">
              <a:solidFill>
                <a:schemeClr val="tx1"/>
              </a:solidFill>
              <a:latin typeface="Gill Sans MT Condensed" panose="020B0506020104020203" pitchFamily="34" charset="0"/>
            </a:rPr>
            <a:t>Un Director del sector privado, nombrado por el Presidente de l República, de candidatos propuestos por dicho sector en Asamblea convocada al efecto por el Ministerio de Economía. Los representantes que resulten electos,  serán personas especializadas en materia agropecuaria y agroindustrial.</a:t>
          </a:r>
          <a:endParaRPr lang="es-ES" sz="1800" kern="1200" dirty="0">
            <a:solidFill>
              <a:schemeClr val="tx1"/>
            </a:solidFill>
            <a:latin typeface="Gill Sans MT Condensed" panose="020B0506020104020203" pitchFamily="34" charset="0"/>
          </a:endParaRPr>
        </a:p>
      </dsp:txBody>
      <dsp:txXfrm>
        <a:off x="562" y="1263063"/>
        <a:ext cx="5387100" cy="5081770"/>
      </dsp:txXfrm>
    </dsp:sp>
    <dsp:sp modelId="{9DAF9240-1965-42C2-B553-19F8CCE1D3D8}">
      <dsp:nvSpPr>
        <dsp:cNvPr id="0" name=""/>
        <dsp:cNvSpPr/>
      </dsp:nvSpPr>
      <dsp:spPr>
        <a:xfrm>
          <a:off x="5387663" y="2421872"/>
          <a:ext cx="1171599" cy="2764153"/>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dirty="0" smtClean="0">
              <a:latin typeface="Gill Sans MT Condensed" panose="020B0506020104020203" pitchFamily="34" charset="0"/>
            </a:rPr>
            <a:t>Preside JD:</a:t>
          </a:r>
        </a:p>
        <a:p>
          <a:pPr lvl="0" algn="ctr" defTabSz="1066800">
            <a:lnSpc>
              <a:spcPct val="90000"/>
            </a:lnSpc>
            <a:spcBef>
              <a:spcPct val="0"/>
            </a:spcBef>
            <a:spcAft>
              <a:spcPct val="35000"/>
            </a:spcAft>
          </a:pPr>
          <a:r>
            <a:rPr lang="es-ES" sz="2400" kern="1200" dirty="0" smtClean="0">
              <a:latin typeface="Gill Sans MT Condensed" panose="020B0506020104020203" pitchFamily="34" charset="0"/>
            </a:rPr>
            <a:t>Presidente CIFCO</a:t>
          </a:r>
          <a:endParaRPr lang="es-ES" sz="2400" kern="1200" dirty="0">
            <a:latin typeface="Gill Sans MT Condensed" panose="020B0506020104020203" pitchFamily="34" charset="0"/>
          </a:endParaRPr>
        </a:p>
      </dsp:txBody>
      <dsp:txXfrm>
        <a:off x="5387663" y="2421872"/>
        <a:ext cx="1171599" cy="2764153"/>
      </dsp:txXfrm>
    </dsp:sp>
    <dsp:sp modelId="{CA8433AC-4FA7-4474-B457-251E9865D5AC}">
      <dsp:nvSpPr>
        <dsp:cNvPr id="0" name=""/>
        <dsp:cNvSpPr/>
      </dsp:nvSpPr>
      <dsp:spPr>
        <a:xfrm>
          <a:off x="0" y="5873360"/>
          <a:ext cx="6559825" cy="459869"/>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5F31B2-1423-49E7-A4B7-5B4AE4B92FE3}">
      <dsp:nvSpPr>
        <dsp:cNvPr id="0" name=""/>
        <dsp:cNvSpPr/>
      </dsp:nvSpPr>
      <dsp:spPr>
        <a:xfrm>
          <a:off x="0" y="224725"/>
          <a:ext cx="6559825" cy="1048757"/>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s-ES" sz="4400" kern="1200" dirty="0" smtClean="0">
              <a:latin typeface="Gill Sans MT Condensed" panose="020B0506020104020203" pitchFamily="34" charset="0"/>
            </a:rPr>
            <a:t>GERENCIA LEGAL</a:t>
          </a:r>
          <a:endParaRPr lang="es-ES" sz="4400" kern="1200" dirty="0">
            <a:latin typeface="Gill Sans MT Condensed" panose="020B0506020104020203" pitchFamily="34" charset="0"/>
          </a:endParaRPr>
        </a:p>
      </dsp:txBody>
      <dsp:txXfrm>
        <a:off x="0" y="224725"/>
        <a:ext cx="6559825" cy="1048757"/>
      </dsp:txXfrm>
    </dsp:sp>
    <dsp:sp modelId="{7173D5AD-2CF4-4E75-91B1-981E8F191BA7}">
      <dsp:nvSpPr>
        <dsp:cNvPr id="0" name=""/>
        <dsp:cNvSpPr/>
      </dsp:nvSpPr>
      <dsp:spPr>
        <a:xfrm>
          <a:off x="0" y="1263063"/>
          <a:ext cx="6559825" cy="508177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100000"/>
            </a:lnSpc>
            <a:spcBef>
              <a:spcPct val="0"/>
            </a:spcBef>
            <a:spcAft>
              <a:spcPct val="35000"/>
            </a:spcAft>
          </a:pPr>
          <a:r>
            <a:rPr lang="es-MX" sz="2000" kern="1200" dirty="0" smtClean="0">
              <a:solidFill>
                <a:schemeClr val="tx1"/>
              </a:solidFill>
              <a:latin typeface="Gill Sans MT Condensed" panose="020B0506020104020203" pitchFamily="34" charset="0"/>
            </a:rPr>
            <a:t>Asesorar en materia legal a la Presidencia, Gerencias y Jefaturas que así lo requieran, así como </a:t>
          </a:r>
          <a:endParaRPr lang="es-ES" sz="2000" kern="1200" dirty="0" smtClean="0">
            <a:solidFill>
              <a:schemeClr val="tx1"/>
            </a:solidFill>
            <a:latin typeface="Gill Sans MT Condensed" panose="020B0506020104020203" pitchFamily="34" charset="0"/>
          </a:endParaRPr>
        </a:p>
        <a:p>
          <a:pPr lvl="0" algn="ctr" defTabSz="889000">
            <a:lnSpc>
              <a:spcPct val="100000"/>
            </a:lnSpc>
            <a:spcBef>
              <a:spcPct val="0"/>
            </a:spcBef>
            <a:spcAft>
              <a:spcPct val="35000"/>
            </a:spcAft>
          </a:pPr>
          <a:r>
            <a:rPr lang="es-MX" sz="2000" kern="1200" dirty="0" smtClean="0">
              <a:solidFill>
                <a:schemeClr val="tx1"/>
              </a:solidFill>
              <a:latin typeface="Gill Sans MT Condensed" panose="020B0506020104020203" pitchFamily="34" charset="0"/>
            </a:rPr>
            <a:t>velar por el cumplimiento de la Constitución de la Republica, leyes, reglamentos y demás </a:t>
          </a:r>
          <a:endParaRPr lang="es-ES" sz="2000" kern="1200" dirty="0" smtClean="0">
            <a:solidFill>
              <a:schemeClr val="tx1"/>
            </a:solidFill>
            <a:latin typeface="Gill Sans MT Condensed" panose="020B0506020104020203" pitchFamily="34" charset="0"/>
          </a:endParaRPr>
        </a:p>
        <a:p>
          <a:pPr lvl="0" algn="ctr" defTabSz="889000">
            <a:lnSpc>
              <a:spcPct val="100000"/>
            </a:lnSpc>
            <a:spcBef>
              <a:spcPct val="0"/>
            </a:spcBef>
            <a:spcAft>
              <a:spcPct val="35000"/>
            </a:spcAft>
          </a:pPr>
          <a:r>
            <a:rPr lang="es-MX" sz="2000" kern="1200" dirty="0" smtClean="0">
              <a:solidFill>
                <a:schemeClr val="tx1"/>
              </a:solidFill>
              <a:latin typeface="Gill Sans MT Condensed" panose="020B0506020104020203" pitchFamily="34" charset="0"/>
            </a:rPr>
            <a:t>normativa que rige a CIFCO, en los procesos administrativos realizados, en cumplimiento de la </a:t>
          </a:r>
          <a:endParaRPr lang="es-ES" sz="2000" kern="1200" dirty="0" smtClean="0">
            <a:solidFill>
              <a:schemeClr val="tx1"/>
            </a:solidFill>
            <a:latin typeface="Gill Sans MT Condensed" panose="020B0506020104020203" pitchFamily="34" charset="0"/>
          </a:endParaRPr>
        </a:p>
        <a:p>
          <a:pPr lvl="0" algn="ctr" defTabSz="889000">
            <a:lnSpc>
              <a:spcPct val="100000"/>
            </a:lnSpc>
            <a:spcBef>
              <a:spcPct val="0"/>
            </a:spcBef>
            <a:spcAft>
              <a:spcPct val="35000"/>
            </a:spcAft>
          </a:pPr>
          <a:r>
            <a:rPr lang="es-MX" sz="2000" kern="1200" dirty="0" smtClean="0">
              <a:solidFill>
                <a:schemeClr val="tx1"/>
              </a:solidFill>
              <a:latin typeface="Gill Sans MT Condensed" panose="020B0506020104020203" pitchFamily="34" charset="0"/>
            </a:rPr>
            <a:t>finalidad institucional que sean sometidos a su conocimiento, a fin de coadyuvar en la </a:t>
          </a:r>
          <a:endParaRPr lang="es-ES" sz="2000" kern="1200" dirty="0" smtClean="0">
            <a:solidFill>
              <a:schemeClr val="tx1"/>
            </a:solidFill>
            <a:latin typeface="Gill Sans MT Condensed" panose="020B0506020104020203" pitchFamily="34" charset="0"/>
          </a:endParaRPr>
        </a:p>
        <a:p>
          <a:pPr lvl="0" algn="ctr" defTabSz="889000">
            <a:lnSpc>
              <a:spcPct val="100000"/>
            </a:lnSpc>
            <a:spcBef>
              <a:spcPct val="0"/>
            </a:spcBef>
            <a:spcAft>
              <a:spcPct val="35000"/>
            </a:spcAft>
          </a:pPr>
          <a:r>
            <a:rPr lang="es-MX" sz="2000" kern="1200" dirty="0" smtClean="0">
              <a:solidFill>
                <a:schemeClr val="tx1"/>
              </a:solidFill>
              <a:latin typeface="Gill Sans MT Condensed" panose="020B0506020104020203" pitchFamily="34" charset="0"/>
            </a:rPr>
            <a:t>protección de los intereses institucionales, así como realizar trámites notariales, </a:t>
          </a:r>
          <a:endParaRPr lang="es-ES" sz="2000" kern="1200" dirty="0" smtClean="0">
            <a:solidFill>
              <a:schemeClr val="tx1"/>
            </a:solidFill>
            <a:latin typeface="Gill Sans MT Condensed" panose="020B0506020104020203" pitchFamily="34" charset="0"/>
          </a:endParaRPr>
        </a:p>
        <a:p>
          <a:pPr lvl="0" algn="ctr" defTabSz="889000">
            <a:lnSpc>
              <a:spcPct val="100000"/>
            </a:lnSpc>
            <a:spcBef>
              <a:spcPct val="0"/>
            </a:spcBef>
            <a:spcAft>
              <a:spcPct val="35000"/>
            </a:spcAft>
          </a:pPr>
          <a:r>
            <a:rPr lang="es-ES" sz="2000" kern="1200" dirty="0" smtClean="0">
              <a:solidFill>
                <a:schemeClr val="tx1"/>
              </a:solidFill>
              <a:latin typeface="Gill Sans MT Condensed" panose="020B0506020104020203" pitchFamily="34" charset="0"/>
            </a:rPr>
            <a:t>Administrativos, y/o Judiciales.</a:t>
          </a:r>
          <a:endParaRPr lang="es-ES" sz="2000" kern="1200" dirty="0">
            <a:solidFill>
              <a:schemeClr val="tx1"/>
            </a:solidFill>
            <a:latin typeface="Gill Sans MT Condensed" panose="020B0506020104020203" pitchFamily="34" charset="0"/>
          </a:endParaRPr>
        </a:p>
      </dsp:txBody>
      <dsp:txXfrm>
        <a:off x="0" y="1263063"/>
        <a:ext cx="6559825" cy="5081770"/>
      </dsp:txXfrm>
    </dsp:sp>
    <dsp:sp modelId="{CA8433AC-4FA7-4474-B457-251E9865D5AC}">
      <dsp:nvSpPr>
        <dsp:cNvPr id="0" name=""/>
        <dsp:cNvSpPr/>
      </dsp:nvSpPr>
      <dsp:spPr>
        <a:xfrm>
          <a:off x="0" y="5873360"/>
          <a:ext cx="6559825" cy="459869"/>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5F31B2-1423-49E7-A4B7-5B4AE4B92FE3}">
      <dsp:nvSpPr>
        <dsp:cNvPr id="0" name=""/>
        <dsp:cNvSpPr/>
      </dsp:nvSpPr>
      <dsp:spPr>
        <a:xfrm>
          <a:off x="0" y="224725"/>
          <a:ext cx="6559825" cy="1048757"/>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s-ES" sz="4400" kern="1200" dirty="0" smtClean="0">
              <a:latin typeface="Gill Sans MT Condensed" panose="020B0506020104020203" pitchFamily="34" charset="0"/>
            </a:rPr>
            <a:t>GERENCIA DE MERCADEO</a:t>
          </a:r>
          <a:endParaRPr lang="es-ES" sz="4400" kern="1200" dirty="0">
            <a:latin typeface="Gill Sans MT Condensed" panose="020B0506020104020203" pitchFamily="34" charset="0"/>
          </a:endParaRPr>
        </a:p>
      </dsp:txBody>
      <dsp:txXfrm>
        <a:off x="0" y="224725"/>
        <a:ext cx="6559825" cy="1048757"/>
      </dsp:txXfrm>
    </dsp:sp>
    <dsp:sp modelId="{7173D5AD-2CF4-4E75-91B1-981E8F191BA7}">
      <dsp:nvSpPr>
        <dsp:cNvPr id="0" name=""/>
        <dsp:cNvSpPr/>
      </dsp:nvSpPr>
      <dsp:spPr>
        <a:xfrm>
          <a:off x="0" y="1263063"/>
          <a:ext cx="6559825" cy="508177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MX" sz="2800" kern="1200" dirty="0" smtClean="0">
              <a:solidFill>
                <a:schemeClr val="tx1"/>
              </a:solidFill>
              <a:latin typeface="Gill Sans MT Condensed" panose="020B0506020104020203" pitchFamily="34" charset="0"/>
            </a:rPr>
            <a:t>Dirigir, Diseñar y coordinar la planificación de todas las actividades comerciales, eventos y </a:t>
          </a:r>
          <a:endParaRPr lang="es-ES" sz="2800" kern="1200" dirty="0" smtClean="0">
            <a:solidFill>
              <a:schemeClr val="tx1"/>
            </a:solidFill>
            <a:latin typeface="Gill Sans MT Condensed" panose="020B0506020104020203" pitchFamily="34" charset="0"/>
          </a:endParaRPr>
        </a:p>
        <a:p>
          <a:pPr lvl="0" algn="ctr" defTabSz="1244600">
            <a:lnSpc>
              <a:spcPct val="90000"/>
            </a:lnSpc>
            <a:spcBef>
              <a:spcPct val="0"/>
            </a:spcBef>
            <a:spcAft>
              <a:spcPct val="35000"/>
            </a:spcAft>
          </a:pPr>
          <a:r>
            <a:rPr lang="es-MX" sz="2800" kern="1200" dirty="0" smtClean="0">
              <a:solidFill>
                <a:schemeClr val="tx1"/>
              </a:solidFill>
              <a:latin typeface="Gill Sans MT Condensed" panose="020B0506020104020203" pitchFamily="34" charset="0"/>
            </a:rPr>
            <a:t>ferias de la institución de forma innovadora; con el fin de fortalecer la imagen de CIFCO en </a:t>
          </a:r>
          <a:endParaRPr lang="es-ES" sz="2800" kern="1200" dirty="0" smtClean="0">
            <a:solidFill>
              <a:schemeClr val="tx1"/>
            </a:solidFill>
            <a:latin typeface="Gill Sans MT Condensed" panose="020B0506020104020203" pitchFamily="34" charset="0"/>
          </a:endParaRPr>
        </a:p>
        <a:p>
          <a:pPr lvl="0" algn="ctr" defTabSz="1244600">
            <a:lnSpc>
              <a:spcPct val="90000"/>
            </a:lnSpc>
            <a:spcBef>
              <a:spcPct val="0"/>
            </a:spcBef>
            <a:spcAft>
              <a:spcPct val="35000"/>
            </a:spcAft>
          </a:pPr>
          <a:r>
            <a:rPr lang="es-ES" sz="2800" kern="1200" dirty="0" smtClean="0">
              <a:solidFill>
                <a:schemeClr val="tx1"/>
              </a:solidFill>
              <a:latin typeface="Gill Sans MT Condensed" panose="020B0506020104020203" pitchFamily="34" charset="0"/>
            </a:rPr>
            <a:t>el mercado nacional e internacional.</a:t>
          </a:r>
          <a:endParaRPr lang="es-ES" sz="2800" kern="1200" dirty="0">
            <a:solidFill>
              <a:schemeClr val="tx1"/>
            </a:solidFill>
            <a:latin typeface="Gill Sans MT Condensed" panose="020B0506020104020203" pitchFamily="34" charset="0"/>
          </a:endParaRPr>
        </a:p>
      </dsp:txBody>
      <dsp:txXfrm>
        <a:off x="0" y="1263063"/>
        <a:ext cx="6559825" cy="5081770"/>
      </dsp:txXfrm>
    </dsp:sp>
    <dsp:sp modelId="{CA8433AC-4FA7-4474-B457-251E9865D5AC}">
      <dsp:nvSpPr>
        <dsp:cNvPr id="0" name=""/>
        <dsp:cNvSpPr/>
      </dsp:nvSpPr>
      <dsp:spPr>
        <a:xfrm>
          <a:off x="0" y="5873360"/>
          <a:ext cx="6559825" cy="459869"/>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5F31B2-1423-49E7-A4B7-5B4AE4B92FE3}">
      <dsp:nvSpPr>
        <dsp:cNvPr id="0" name=""/>
        <dsp:cNvSpPr/>
      </dsp:nvSpPr>
      <dsp:spPr>
        <a:xfrm>
          <a:off x="0" y="224725"/>
          <a:ext cx="6559825" cy="1048757"/>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s-ES" sz="4400" kern="1200" dirty="0" smtClean="0">
              <a:latin typeface="Gill Sans MT Condensed" panose="020B0506020104020203" pitchFamily="34" charset="0"/>
            </a:rPr>
            <a:t>GERENCIA DE VENTAS</a:t>
          </a:r>
          <a:endParaRPr lang="es-ES" sz="4400" kern="1200" dirty="0">
            <a:latin typeface="Gill Sans MT Condensed" panose="020B0506020104020203" pitchFamily="34" charset="0"/>
          </a:endParaRPr>
        </a:p>
      </dsp:txBody>
      <dsp:txXfrm>
        <a:off x="0" y="224725"/>
        <a:ext cx="6559825" cy="1048757"/>
      </dsp:txXfrm>
    </dsp:sp>
    <dsp:sp modelId="{7173D5AD-2CF4-4E75-91B1-981E8F191BA7}">
      <dsp:nvSpPr>
        <dsp:cNvPr id="0" name=""/>
        <dsp:cNvSpPr/>
      </dsp:nvSpPr>
      <dsp:spPr>
        <a:xfrm>
          <a:off x="0" y="1263063"/>
          <a:ext cx="6559825" cy="508177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MX" sz="2400" kern="1200" dirty="0" smtClean="0">
              <a:solidFill>
                <a:schemeClr val="tx1"/>
              </a:solidFill>
              <a:latin typeface="Gill Sans MT Condensed" panose="020B0506020104020203" pitchFamily="34" charset="0"/>
            </a:rPr>
            <a:t>Coordinar y ejecutar los planes de negocios nacionales e internacionales, </a:t>
          </a:r>
          <a:endParaRPr lang="es-ES" sz="2400" kern="1200" dirty="0" smtClean="0">
            <a:solidFill>
              <a:schemeClr val="tx1"/>
            </a:solidFill>
            <a:latin typeface="Gill Sans MT Condensed" panose="020B0506020104020203" pitchFamily="34" charset="0"/>
          </a:endParaRPr>
        </a:p>
        <a:p>
          <a:pPr lvl="0" algn="ctr" defTabSz="1066800">
            <a:lnSpc>
              <a:spcPct val="90000"/>
            </a:lnSpc>
            <a:spcBef>
              <a:spcPct val="0"/>
            </a:spcBef>
            <a:spcAft>
              <a:spcPct val="35000"/>
            </a:spcAft>
          </a:pPr>
          <a:r>
            <a:rPr lang="es-MX" sz="2400" kern="1200" dirty="0" smtClean="0">
              <a:solidFill>
                <a:schemeClr val="tx1"/>
              </a:solidFill>
              <a:latin typeface="Gill Sans MT Condensed" panose="020B0506020104020203" pitchFamily="34" charset="0"/>
            </a:rPr>
            <a:t>mediante la planificación, coordinación, dirección y control de las actividades del área de </a:t>
          </a:r>
          <a:endParaRPr lang="es-ES" sz="2400" kern="1200" dirty="0" smtClean="0">
            <a:solidFill>
              <a:schemeClr val="tx1"/>
            </a:solidFill>
            <a:latin typeface="Gill Sans MT Condensed" panose="020B0506020104020203" pitchFamily="34" charset="0"/>
          </a:endParaRPr>
        </a:p>
        <a:p>
          <a:pPr lvl="0" algn="ctr" defTabSz="1066800">
            <a:lnSpc>
              <a:spcPct val="90000"/>
            </a:lnSpc>
            <a:spcBef>
              <a:spcPct val="0"/>
            </a:spcBef>
            <a:spcAft>
              <a:spcPct val="35000"/>
            </a:spcAft>
          </a:pPr>
          <a:r>
            <a:rPr lang="es-MX" sz="2400" kern="1200" dirty="0" smtClean="0">
              <a:solidFill>
                <a:schemeClr val="tx1"/>
              </a:solidFill>
              <a:latin typeface="Gill Sans MT Condensed" panose="020B0506020104020203" pitchFamily="34" charset="0"/>
            </a:rPr>
            <a:t>ventas, banquetes y patrocinios ; así como verificar todas aquellas variables del mercado e </a:t>
          </a:r>
          <a:endParaRPr lang="es-ES" sz="2400" kern="1200" dirty="0" smtClean="0">
            <a:solidFill>
              <a:schemeClr val="tx1"/>
            </a:solidFill>
            <a:latin typeface="Gill Sans MT Condensed" panose="020B0506020104020203" pitchFamily="34" charset="0"/>
          </a:endParaRPr>
        </a:p>
        <a:p>
          <a:pPr lvl="0" algn="ctr" defTabSz="1066800">
            <a:lnSpc>
              <a:spcPct val="90000"/>
            </a:lnSpc>
            <a:spcBef>
              <a:spcPct val="0"/>
            </a:spcBef>
            <a:spcAft>
              <a:spcPct val="35000"/>
            </a:spcAft>
          </a:pPr>
          <a:r>
            <a:rPr lang="es-MX" sz="2400" kern="1200" dirty="0" smtClean="0">
              <a:solidFill>
                <a:schemeClr val="tx1"/>
              </a:solidFill>
              <a:latin typeface="Gill Sans MT Condensed" panose="020B0506020104020203" pitchFamily="34" charset="0"/>
            </a:rPr>
            <a:t>indicadores de calidad, servicio y precio que nos lleven a mejorar la relación con nuestros </a:t>
          </a:r>
          <a:endParaRPr lang="es-ES" sz="2400" kern="1200" dirty="0" smtClean="0">
            <a:solidFill>
              <a:schemeClr val="tx1"/>
            </a:solidFill>
            <a:latin typeface="Gill Sans MT Condensed" panose="020B0506020104020203" pitchFamily="34" charset="0"/>
          </a:endParaRPr>
        </a:p>
        <a:p>
          <a:pPr lvl="0" algn="ctr" defTabSz="1066800">
            <a:lnSpc>
              <a:spcPct val="90000"/>
            </a:lnSpc>
            <a:spcBef>
              <a:spcPct val="0"/>
            </a:spcBef>
            <a:spcAft>
              <a:spcPct val="35000"/>
            </a:spcAft>
          </a:pPr>
          <a:r>
            <a:rPr lang="es-MX" sz="2400" kern="1200" dirty="0" smtClean="0">
              <a:solidFill>
                <a:schemeClr val="tx1"/>
              </a:solidFill>
              <a:latin typeface="Gill Sans MT Condensed" panose="020B0506020104020203" pitchFamily="34" charset="0"/>
            </a:rPr>
            <a:t>clientes, cumpliendo con las Políticas y Procedimientos para resguardar los intereses de la </a:t>
          </a:r>
          <a:endParaRPr lang="es-ES" sz="2400" kern="1200" dirty="0" smtClean="0">
            <a:solidFill>
              <a:schemeClr val="tx1"/>
            </a:solidFill>
            <a:latin typeface="Gill Sans MT Condensed" panose="020B0506020104020203" pitchFamily="34" charset="0"/>
          </a:endParaRPr>
        </a:p>
        <a:p>
          <a:pPr lvl="0" algn="ctr" defTabSz="1066800">
            <a:lnSpc>
              <a:spcPct val="90000"/>
            </a:lnSpc>
            <a:spcBef>
              <a:spcPct val="0"/>
            </a:spcBef>
            <a:spcAft>
              <a:spcPct val="35000"/>
            </a:spcAft>
          </a:pPr>
          <a:r>
            <a:rPr lang="es-ES" sz="2400" kern="1200" dirty="0" smtClean="0">
              <a:solidFill>
                <a:schemeClr val="tx1"/>
              </a:solidFill>
              <a:latin typeface="Gill Sans MT Condensed" panose="020B0506020104020203" pitchFamily="34" charset="0"/>
            </a:rPr>
            <a:t>Institución.</a:t>
          </a:r>
        </a:p>
        <a:p>
          <a:pPr lvl="0" algn="ctr" defTabSz="1066800">
            <a:lnSpc>
              <a:spcPct val="90000"/>
            </a:lnSpc>
            <a:spcBef>
              <a:spcPct val="0"/>
            </a:spcBef>
            <a:spcAft>
              <a:spcPct val="35000"/>
            </a:spcAft>
          </a:pPr>
          <a:endParaRPr lang="es-ES" sz="2800" kern="1200" dirty="0">
            <a:solidFill>
              <a:schemeClr val="tx1"/>
            </a:solidFill>
            <a:latin typeface="Gill Sans MT Condensed" panose="020B0506020104020203" pitchFamily="34" charset="0"/>
          </a:endParaRPr>
        </a:p>
      </dsp:txBody>
      <dsp:txXfrm>
        <a:off x="0" y="1263063"/>
        <a:ext cx="6559825" cy="5081770"/>
      </dsp:txXfrm>
    </dsp:sp>
    <dsp:sp modelId="{CA8433AC-4FA7-4474-B457-251E9865D5AC}">
      <dsp:nvSpPr>
        <dsp:cNvPr id="0" name=""/>
        <dsp:cNvSpPr/>
      </dsp:nvSpPr>
      <dsp:spPr>
        <a:xfrm>
          <a:off x="0" y="5873360"/>
          <a:ext cx="6559825" cy="459869"/>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5F31B2-1423-49E7-A4B7-5B4AE4B92FE3}">
      <dsp:nvSpPr>
        <dsp:cNvPr id="0" name=""/>
        <dsp:cNvSpPr/>
      </dsp:nvSpPr>
      <dsp:spPr>
        <a:xfrm>
          <a:off x="0" y="224725"/>
          <a:ext cx="6559825" cy="1048757"/>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s-ES" sz="4400" kern="1200" dirty="0" smtClean="0">
              <a:latin typeface="Gill Sans MT Condensed" panose="020B0506020104020203" pitchFamily="34" charset="0"/>
            </a:rPr>
            <a:t>INFORMATICA</a:t>
          </a:r>
          <a:endParaRPr lang="es-ES" sz="4400" kern="1200" dirty="0">
            <a:latin typeface="Gill Sans MT Condensed" panose="020B0506020104020203" pitchFamily="34" charset="0"/>
          </a:endParaRPr>
        </a:p>
      </dsp:txBody>
      <dsp:txXfrm>
        <a:off x="0" y="224725"/>
        <a:ext cx="6559825" cy="1048757"/>
      </dsp:txXfrm>
    </dsp:sp>
    <dsp:sp modelId="{7173D5AD-2CF4-4E75-91B1-981E8F191BA7}">
      <dsp:nvSpPr>
        <dsp:cNvPr id="0" name=""/>
        <dsp:cNvSpPr/>
      </dsp:nvSpPr>
      <dsp:spPr>
        <a:xfrm>
          <a:off x="0" y="1263063"/>
          <a:ext cx="6559825" cy="508177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MX" sz="2400" kern="1200" dirty="0" smtClean="0">
              <a:solidFill>
                <a:schemeClr val="tx1"/>
              </a:solidFill>
              <a:latin typeface="Gill Sans MT Condensed" panose="020B0506020104020203" pitchFamily="34" charset="0"/>
            </a:rPr>
            <a:t>Gestionar y coordinar los recursos necesarios relacionados con el desarrollo e implementación </a:t>
          </a:r>
          <a:endParaRPr lang="es-ES" sz="2400" kern="1200" dirty="0" smtClean="0">
            <a:solidFill>
              <a:schemeClr val="tx1"/>
            </a:solidFill>
            <a:latin typeface="Gill Sans MT Condensed" panose="020B0506020104020203" pitchFamily="34" charset="0"/>
          </a:endParaRPr>
        </a:p>
        <a:p>
          <a:pPr lvl="0" algn="ctr" defTabSz="1066800">
            <a:lnSpc>
              <a:spcPct val="90000"/>
            </a:lnSpc>
            <a:spcBef>
              <a:spcPct val="0"/>
            </a:spcBef>
            <a:spcAft>
              <a:spcPct val="35000"/>
            </a:spcAft>
          </a:pPr>
          <a:r>
            <a:rPr lang="es-MX" sz="2400" kern="1200" dirty="0" smtClean="0">
              <a:solidFill>
                <a:schemeClr val="tx1"/>
              </a:solidFill>
              <a:latin typeface="Gill Sans MT Condensed" panose="020B0506020104020203" pitchFamily="34" charset="0"/>
            </a:rPr>
            <a:t>de las tecnologías de información y comunicación de la institución con la finalidad de mejorar </a:t>
          </a:r>
          <a:endParaRPr lang="es-ES" sz="2400" kern="1200" dirty="0" smtClean="0">
            <a:solidFill>
              <a:schemeClr val="tx1"/>
            </a:solidFill>
            <a:latin typeface="Gill Sans MT Condensed" panose="020B0506020104020203" pitchFamily="34" charset="0"/>
          </a:endParaRPr>
        </a:p>
        <a:p>
          <a:pPr lvl="0" algn="ctr" defTabSz="1066800">
            <a:lnSpc>
              <a:spcPct val="90000"/>
            </a:lnSpc>
            <a:spcBef>
              <a:spcPct val="0"/>
            </a:spcBef>
            <a:spcAft>
              <a:spcPct val="35000"/>
            </a:spcAft>
          </a:pPr>
          <a:r>
            <a:rPr lang="es-MX" sz="2400" kern="1200" dirty="0" smtClean="0">
              <a:solidFill>
                <a:schemeClr val="tx1"/>
              </a:solidFill>
              <a:latin typeface="Gill Sans MT Condensed" panose="020B0506020104020203" pitchFamily="34" charset="0"/>
            </a:rPr>
            <a:t>el procesamiento, almacenamiento y transmisión de la información.</a:t>
          </a:r>
          <a:endParaRPr lang="es-ES" sz="2800" kern="1200" dirty="0">
            <a:solidFill>
              <a:schemeClr val="tx1"/>
            </a:solidFill>
            <a:latin typeface="Gill Sans MT Condensed" panose="020B0506020104020203" pitchFamily="34" charset="0"/>
          </a:endParaRPr>
        </a:p>
      </dsp:txBody>
      <dsp:txXfrm>
        <a:off x="0" y="1263063"/>
        <a:ext cx="6559825" cy="5081770"/>
      </dsp:txXfrm>
    </dsp:sp>
    <dsp:sp modelId="{CA8433AC-4FA7-4474-B457-251E9865D5AC}">
      <dsp:nvSpPr>
        <dsp:cNvPr id="0" name=""/>
        <dsp:cNvSpPr/>
      </dsp:nvSpPr>
      <dsp:spPr>
        <a:xfrm>
          <a:off x="0" y="5873360"/>
          <a:ext cx="6559825" cy="459869"/>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5F31B2-1423-49E7-A4B7-5B4AE4B92FE3}">
      <dsp:nvSpPr>
        <dsp:cNvPr id="0" name=""/>
        <dsp:cNvSpPr/>
      </dsp:nvSpPr>
      <dsp:spPr>
        <a:xfrm>
          <a:off x="0" y="224725"/>
          <a:ext cx="6559825" cy="1048757"/>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s-ES" sz="4400" kern="1200" dirty="0" smtClean="0">
              <a:latin typeface="Gill Sans MT Condensed" panose="020B0506020104020203" pitchFamily="34" charset="0"/>
            </a:rPr>
            <a:t>SEGURIDAD</a:t>
          </a:r>
          <a:endParaRPr lang="es-ES" sz="4400" kern="1200" dirty="0">
            <a:latin typeface="Gill Sans MT Condensed" panose="020B0506020104020203" pitchFamily="34" charset="0"/>
          </a:endParaRPr>
        </a:p>
      </dsp:txBody>
      <dsp:txXfrm>
        <a:off x="0" y="224725"/>
        <a:ext cx="6559825" cy="1048757"/>
      </dsp:txXfrm>
    </dsp:sp>
    <dsp:sp modelId="{7173D5AD-2CF4-4E75-91B1-981E8F191BA7}">
      <dsp:nvSpPr>
        <dsp:cNvPr id="0" name=""/>
        <dsp:cNvSpPr/>
      </dsp:nvSpPr>
      <dsp:spPr>
        <a:xfrm>
          <a:off x="0" y="1263063"/>
          <a:ext cx="6559825" cy="508177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MX" sz="2400" kern="1200" dirty="0" smtClean="0">
              <a:solidFill>
                <a:schemeClr val="tx1"/>
              </a:solidFill>
              <a:latin typeface="Gill Sans MT Condensed" panose="020B0506020104020203" pitchFamily="34" charset="0"/>
            </a:rPr>
            <a:t>Dirigir, organizar, supervisar y gestionar todos los aspectos relacionados con la seguridad </a:t>
          </a:r>
          <a:endParaRPr lang="es-ES" sz="2400" kern="1200" dirty="0" smtClean="0">
            <a:solidFill>
              <a:schemeClr val="tx1"/>
            </a:solidFill>
            <a:latin typeface="Gill Sans MT Condensed" panose="020B0506020104020203" pitchFamily="34" charset="0"/>
          </a:endParaRPr>
        </a:p>
        <a:p>
          <a:pPr lvl="0" algn="ctr" defTabSz="1066800">
            <a:lnSpc>
              <a:spcPct val="90000"/>
            </a:lnSpc>
            <a:spcBef>
              <a:spcPct val="0"/>
            </a:spcBef>
            <a:spcAft>
              <a:spcPct val="35000"/>
            </a:spcAft>
          </a:pPr>
          <a:r>
            <a:rPr lang="es-MX" sz="2400" kern="1200" dirty="0" smtClean="0">
              <a:solidFill>
                <a:schemeClr val="tx1"/>
              </a:solidFill>
              <a:latin typeface="Gill Sans MT Condensed" panose="020B0506020104020203" pitchFamily="34" charset="0"/>
            </a:rPr>
            <a:t>interna y externa de la institución.</a:t>
          </a:r>
          <a:endParaRPr lang="es-ES" sz="2800" kern="1200" dirty="0">
            <a:solidFill>
              <a:schemeClr val="tx1"/>
            </a:solidFill>
            <a:latin typeface="Gill Sans MT Condensed" panose="020B0506020104020203" pitchFamily="34" charset="0"/>
          </a:endParaRPr>
        </a:p>
      </dsp:txBody>
      <dsp:txXfrm>
        <a:off x="0" y="1263063"/>
        <a:ext cx="6559825" cy="5081770"/>
      </dsp:txXfrm>
    </dsp:sp>
    <dsp:sp modelId="{CA8433AC-4FA7-4474-B457-251E9865D5AC}">
      <dsp:nvSpPr>
        <dsp:cNvPr id="0" name=""/>
        <dsp:cNvSpPr/>
      </dsp:nvSpPr>
      <dsp:spPr>
        <a:xfrm>
          <a:off x="0" y="5873360"/>
          <a:ext cx="6559825" cy="459869"/>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5F31B2-1423-49E7-A4B7-5B4AE4B92FE3}">
      <dsp:nvSpPr>
        <dsp:cNvPr id="0" name=""/>
        <dsp:cNvSpPr/>
      </dsp:nvSpPr>
      <dsp:spPr>
        <a:xfrm>
          <a:off x="41326" y="224725"/>
          <a:ext cx="6212416" cy="1048757"/>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s-ES" sz="4000" kern="1200" dirty="0" smtClean="0">
              <a:latin typeface="Gill Sans MT Condensed" panose="020B0506020104020203" pitchFamily="34" charset="0"/>
            </a:rPr>
            <a:t>DIRECCION ADMINISTRATIVA FINANCIERA</a:t>
          </a:r>
          <a:endParaRPr lang="es-ES" sz="4000" kern="1200" dirty="0">
            <a:latin typeface="Gill Sans MT Condensed" panose="020B0506020104020203" pitchFamily="34" charset="0"/>
          </a:endParaRPr>
        </a:p>
      </dsp:txBody>
      <dsp:txXfrm>
        <a:off x="41326" y="224725"/>
        <a:ext cx="6212416" cy="1048757"/>
      </dsp:txXfrm>
    </dsp:sp>
    <dsp:sp modelId="{7173D5AD-2CF4-4E75-91B1-981E8F191BA7}">
      <dsp:nvSpPr>
        <dsp:cNvPr id="0" name=""/>
        <dsp:cNvSpPr/>
      </dsp:nvSpPr>
      <dsp:spPr>
        <a:xfrm>
          <a:off x="800" y="1263063"/>
          <a:ext cx="312296" cy="508177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endParaRPr lang="es-ES" sz="2800" kern="1200" dirty="0">
            <a:solidFill>
              <a:schemeClr val="tx1"/>
            </a:solidFill>
            <a:latin typeface="Gill Sans MT Condensed" panose="020B0506020104020203" pitchFamily="34" charset="0"/>
          </a:endParaRPr>
        </a:p>
      </dsp:txBody>
      <dsp:txXfrm>
        <a:off x="800" y="1263063"/>
        <a:ext cx="312296" cy="5081770"/>
      </dsp:txXfrm>
    </dsp:sp>
    <dsp:sp modelId="{A2FCFC13-23BF-46C5-82B2-E7A3B0170A3F}">
      <dsp:nvSpPr>
        <dsp:cNvPr id="0" name=""/>
        <dsp:cNvSpPr/>
      </dsp:nvSpPr>
      <dsp:spPr>
        <a:xfrm>
          <a:off x="10881" y="1232415"/>
          <a:ext cx="6245927" cy="496013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MX" sz="2800" kern="1200" dirty="0" smtClean="0">
              <a:solidFill>
                <a:schemeClr val="tx1"/>
              </a:solidFill>
              <a:latin typeface="Gill Sans MT Condensed" panose="020B0506020104020203" pitchFamily="34" charset="0"/>
            </a:rPr>
            <a:t>Planificar, coordinar y dirigir los procesos administrativos, financieros, de acuerdo a las Políticas y Lineamientos institucionales, el Marco Legal y Normativo vigente para el cumplimiento de la Misión, Visión y Objetivos Estratégicos del CIFCO</a:t>
          </a:r>
          <a:endParaRPr lang="es-ES" sz="2800" kern="1200" dirty="0" smtClean="0">
            <a:solidFill>
              <a:schemeClr val="tx1"/>
            </a:solidFill>
            <a:latin typeface="Gill Sans MT Condensed" panose="020B0506020104020203" pitchFamily="34" charset="0"/>
          </a:endParaRPr>
        </a:p>
        <a:p>
          <a:pPr marL="0" marR="0" lvl="0" indent="0" algn="ctr" defTabSz="914400" eaLnBrk="1" fontAlgn="auto" latinLnBrk="0" hangingPunct="1">
            <a:lnSpc>
              <a:spcPct val="100000"/>
            </a:lnSpc>
            <a:spcBef>
              <a:spcPct val="0"/>
            </a:spcBef>
            <a:spcAft>
              <a:spcPts val="0"/>
            </a:spcAft>
            <a:buClrTx/>
            <a:buSzTx/>
            <a:buFontTx/>
            <a:buNone/>
            <a:tabLst/>
            <a:defRPr/>
          </a:pPr>
          <a:endParaRPr lang="es-ES" sz="2800" kern="1200" dirty="0" smtClean="0">
            <a:solidFill>
              <a:schemeClr val="tx1"/>
            </a:solidFill>
            <a:latin typeface="Gill Sans MT Condensed" panose="020B0506020104020203" pitchFamily="34" charset="0"/>
          </a:endParaRPr>
        </a:p>
        <a:p>
          <a:pPr lvl="0" algn="ctr" defTabSz="1244600">
            <a:lnSpc>
              <a:spcPct val="90000"/>
            </a:lnSpc>
            <a:spcBef>
              <a:spcPct val="0"/>
            </a:spcBef>
            <a:spcAft>
              <a:spcPct val="35000"/>
            </a:spcAft>
          </a:pPr>
          <a:endParaRPr lang="es-ES" sz="2800" kern="1200" dirty="0">
            <a:solidFill>
              <a:schemeClr val="tx1"/>
            </a:solidFill>
            <a:latin typeface="Gill Sans MT Condensed" panose="020B0506020104020203" pitchFamily="34" charset="0"/>
          </a:endParaRPr>
        </a:p>
      </dsp:txBody>
      <dsp:txXfrm>
        <a:off x="10881" y="1232415"/>
        <a:ext cx="6245927" cy="4960130"/>
      </dsp:txXfrm>
    </dsp:sp>
    <dsp:sp modelId="{CA8433AC-4FA7-4474-B457-251E9865D5AC}">
      <dsp:nvSpPr>
        <dsp:cNvPr id="0" name=""/>
        <dsp:cNvSpPr/>
      </dsp:nvSpPr>
      <dsp:spPr>
        <a:xfrm>
          <a:off x="0" y="5873360"/>
          <a:ext cx="6559825" cy="459869"/>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5F31B2-1423-49E7-A4B7-5B4AE4B92FE3}">
      <dsp:nvSpPr>
        <dsp:cNvPr id="0" name=""/>
        <dsp:cNvSpPr/>
      </dsp:nvSpPr>
      <dsp:spPr>
        <a:xfrm>
          <a:off x="0" y="224725"/>
          <a:ext cx="6559825" cy="1048757"/>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s-ES" sz="4400" kern="1200" dirty="0" smtClean="0">
              <a:latin typeface="Gill Sans MT Condensed" panose="020B0506020104020203" pitchFamily="34" charset="0"/>
            </a:rPr>
            <a:t>GERENCIA DE RECURSOS HUMANOS</a:t>
          </a:r>
          <a:endParaRPr lang="es-ES" sz="4400" kern="1200" dirty="0">
            <a:latin typeface="Gill Sans MT Condensed" panose="020B0506020104020203" pitchFamily="34" charset="0"/>
          </a:endParaRPr>
        </a:p>
      </dsp:txBody>
      <dsp:txXfrm>
        <a:off x="0" y="224725"/>
        <a:ext cx="6559825" cy="1048757"/>
      </dsp:txXfrm>
    </dsp:sp>
    <dsp:sp modelId="{7173D5AD-2CF4-4E75-91B1-981E8F191BA7}">
      <dsp:nvSpPr>
        <dsp:cNvPr id="0" name=""/>
        <dsp:cNvSpPr/>
      </dsp:nvSpPr>
      <dsp:spPr>
        <a:xfrm>
          <a:off x="0" y="1263063"/>
          <a:ext cx="6559825" cy="508177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MX" sz="2400" kern="1200" dirty="0" smtClean="0">
              <a:solidFill>
                <a:schemeClr val="tx1"/>
              </a:solidFill>
              <a:latin typeface="Gill Sans MT Condensed" panose="020B0506020104020203" pitchFamily="34" charset="0"/>
            </a:rPr>
            <a:t>Planificar, dirigir y controlar las actividades relacionadas con la administración del recurso </a:t>
          </a:r>
          <a:endParaRPr lang="es-ES" sz="2400" kern="1200" dirty="0" smtClean="0">
            <a:solidFill>
              <a:schemeClr val="tx1"/>
            </a:solidFill>
            <a:latin typeface="Gill Sans MT Condensed" panose="020B0506020104020203" pitchFamily="34" charset="0"/>
          </a:endParaRPr>
        </a:p>
        <a:p>
          <a:pPr lvl="0" algn="ctr" defTabSz="1066800">
            <a:lnSpc>
              <a:spcPct val="90000"/>
            </a:lnSpc>
            <a:spcBef>
              <a:spcPct val="0"/>
            </a:spcBef>
            <a:spcAft>
              <a:spcPct val="35000"/>
            </a:spcAft>
          </a:pPr>
          <a:r>
            <a:rPr lang="es-MX" sz="2400" kern="1200" dirty="0" smtClean="0">
              <a:solidFill>
                <a:schemeClr val="tx1"/>
              </a:solidFill>
              <a:latin typeface="Gill Sans MT Condensed" panose="020B0506020104020203" pitchFamily="34" charset="0"/>
            </a:rPr>
            <a:t>humano de la institución, proponer y dar seguimiento a las políticas laborales y programas de </a:t>
          </a:r>
          <a:endParaRPr lang="es-ES" sz="2400" kern="1200" dirty="0" smtClean="0">
            <a:solidFill>
              <a:schemeClr val="tx1"/>
            </a:solidFill>
            <a:latin typeface="Gill Sans MT Condensed" panose="020B0506020104020203" pitchFamily="34" charset="0"/>
          </a:endParaRPr>
        </a:p>
        <a:p>
          <a:pPr lvl="0" algn="ctr" defTabSz="1066800">
            <a:lnSpc>
              <a:spcPct val="90000"/>
            </a:lnSpc>
            <a:spcBef>
              <a:spcPct val="0"/>
            </a:spcBef>
            <a:spcAft>
              <a:spcPct val="35000"/>
            </a:spcAft>
          </a:pPr>
          <a:r>
            <a:rPr lang="es-MX" sz="2400" kern="1200" dirty="0" smtClean="0">
              <a:solidFill>
                <a:schemeClr val="tx1"/>
              </a:solidFill>
              <a:latin typeface="Gill Sans MT Condensed" panose="020B0506020104020203" pitchFamily="34" charset="0"/>
            </a:rPr>
            <a:t>incentivo laboral, supervisar y ser parte de los procedimientos de reclutamiento, selección, y </a:t>
          </a:r>
          <a:endParaRPr lang="es-ES" sz="2400" kern="1200" dirty="0" smtClean="0">
            <a:solidFill>
              <a:schemeClr val="tx1"/>
            </a:solidFill>
            <a:latin typeface="Gill Sans MT Condensed" panose="020B0506020104020203" pitchFamily="34" charset="0"/>
          </a:endParaRPr>
        </a:p>
        <a:p>
          <a:pPr lvl="0" algn="ctr" defTabSz="1066800">
            <a:lnSpc>
              <a:spcPct val="90000"/>
            </a:lnSpc>
            <a:spcBef>
              <a:spcPct val="0"/>
            </a:spcBef>
            <a:spcAft>
              <a:spcPct val="35000"/>
            </a:spcAft>
          </a:pPr>
          <a:r>
            <a:rPr lang="es-MX" sz="2400" kern="1200" dirty="0" smtClean="0">
              <a:solidFill>
                <a:schemeClr val="tx1"/>
              </a:solidFill>
              <a:latin typeface="Gill Sans MT Condensed" panose="020B0506020104020203" pitchFamily="34" charset="0"/>
            </a:rPr>
            <a:t>formación de personal, así como también gestionar los procedimientos administrativos </a:t>
          </a:r>
          <a:endParaRPr lang="es-ES" sz="2400" kern="1200" dirty="0" smtClean="0">
            <a:solidFill>
              <a:schemeClr val="tx1"/>
            </a:solidFill>
            <a:latin typeface="Gill Sans MT Condensed" panose="020B0506020104020203" pitchFamily="34" charset="0"/>
          </a:endParaRPr>
        </a:p>
        <a:p>
          <a:pPr lvl="0" algn="ctr" defTabSz="1066800">
            <a:lnSpc>
              <a:spcPct val="90000"/>
            </a:lnSpc>
            <a:spcBef>
              <a:spcPct val="0"/>
            </a:spcBef>
            <a:spcAft>
              <a:spcPct val="35000"/>
            </a:spcAft>
          </a:pPr>
          <a:r>
            <a:rPr lang="es-MX" sz="2400" kern="1200" dirty="0" smtClean="0">
              <a:solidFill>
                <a:schemeClr val="tx1"/>
              </a:solidFill>
              <a:latin typeface="Gill Sans MT Condensed" panose="020B0506020104020203" pitchFamily="34" charset="0"/>
            </a:rPr>
            <a:t>correspondientes, cumpliendo de esta manera con los objetivos y plan estratégico de la </a:t>
          </a:r>
          <a:endParaRPr lang="es-ES" sz="2400" kern="1200" dirty="0" smtClean="0">
            <a:solidFill>
              <a:schemeClr val="tx1"/>
            </a:solidFill>
            <a:latin typeface="Gill Sans MT Condensed" panose="020B0506020104020203" pitchFamily="34" charset="0"/>
          </a:endParaRPr>
        </a:p>
        <a:p>
          <a:pPr lvl="0" algn="ctr" defTabSz="1066800">
            <a:lnSpc>
              <a:spcPct val="90000"/>
            </a:lnSpc>
            <a:spcBef>
              <a:spcPct val="0"/>
            </a:spcBef>
            <a:spcAft>
              <a:spcPct val="35000"/>
            </a:spcAft>
          </a:pPr>
          <a:r>
            <a:rPr lang="es-ES" sz="2400" kern="1200" dirty="0" smtClean="0">
              <a:solidFill>
                <a:schemeClr val="tx1"/>
              </a:solidFill>
              <a:latin typeface="Gill Sans MT Condensed" panose="020B0506020104020203" pitchFamily="34" charset="0"/>
            </a:rPr>
            <a:t>Institución.</a:t>
          </a:r>
          <a:endParaRPr lang="es-ES" sz="2800" kern="1200" dirty="0">
            <a:solidFill>
              <a:schemeClr val="tx1"/>
            </a:solidFill>
            <a:latin typeface="Gill Sans MT Condensed" panose="020B0506020104020203" pitchFamily="34" charset="0"/>
          </a:endParaRPr>
        </a:p>
      </dsp:txBody>
      <dsp:txXfrm>
        <a:off x="0" y="1263063"/>
        <a:ext cx="6559825" cy="5081770"/>
      </dsp:txXfrm>
    </dsp:sp>
    <dsp:sp modelId="{CA8433AC-4FA7-4474-B457-251E9865D5AC}">
      <dsp:nvSpPr>
        <dsp:cNvPr id="0" name=""/>
        <dsp:cNvSpPr/>
      </dsp:nvSpPr>
      <dsp:spPr>
        <a:xfrm>
          <a:off x="0" y="5873360"/>
          <a:ext cx="6559825" cy="459869"/>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5F31B2-1423-49E7-A4B7-5B4AE4B92FE3}">
      <dsp:nvSpPr>
        <dsp:cNvPr id="0" name=""/>
        <dsp:cNvSpPr/>
      </dsp:nvSpPr>
      <dsp:spPr>
        <a:xfrm>
          <a:off x="0" y="224725"/>
          <a:ext cx="6559825" cy="1048757"/>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s-ES" sz="4400" kern="1200" dirty="0" smtClean="0">
              <a:latin typeface="Gill Sans MT Condensed" panose="020B0506020104020203" pitchFamily="34" charset="0"/>
            </a:rPr>
            <a:t>PLANIFICACION</a:t>
          </a:r>
          <a:endParaRPr lang="es-ES" sz="4400" kern="1200" dirty="0">
            <a:latin typeface="Gill Sans MT Condensed" panose="020B0506020104020203" pitchFamily="34" charset="0"/>
          </a:endParaRPr>
        </a:p>
      </dsp:txBody>
      <dsp:txXfrm>
        <a:off x="0" y="224725"/>
        <a:ext cx="6559825" cy="1048757"/>
      </dsp:txXfrm>
    </dsp:sp>
    <dsp:sp modelId="{7173D5AD-2CF4-4E75-91B1-981E8F191BA7}">
      <dsp:nvSpPr>
        <dsp:cNvPr id="0" name=""/>
        <dsp:cNvSpPr/>
      </dsp:nvSpPr>
      <dsp:spPr>
        <a:xfrm>
          <a:off x="0" y="1263063"/>
          <a:ext cx="6559825" cy="508177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MX" sz="2400" kern="1200" dirty="0" smtClean="0">
              <a:solidFill>
                <a:schemeClr val="tx1"/>
              </a:solidFill>
              <a:latin typeface="Gill Sans MT Condensed" panose="020B0506020104020203" pitchFamily="34" charset="0"/>
            </a:rPr>
            <a:t>Dirigir, coordinar y evaluar los procesos de planificación estratégica y operativa, así como </a:t>
          </a:r>
          <a:endParaRPr lang="es-ES" sz="2400" kern="1200" dirty="0" smtClean="0">
            <a:solidFill>
              <a:schemeClr val="tx1"/>
            </a:solidFill>
            <a:latin typeface="Gill Sans MT Condensed" panose="020B0506020104020203" pitchFamily="34" charset="0"/>
          </a:endParaRPr>
        </a:p>
        <a:p>
          <a:pPr lvl="0" algn="ctr" defTabSz="1066800">
            <a:lnSpc>
              <a:spcPct val="90000"/>
            </a:lnSpc>
            <a:spcBef>
              <a:spcPct val="0"/>
            </a:spcBef>
            <a:spcAft>
              <a:spcPct val="35000"/>
            </a:spcAft>
          </a:pPr>
          <a:r>
            <a:rPr lang="es-MX" sz="2400" kern="1200" dirty="0" smtClean="0">
              <a:solidFill>
                <a:schemeClr val="tx1"/>
              </a:solidFill>
              <a:latin typeface="Gill Sans MT Condensed" panose="020B0506020104020203" pitchFamily="34" charset="0"/>
            </a:rPr>
            <a:t>también realizar el seguimiento al Plan Operativo Anual de las diferentes unidades </a:t>
          </a:r>
          <a:endParaRPr lang="es-ES" sz="2400" kern="1200" dirty="0" smtClean="0">
            <a:solidFill>
              <a:schemeClr val="tx1"/>
            </a:solidFill>
            <a:latin typeface="Gill Sans MT Condensed" panose="020B0506020104020203" pitchFamily="34" charset="0"/>
          </a:endParaRPr>
        </a:p>
        <a:p>
          <a:pPr lvl="0" algn="ctr" defTabSz="1066800">
            <a:lnSpc>
              <a:spcPct val="90000"/>
            </a:lnSpc>
            <a:spcBef>
              <a:spcPct val="0"/>
            </a:spcBef>
            <a:spcAft>
              <a:spcPct val="35000"/>
            </a:spcAft>
          </a:pPr>
          <a:r>
            <a:rPr lang="es-MX" sz="2400" kern="1200" dirty="0" smtClean="0">
              <a:solidFill>
                <a:schemeClr val="tx1"/>
              </a:solidFill>
              <a:latin typeface="Gill Sans MT Condensed" panose="020B0506020104020203" pitchFamily="34" charset="0"/>
            </a:rPr>
            <a:t>organizativas de la institución, a fin de impulsar el desarrollo Institucional; a su vez, es </a:t>
          </a:r>
          <a:endParaRPr lang="es-ES" sz="2400" kern="1200" dirty="0" smtClean="0">
            <a:solidFill>
              <a:schemeClr val="tx1"/>
            </a:solidFill>
            <a:latin typeface="Gill Sans MT Condensed" panose="020B0506020104020203" pitchFamily="34" charset="0"/>
          </a:endParaRPr>
        </a:p>
        <a:p>
          <a:pPr lvl="0" algn="ctr" defTabSz="1066800">
            <a:lnSpc>
              <a:spcPct val="90000"/>
            </a:lnSpc>
            <a:spcBef>
              <a:spcPct val="0"/>
            </a:spcBef>
            <a:spcAft>
              <a:spcPct val="35000"/>
            </a:spcAft>
          </a:pPr>
          <a:r>
            <a:rPr lang="es-MX" sz="2400" kern="1200" dirty="0" smtClean="0">
              <a:solidFill>
                <a:schemeClr val="tx1"/>
              </a:solidFill>
              <a:latin typeface="Gill Sans MT Condensed" panose="020B0506020104020203" pitchFamily="34" charset="0"/>
            </a:rPr>
            <a:t>responsable de proporcionar asistencia técnica para el acompañamiento en la elaboración y </a:t>
          </a:r>
          <a:endParaRPr lang="es-ES" sz="2400" kern="1200" dirty="0" smtClean="0">
            <a:solidFill>
              <a:schemeClr val="tx1"/>
            </a:solidFill>
            <a:latin typeface="Gill Sans MT Condensed" panose="020B0506020104020203" pitchFamily="34" charset="0"/>
          </a:endParaRPr>
        </a:p>
        <a:p>
          <a:pPr lvl="0" algn="ctr" defTabSz="1066800">
            <a:lnSpc>
              <a:spcPct val="90000"/>
            </a:lnSpc>
            <a:spcBef>
              <a:spcPct val="0"/>
            </a:spcBef>
            <a:spcAft>
              <a:spcPct val="35000"/>
            </a:spcAft>
          </a:pPr>
          <a:r>
            <a:rPr lang="es-MX" sz="2400" kern="1200" dirty="0" smtClean="0">
              <a:solidFill>
                <a:schemeClr val="tx1"/>
              </a:solidFill>
              <a:latin typeface="Gill Sans MT Condensed" panose="020B0506020104020203" pitchFamily="34" charset="0"/>
            </a:rPr>
            <a:t>actualización de los diferentes documentos administrativos.</a:t>
          </a:r>
          <a:endParaRPr lang="es-ES" sz="2800" kern="1200" dirty="0">
            <a:solidFill>
              <a:schemeClr val="tx1"/>
            </a:solidFill>
            <a:latin typeface="Gill Sans MT Condensed" panose="020B0506020104020203" pitchFamily="34" charset="0"/>
          </a:endParaRPr>
        </a:p>
      </dsp:txBody>
      <dsp:txXfrm>
        <a:off x="0" y="1263063"/>
        <a:ext cx="6559825" cy="5081770"/>
      </dsp:txXfrm>
    </dsp:sp>
    <dsp:sp modelId="{CA8433AC-4FA7-4474-B457-251E9865D5AC}">
      <dsp:nvSpPr>
        <dsp:cNvPr id="0" name=""/>
        <dsp:cNvSpPr/>
      </dsp:nvSpPr>
      <dsp:spPr>
        <a:xfrm>
          <a:off x="0" y="5873360"/>
          <a:ext cx="6559825" cy="459869"/>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5F31B2-1423-49E7-A4B7-5B4AE4B92FE3}">
      <dsp:nvSpPr>
        <dsp:cNvPr id="0" name=""/>
        <dsp:cNvSpPr/>
      </dsp:nvSpPr>
      <dsp:spPr>
        <a:xfrm>
          <a:off x="0" y="224725"/>
          <a:ext cx="6559825" cy="1048757"/>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s-ES" sz="4400" kern="1200" dirty="0" smtClean="0">
              <a:latin typeface="Gill Sans MT Condensed" panose="020B0506020104020203" pitchFamily="34" charset="0"/>
            </a:rPr>
            <a:t>GERENCIA DE OPERACIONES</a:t>
          </a:r>
          <a:endParaRPr lang="es-ES" sz="4400" kern="1200" dirty="0">
            <a:latin typeface="Gill Sans MT Condensed" panose="020B0506020104020203" pitchFamily="34" charset="0"/>
          </a:endParaRPr>
        </a:p>
      </dsp:txBody>
      <dsp:txXfrm>
        <a:off x="0" y="224725"/>
        <a:ext cx="6559825" cy="1048757"/>
      </dsp:txXfrm>
    </dsp:sp>
    <dsp:sp modelId="{7173D5AD-2CF4-4E75-91B1-981E8F191BA7}">
      <dsp:nvSpPr>
        <dsp:cNvPr id="0" name=""/>
        <dsp:cNvSpPr/>
      </dsp:nvSpPr>
      <dsp:spPr>
        <a:xfrm>
          <a:off x="0" y="1263063"/>
          <a:ext cx="6559825" cy="508177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MX" sz="2400" kern="1200" dirty="0" smtClean="0">
              <a:solidFill>
                <a:schemeClr val="tx1"/>
              </a:solidFill>
              <a:latin typeface="Gill Sans MT Condensed" panose="020B0506020104020203" pitchFamily="34" charset="0"/>
            </a:rPr>
            <a:t>Planificar controlar y solventar la logística relacionada a las necesidades de mantenimiento, </a:t>
          </a:r>
          <a:endParaRPr lang="es-ES" sz="2400" kern="1200" dirty="0" smtClean="0">
            <a:solidFill>
              <a:schemeClr val="tx1"/>
            </a:solidFill>
            <a:latin typeface="Gill Sans MT Condensed" panose="020B0506020104020203" pitchFamily="34" charset="0"/>
          </a:endParaRPr>
        </a:p>
        <a:p>
          <a:pPr lvl="0" algn="ctr" defTabSz="1066800">
            <a:lnSpc>
              <a:spcPct val="90000"/>
            </a:lnSpc>
            <a:spcBef>
              <a:spcPct val="0"/>
            </a:spcBef>
            <a:spcAft>
              <a:spcPct val="35000"/>
            </a:spcAft>
          </a:pPr>
          <a:r>
            <a:rPr lang="es-MX" sz="2400" kern="1200" dirty="0" smtClean="0">
              <a:solidFill>
                <a:schemeClr val="tx1"/>
              </a:solidFill>
              <a:latin typeface="Gill Sans MT Condensed" panose="020B0506020104020203" pitchFamily="34" charset="0"/>
            </a:rPr>
            <a:t>para las operaciones cotidianas de la institución como los eventos feriales; así mismo debe </a:t>
          </a:r>
          <a:endParaRPr lang="es-ES" sz="2400" kern="1200" dirty="0" smtClean="0">
            <a:solidFill>
              <a:schemeClr val="tx1"/>
            </a:solidFill>
            <a:latin typeface="Gill Sans MT Condensed" panose="020B0506020104020203" pitchFamily="34" charset="0"/>
          </a:endParaRPr>
        </a:p>
        <a:p>
          <a:pPr lvl="0" algn="ctr" defTabSz="1066800">
            <a:lnSpc>
              <a:spcPct val="90000"/>
            </a:lnSpc>
            <a:spcBef>
              <a:spcPct val="0"/>
            </a:spcBef>
            <a:spcAft>
              <a:spcPct val="35000"/>
            </a:spcAft>
          </a:pPr>
          <a:r>
            <a:rPr lang="es-MX" sz="2400" kern="1200" dirty="0" smtClean="0">
              <a:solidFill>
                <a:schemeClr val="tx1"/>
              </a:solidFill>
              <a:latin typeface="Gill Sans MT Condensed" panose="020B0506020104020203" pitchFamily="34" charset="0"/>
            </a:rPr>
            <a:t>contribuir a generar cambios en la infraestructura que proyecte una imagen institucional en </a:t>
          </a:r>
          <a:endParaRPr lang="es-ES" sz="2400" kern="1200" dirty="0" smtClean="0">
            <a:solidFill>
              <a:schemeClr val="tx1"/>
            </a:solidFill>
            <a:latin typeface="Gill Sans MT Condensed" panose="020B0506020104020203" pitchFamily="34" charset="0"/>
          </a:endParaRPr>
        </a:p>
        <a:p>
          <a:pPr lvl="0" algn="ctr" defTabSz="1066800">
            <a:lnSpc>
              <a:spcPct val="90000"/>
            </a:lnSpc>
            <a:spcBef>
              <a:spcPct val="0"/>
            </a:spcBef>
            <a:spcAft>
              <a:spcPct val="35000"/>
            </a:spcAft>
          </a:pPr>
          <a:r>
            <a:rPr lang="es-MX" sz="2400" kern="1200" dirty="0" smtClean="0">
              <a:solidFill>
                <a:schemeClr val="tx1"/>
              </a:solidFill>
              <a:latin typeface="Gill Sans MT Condensed" panose="020B0506020104020203" pitchFamily="34" charset="0"/>
            </a:rPr>
            <a:t>constante mejoramiento.; además es el responsable de la seguridad industrial y ocupacional </a:t>
          </a:r>
          <a:endParaRPr lang="es-ES" sz="2400" kern="1200" dirty="0" smtClean="0">
            <a:solidFill>
              <a:schemeClr val="tx1"/>
            </a:solidFill>
            <a:latin typeface="Gill Sans MT Condensed" panose="020B0506020104020203" pitchFamily="34" charset="0"/>
          </a:endParaRPr>
        </a:p>
        <a:p>
          <a:pPr lvl="0" algn="ctr" defTabSz="1066800">
            <a:lnSpc>
              <a:spcPct val="90000"/>
            </a:lnSpc>
            <a:spcBef>
              <a:spcPct val="0"/>
            </a:spcBef>
            <a:spcAft>
              <a:spcPct val="35000"/>
            </a:spcAft>
          </a:pPr>
          <a:r>
            <a:rPr lang="es-ES" sz="2400" kern="1200" dirty="0" smtClean="0">
              <a:solidFill>
                <a:schemeClr val="tx1"/>
              </a:solidFill>
              <a:latin typeface="Gill Sans MT Condensed" panose="020B0506020104020203" pitchFamily="34" charset="0"/>
            </a:rPr>
            <a:t>de la institución.</a:t>
          </a:r>
          <a:endParaRPr lang="es-ES" sz="2800" kern="1200" dirty="0">
            <a:solidFill>
              <a:schemeClr val="tx1"/>
            </a:solidFill>
            <a:latin typeface="Gill Sans MT Condensed" panose="020B0506020104020203" pitchFamily="34" charset="0"/>
          </a:endParaRPr>
        </a:p>
      </dsp:txBody>
      <dsp:txXfrm>
        <a:off x="0" y="1263063"/>
        <a:ext cx="6559825" cy="5081770"/>
      </dsp:txXfrm>
    </dsp:sp>
    <dsp:sp modelId="{CA8433AC-4FA7-4474-B457-251E9865D5AC}">
      <dsp:nvSpPr>
        <dsp:cNvPr id="0" name=""/>
        <dsp:cNvSpPr/>
      </dsp:nvSpPr>
      <dsp:spPr>
        <a:xfrm>
          <a:off x="0" y="5873360"/>
          <a:ext cx="6559825" cy="459869"/>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5F31B2-1423-49E7-A4B7-5B4AE4B92FE3}">
      <dsp:nvSpPr>
        <dsp:cNvPr id="0" name=""/>
        <dsp:cNvSpPr/>
      </dsp:nvSpPr>
      <dsp:spPr>
        <a:xfrm>
          <a:off x="36079" y="240669"/>
          <a:ext cx="6213859" cy="984980"/>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s-ES" sz="4400" kern="1200" dirty="0" smtClean="0">
              <a:latin typeface="Gill Sans MT Condensed" panose="020B0506020104020203" pitchFamily="34" charset="0"/>
            </a:rPr>
            <a:t>GERENCIA ADMINISTRATIVA</a:t>
          </a:r>
          <a:endParaRPr lang="es-ES" sz="4400" kern="1200" dirty="0">
            <a:latin typeface="Gill Sans MT Condensed" panose="020B0506020104020203" pitchFamily="34" charset="0"/>
          </a:endParaRPr>
        </a:p>
      </dsp:txBody>
      <dsp:txXfrm>
        <a:off x="36079" y="240669"/>
        <a:ext cx="6213859" cy="984980"/>
      </dsp:txXfrm>
    </dsp:sp>
    <dsp:sp modelId="{7173D5AD-2CF4-4E75-91B1-981E8F191BA7}">
      <dsp:nvSpPr>
        <dsp:cNvPr id="0" name=""/>
        <dsp:cNvSpPr/>
      </dsp:nvSpPr>
      <dsp:spPr>
        <a:xfrm>
          <a:off x="800" y="1247119"/>
          <a:ext cx="312296" cy="508177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endParaRPr lang="es-ES" sz="2800" kern="1200" dirty="0">
            <a:solidFill>
              <a:schemeClr val="tx1"/>
            </a:solidFill>
            <a:latin typeface="Gill Sans MT Condensed" panose="020B0506020104020203" pitchFamily="34" charset="0"/>
          </a:endParaRPr>
        </a:p>
      </dsp:txBody>
      <dsp:txXfrm>
        <a:off x="800" y="1247119"/>
        <a:ext cx="312296" cy="5081770"/>
      </dsp:txXfrm>
    </dsp:sp>
    <dsp:sp modelId="{63F1AF8D-5877-435A-87A4-719E13B95AD4}">
      <dsp:nvSpPr>
        <dsp:cNvPr id="0" name=""/>
        <dsp:cNvSpPr/>
      </dsp:nvSpPr>
      <dsp:spPr>
        <a:xfrm>
          <a:off x="9751" y="1228101"/>
          <a:ext cx="6245927" cy="5064925"/>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MX" sz="2800" kern="1200" dirty="0" smtClean="0">
              <a:solidFill>
                <a:schemeClr val="tx1"/>
              </a:solidFill>
              <a:latin typeface="Gill Sans MT Condensed" panose="020B0506020104020203" pitchFamily="34" charset="0"/>
            </a:rPr>
            <a:t>Proveer de todos los recursos administrativos para el correcto funcionamiento de todas las </a:t>
          </a:r>
          <a:endParaRPr lang="es-ES" sz="2800" kern="1200" dirty="0" smtClean="0">
            <a:solidFill>
              <a:schemeClr val="tx1"/>
            </a:solidFill>
            <a:latin typeface="Gill Sans MT Condensed" panose="020B0506020104020203" pitchFamily="34" charset="0"/>
          </a:endParaRPr>
        </a:p>
        <a:p>
          <a:pPr lvl="0" algn="ctr" defTabSz="1244600">
            <a:lnSpc>
              <a:spcPct val="90000"/>
            </a:lnSpc>
            <a:spcBef>
              <a:spcPct val="0"/>
            </a:spcBef>
            <a:spcAft>
              <a:spcPct val="35000"/>
            </a:spcAft>
          </a:pPr>
          <a:r>
            <a:rPr lang="es-MX" sz="2800" kern="1200" dirty="0" smtClean="0">
              <a:solidFill>
                <a:schemeClr val="tx1"/>
              </a:solidFill>
              <a:latin typeface="Gill Sans MT Condensed" panose="020B0506020104020203" pitchFamily="34" charset="0"/>
            </a:rPr>
            <a:t>unidades institucionales, apoyar activamente en las actividades organizadas por CIFCO, ya sea </a:t>
          </a:r>
          <a:endParaRPr lang="es-ES" sz="2800" kern="1200" dirty="0" smtClean="0">
            <a:solidFill>
              <a:schemeClr val="tx1"/>
            </a:solidFill>
            <a:latin typeface="Gill Sans MT Condensed" panose="020B0506020104020203" pitchFamily="34" charset="0"/>
          </a:endParaRPr>
        </a:p>
        <a:p>
          <a:pPr lvl="0" algn="ctr" defTabSz="1244600">
            <a:lnSpc>
              <a:spcPct val="90000"/>
            </a:lnSpc>
            <a:spcBef>
              <a:spcPct val="0"/>
            </a:spcBef>
            <a:spcAft>
              <a:spcPct val="35000"/>
            </a:spcAft>
          </a:pPr>
          <a:r>
            <a:rPr lang="es-MX" sz="2800" kern="1200" dirty="0" smtClean="0">
              <a:solidFill>
                <a:schemeClr val="tx1"/>
              </a:solidFill>
              <a:latin typeface="Gill Sans MT Condensed" panose="020B0506020104020203" pitchFamily="34" charset="0"/>
            </a:rPr>
            <a:t>en sus instalaciones o fuera de ellas.</a:t>
          </a:r>
          <a:endParaRPr lang="es-ES" sz="2800" kern="1200" dirty="0">
            <a:solidFill>
              <a:schemeClr val="tx1"/>
            </a:solidFill>
            <a:latin typeface="Gill Sans MT Condensed" panose="020B0506020104020203" pitchFamily="34" charset="0"/>
          </a:endParaRPr>
        </a:p>
      </dsp:txBody>
      <dsp:txXfrm>
        <a:off x="9751" y="1228101"/>
        <a:ext cx="6245927" cy="5064925"/>
      </dsp:txXfrm>
    </dsp:sp>
    <dsp:sp modelId="{CA8433AC-4FA7-4474-B457-251E9865D5AC}">
      <dsp:nvSpPr>
        <dsp:cNvPr id="0" name=""/>
        <dsp:cNvSpPr/>
      </dsp:nvSpPr>
      <dsp:spPr>
        <a:xfrm>
          <a:off x="0" y="5857415"/>
          <a:ext cx="6559825" cy="459869"/>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5F31B2-1423-49E7-A4B7-5B4AE4B92FE3}">
      <dsp:nvSpPr>
        <dsp:cNvPr id="0" name=""/>
        <dsp:cNvSpPr/>
      </dsp:nvSpPr>
      <dsp:spPr>
        <a:xfrm>
          <a:off x="0" y="224725"/>
          <a:ext cx="6559825" cy="1048757"/>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s-ES" sz="4400" kern="1200" dirty="0" smtClean="0">
              <a:latin typeface="Gill Sans MT Condensed" panose="020B0506020104020203" pitchFamily="34" charset="0"/>
            </a:rPr>
            <a:t>PRESIDENCIA</a:t>
          </a:r>
          <a:endParaRPr lang="es-ES" sz="4400" kern="1200" dirty="0">
            <a:latin typeface="Gill Sans MT Condensed" panose="020B0506020104020203" pitchFamily="34" charset="0"/>
          </a:endParaRPr>
        </a:p>
      </dsp:txBody>
      <dsp:txXfrm>
        <a:off x="0" y="224725"/>
        <a:ext cx="6559825" cy="1048757"/>
      </dsp:txXfrm>
    </dsp:sp>
    <dsp:sp modelId="{7173D5AD-2CF4-4E75-91B1-981E8F191BA7}">
      <dsp:nvSpPr>
        <dsp:cNvPr id="0" name=""/>
        <dsp:cNvSpPr/>
      </dsp:nvSpPr>
      <dsp:spPr>
        <a:xfrm>
          <a:off x="0" y="1263063"/>
          <a:ext cx="6559825" cy="508177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MX" sz="2800" kern="1200" dirty="0" smtClean="0">
              <a:solidFill>
                <a:schemeClr val="tx1"/>
              </a:solidFill>
              <a:latin typeface="Gill Sans MT Condensed" panose="020B0506020104020203" pitchFamily="34" charset="0"/>
            </a:rPr>
            <a:t>Será el representante legal de la Institución, representará a la misma y a la Junta Directiva frente a todo el personal; administrativamente será el superior jerárquico.</a:t>
          </a:r>
          <a:endParaRPr lang="es-ES" sz="2800" kern="1200" dirty="0">
            <a:solidFill>
              <a:schemeClr val="tx1"/>
            </a:solidFill>
            <a:latin typeface="Gill Sans MT Condensed" panose="020B0506020104020203" pitchFamily="34" charset="0"/>
          </a:endParaRPr>
        </a:p>
      </dsp:txBody>
      <dsp:txXfrm>
        <a:off x="0" y="1263063"/>
        <a:ext cx="6559825" cy="5081770"/>
      </dsp:txXfrm>
    </dsp:sp>
    <dsp:sp modelId="{CA8433AC-4FA7-4474-B457-251E9865D5AC}">
      <dsp:nvSpPr>
        <dsp:cNvPr id="0" name=""/>
        <dsp:cNvSpPr/>
      </dsp:nvSpPr>
      <dsp:spPr>
        <a:xfrm>
          <a:off x="0" y="5873360"/>
          <a:ext cx="6559825" cy="459869"/>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5F31B2-1423-49E7-A4B7-5B4AE4B92FE3}">
      <dsp:nvSpPr>
        <dsp:cNvPr id="0" name=""/>
        <dsp:cNvSpPr/>
      </dsp:nvSpPr>
      <dsp:spPr>
        <a:xfrm>
          <a:off x="0" y="224725"/>
          <a:ext cx="6559825" cy="1048757"/>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s-ES" sz="4400" kern="1200" dirty="0" smtClean="0">
              <a:latin typeface="Gill Sans MT Condensed" panose="020B0506020104020203" pitchFamily="34" charset="0"/>
            </a:rPr>
            <a:t>AUDITORIA EXTERNA</a:t>
          </a:r>
          <a:endParaRPr lang="es-ES" sz="4400" kern="1200" dirty="0">
            <a:latin typeface="Gill Sans MT Condensed" panose="020B0506020104020203" pitchFamily="34" charset="0"/>
          </a:endParaRPr>
        </a:p>
      </dsp:txBody>
      <dsp:txXfrm>
        <a:off x="0" y="224725"/>
        <a:ext cx="6559825" cy="1048757"/>
      </dsp:txXfrm>
    </dsp:sp>
    <dsp:sp modelId="{7173D5AD-2CF4-4E75-91B1-981E8F191BA7}">
      <dsp:nvSpPr>
        <dsp:cNvPr id="0" name=""/>
        <dsp:cNvSpPr/>
      </dsp:nvSpPr>
      <dsp:spPr>
        <a:xfrm>
          <a:off x="0" y="1263063"/>
          <a:ext cx="6559825" cy="508177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just" defTabSz="1244600">
            <a:lnSpc>
              <a:spcPct val="90000"/>
            </a:lnSpc>
            <a:spcBef>
              <a:spcPct val="0"/>
            </a:spcBef>
            <a:spcAft>
              <a:spcPct val="35000"/>
            </a:spcAft>
          </a:pPr>
          <a:r>
            <a:rPr lang="es-MX" sz="2800" kern="1200" dirty="0" smtClean="0">
              <a:solidFill>
                <a:schemeClr val="tx1"/>
              </a:solidFill>
              <a:latin typeface="Gill Sans MT Condensed" panose="020B0506020104020203" pitchFamily="34" charset="0"/>
            </a:rPr>
            <a:t>La Institución deberá designar una firma de auditoría, mediante licitación, de acuerdo a las normas establecidas en la Ley de Compras Públicas y al Reglamento para el Registro  y la contratación de firmas privadas de Auditoría, emitido por la Corte de Cuentas de la República. Asimismo, designará un Auditor Fiscal conforme lo establece el Código Tributario.</a:t>
          </a:r>
          <a:endParaRPr lang="es-ES" sz="2800" kern="1200" dirty="0">
            <a:solidFill>
              <a:schemeClr val="tx1"/>
            </a:solidFill>
            <a:latin typeface="Gill Sans MT Condensed" panose="020B0506020104020203" pitchFamily="34" charset="0"/>
          </a:endParaRPr>
        </a:p>
      </dsp:txBody>
      <dsp:txXfrm>
        <a:off x="0" y="1263063"/>
        <a:ext cx="6559825" cy="5081770"/>
      </dsp:txXfrm>
    </dsp:sp>
    <dsp:sp modelId="{CA8433AC-4FA7-4474-B457-251E9865D5AC}">
      <dsp:nvSpPr>
        <dsp:cNvPr id="0" name=""/>
        <dsp:cNvSpPr/>
      </dsp:nvSpPr>
      <dsp:spPr>
        <a:xfrm>
          <a:off x="0" y="5873360"/>
          <a:ext cx="6559825" cy="459869"/>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5F31B2-1423-49E7-A4B7-5B4AE4B92FE3}">
      <dsp:nvSpPr>
        <dsp:cNvPr id="0" name=""/>
        <dsp:cNvSpPr/>
      </dsp:nvSpPr>
      <dsp:spPr>
        <a:xfrm>
          <a:off x="0" y="224725"/>
          <a:ext cx="6559825" cy="1048757"/>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s-ES" sz="4400" kern="1200" dirty="0" smtClean="0">
              <a:latin typeface="Gill Sans MT Condensed" panose="020B0506020104020203" pitchFamily="34" charset="0"/>
            </a:rPr>
            <a:t>AUDITORIA INTERNA</a:t>
          </a:r>
          <a:endParaRPr lang="es-ES" sz="4400" kern="1200" dirty="0">
            <a:latin typeface="Gill Sans MT Condensed" panose="020B0506020104020203" pitchFamily="34" charset="0"/>
          </a:endParaRPr>
        </a:p>
      </dsp:txBody>
      <dsp:txXfrm>
        <a:off x="0" y="224725"/>
        <a:ext cx="6559825" cy="1048757"/>
      </dsp:txXfrm>
    </dsp:sp>
    <dsp:sp modelId="{7173D5AD-2CF4-4E75-91B1-981E8F191BA7}">
      <dsp:nvSpPr>
        <dsp:cNvPr id="0" name=""/>
        <dsp:cNvSpPr/>
      </dsp:nvSpPr>
      <dsp:spPr>
        <a:xfrm>
          <a:off x="0" y="1263063"/>
          <a:ext cx="6559825" cy="508177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MX" sz="2800" kern="1200" dirty="0" smtClean="0">
              <a:solidFill>
                <a:schemeClr val="tx1"/>
              </a:solidFill>
              <a:latin typeface="Gill Sans MT Condensed" panose="020B0506020104020203" pitchFamily="34" charset="0"/>
            </a:rPr>
            <a:t>Responsable de proporcionar servicios independientes y objetivos de aseguramiento y </a:t>
          </a:r>
          <a:endParaRPr lang="es-ES" sz="2800" kern="1200" dirty="0" smtClean="0">
            <a:solidFill>
              <a:schemeClr val="tx1"/>
            </a:solidFill>
            <a:latin typeface="Gill Sans MT Condensed" panose="020B0506020104020203" pitchFamily="34" charset="0"/>
          </a:endParaRPr>
        </a:p>
        <a:p>
          <a:pPr lvl="0" algn="ctr" defTabSz="1244600">
            <a:lnSpc>
              <a:spcPct val="90000"/>
            </a:lnSpc>
            <a:spcBef>
              <a:spcPct val="0"/>
            </a:spcBef>
            <a:spcAft>
              <a:spcPct val="35000"/>
            </a:spcAft>
          </a:pPr>
          <a:r>
            <a:rPr lang="es-MX" sz="2800" kern="1200" dirty="0" smtClean="0">
              <a:solidFill>
                <a:schemeClr val="tx1"/>
              </a:solidFill>
              <a:latin typeface="Gill Sans MT Condensed" panose="020B0506020104020203" pitchFamily="34" charset="0"/>
            </a:rPr>
            <a:t>consulta, para agregar valor y mejorar las operaciones financieras, contables y administrativas </a:t>
          </a:r>
          <a:endParaRPr lang="es-ES" sz="2800" kern="1200" dirty="0" smtClean="0">
            <a:solidFill>
              <a:schemeClr val="tx1"/>
            </a:solidFill>
            <a:latin typeface="Gill Sans MT Condensed" panose="020B0506020104020203" pitchFamily="34" charset="0"/>
          </a:endParaRPr>
        </a:p>
        <a:p>
          <a:pPr lvl="0" algn="ctr" defTabSz="1244600">
            <a:lnSpc>
              <a:spcPct val="90000"/>
            </a:lnSpc>
            <a:spcBef>
              <a:spcPct val="0"/>
            </a:spcBef>
            <a:spcAft>
              <a:spcPct val="35000"/>
            </a:spcAft>
          </a:pPr>
          <a:r>
            <a:rPr lang="es-MX" sz="2800" kern="1200" dirty="0" smtClean="0">
              <a:solidFill>
                <a:schemeClr val="tx1"/>
              </a:solidFill>
              <a:latin typeface="Gill Sans MT Condensed" panose="020B0506020104020203" pitchFamily="34" charset="0"/>
            </a:rPr>
            <a:t>del CIFCO. De acuerdo al marco legal, técnico y ético aplicable al cargo.</a:t>
          </a:r>
          <a:endParaRPr lang="es-ES" sz="2800" kern="1200" dirty="0">
            <a:solidFill>
              <a:schemeClr val="tx1"/>
            </a:solidFill>
            <a:latin typeface="Gill Sans MT Condensed" panose="020B0506020104020203" pitchFamily="34" charset="0"/>
          </a:endParaRPr>
        </a:p>
      </dsp:txBody>
      <dsp:txXfrm>
        <a:off x="0" y="1263063"/>
        <a:ext cx="6559825" cy="5081770"/>
      </dsp:txXfrm>
    </dsp:sp>
    <dsp:sp modelId="{CA8433AC-4FA7-4474-B457-251E9865D5AC}">
      <dsp:nvSpPr>
        <dsp:cNvPr id="0" name=""/>
        <dsp:cNvSpPr/>
      </dsp:nvSpPr>
      <dsp:spPr>
        <a:xfrm>
          <a:off x="0" y="5873360"/>
          <a:ext cx="6559825" cy="459869"/>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5F31B2-1423-49E7-A4B7-5B4AE4B92FE3}">
      <dsp:nvSpPr>
        <dsp:cNvPr id="0" name=""/>
        <dsp:cNvSpPr/>
      </dsp:nvSpPr>
      <dsp:spPr>
        <a:xfrm>
          <a:off x="0" y="224725"/>
          <a:ext cx="6559825" cy="1048757"/>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s-ES" sz="4400" kern="1200" dirty="0" smtClean="0">
              <a:latin typeface="Gill Sans MT Condensed" panose="020B0506020104020203" pitchFamily="34" charset="0"/>
            </a:rPr>
            <a:t>UNIDAD DE COMPRAS PÚBLICAS</a:t>
          </a:r>
          <a:endParaRPr lang="es-ES" sz="4400" kern="1200" dirty="0">
            <a:latin typeface="Gill Sans MT Condensed" panose="020B0506020104020203" pitchFamily="34" charset="0"/>
          </a:endParaRPr>
        </a:p>
      </dsp:txBody>
      <dsp:txXfrm>
        <a:off x="0" y="224725"/>
        <a:ext cx="6559825" cy="1048757"/>
      </dsp:txXfrm>
    </dsp:sp>
    <dsp:sp modelId="{7173D5AD-2CF4-4E75-91B1-981E8F191BA7}">
      <dsp:nvSpPr>
        <dsp:cNvPr id="0" name=""/>
        <dsp:cNvSpPr/>
      </dsp:nvSpPr>
      <dsp:spPr>
        <a:xfrm>
          <a:off x="0" y="1263063"/>
          <a:ext cx="6559825" cy="508177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MX" sz="2800" kern="1200" dirty="0" smtClean="0">
              <a:solidFill>
                <a:schemeClr val="tx1"/>
              </a:solidFill>
              <a:latin typeface="Gill Sans MT Condensed" panose="020B0506020104020203" pitchFamily="34" charset="0"/>
            </a:rPr>
            <a:t>Responsable de la descentralización operativa y de realizar la </a:t>
          </a:r>
          <a:endParaRPr lang="es-ES" sz="2800" kern="1200" dirty="0" smtClean="0">
            <a:solidFill>
              <a:schemeClr val="tx1"/>
            </a:solidFill>
            <a:latin typeface="Gill Sans MT Condensed" panose="020B0506020104020203" pitchFamily="34" charset="0"/>
          </a:endParaRPr>
        </a:p>
        <a:p>
          <a:pPr lvl="0" algn="ctr" defTabSz="1244600">
            <a:lnSpc>
              <a:spcPct val="90000"/>
            </a:lnSpc>
            <a:spcBef>
              <a:spcPct val="0"/>
            </a:spcBef>
            <a:spcAft>
              <a:spcPct val="35000"/>
            </a:spcAft>
          </a:pPr>
          <a:r>
            <a:rPr lang="es-MX" sz="2800" kern="1200" dirty="0" smtClean="0">
              <a:solidFill>
                <a:schemeClr val="tx1"/>
              </a:solidFill>
              <a:latin typeface="Gill Sans MT Condensed" panose="020B0506020104020203" pitchFamily="34" charset="0"/>
            </a:rPr>
            <a:t>gestión de los procesos para las contrataciones de obras, bienes y servicios.</a:t>
          </a:r>
          <a:endParaRPr lang="es-ES" sz="2800" kern="1200" dirty="0">
            <a:solidFill>
              <a:schemeClr val="tx1"/>
            </a:solidFill>
            <a:latin typeface="Gill Sans MT Condensed" panose="020B0506020104020203" pitchFamily="34" charset="0"/>
          </a:endParaRPr>
        </a:p>
      </dsp:txBody>
      <dsp:txXfrm>
        <a:off x="0" y="1263063"/>
        <a:ext cx="6559825" cy="5081770"/>
      </dsp:txXfrm>
    </dsp:sp>
    <dsp:sp modelId="{CA8433AC-4FA7-4474-B457-251E9865D5AC}">
      <dsp:nvSpPr>
        <dsp:cNvPr id="0" name=""/>
        <dsp:cNvSpPr/>
      </dsp:nvSpPr>
      <dsp:spPr>
        <a:xfrm>
          <a:off x="0" y="5873360"/>
          <a:ext cx="6559825" cy="459869"/>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5F31B2-1423-49E7-A4B7-5B4AE4B92FE3}">
      <dsp:nvSpPr>
        <dsp:cNvPr id="0" name=""/>
        <dsp:cNvSpPr/>
      </dsp:nvSpPr>
      <dsp:spPr>
        <a:xfrm>
          <a:off x="0" y="26578"/>
          <a:ext cx="6559825" cy="1841342"/>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s-ES" sz="4400" kern="1200" dirty="0" smtClean="0">
              <a:latin typeface="Gill Sans MT Condensed" panose="020B0506020104020203" pitchFamily="34" charset="0"/>
            </a:rPr>
            <a:t>UNIDAD DE ACCESO A LA </a:t>
          </a:r>
          <a:r>
            <a:rPr lang="es-ES" sz="4400" kern="1200" dirty="0" smtClean="0">
              <a:latin typeface="Gill Sans MT Condensed" panose="020B0506020104020203" pitchFamily="34" charset="0"/>
            </a:rPr>
            <a:t>INFORMACION PUBLICA</a:t>
          </a:r>
          <a:endParaRPr lang="es-ES" sz="4400" kern="1200" dirty="0">
            <a:latin typeface="Gill Sans MT Condensed" panose="020B0506020104020203" pitchFamily="34" charset="0"/>
          </a:endParaRPr>
        </a:p>
      </dsp:txBody>
      <dsp:txXfrm>
        <a:off x="0" y="26578"/>
        <a:ext cx="6559825" cy="1841342"/>
      </dsp:txXfrm>
    </dsp:sp>
    <dsp:sp modelId="{7173D5AD-2CF4-4E75-91B1-981E8F191BA7}">
      <dsp:nvSpPr>
        <dsp:cNvPr id="0" name=""/>
        <dsp:cNvSpPr/>
      </dsp:nvSpPr>
      <dsp:spPr>
        <a:xfrm>
          <a:off x="0" y="1461210"/>
          <a:ext cx="6559825" cy="508177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MX" sz="2800" kern="1200" dirty="0" smtClean="0">
              <a:solidFill>
                <a:schemeClr val="tx1"/>
              </a:solidFill>
              <a:latin typeface="Gill Sans MT Condensed" panose="020B0506020104020203" pitchFamily="34" charset="0"/>
            </a:rPr>
            <a:t>Obtener y difundir la información institucional oficiosa, esto es, la que deben publicar; resolver sobre las solicitudes de información que se les presenten, realizar los trámites internos para la localización y entrega de la información solicitada, garantizar y agilizar el flujo de información entre la dependencia o entidad obligada y los particulares, entre otras.</a:t>
          </a:r>
          <a:endParaRPr lang="es-ES" sz="2800" kern="1200" dirty="0">
            <a:solidFill>
              <a:schemeClr val="tx1"/>
            </a:solidFill>
            <a:latin typeface="Gill Sans MT Condensed" panose="020B0506020104020203" pitchFamily="34" charset="0"/>
          </a:endParaRPr>
        </a:p>
      </dsp:txBody>
      <dsp:txXfrm>
        <a:off x="0" y="1461210"/>
        <a:ext cx="6559825" cy="5081770"/>
      </dsp:txXfrm>
    </dsp:sp>
    <dsp:sp modelId="{CA8433AC-4FA7-4474-B457-251E9865D5AC}">
      <dsp:nvSpPr>
        <dsp:cNvPr id="0" name=""/>
        <dsp:cNvSpPr/>
      </dsp:nvSpPr>
      <dsp:spPr>
        <a:xfrm>
          <a:off x="0" y="6071506"/>
          <a:ext cx="6559825" cy="459869"/>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5F31B2-1423-49E7-A4B7-5B4AE4B92FE3}">
      <dsp:nvSpPr>
        <dsp:cNvPr id="0" name=""/>
        <dsp:cNvSpPr/>
      </dsp:nvSpPr>
      <dsp:spPr>
        <a:xfrm>
          <a:off x="0" y="224725"/>
          <a:ext cx="6559825" cy="1048757"/>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s-ES" sz="4400" kern="1200" dirty="0" smtClean="0">
              <a:latin typeface="Gill Sans MT Condensed" panose="020B0506020104020203" pitchFamily="34" charset="0"/>
            </a:rPr>
            <a:t>UNIDAD DE GESTION AMBIENTAL</a:t>
          </a:r>
          <a:endParaRPr lang="es-ES" sz="4400" kern="1200" dirty="0">
            <a:latin typeface="Gill Sans MT Condensed" panose="020B0506020104020203" pitchFamily="34" charset="0"/>
          </a:endParaRPr>
        </a:p>
      </dsp:txBody>
      <dsp:txXfrm>
        <a:off x="0" y="224725"/>
        <a:ext cx="6559825" cy="1048757"/>
      </dsp:txXfrm>
    </dsp:sp>
    <dsp:sp modelId="{7173D5AD-2CF4-4E75-91B1-981E8F191BA7}">
      <dsp:nvSpPr>
        <dsp:cNvPr id="0" name=""/>
        <dsp:cNvSpPr/>
      </dsp:nvSpPr>
      <dsp:spPr>
        <a:xfrm>
          <a:off x="0" y="1263063"/>
          <a:ext cx="6559825" cy="508177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MX" sz="2800" kern="1200" dirty="0" smtClean="0">
              <a:solidFill>
                <a:schemeClr val="tx1"/>
              </a:solidFill>
              <a:latin typeface="Gill Sans MT Condensed" panose="020B0506020104020203" pitchFamily="34" charset="0"/>
            </a:rPr>
            <a:t>Supervisar, coordinar y dar seguimiento a las políticas, planes, programas, proyectos y acciones ambientales dentro de su institución y para velar por el cumplimiento de las normas ambientales por parte de la misma y asegurar la necesaria coordinación interinstitucional en la gestión ambiental, de acuerdo a las directrices emitidas por el Ministerio de Medio Ambiente.</a:t>
          </a:r>
          <a:endParaRPr lang="es-ES" sz="2800" kern="1200" dirty="0" smtClean="0">
            <a:solidFill>
              <a:schemeClr val="tx1"/>
            </a:solidFill>
            <a:latin typeface="Gill Sans MT Condensed" panose="020B0506020104020203" pitchFamily="34" charset="0"/>
          </a:endParaRPr>
        </a:p>
        <a:p>
          <a:pPr lvl="0" algn="ctr" defTabSz="1244600">
            <a:lnSpc>
              <a:spcPct val="90000"/>
            </a:lnSpc>
            <a:spcBef>
              <a:spcPct val="0"/>
            </a:spcBef>
            <a:spcAft>
              <a:spcPct val="35000"/>
            </a:spcAft>
          </a:pPr>
          <a:endParaRPr lang="es-ES" sz="2800" kern="1200" dirty="0">
            <a:solidFill>
              <a:schemeClr val="tx1"/>
            </a:solidFill>
            <a:latin typeface="Gill Sans MT Condensed" panose="020B0506020104020203" pitchFamily="34" charset="0"/>
          </a:endParaRPr>
        </a:p>
      </dsp:txBody>
      <dsp:txXfrm>
        <a:off x="0" y="1263063"/>
        <a:ext cx="6559825" cy="5081770"/>
      </dsp:txXfrm>
    </dsp:sp>
    <dsp:sp modelId="{CA8433AC-4FA7-4474-B457-251E9865D5AC}">
      <dsp:nvSpPr>
        <dsp:cNvPr id="0" name=""/>
        <dsp:cNvSpPr/>
      </dsp:nvSpPr>
      <dsp:spPr>
        <a:xfrm>
          <a:off x="0" y="5873360"/>
          <a:ext cx="6559825" cy="459869"/>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5F31B2-1423-49E7-A4B7-5B4AE4B92FE3}">
      <dsp:nvSpPr>
        <dsp:cNvPr id="0" name=""/>
        <dsp:cNvSpPr/>
      </dsp:nvSpPr>
      <dsp:spPr>
        <a:xfrm>
          <a:off x="0" y="224725"/>
          <a:ext cx="6559825" cy="1048757"/>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s-ES" sz="4400" kern="1200" dirty="0" smtClean="0">
              <a:latin typeface="Gill Sans MT Condensed" panose="020B0506020104020203" pitchFamily="34" charset="0"/>
            </a:rPr>
            <a:t>DIRECCION EJECUTIVA</a:t>
          </a:r>
          <a:endParaRPr lang="es-ES" sz="4400" kern="1200" dirty="0">
            <a:latin typeface="Gill Sans MT Condensed" panose="020B0506020104020203" pitchFamily="34" charset="0"/>
          </a:endParaRPr>
        </a:p>
      </dsp:txBody>
      <dsp:txXfrm>
        <a:off x="0" y="224725"/>
        <a:ext cx="6559825" cy="1048757"/>
      </dsp:txXfrm>
    </dsp:sp>
    <dsp:sp modelId="{7173D5AD-2CF4-4E75-91B1-981E8F191BA7}">
      <dsp:nvSpPr>
        <dsp:cNvPr id="0" name=""/>
        <dsp:cNvSpPr/>
      </dsp:nvSpPr>
      <dsp:spPr>
        <a:xfrm>
          <a:off x="0" y="1263063"/>
          <a:ext cx="6559825" cy="508177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MX" sz="2800" kern="1200" dirty="0" smtClean="0">
              <a:solidFill>
                <a:schemeClr val="tx1"/>
              </a:solidFill>
              <a:latin typeface="Gill Sans MT Condensed" panose="020B0506020104020203" pitchFamily="34" charset="0"/>
            </a:rPr>
            <a:t>Dirigir las operaciones administrativas que le sean delegadas así como la gestión estratégica institucional y a las distintas Gerencias para el funcionamiento correcto y eficaz de todas las dependencias institucionales, conforme las políticas,  procedimientos y </a:t>
          </a:r>
          <a:r>
            <a:rPr lang="es-MX" sz="2800" kern="1200" dirty="0" err="1" smtClean="0">
              <a:solidFill>
                <a:schemeClr val="tx1"/>
              </a:solidFill>
              <a:latin typeface="Gill Sans MT Condensed" panose="020B0506020104020203" pitchFamily="34" charset="0"/>
            </a:rPr>
            <a:t>demas</a:t>
          </a:r>
          <a:r>
            <a:rPr lang="es-MX" sz="2800" kern="1200" dirty="0" smtClean="0">
              <a:solidFill>
                <a:schemeClr val="tx1"/>
              </a:solidFill>
              <a:latin typeface="Gill Sans MT Condensed" panose="020B0506020104020203" pitchFamily="34" charset="0"/>
            </a:rPr>
            <a:t> normativa aplicable.</a:t>
          </a:r>
          <a:endParaRPr lang="es-ES" sz="2800" kern="1200" dirty="0">
            <a:solidFill>
              <a:schemeClr val="tx1"/>
            </a:solidFill>
            <a:latin typeface="Gill Sans MT Condensed" panose="020B0506020104020203" pitchFamily="34" charset="0"/>
          </a:endParaRPr>
        </a:p>
      </dsp:txBody>
      <dsp:txXfrm>
        <a:off x="0" y="1263063"/>
        <a:ext cx="6559825" cy="5081770"/>
      </dsp:txXfrm>
    </dsp:sp>
    <dsp:sp modelId="{CA8433AC-4FA7-4474-B457-251E9865D5AC}">
      <dsp:nvSpPr>
        <dsp:cNvPr id="0" name=""/>
        <dsp:cNvSpPr/>
      </dsp:nvSpPr>
      <dsp:spPr>
        <a:xfrm>
          <a:off x="0" y="5873360"/>
          <a:ext cx="6559825" cy="459869"/>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5F31B2-1423-49E7-A4B7-5B4AE4B92FE3}">
      <dsp:nvSpPr>
        <dsp:cNvPr id="0" name=""/>
        <dsp:cNvSpPr/>
      </dsp:nvSpPr>
      <dsp:spPr>
        <a:xfrm>
          <a:off x="0" y="224725"/>
          <a:ext cx="6559825" cy="1048757"/>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s-ES" sz="4400" kern="1200" dirty="0" smtClean="0">
              <a:latin typeface="Gill Sans MT Condensed" panose="020B0506020104020203" pitchFamily="34" charset="0"/>
            </a:rPr>
            <a:t>GERENCIA DE COMUNICACIONES</a:t>
          </a:r>
          <a:endParaRPr lang="es-ES" sz="4400" kern="1200" dirty="0">
            <a:latin typeface="Gill Sans MT Condensed" panose="020B0506020104020203" pitchFamily="34" charset="0"/>
          </a:endParaRPr>
        </a:p>
      </dsp:txBody>
      <dsp:txXfrm>
        <a:off x="0" y="224725"/>
        <a:ext cx="6559825" cy="1048757"/>
      </dsp:txXfrm>
    </dsp:sp>
    <dsp:sp modelId="{7173D5AD-2CF4-4E75-91B1-981E8F191BA7}">
      <dsp:nvSpPr>
        <dsp:cNvPr id="0" name=""/>
        <dsp:cNvSpPr/>
      </dsp:nvSpPr>
      <dsp:spPr>
        <a:xfrm>
          <a:off x="0" y="1263063"/>
          <a:ext cx="6559825" cy="508177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MX" sz="2800" kern="1200" dirty="0" smtClean="0">
              <a:solidFill>
                <a:schemeClr val="tx1"/>
              </a:solidFill>
              <a:latin typeface="Gill Sans MT Condensed" panose="020B0506020104020203" pitchFamily="34" charset="0"/>
            </a:rPr>
            <a:t>Desarrollar, planificar, organizar y dirigir estrategias de comunicación orientadas al </a:t>
          </a:r>
          <a:endParaRPr lang="es-ES" sz="2800" kern="1200" dirty="0" smtClean="0">
            <a:solidFill>
              <a:schemeClr val="tx1"/>
            </a:solidFill>
            <a:latin typeface="Gill Sans MT Condensed" panose="020B0506020104020203" pitchFamily="34" charset="0"/>
          </a:endParaRPr>
        </a:p>
        <a:p>
          <a:pPr lvl="0" algn="ctr" defTabSz="1244600">
            <a:lnSpc>
              <a:spcPct val="90000"/>
            </a:lnSpc>
            <a:spcBef>
              <a:spcPct val="0"/>
            </a:spcBef>
            <a:spcAft>
              <a:spcPct val="35000"/>
            </a:spcAft>
          </a:pPr>
          <a:r>
            <a:rPr lang="es-MX" sz="2800" kern="1200" dirty="0" smtClean="0">
              <a:solidFill>
                <a:schemeClr val="tx1"/>
              </a:solidFill>
              <a:latin typeface="Gill Sans MT Condensed" panose="020B0506020104020203" pitchFamily="34" charset="0"/>
            </a:rPr>
            <a:t>fortalecimiento de la imagen de la institución en la industria ferial a nivel local, nacional e </a:t>
          </a:r>
          <a:endParaRPr lang="es-ES" sz="2800" kern="1200" dirty="0" smtClean="0">
            <a:solidFill>
              <a:schemeClr val="tx1"/>
            </a:solidFill>
            <a:latin typeface="Gill Sans MT Condensed" panose="020B0506020104020203" pitchFamily="34" charset="0"/>
          </a:endParaRPr>
        </a:p>
        <a:p>
          <a:pPr lvl="0" algn="ctr" defTabSz="1244600">
            <a:lnSpc>
              <a:spcPct val="90000"/>
            </a:lnSpc>
            <a:spcBef>
              <a:spcPct val="0"/>
            </a:spcBef>
            <a:spcAft>
              <a:spcPct val="35000"/>
            </a:spcAft>
          </a:pPr>
          <a:r>
            <a:rPr lang="es-MX" sz="2800" kern="1200" dirty="0" smtClean="0">
              <a:solidFill>
                <a:schemeClr val="tx1"/>
              </a:solidFill>
              <a:latin typeface="Gill Sans MT Condensed" panose="020B0506020104020203" pitchFamily="34" charset="0"/>
            </a:rPr>
            <a:t>internacional; así como la supervisión de los eventos en lo que respecta a los medios de </a:t>
          </a:r>
          <a:endParaRPr lang="es-ES" sz="2800" kern="1200" dirty="0" smtClean="0">
            <a:solidFill>
              <a:schemeClr val="tx1"/>
            </a:solidFill>
            <a:latin typeface="Gill Sans MT Condensed" panose="020B0506020104020203" pitchFamily="34" charset="0"/>
          </a:endParaRPr>
        </a:p>
        <a:p>
          <a:pPr lvl="0" algn="ctr" defTabSz="1244600">
            <a:lnSpc>
              <a:spcPct val="90000"/>
            </a:lnSpc>
            <a:spcBef>
              <a:spcPct val="0"/>
            </a:spcBef>
            <a:spcAft>
              <a:spcPct val="35000"/>
            </a:spcAft>
          </a:pPr>
          <a:r>
            <a:rPr lang="es-MX" sz="2800" kern="1200" dirty="0" smtClean="0">
              <a:solidFill>
                <a:schemeClr val="tx1"/>
              </a:solidFill>
              <a:latin typeface="Gill Sans MT Condensed" panose="020B0506020104020203" pitchFamily="34" charset="0"/>
            </a:rPr>
            <a:t>comunicación, los actos protocolarios y la divulgación del quehacer institucional.</a:t>
          </a:r>
          <a:endParaRPr lang="es-ES" sz="2800" kern="1200" dirty="0">
            <a:solidFill>
              <a:schemeClr val="tx1"/>
            </a:solidFill>
            <a:latin typeface="Gill Sans MT Condensed" panose="020B0506020104020203" pitchFamily="34" charset="0"/>
          </a:endParaRPr>
        </a:p>
      </dsp:txBody>
      <dsp:txXfrm>
        <a:off x="0" y="1263063"/>
        <a:ext cx="6559825" cy="5081770"/>
      </dsp:txXfrm>
    </dsp:sp>
    <dsp:sp modelId="{CA8433AC-4FA7-4474-B457-251E9865D5AC}">
      <dsp:nvSpPr>
        <dsp:cNvPr id="0" name=""/>
        <dsp:cNvSpPr/>
      </dsp:nvSpPr>
      <dsp:spPr>
        <a:xfrm>
          <a:off x="0" y="5873360"/>
          <a:ext cx="6559825" cy="459869"/>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5.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6.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7.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8.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9.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1"/>
            <a:ext cx="3037735" cy="466088"/>
          </a:xfrm>
          <a:prstGeom prst="rect">
            <a:avLst/>
          </a:prstGeom>
        </p:spPr>
        <p:txBody>
          <a:bodyPr vert="horz" lIns="91294" tIns="45647" rIns="91294" bIns="45647" rtlCol="0"/>
          <a:lstStyle>
            <a:lvl1pPr algn="l">
              <a:defRPr sz="1200"/>
            </a:lvl1pPr>
          </a:lstStyle>
          <a:p>
            <a:endParaRPr lang="es-SV"/>
          </a:p>
        </p:txBody>
      </p:sp>
      <p:sp>
        <p:nvSpPr>
          <p:cNvPr id="3" name="Marcador de fecha 2"/>
          <p:cNvSpPr>
            <a:spLocks noGrp="1"/>
          </p:cNvSpPr>
          <p:nvPr>
            <p:ph type="dt" sz="quarter" idx="1"/>
          </p:nvPr>
        </p:nvSpPr>
        <p:spPr>
          <a:xfrm>
            <a:off x="3971081" y="1"/>
            <a:ext cx="3037735" cy="466088"/>
          </a:xfrm>
          <a:prstGeom prst="rect">
            <a:avLst/>
          </a:prstGeom>
        </p:spPr>
        <p:txBody>
          <a:bodyPr vert="horz" lIns="91294" tIns="45647" rIns="91294" bIns="45647" rtlCol="0"/>
          <a:lstStyle>
            <a:lvl1pPr algn="r">
              <a:defRPr sz="1200"/>
            </a:lvl1pPr>
          </a:lstStyle>
          <a:p>
            <a:fld id="{EC5BCC08-02CA-4EF5-807D-1A41080313AE}" type="datetimeFigureOut">
              <a:rPr lang="es-SV" smtClean="0"/>
              <a:t>10/10/2024</a:t>
            </a:fld>
            <a:endParaRPr lang="es-SV"/>
          </a:p>
        </p:txBody>
      </p:sp>
      <p:sp>
        <p:nvSpPr>
          <p:cNvPr id="4" name="Marcador de pie de página 3"/>
          <p:cNvSpPr>
            <a:spLocks noGrp="1"/>
          </p:cNvSpPr>
          <p:nvPr>
            <p:ph type="ftr" sz="quarter" idx="2"/>
          </p:nvPr>
        </p:nvSpPr>
        <p:spPr>
          <a:xfrm>
            <a:off x="0" y="8830312"/>
            <a:ext cx="3037735" cy="466088"/>
          </a:xfrm>
          <a:prstGeom prst="rect">
            <a:avLst/>
          </a:prstGeom>
        </p:spPr>
        <p:txBody>
          <a:bodyPr vert="horz" lIns="91294" tIns="45647" rIns="91294" bIns="45647" rtlCol="0" anchor="b"/>
          <a:lstStyle>
            <a:lvl1pPr algn="l">
              <a:defRPr sz="1200"/>
            </a:lvl1pPr>
          </a:lstStyle>
          <a:p>
            <a:endParaRPr lang="es-SV"/>
          </a:p>
        </p:txBody>
      </p:sp>
      <p:sp>
        <p:nvSpPr>
          <p:cNvPr id="5" name="Marcador de número de diapositiva 4"/>
          <p:cNvSpPr>
            <a:spLocks noGrp="1"/>
          </p:cNvSpPr>
          <p:nvPr>
            <p:ph type="sldNum" sz="quarter" idx="3"/>
          </p:nvPr>
        </p:nvSpPr>
        <p:spPr>
          <a:xfrm>
            <a:off x="3971081" y="8830312"/>
            <a:ext cx="3037735" cy="466088"/>
          </a:xfrm>
          <a:prstGeom prst="rect">
            <a:avLst/>
          </a:prstGeom>
        </p:spPr>
        <p:txBody>
          <a:bodyPr vert="horz" lIns="91294" tIns="45647" rIns="91294" bIns="45647" rtlCol="0" anchor="b"/>
          <a:lstStyle>
            <a:lvl1pPr algn="r">
              <a:defRPr sz="1200"/>
            </a:lvl1pPr>
          </a:lstStyle>
          <a:p>
            <a:fld id="{CEE4E3A4-1784-4880-890C-79835CDD4F55}" type="slidenum">
              <a:rPr lang="es-SV" smtClean="0"/>
              <a:t>‹Nº›</a:t>
            </a:fld>
            <a:endParaRPr lang="es-SV"/>
          </a:p>
        </p:txBody>
      </p:sp>
    </p:spTree>
    <p:extLst>
      <p:ext uri="{BB962C8B-B14F-4D97-AF65-F5344CB8AC3E}">
        <p14:creationId xmlns:p14="http://schemas.microsoft.com/office/powerpoint/2010/main" val="30321597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SV"/>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SV"/>
          </a:p>
        </p:txBody>
      </p:sp>
      <p:sp>
        <p:nvSpPr>
          <p:cNvPr id="4" name="Marcador de fecha 3"/>
          <p:cNvSpPr>
            <a:spLocks noGrp="1"/>
          </p:cNvSpPr>
          <p:nvPr>
            <p:ph type="dt" sz="half" idx="10"/>
          </p:nvPr>
        </p:nvSpPr>
        <p:spPr/>
        <p:txBody>
          <a:bodyPr/>
          <a:lstStyle/>
          <a:p>
            <a:fld id="{C0E571B7-5464-4AF7-BA9A-F356D18B874D}" type="datetimeFigureOut">
              <a:rPr lang="es-SV" smtClean="0"/>
              <a:t>10/10/2024</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B84DA276-7218-443B-B90D-A7394D76417B}" type="slidenum">
              <a:rPr lang="es-SV" smtClean="0"/>
              <a:t>‹Nº›</a:t>
            </a:fld>
            <a:endParaRPr lang="es-SV" dirty="0"/>
          </a:p>
        </p:txBody>
      </p:sp>
    </p:spTree>
    <p:extLst>
      <p:ext uri="{BB962C8B-B14F-4D97-AF65-F5344CB8AC3E}">
        <p14:creationId xmlns:p14="http://schemas.microsoft.com/office/powerpoint/2010/main" val="4142766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C0E571B7-5464-4AF7-BA9A-F356D18B874D}" type="datetimeFigureOut">
              <a:rPr lang="es-SV" smtClean="0"/>
              <a:t>10/10/2024</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B84DA276-7218-443B-B90D-A7394D76417B}" type="slidenum">
              <a:rPr lang="es-SV" smtClean="0"/>
              <a:t>‹Nº›</a:t>
            </a:fld>
            <a:endParaRPr lang="es-SV" dirty="0"/>
          </a:p>
        </p:txBody>
      </p:sp>
    </p:spTree>
    <p:extLst>
      <p:ext uri="{BB962C8B-B14F-4D97-AF65-F5344CB8AC3E}">
        <p14:creationId xmlns:p14="http://schemas.microsoft.com/office/powerpoint/2010/main" val="3966884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SV"/>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C0E571B7-5464-4AF7-BA9A-F356D18B874D}" type="datetimeFigureOut">
              <a:rPr lang="es-SV" smtClean="0"/>
              <a:t>10/10/2024</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B84DA276-7218-443B-B90D-A7394D76417B}" type="slidenum">
              <a:rPr lang="es-SV" smtClean="0"/>
              <a:t>‹Nº›</a:t>
            </a:fld>
            <a:endParaRPr lang="es-SV" dirty="0"/>
          </a:p>
        </p:txBody>
      </p:sp>
    </p:spTree>
    <p:extLst>
      <p:ext uri="{BB962C8B-B14F-4D97-AF65-F5344CB8AC3E}">
        <p14:creationId xmlns:p14="http://schemas.microsoft.com/office/powerpoint/2010/main" val="4014188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C0E571B7-5464-4AF7-BA9A-F356D18B874D}" type="datetimeFigureOut">
              <a:rPr lang="es-SV" smtClean="0"/>
              <a:t>10/10/2024</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B84DA276-7218-443B-B90D-A7394D76417B}" type="slidenum">
              <a:rPr lang="es-SV" smtClean="0"/>
              <a:t>‹Nº›</a:t>
            </a:fld>
            <a:endParaRPr lang="es-SV" dirty="0"/>
          </a:p>
        </p:txBody>
      </p:sp>
    </p:spTree>
    <p:extLst>
      <p:ext uri="{BB962C8B-B14F-4D97-AF65-F5344CB8AC3E}">
        <p14:creationId xmlns:p14="http://schemas.microsoft.com/office/powerpoint/2010/main" val="922390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C0E571B7-5464-4AF7-BA9A-F356D18B874D}" type="datetimeFigureOut">
              <a:rPr lang="es-SV" smtClean="0"/>
              <a:t>10/10/2024</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B84DA276-7218-443B-B90D-A7394D76417B}" type="slidenum">
              <a:rPr lang="es-SV" smtClean="0"/>
              <a:t>‹Nº›</a:t>
            </a:fld>
            <a:endParaRPr lang="es-SV" dirty="0"/>
          </a:p>
        </p:txBody>
      </p:sp>
    </p:spTree>
    <p:extLst>
      <p:ext uri="{BB962C8B-B14F-4D97-AF65-F5344CB8AC3E}">
        <p14:creationId xmlns:p14="http://schemas.microsoft.com/office/powerpoint/2010/main" val="4274407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Marcador de fecha 4"/>
          <p:cNvSpPr>
            <a:spLocks noGrp="1"/>
          </p:cNvSpPr>
          <p:nvPr>
            <p:ph type="dt" sz="half" idx="10"/>
          </p:nvPr>
        </p:nvSpPr>
        <p:spPr/>
        <p:txBody>
          <a:bodyPr/>
          <a:lstStyle/>
          <a:p>
            <a:fld id="{C0E571B7-5464-4AF7-BA9A-F356D18B874D}" type="datetimeFigureOut">
              <a:rPr lang="es-SV" smtClean="0"/>
              <a:t>10/10/2024</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B84DA276-7218-443B-B90D-A7394D76417B}" type="slidenum">
              <a:rPr lang="es-SV" smtClean="0"/>
              <a:t>‹Nº›</a:t>
            </a:fld>
            <a:endParaRPr lang="es-SV" dirty="0"/>
          </a:p>
        </p:txBody>
      </p:sp>
    </p:spTree>
    <p:extLst>
      <p:ext uri="{BB962C8B-B14F-4D97-AF65-F5344CB8AC3E}">
        <p14:creationId xmlns:p14="http://schemas.microsoft.com/office/powerpoint/2010/main" val="3594168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7" name="Marcador de fecha 6"/>
          <p:cNvSpPr>
            <a:spLocks noGrp="1"/>
          </p:cNvSpPr>
          <p:nvPr>
            <p:ph type="dt" sz="half" idx="10"/>
          </p:nvPr>
        </p:nvSpPr>
        <p:spPr/>
        <p:txBody>
          <a:bodyPr/>
          <a:lstStyle/>
          <a:p>
            <a:fld id="{C0E571B7-5464-4AF7-BA9A-F356D18B874D}" type="datetimeFigureOut">
              <a:rPr lang="es-SV" smtClean="0"/>
              <a:t>10/10/2024</a:t>
            </a:fld>
            <a:endParaRPr lang="es-SV" dirty="0"/>
          </a:p>
        </p:txBody>
      </p:sp>
      <p:sp>
        <p:nvSpPr>
          <p:cNvPr id="8" name="Marcador de pie de página 7"/>
          <p:cNvSpPr>
            <a:spLocks noGrp="1"/>
          </p:cNvSpPr>
          <p:nvPr>
            <p:ph type="ftr" sz="quarter" idx="11"/>
          </p:nvPr>
        </p:nvSpPr>
        <p:spPr/>
        <p:txBody>
          <a:bodyPr/>
          <a:lstStyle/>
          <a:p>
            <a:endParaRPr lang="es-SV" dirty="0"/>
          </a:p>
        </p:txBody>
      </p:sp>
      <p:sp>
        <p:nvSpPr>
          <p:cNvPr id="9" name="Marcador de número de diapositiva 8"/>
          <p:cNvSpPr>
            <a:spLocks noGrp="1"/>
          </p:cNvSpPr>
          <p:nvPr>
            <p:ph type="sldNum" sz="quarter" idx="12"/>
          </p:nvPr>
        </p:nvSpPr>
        <p:spPr/>
        <p:txBody>
          <a:bodyPr/>
          <a:lstStyle/>
          <a:p>
            <a:fld id="{B84DA276-7218-443B-B90D-A7394D76417B}" type="slidenum">
              <a:rPr lang="es-SV" smtClean="0"/>
              <a:t>‹Nº›</a:t>
            </a:fld>
            <a:endParaRPr lang="es-SV" dirty="0"/>
          </a:p>
        </p:txBody>
      </p:sp>
    </p:spTree>
    <p:extLst>
      <p:ext uri="{BB962C8B-B14F-4D97-AF65-F5344CB8AC3E}">
        <p14:creationId xmlns:p14="http://schemas.microsoft.com/office/powerpoint/2010/main" val="1490373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fecha 2"/>
          <p:cNvSpPr>
            <a:spLocks noGrp="1"/>
          </p:cNvSpPr>
          <p:nvPr>
            <p:ph type="dt" sz="half" idx="10"/>
          </p:nvPr>
        </p:nvSpPr>
        <p:spPr/>
        <p:txBody>
          <a:bodyPr/>
          <a:lstStyle/>
          <a:p>
            <a:fld id="{C0E571B7-5464-4AF7-BA9A-F356D18B874D}" type="datetimeFigureOut">
              <a:rPr lang="es-SV" smtClean="0"/>
              <a:t>10/10/2024</a:t>
            </a:fld>
            <a:endParaRPr lang="es-SV" dirty="0"/>
          </a:p>
        </p:txBody>
      </p:sp>
      <p:sp>
        <p:nvSpPr>
          <p:cNvPr id="4" name="Marcador de pie de página 3"/>
          <p:cNvSpPr>
            <a:spLocks noGrp="1"/>
          </p:cNvSpPr>
          <p:nvPr>
            <p:ph type="ftr" sz="quarter" idx="11"/>
          </p:nvPr>
        </p:nvSpPr>
        <p:spPr/>
        <p:txBody>
          <a:bodyPr/>
          <a:lstStyle/>
          <a:p>
            <a:endParaRPr lang="es-SV" dirty="0"/>
          </a:p>
        </p:txBody>
      </p:sp>
      <p:sp>
        <p:nvSpPr>
          <p:cNvPr id="5" name="Marcador de número de diapositiva 4"/>
          <p:cNvSpPr>
            <a:spLocks noGrp="1"/>
          </p:cNvSpPr>
          <p:nvPr>
            <p:ph type="sldNum" sz="quarter" idx="12"/>
          </p:nvPr>
        </p:nvSpPr>
        <p:spPr/>
        <p:txBody>
          <a:bodyPr/>
          <a:lstStyle/>
          <a:p>
            <a:fld id="{B84DA276-7218-443B-B90D-A7394D76417B}" type="slidenum">
              <a:rPr lang="es-SV" smtClean="0"/>
              <a:t>‹Nº›</a:t>
            </a:fld>
            <a:endParaRPr lang="es-SV" dirty="0"/>
          </a:p>
        </p:txBody>
      </p:sp>
    </p:spTree>
    <p:extLst>
      <p:ext uri="{BB962C8B-B14F-4D97-AF65-F5344CB8AC3E}">
        <p14:creationId xmlns:p14="http://schemas.microsoft.com/office/powerpoint/2010/main" val="2840679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0E571B7-5464-4AF7-BA9A-F356D18B874D}" type="datetimeFigureOut">
              <a:rPr lang="es-SV" smtClean="0"/>
              <a:t>10/10/2024</a:t>
            </a:fld>
            <a:endParaRPr lang="es-SV" dirty="0"/>
          </a:p>
        </p:txBody>
      </p:sp>
      <p:sp>
        <p:nvSpPr>
          <p:cNvPr id="3" name="Marcador de pie de página 2"/>
          <p:cNvSpPr>
            <a:spLocks noGrp="1"/>
          </p:cNvSpPr>
          <p:nvPr>
            <p:ph type="ftr" sz="quarter" idx="11"/>
          </p:nvPr>
        </p:nvSpPr>
        <p:spPr/>
        <p:txBody>
          <a:bodyPr/>
          <a:lstStyle/>
          <a:p>
            <a:endParaRPr lang="es-SV" dirty="0"/>
          </a:p>
        </p:txBody>
      </p:sp>
      <p:sp>
        <p:nvSpPr>
          <p:cNvPr id="4" name="Marcador de número de diapositiva 3"/>
          <p:cNvSpPr>
            <a:spLocks noGrp="1"/>
          </p:cNvSpPr>
          <p:nvPr>
            <p:ph type="sldNum" sz="quarter" idx="12"/>
          </p:nvPr>
        </p:nvSpPr>
        <p:spPr/>
        <p:txBody>
          <a:bodyPr/>
          <a:lstStyle/>
          <a:p>
            <a:fld id="{B84DA276-7218-443B-B90D-A7394D76417B}" type="slidenum">
              <a:rPr lang="es-SV" smtClean="0"/>
              <a:t>‹Nº›</a:t>
            </a:fld>
            <a:endParaRPr lang="es-SV" dirty="0"/>
          </a:p>
        </p:txBody>
      </p:sp>
    </p:spTree>
    <p:extLst>
      <p:ext uri="{BB962C8B-B14F-4D97-AF65-F5344CB8AC3E}">
        <p14:creationId xmlns:p14="http://schemas.microsoft.com/office/powerpoint/2010/main" val="390737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SV"/>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C0E571B7-5464-4AF7-BA9A-F356D18B874D}" type="datetimeFigureOut">
              <a:rPr lang="es-SV" smtClean="0"/>
              <a:t>10/10/2024</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B84DA276-7218-443B-B90D-A7394D76417B}" type="slidenum">
              <a:rPr lang="es-SV" smtClean="0"/>
              <a:t>‹Nº›</a:t>
            </a:fld>
            <a:endParaRPr lang="es-SV" dirty="0"/>
          </a:p>
        </p:txBody>
      </p:sp>
    </p:spTree>
    <p:extLst>
      <p:ext uri="{BB962C8B-B14F-4D97-AF65-F5344CB8AC3E}">
        <p14:creationId xmlns:p14="http://schemas.microsoft.com/office/powerpoint/2010/main" val="844486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SV"/>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dirty="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C0E571B7-5464-4AF7-BA9A-F356D18B874D}" type="datetimeFigureOut">
              <a:rPr lang="es-SV" smtClean="0"/>
              <a:t>10/10/2024</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B84DA276-7218-443B-B90D-A7394D76417B}" type="slidenum">
              <a:rPr lang="es-SV" smtClean="0"/>
              <a:t>‹Nº›</a:t>
            </a:fld>
            <a:endParaRPr lang="es-SV" dirty="0"/>
          </a:p>
        </p:txBody>
      </p:sp>
    </p:spTree>
    <p:extLst>
      <p:ext uri="{BB962C8B-B14F-4D97-AF65-F5344CB8AC3E}">
        <p14:creationId xmlns:p14="http://schemas.microsoft.com/office/powerpoint/2010/main" val="1279393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E571B7-5464-4AF7-BA9A-F356D18B874D}" type="datetimeFigureOut">
              <a:rPr lang="es-SV" smtClean="0"/>
              <a:t>10/10/2024</a:t>
            </a:fld>
            <a:endParaRPr lang="es-SV"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4DA276-7218-443B-B90D-A7394D76417B}" type="slidenum">
              <a:rPr lang="es-SV" smtClean="0"/>
              <a:t>‹Nº›</a:t>
            </a:fld>
            <a:endParaRPr lang="es-SV" dirty="0"/>
          </a:p>
        </p:txBody>
      </p:sp>
    </p:spTree>
    <p:extLst>
      <p:ext uri="{BB962C8B-B14F-4D97-AF65-F5344CB8AC3E}">
        <p14:creationId xmlns:p14="http://schemas.microsoft.com/office/powerpoint/2010/main" val="1827427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5.png"/><Relationship Id="rId7" Type="http://schemas.openxmlformats.org/officeDocument/2006/relationships/diagramColors" Target="../diagrams/colors8.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11.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image" Target="../media/image5.png"/><Relationship Id="rId7" Type="http://schemas.openxmlformats.org/officeDocument/2006/relationships/diagramColors" Target="../diagrams/colors9.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s>
</file>

<file path=ppt/slides/_rels/slide12.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image" Target="../media/image5.png"/><Relationship Id="rId7" Type="http://schemas.openxmlformats.org/officeDocument/2006/relationships/diagramColors" Target="../diagrams/colors10.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13.xml.rels><?xml version="1.0" encoding="UTF-8" standalone="yes"?>
<Relationships xmlns="http://schemas.openxmlformats.org/package/2006/relationships"><Relationship Id="rId8" Type="http://schemas.microsoft.com/office/2007/relationships/diagramDrawing" Target="../diagrams/drawing11.xml"/><Relationship Id="rId3" Type="http://schemas.openxmlformats.org/officeDocument/2006/relationships/image" Target="../media/image5.png"/><Relationship Id="rId7" Type="http://schemas.openxmlformats.org/officeDocument/2006/relationships/diagramColors" Target="../diagrams/colors1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11.xml"/><Relationship Id="rId5" Type="http://schemas.openxmlformats.org/officeDocument/2006/relationships/diagramLayout" Target="../diagrams/layout11.xml"/><Relationship Id="rId4" Type="http://schemas.openxmlformats.org/officeDocument/2006/relationships/diagramData" Target="../diagrams/data11.xml"/></Relationships>
</file>

<file path=ppt/slides/_rels/slide14.xml.rels><?xml version="1.0" encoding="UTF-8" standalone="yes"?>
<Relationships xmlns="http://schemas.openxmlformats.org/package/2006/relationships"><Relationship Id="rId8" Type="http://schemas.microsoft.com/office/2007/relationships/diagramDrawing" Target="../diagrams/drawing12.xml"/><Relationship Id="rId3" Type="http://schemas.openxmlformats.org/officeDocument/2006/relationships/image" Target="../media/image5.png"/><Relationship Id="rId7" Type="http://schemas.openxmlformats.org/officeDocument/2006/relationships/diagramColors" Target="../diagrams/colors12.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12.xml"/><Relationship Id="rId5" Type="http://schemas.openxmlformats.org/officeDocument/2006/relationships/diagramLayout" Target="../diagrams/layout12.xml"/><Relationship Id="rId4" Type="http://schemas.openxmlformats.org/officeDocument/2006/relationships/diagramData" Target="../diagrams/data12.xml"/></Relationships>
</file>

<file path=ppt/slides/_rels/slide15.xml.rels><?xml version="1.0" encoding="UTF-8" standalone="yes"?>
<Relationships xmlns="http://schemas.openxmlformats.org/package/2006/relationships"><Relationship Id="rId8" Type="http://schemas.microsoft.com/office/2007/relationships/diagramDrawing" Target="../diagrams/drawing13.xml"/><Relationship Id="rId3" Type="http://schemas.openxmlformats.org/officeDocument/2006/relationships/image" Target="../media/image5.png"/><Relationship Id="rId7" Type="http://schemas.openxmlformats.org/officeDocument/2006/relationships/diagramColors" Target="../diagrams/colors13.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13.xml"/><Relationship Id="rId5" Type="http://schemas.openxmlformats.org/officeDocument/2006/relationships/diagramLayout" Target="../diagrams/layout13.xml"/><Relationship Id="rId4" Type="http://schemas.openxmlformats.org/officeDocument/2006/relationships/diagramData" Target="../diagrams/data13.xml"/></Relationships>
</file>

<file path=ppt/slides/_rels/slide16.xml.rels><?xml version="1.0" encoding="UTF-8" standalone="yes"?>
<Relationships xmlns="http://schemas.openxmlformats.org/package/2006/relationships"><Relationship Id="rId8" Type="http://schemas.microsoft.com/office/2007/relationships/diagramDrawing" Target="../diagrams/drawing14.xml"/><Relationship Id="rId3" Type="http://schemas.openxmlformats.org/officeDocument/2006/relationships/image" Target="../media/image5.png"/><Relationship Id="rId7" Type="http://schemas.openxmlformats.org/officeDocument/2006/relationships/diagramColors" Target="../diagrams/colors14.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14.xml"/><Relationship Id="rId5" Type="http://schemas.openxmlformats.org/officeDocument/2006/relationships/diagramLayout" Target="../diagrams/layout14.xml"/><Relationship Id="rId4" Type="http://schemas.openxmlformats.org/officeDocument/2006/relationships/diagramData" Target="../diagrams/data14.xml"/></Relationships>
</file>

<file path=ppt/slides/_rels/slide17.xml.rels><?xml version="1.0" encoding="UTF-8" standalone="yes"?>
<Relationships xmlns="http://schemas.openxmlformats.org/package/2006/relationships"><Relationship Id="rId8" Type="http://schemas.microsoft.com/office/2007/relationships/diagramDrawing" Target="../diagrams/drawing15.xml"/><Relationship Id="rId3" Type="http://schemas.openxmlformats.org/officeDocument/2006/relationships/image" Target="../media/image5.png"/><Relationship Id="rId7" Type="http://schemas.openxmlformats.org/officeDocument/2006/relationships/diagramColors" Target="../diagrams/colors15.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15.xml"/><Relationship Id="rId5" Type="http://schemas.openxmlformats.org/officeDocument/2006/relationships/diagramLayout" Target="../diagrams/layout15.xml"/><Relationship Id="rId4" Type="http://schemas.openxmlformats.org/officeDocument/2006/relationships/diagramData" Target="../diagrams/data15.xml"/></Relationships>
</file>

<file path=ppt/slides/_rels/slide18.xml.rels><?xml version="1.0" encoding="UTF-8" standalone="yes"?>
<Relationships xmlns="http://schemas.openxmlformats.org/package/2006/relationships"><Relationship Id="rId8" Type="http://schemas.microsoft.com/office/2007/relationships/diagramDrawing" Target="../diagrams/drawing16.xml"/><Relationship Id="rId3" Type="http://schemas.openxmlformats.org/officeDocument/2006/relationships/image" Target="../media/image5.png"/><Relationship Id="rId7" Type="http://schemas.openxmlformats.org/officeDocument/2006/relationships/diagramColors" Target="../diagrams/colors16.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16.xml"/><Relationship Id="rId5" Type="http://schemas.openxmlformats.org/officeDocument/2006/relationships/diagramLayout" Target="../diagrams/layout16.xml"/><Relationship Id="rId4" Type="http://schemas.openxmlformats.org/officeDocument/2006/relationships/diagramData" Target="../diagrams/data16.xml"/></Relationships>
</file>

<file path=ppt/slides/_rels/slide19.xml.rels><?xml version="1.0" encoding="UTF-8" standalone="yes"?>
<Relationships xmlns="http://schemas.openxmlformats.org/package/2006/relationships"><Relationship Id="rId8" Type="http://schemas.microsoft.com/office/2007/relationships/diagramDrawing" Target="../diagrams/drawing17.xml"/><Relationship Id="rId3" Type="http://schemas.openxmlformats.org/officeDocument/2006/relationships/image" Target="../media/image5.png"/><Relationship Id="rId7" Type="http://schemas.openxmlformats.org/officeDocument/2006/relationships/diagramColors" Target="../diagrams/colors17.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17.xml"/><Relationship Id="rId5" Type="http://schemas.openxmlformats.org/officeDocument/2006/relationships/diagramLayout" Target="../diagrams/layout17.xml"/><Relationship Id="rId4" Type="http://schemas.openxmlformats.org/officeDocument/2006/relationships/diagramData" Target="../diagrams/data17.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microsoft.com/office/2007/relationships/diagramDrawing" Target="../diagrams/drawing18.xml"/><Relationship Id="rId3" Type="http://schemas.openxmlformats.org/officeDocument/2006/relationships/image" Target="../media/image5.png"/><Relationship Id="rId7" Type="http://schemas.openxmlformats.org/officeDocument/2006/relationships/diagramColors" Target="../diagrams/colors18.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18.xml"/><Relationship Id="rId5" Type="http://schemas.openxmlformats.org/officeDocument/2006/relationships/diagramLayout" Target="../diagrams/layout18.xml"/><Relationship Id="rId4" Type="http://schemas.openxmlformats.org/officeDocument/2006/relationships/diagramData" Target="../diagrams/data18.xml"/></Relationships>
</file>

<file path=ppt/slides/_rels/slide21.xml.rels><?xml version="1.0" encoding="UTF-8" standalone="yes"?>
<Relationships xmlns="http://schemas.openxmlformats.org/package/2006/relationships"><Relationship Id="rId8" Type="http://schemas.microsoft.com/office/2007/relationships/diagramDrawing" Target="../diagrams/drawing19.xml"/><Relationship Id="rId3" Type="http://schemas.openxmlformats.org/officeDocument/2006/relationships/image" Target="../media/image5.png"/><Relationship Id="rId7" Type="http://schemas.openxmlformats.org/officeDocument/2006/relationships/diagramColors" Target="../diagrams/colors19.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19.xml"/><Relationship Id="rId5" Type="http://schemas.openxmlformats.org/officeDocument/2006/relationships/diagramLayout" Target="../diagrams/layout19.xml"/><Relationship Id="rId4" Type="http://schemas.openxmlformats.org/officeDocument/2006/relationships/diagramData" Target="../diagrams/data19.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5.png"/><Relationship Id="rId7" Type="http://schemas.openxmlformats.org/officeDocument/2006/relationships/diagramColors" Target="../diagrams/colors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5.png"/><Relationship Id="rId7" Type="http://schemas.openxmlformats.org/officeDocument/2006/relationships/diagramColors" Target="../diagrams/colors2.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5.png"/><Relationship Id="rId7" Type="http://schemas.openxmlformats.org/officeDocument/2006/relationships/diagramColors" Target="../diagrams/colors3.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6.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5.png"/><Relationship Id="rId7" Type="http://schemas.openxmlformats.org/officeDocument/2006/relationships/diagramColors" Target="../diagrams/colors4.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7.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5.png"/><Relationship Id="rId7" Type="http://schemas.openxmlformats.org/officeDocument/2006/relationships/diagramColors" Target="../diagrams/colors5.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8.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5.png"/><Relationship Id="rId7" Type="http://schemas.openxmlformats.org/officeDocument/2006/relationships/diagramColors" Target="../diagrams/colors6.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9.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5.png"/><Relationship Id="rId7" Type="http://schemas.openxmlformats.org/officeDocument/2006/relationships/diagramColors" Target="../diagrams/colors7.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66802" y="3840303"/>
            <a:ext cx="10068945" cy="2032048"/>
          </a:xfrm>
        </p:spPr>
        <p:txBody>
          <a:bodyPr>
            <a:normAutofit fontScale="90000"/>
          </a:bodyPr>
          <a:lstStyle/>
          <a:p>
            <a:r>
              <a:rPr lang="es-MX" dirty="0" smtClean="0">
                <a:latin typeface="Montserrat ExtraBold" panose="00000900000000000000" pitchFamily="2" charset="0"/>
              </a:rPr>
              <a:t/>
            </a:r>
            <a:br>
              <a:rPr lang="es-MX" dirty="0" smtClean="0">
                <a:latin typeface="Montserrat ExtraBold" panose="00000900000000000000" pitchFamily="2" charset="0"/>
              </a:rPr>
            </a:br>
            <a:r>
              <a:rPr lang="es-MX" dirty="0">
                <a:latin typeface="Montserrat ExtraBold" panose="00000900000000000000" pitchFamily="2" charset="0"/>
              </a:rPr>
              <a:t/>
            </a:r>
            <a:br>
              <a:rPr lang="es-MX" dirty="0">
                <a:latin typeface="Montserrat ExtraBold" panose="00000900000000000000" pitchFamily="2" charset="0"/>
              </a:rPr>
            </a:br>
            <a:r>
              <a:rPr lang="es-SV" sz="4900" b="1" dirty="0" smtClean="0">
                <a:latin typeface="Franklin Gothic Demi Cond" panose="020B0706030402020204" pitchFamily="34" charset="0"/>
              </a:rPr>
              <a:t>“ESTRUCTURA ORGANIZATIVA</a:t>
            </a:r>
            <a:br>
              <a:rPr lang="es-SV" sz="4900" b="1" dirty="0" smtClean="0">
                <a:latin typeface="Franklin Gothic Demi Cond" panose="020B0706030402020204" pitchFamily="34" charset="0"/>
              </a:rPr>
            </a:br>
            <a:r>
              <a:rPr lang="es-SV" sz="4900" b="1" dirty="0" smtClean="0">
                <a:latin typeface="Franklin Gothic Demi Cond" panose="020B0706030402020204" pitchFamily="34" charset="0"/>
              </a:rPr>
              <a:t>2024”</a:t>
            </a:r>
            <a:r>
              <a:rPr lang="es-SV" sz="4900" b="1" dirty="0">
                <a:latin typeface="Franklin Gothic Demi Cond" panose="020B0706030402020204" pitchFamily="34" charset="0"/>
              </a:rPr>
              <a:t/>
            </a:r>
            <a:br>
              <a:rPr lang="es-SV" sz="4900" b="1" dirty="0">
                <a:latin typeface="Franklin Gothic Demi Cond" panose="020B0706030402020204" pitchFamily="34" charset="0"/>
              </a:rPr>
            </a:br>
            <a:endParaRPr lang="es-SV" sz="5400" b="1" dirty="0">
              <a:solidFill>
                <a:schemeClr val="accent1">
                  <a:lumMod val="50000"/>
                </a:schemeClr>
              </a:solidFill>
              <a:effectLst>
                <a:outerShdw blurRad="38100" dist="38100" dir="2700000" algn="tl">
                  <a:srgbClr val="000000">
                    <a:alpha val="43137"/>
                  </a:srgbClr>
                </a:outerShdw>
              </a:effectLst>
              <a:latin typeface="Franklin Gothic Demi Cond" panose="020B0706030402020204" pitchFamily="34" charset="0"/>
            </a:endParaRPr>
          </a:p>
        </p:txBody>
      </p:sp>
      <p:pic>
        <p:nvPicPr>
          <p:cNvPr id="1026" name="Picture 2" descr="CIFCO El Salvador (@CIFCOSV) | Twit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59017" y="1081441"/>
            <a:ext cx="2194154" cy="2106389"/>
          </a:xfrm>
          <a:prstGeom prst="rect">
            <a:avLst/>
          </a:prstGeom>
          <a:noFill/>
          <a:extLst>
            <a:ext uri="{909E8E84-426E-40DD-AFC4-6F175D3DCCD1}">
              <a14:hiddenFill xmlns:a14="http://schemas.microsoft.com/office/drawing/2010/main">
                <a:solidFill>
                  <a:srgbClr val="FFFFFF"/>
                </a:solidFill>
              </a14:hiddenFill>
            </a:ext>
          </a:extLst>
        </p:spPr>
      </p:pic>
      <p:sp>
        <p:nvSpPr>
          <p:cNvPr id="5" name="Título 1"/>
          <p:cNvSpPr txBox="1">
            <a:spLocks/>
          </p:cNvSpPr>
          <p:nvPr/>
        </p:nvSpPr>
        <p:spPr>
          <a:xfrm>
            <a:off x="1584094" y="5266064"/>
            <a:ext cx="9144000" cy="775472"/>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MX" sz="2400" dirty="0" smtClean="0">
                <a:latin typeface="Arial Black" panose="020B0A04020102020204" pitchFamily="34" charset="0"/>
              </a:rPr>
              <a:t>septiembre 2024</a:t>
            </a:r>
            <a:endParaRPr lang="es-SV" sz="2400" dirty="0">
              <a:latin typeface="Arial Black" panose="020B0A04020102020204" pitchFamily="34" charset="0"/>
            </a:endParaRPr>
          </a:p>
        </p:txBody>
      </p:sp>
      <p:pic>
        <p:nvPicPr>
          <p:cNvPr id="1028" name="Picture 4" descr="Presidencia pone a concurso tres plazas de Gobierno, sustituyendo el cargo  del hijo de Norma Guevara"/>
          <p:cNvPicPr>
            <a:picLocks noChangeAspect="1" noChangeArrowheads="1"/>
          </p:cNvPicPr>
          <p:nvPr/>
        </p:nvPicPr>
        <p:blipFill rotWithShape="1">
          <a:blip r:embed="rId3">
            <a:extLst>
              <a:ext uri="{28A0092B-C50C-407E-A947-70E740481C1C}">
                <a14:useLocalDpi xmlns:a14="http://schemas.microsoft.com/office/drawing/2010/main" val="0"/>
              </a:ext>
            </a:extLst>
          </a:blip>
          <a:srcRect l="22893" t="8201" r="25004" b="5207"/>
          <a:stretch/>
        </p:blipFill>
        <p:spPr bwMode="auto">
          <a:xfrm>
            <a:off x="10667997" y="5442860"/>
            <a:ext cx="1489167" cy="13759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87124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11083636" y="5682108"/>
            <a:ext cx="1108364" cy="1026599"/>
          </a:xfrm>
          <a:prstGeom prst="rect">
            <a:avLst/>
          </a:prstGeom>
        </p:spPr>
      </p:pic>
      <p:pic>
        <p:nvPicPr>
          <p:cNvPr id="5" name="Imagen 4"/>
          <p:cNvPicPr>
            <a:picLocks noChangeAspect="1"/>
          </p:cNvPicPr>
          <p:nvPr/>
        </p:nvPicPr>
        <p:blipFill>
          <a:blip r:embed="rId3"/>
          <a:stretch>
            <a:fillRect/>
          </a:stretch>
        </p:blipFill>
        <p:spPr>
          <a:xfrm>
            <a:off x="11226818" y="238432"/>
            <a:ext cx="821999" cy="789474"/>
          </a:xfrm>
          <a:prstGeom prst="rect">
            <a:avLst/>
          </a:prstGeom>
        </p:spPr>
      </p:pic>
      <p:graphicFrame>
        <p:nvGraphicFramePr>
          <p:cNvPr id="2" name="Diagrama 1"/>
          <p:cNvGraphicFramePr/>
          <p:nvPr>
            <p:extLst>
              <p:ext uri="{D42A27DB-BD31-4B8C-83A1-F6EECF244321}">
                <p14:modId xmlns:p14="http://schemas.microsoft.com/office/powerpoint/2010/main" val="485160530"/>
              </p:ext>
            </p:extLst>
          </p:nvPr>
        </p:nvGraphicFramePr>
        <p:xfrm>
          <a:off x="695739" y="139147"/>
          <a:ext cx="6559825" cy="65695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7" name="Tabla 6"/>
          <p:cNvGraphicFramePr>
            <a:graphicFrameLocks noGrp="1"/>
          </p:cNvGraphicFramePr>
          <p:nvPr>
            <p:extLst>
              <p:ext uri="{D42A27DB-BD31-4B8C-83A1-F6EECF244321}">
                <p14:modId xmlns:p14="http://schemas.microsoft.com/office/powerpoint/2010/main" val="1595936469"/>
              </p:ext>
            </p:extLst>
          </p:nvPr>
        </p:nvGraphicFramePr>
        <p:xfrm>
          <a:off x="7712763" y="2415208"/>
          <a:ext cx="4181063" cy="1371600"/>
        </p:xfrm>
        <a:graphic>
          <a:graphicData uri="http://schemas.openxmlformats.org/drawingml/2006/table">
            <a:tbl>
              <a:tblPr firstRow="1" bandRow="1">
                <a:tableStyleId>{D03447BB-5D67-496B-8E87-E561075AD55C}</a:tableStyleId>
              </a:tblPr>
              <a:tblGrid>
                <a:gridCol w="2104951">
                  <a:extLst>
                    <a:ext uri="{9D8B030D-6E8A-4147-A177-3AD203B41FA5}">
                      <a16:colId xmlns:a16="http://schemas.microsoft.com/office/drawing/2014/main" val="4157687448"/>
                    </a:ext>
                  </a:extLst>
                </a:gridCol>
                <a:gridCol w="2076112">
                  <a:extLst>
                    <a:ext uri="{9D8B030D-6E8A-4147-A177-3AD203B41FA5}">
                      <a16:colId xmlns:a16="http://schemas.microsoft.com/office/drawing/2014/main" val="2600745822"/>
                    </a:ext>
                  </a:extLst>
                </a:gridCol>
              </a:tblGrid>
              <a:tr h="344557">
                <a:tc>
                  <a:txBody>
                    <a:bodyPr/>
                    <a:lstStyle/>
                    <a:p>
                      <a:pPr algn="ctr"/>
                      <a:r>
                        <a:rPr lang="es-MX" sz="2400" dirty="0" smtClean="0">
                          <a:latin typeface="Gill Sans MT Condensed" panose="020B0506020104020203" pitchFamily="34" charset="0"/>
                        </a:rPr>
                        <a:t>Mujeres</a:t>
                      </a:r>
                      <a:endParaRPr lang="es-SV" sz="2400" dirty="0">
                        <a:latin typeface="Gill Sans MT Condensed" panose="020B0506020104020203" pitchFamily="34" charset="0"/>
                      </a:endParaRPr>
                    </a:p>
                  </a:txBody>
                  <a:tcPr>
                    <a:solidFill>
                      <a:schemeClr val="tx2">
                        <a:lumMod val="75000"/>
                      </a:schemeClr>
                    </a:solidFill>
                  </a:tcPr>
                </a:tc>
                <a:tc>
                  <a:txBody>
                    <a:bodyPr/>
                    <a:lstStyle/>
                    <a:p>
                      <a:pPr algn="ctr"/>
                      <a:r>
                        <a:rPr lang="es-MX" sz="2400" dirty="0" smtClean="0">
                          <a:latin typeface="Gill Sans MT Condensed" panose="020B0506020104020203" pitchFamily="34" charset="0"/>
                        </a:rPr>
                        <a:t>Hombres</a:t>
                      </a:r>
                      <a:endParaRPr lang="es-SV" sz="2400" dirty="0">
                        <a:latin typeface="Gill Sans MT Condensed" panose="020B0506020104020203" pitchFamily="34" charset="0"/>
                      </a:endParaRPr>
                    </a:p>
                  </a:txBody>
                  <a:tcPr>
                    <a:solidFill>
                      <a:schemeClr val="tx2">
                        <a:lumMod val="75000"/>
                      </a:schemeClr>
                    </a:solidFill>
                  </a:tcPr>
                </a:tc>
                <a:extLst>
                  <a:ext uri="{0D108BD9-81ED-4DB2-BD59-A6C34878D82A}">
                    <a16:rowId xmlns:a16="http://schemas.microsoft.com/office/drawing/2014/main" val="3657591107"/>
                  </a:ext>
                </a:extLst>
              </a:tr>
              <a:tr h="344557">
                <a:tc>
                  <a:txBody>
                    <a:bodyPr/>
                    <a:lstStyle/>
                    <a:p>
                      <a:pPr algn="ctr"/>
                      <a:r>
                        <a:rPr lang="es-MX" sz="2400" dirty="0" smtClean="0">
                          <a:solidFill>
                            <a:srgbClr val="0070C0"/>
                          </a:solidFill>
                          <a:latin typeface="Gill Sans MT Condensed" panose="020B0506020104020203" pitchFamily="34" charset="0"/>
                        </a:rPr>
                        <a:t>0</a:t>
                      </a:r>
                      <a:endParaRPr lang="es-SV" sz="2400" dirty="0">
                        <a:solidFill>
                          <a:srgbClr val="0070C0"/>
                        </a:solidFill>
                        <a:latin typeface="Gill Sans MT Condensed" panose="020B0506020104020203" pitchFamily="34" charset="0"/>
                      </a:endParaRPr>
                    </a:p>
                  </a:txBody>
                  <a:tcPr>
                    <a:solidFill>
                      <a:schemeClr val="bg1"/>
                    </a:solidFill>
                  </a:tcPr>
                </a:tc>
                <a:tc>
                  <a:txBody>
                    <a:bodyPr/>
                    <a:lstStyle/>
                    <a:p>
                      <a:pPr algn="ctr"/>
                      <a:r>
                        <a:rPr lang="es-MX" sz="2400" dirty="0" smtClean="0">
                          <a:solidFill>
                            <a:srgbClr val="0070C0"/>
                          </a:solidFill>
                          <a:latin typeface="Gill Sans MT Condensed" panose="020B0506020104020203" pitchFamily="34" charset="0"/>
                        </a:rPr>
                        <a:t>1</a:t>
                      </a:r>
                      <a:endParaRPr lang="es-SV" sz="2400" dirty="0">
                        <a:solidFill>
                          <a:srgbClr val="0070C0"/>
                        </a:solidFill>
                        <a:latin typeface="Gill Sans MT Condensed" panose="020B0506020104020203" pitchFamily="34" charset="0"/>
                      </a:endParaRPr>
                    </a:p>
                  </a:txBody>
                  <a:tcPr>
                    <a:solidFill>
                      <a:schemeClr val="bg1"/>
                    </a:solidFill>
                  </a:tcPr>
                </a:tc>
                <a:extLst>
                  <a:ext uri="{0D108BD9-81ED-4DB2-BD59-A6C34878D82A}">
                    <a16:rowId xmlns:a16="http://schemas.microsoft.com/office/drawing/2014/main" val="1336913085"/>
                  </a:ext>
                </a:extLst>
              </a:tr>
              <a:tr h="344557">
                <a:tc gridSpan="2">
                  <a:txBody>
                    <a:bodyPr/>
                    <a:lstStyle/>
                    <a:p>
                      <a:r>
                        <a:rPr lang="es-MX" sz="2400" dirty="0" smtClean="0">
                          <a:latin typeface="Gill Sans MT Condensed" panose="020B0506020104020203" pitchFamily="34" charset="0"/>
                        </a:rPr>
                        <a:t>Total Servidores</a:t>
                      </a:r>
                      <a:r>
                        <a:rPr lang="es-MX" sz="2400" baseline="0" dirty="0" smtClean="0">
                          <a:latin typeface="Gill Sans MT Condensed" panose="020B0506020104020203" pitchFamily="34" charset="0"/>
                        </a:rPr>
                        <a:t> Públicos:      1</a:t>
                      </a:r>
                      <a:endParaRPr lang="es-SV" sz="2400" dirty="0">
                        <a:latin typeface="Gill Sans MT Condensed" panose="020B0506020104020203" pitchFamily="34" charset="0"/>
                      </a:endParaRPr>
                    </a:p>
                  </a:txBody>
                  <a:tcPr>
                    <a:solidFill>
                      <a:srgbClr val="002060"/>
                    </a:solidFill>
                  </a:tcPr>
                </a:tc>
                <a:tc hMerge="1">
                  <a:txBody>
                    <a:bodyPr/>
                    <a:lstStyle/>
                    <a:p>
                      <a:endParaRPr lang="es-SV" dirty="0"/>
                    </a:p>
                  </a:txBody>
                  <a:tcPr/>
                </a:tc>
                <a:extLst>
                  <a:ext uri="{0D108BD9-81ED-4DB2-BD59-A6C34878D82A}">
                    <a16:rowId xmlns:a16="http://schemas.microsoft.com/office/drawing/2014/main" val="3610391527"/>
                  </a:ext>
                </a:extLst>
              </a:tr>
            </a:tbl>
          </a:graphicData>
        </a:graphic>
      </p:graphicFrame>
      <p:grpSp>
        <p:nvGrpSpPr>
          <p:cNvPr id="8" name="Grupo 7"/>
          <p:cNvGrpSpPr/>
          <p:nvPr/>
        </p:nvGrpSpPr>
        <p:grpSpPr>
          <a:xfrm>
            <a:off x="7712764" y="1808922"/>
            <a:ext cx="4181062" cy="487018"/>
            <a:chOff x="4199105" y="2421872"/>
            <a:chExt cx="2357596" cy="2764153"/>
          </a:xfrm>
        </p:grpSpPr>
        <p:sp>
          <p:nvSpPr>
            <p:cNvPr id="9" name="Rectángulo 8"/>
            <p:cNvSpPr/>
            <p:nvPr/>
          </p:nvSpPr>
          <p:spPr>
            <a:xfrm>
              <a:off x="4199105" y="2421872"/>
              <a:ext cx="2357596" cy="2764153"/>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10" name="CuadroTexto 9"/>
            <p:cNvSpPr txBox="1"/>
            <p:nvPr/>
          </p:nvSpPr>
          <p:spPr>
            <a:xfrm>
              <a:off x="4199105" y="2421872"/>
              <a:ext cx="2357596" cy="2764153"/>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dirty="0" smtClean="0">
                  <a:latin typeface="Gill Sans MT Condensed" panose="020B0506020104020203" pitchFamily="34" charset="0"/>
                </a:rPr>
                <a:t>Conformación:</a:t>
              </a:r>
              <a:endParaRPr lang="es-ES" sz="2400" kern="1200" dirty="0">
                <a:latin typeface="Gill Sans MT Condensed" panose="020B0506020104020203" pitchFamily="34" charset="0"/>
              </a:endParaRPr>
            </a:p>
          </p:txBody>
        </p:sp>
      </p:grpSp>
    </p:spTree>
    <p:extLst>
      <p:ext uri="{BB962C8B-B14F-4D97-AF65-F5344CB8AC3E}">
        <p14:creationId xmlns:p14="http://schemas.microsoft.com/office/powerpoint/2010/main" val="3154245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11083636" y="5682108"/>
            <a:ext cx="1108364" cy="1026599"/>
          </a:xfrm>
          <a:prstGeom prst="rect">
            <a:avLst/>
          </a:prstGeom>
        </p:spPr>
      </p:pic>
      <p:pic>
        <p:nvPicPr>
          <p:cNvPr id="5" name="Imagen 4"/>
          <p:cNvPicPr>
            <a:picLocks noChangeAspect="1"/>
          </p:cNvPicPr>
          <p:nvPr/>
        </p:nvPicPr>
        <p:blipFill>
          <a:blip r:embed="rId3"/>
          <a:stretch>
            <a:fillRect/>
          </a:stretch>
        </p:blipFill>
        <p:spPr>
          <a:xfrm>
            <a:off x="11226818" y="238432"/>
            <a:ext cx="821999" cy="789474"/>
          </a:xfrm>
          <a:prstGeom prst="rect">
            <a:avLst/>
          </a:prstGeom>
        </p:spPr>
      </p:pic>
      <p:graphicFrame>
        <p:nvGraphicFramePr>
          <p:cNvPr id="2" name="Diagrama 1"/>
          <p:cNvGraphicFramePr/>
          <p:nvPr>
            <p:extLst>
              <p:ext uri="{D42A27DB-BD31-4B8C-83A1-F6EECF244321}">
                <p14:modId xmlns:p14="http://schemas.microsoft.com/office/powerpoint/2010/main" val="3446106363"/>
              </p:ext>
            </p:extLst>
          </p:nvPr>
        </p:nvGraphicFramePr>
        <p:xfrm>
          <a:off x="695739" y="139147"/>
          <a:ext cx="6559825" cy="65695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7" name="Tabla 6"/>
          <p:cNvGraphicFramePr>
            <a:graphicFrameLocks noGrp="1"/>
          </p:cNvGraphicFramePr>
          <p:nvPr>
            <p:extLst>
              <p:ext uri="{D42A27DB-BD31-4B8C-83A1-F6EECF244321}">
                <p14:modId xmlns:p14="http://schemas.microsoft.com/office/powerpoint/2010/main" val="1222273099"/>
              </p:ext>
            </p:extLst>
          </p:nvPr>
        </p:nvGraphicFramePr>
        <p:xfrm>
          <a:off x="7712763" y="2415208"/>
          <a:ext cx="4181063" cy="1371600"/>
        </p:xfrm>
        <a:graphic>
          <a:graphicData uri="http://schemas.openxmlformats.org/drawingml/2006/table">
            <a:tbl>
              <a:tblPr firstRow="1" bandRow="1">
                <a:tableStyleId>{D03447BB-5D67-496B-8E87-E561075AD55C}</a:tableStyleId>
              </a:tblPr>
              <a:tblGrid>
                <a:gridCol w="2104951">
                  <a:extLst>
                    <a:ext uri="{9D8B030D-6E8A-4147-A177-3AD203B41FA5}">
                      <a16:colId xmlns:a16="http://schemas.microsoft.com/office/drawing/2014/main" val="4157687448"/>
                    </a:ext>
                  </a:extLst>
                </a:gridCol>
                <a:gridCol w="2076112">
                  <a:extLst>
                    <a:ext uri="{9D8B030D-6E8A-4147-A177-3AD203B41FA5}">
                      <a16:colId xmlns:a16="http://schemas.microsoft.com/office/drawing/2014/main" val="2600745822"/>
                    </a:ext>
                  </a:extLst>
                </a:gridCol>
              </a:tblGrid>
              <a:tr h="344557">
                <a:tc>
                  <a:txBody>
                    <a:bodyPr/>
                    <a:lstStyle/>
                    <a:p>
                      <a:pPr algn="ctr"/>
                      <a:r>
                        <a:rPr lang="es-MX" sz="2400" dirty="0" smtClean="0">
                          <a:latin typeface="Gill Sans MT Condensed" panose="020B0506020104020203" pitchFamily="34" charset="0"/>
                        </a:rPr>
                        <a:t>Mujeres</a:t>
                      </a:r>
                      <a:endParaRPr lang="es-SV" sz="2400" dirty="0">
                        <a:latin typeface="Gill Sans MT Condensed" panose="020B0506020104020203" pitchFamily="34" charset="0"/>
                      </a:endParaRPr>
                    </a:p>
                  </a:txBody>
                  <a:tcPr>
                    <a:solidFill>
                      <a:schemeClr val="tx2">
                        <a:lumMod val="75000"/>
                      </a:schemeClr>
                    </a:solidFill>
                  </a:tcPr>
                </a:tc>
                <a:tc>
                  <a:txBody>
                    <a:bodyPr/>
                    <a:lstStyle/>
                    <a:p>
                      <a:pPr algn="ctr"/>
                      <a:r>
                        <a:rPr lang="es-MX" sz="2400" dirty="0" smtClean="0">
                          <a:latin typeface="Gill Sans MT Condensed" panose="020B0506020104020203" pitchFamily="34" charset="0"/>
                        </a:rPr>
                        <a:t>Hombres</a:t>
                      </a:r>
                      <a:endParaRPr lang="es-SV" sz="2400" dirty="0">
                        <a:latin typeface="Gill Sans MT Condensed" panose="020B0506020104020203" pitchFamily="34" charset="0"/>
                      </a:endParaRPr>
                    </a:p>
                  </a:txBody>
                  <a:tcPr>
                    <a:solidFill>
                      <a:schemeClr val="tx2">
                        <a:lumMod val="75000"/>
                      </a:schemeClr>
                    </a:solidFill>
                  </a:tcPr>
                </a:tc>
                <a:extLst>
                  <a:ext uri="{0D108BD9-81ED-4DB2-BD59-A6C34878D82A}">
                    <a16:rowId xmlns:a16="http://schemas.microsoft.com/office/drawing/2014/main" val="3657591107"/>
                  </a:ext>
                </a:extLst>
              </a:tr>
              <a:tr h="344557">
                <a:tc>
                  <a:txBody>
                    <a:bodyPr/>
                    <a:lstStyle/>
                    <a:p>
                      <a:pPr algn="ctr"/>
                      <a:r>
                        <a:rPr lang="es-MX" sz="2400" dirty="0" smtClean="0">
                          <a:solidFill>
                            <a:srgbClr val="0070C0"/>
                          </a:solidFill>
                          <a:latin typeface="Gill Sans MT Condensed" panose="020B0506020104020203" pitchFamily="34" charset="0"/>
                        </a:rPr>
                        <a:t>0</a:t>
                      </a:r>
                      <a:endParaRPr lang="es-SV" sz="2400" dirty="0">
                        <a:solidFill>
                          <a:srgbClr val="0070C0"/>
                        </a:solidFill>
                        <a:latin typeface="Gill Sans MT Condensed" panose="020B0506020104020203" pitchFamily="34" charset="0"/>
                      </a:endParaRPr>
                    </a:p>
                  </a:txBody>
                  <a:tcPr>
                    <a:solidFill>
                      <a:schemeClr val="bg1"/>
                    </a:solidFill>
                  </a:tcPr>
                </a:tc>
                <a:tc>
                  <a:txBody>
                    <a:bodyPr/>
                    <a:lstStyle/>
                    <a:p>
                      <a:pPr algn="ctr"/>
                      <a:r>
                        <a:rPr lang="es-MX" sz="2400" dirty="0" smtClean="0">
                          <a:solidFill>
                            <a:srgbClr val="0070C0"/>
                          </a:solidFill>
                          <a:latin typeface="Gill Sans MT Condensed" panose="020B0506020104020203" pitchFamily="34" charset="0"/>
                        </a:rPr>
                        <a:t>6</a:t>
                      </a:r>
                      <a:endParaRPr lang="es-SV" sz="2400" dirty="0">
                        <a:solidFill>
                          <a:srgbClr val="0070C0"/>
                        </a:solidFill>
                        <a:latin typeface="Gill Sans MT Condensed" panose="020B0506020104020203" pitchFamily="34" charset="0"/>
                      </a:endParaRPr>
                    </a:p>
                  </a:txBody>
                  <a:tcPr>
                    <a:solidFill>
                      <a:schemeClr val="bg1"/>
                    </a:solidFill>
                  </a:tcPr>
                </a:tc>
                <a:extLst>
                  <a:ext uri="{0D108BD9-81ED-4DB2-BD59-A6C34878D82A}">
                    <a16:rowId xmlns:a16="http://schemas.microsoft.com/office/drawing/2014/main" val="1336913085"/>
                  </a:ext>
                </a:extLst>
              </a:tr>
              <a:tr h="344557">
                <a:tc gridSpan="2">
                  <a:txBody>
                    <a:bodyPr/>
                    <a:lstStyle/>
                    <a:p>
                      <a:r>
                        <a:rPr lang="es-MX" sz="2400" dirty="0" smtClean="0">
                          <a:latin typeface="Gill Sans MT Condensed" panose="020B0506020104020203" pitchFamily="34" charset="0"/>
                        </a:rPr>
                        <a:t>Total Servidores</a:t>
                      </a:r>
                      <a:r>
                        <a:rPr lang="es-MX" sz="2400" baseline="0" dirty="0" smtClean="0">
                          <a:latin typeface="Gill Sans MT Condensed" panose="020B0506020104020203" pitchFamily="34" charset="0"/>
                        </a:rPr>
                        <a:t> Públicos:      6</a:t>
                      </a:r>
                      <a:endParaRPr lang="es-SV" sz="2400" dirty="0">
                        <a:latin typeface="Gill Sans MT Condensed" panose="020B0506020104020203" pitchFamily="34" charset="0"/>
                      </a:endParaRPr>
                    </a:p>
                  </a:txBody>
                  <a:tcPr>
                    <a:solidFill>
                      <a:srgbClr val="002060"/>
                    </a:solidFill>
                  </a:tcPr>
                </a:tc>
                <a:tc hMerge="1">
                  <a:txBody>
                    <a:bodyPr/>
                    <a:lstStyle/>
                    <a:p>
                      <a:endParaRPr lang="es-SV" dirty="0"/>
                    </a:p>
                  </a:txBody>
                  <a:tcPr/>
                </a:tc>
                <a:extLst>
                  <a:ext uri="{0D108BD9-81ED-4DB2-BD59-A6C34878D82A}">
                    <a16:rowId xmlns:a16="http://schemas.microsoft.com/office/drawing/2014/main" val="3610391527"/>
                  </a:ext>
                </a:extLst>
              </a:tr>
            </a:tbl>
          </a:graphicData>
        </a:graphic>
      </p:graphicFrame>
      <p:grpSp>
        <p:nvGrpSpPr>
          <p:cNvPr id="8" name="Grupo 7"/>
          <p:cNvGrpSpPr/>
          <p:nvPr/>
        </p:nvGrpSpPr>
        <p:grpSpPr>
          <a:xfrm>
            <a:off x="7712764" y="1808922"/>
            <a:ext cx="4181062" cy="487018"/>
            <a:chOff x="4199105" y="2421872"/>
            <a:chExt cx="2357596" cy="2764153"/>
          </a:xfrm>
        </p:grpSpPr>
        <p:sp>
          <p:nvSpPr>
            <p:cNvPr id="9" name="Rectángulo 8"/>
            <p:cNvSpPr/>
            <p:nvPr/>
          </p:nvSpPr>
          <p:spPr>
            <a:xfrm>
              <a:off x="4199105" y="2421872"/>
              <a:ext cx="2357596" cy="2764153"/>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10" name="CuadroTexto 9"/>
            <p:cNvSpPr txBox="1"/>
            <p:nvPr/>
          </p:nvSpPr>
          <p:spPr>
            <a:xfrm>
              <a:off x="4199105" y="2421872"/>
              <a:ext cx="2357596" cy="2764153"/>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dirty="0" smtClean="0">
                  <a:latin typeface="Gill Sans MT Condensed" panose="020B0506020104020203" pitchFamily="34" charset="0"/>
                </a:rPr>
                <a:t>Conformación:</a:t>
              </a:r>
              <a:endParaRPr lang="es-ES" sz="2400" kern="1200" dirty="0">
                <a:latin typeface="Gill Sans MT Condensed" panose="020B0506020104020203" pitchFamily="34" charset="0"/>
              </a:endParaRPr>
            </a:p>
          </p:txBody>
        </p:sp>
      </p:grpSp>
    </p:spTree>
    <p:extLst>
      <p:ext uri="{BB962C8B-B14F-4D97-AF65-F5344CB8AC3E}">
        <p14:creationId xmlns:p14="http://schemas.microsoft.com/office/powerpoint/2010/main" val="10982542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11083636" y="5682108"/>
            <a:ext cx="1108364" cy="1026599"/>
          </a:xfrm>
          <a:prstGeom prst="rect">
            <a:avLst/>
          </a:prstGeom>
        </p:spPr>
      </p:pic>
      <p:pic>
        <p:nvPicPr>
          <p:cNvPr id="5" name="Imagen 4"/>
          <p:cNvPicPr>
            <a:picLocks noChangeAspect="1"/>
          </p:cNvPicPr>
          <p:nvPr/>
        </p:nvPicPr>
        <p:blipFill>
          <a:blip r:embed="rId3"/>
          <a:stretch>
            <a:fillRect/>
          </a:stretch>
        </p:blipFill>
        <p:spPr>
          <a:xfrm>
            <a:off x="11226818" y="238432"/>
            <a:ext cx="821999" cy="789474"/>
          </a:xfrm>
          <a:prstGeom prst="rect">
            <a:avLst/>
          </a:prstGeom>
        </p:spPr>
      </p:pic>
      <p:graphicFrame>
        <p:nvGraphicFramePr>
          <p:cNvPr id="2" name="Diagrama 1"/>
          <p:cNvGraphicFramePr/>
          <p:nvPr>
            <p:extLst>
              <p:ext uri="{D42A27DB-BD31-4B8C-83A1-F6EECF244321}">
                <p14:modId xmlns:p14="http://schemas.microsoft.com/office/powerpoint/2010/main" val="743873580"/>
              </p:ext>
            </p:extLst>
          </p:nvPr>
        </p:nvGraphicFramePr>
        <p:xfrm>
          <a:off x="695739" y="139147"/>
          <a:ext cx="6559825" cy="65695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7" name="Tabla 6"/>
          <p:cNvGraphicFramePr>
            <a:graphicFrameLocks noGrp="1"/>
          </p:cNvGraphicFramePr>
          <p:nvPr>
            <p:extLst>
              <p:ext uri="{D42A27DB-BD31-4B8C-83A1-F6EECF244321}">
                <p14:modId xmlns:p14="http://schemas.microsoft.com/office/powerpoint/2010/main" val="3593882219"/>
              </p:ext>
            </p:extLst>
          </p:nvPr>
        </p:nvGraphicFramePr>
        <p:xfrm>
          <a:off x="7712763" y="2415208"/>
          <a:ext cx="4181063" cy="1371600"/>
        </p:xfrm>
        <a:graphic>
          <a:graphicData uri="http://schemas.openxmlformats.org/drawingml/2006/table">
            <a:tbl>
              <a:tblPr firstRow="1" bandRow="1">
                <a:tableStyleId>{D03447BB-5D67-496B-8E87-E561075AD55C}</a:tableStyleId>
              </a:tblPr>
              <a:tblGrid>
                <a:gridCol w="2104951">
                  <a:extLst>
                    <a:ext uri="{9D8B030D-6E8A-4147-A177-3AD203B41FA5}">
                      <a16:colId xmlns:a16="http://schemas.microsoft.com/office/drawing/2014/main" val="4157687448"/>
                    </a:ext>
                  </a:extLst>
                </a:gridCol>
                <a:gridCol w="2076112">
                  <a:extLst>
                    <a:ext uri="{9D8B030D-6E8A-4147-A177-3AD203B41FA5}">
                      <a16:colId xmlns:a16="http://schemas.microsoft.com/office/drawing/2014/main" val="2600745822"/>
                    </a:ext>
                  </a:extLst>
                </a:gridCol>
              </a:tblGrid>
              <a:tr h="344557">
                <a:tc>
                  <a:txBody>
                    <a:bodyPr/>
                    <a:lstStyle/>
                    <a:p>
                      <a:pPr algn="ctr"/>
                      <a:r>
                        <a:rPr lang="es-MX" sz="2400" dirty="0" smtClean="0">
                          <a:latin typeface="Gill Sans MT Condensed" panose="020B0506020104020203" pitchFamily="34" charset="0"/>
                        </a:rPr>
                        <a:t>Mujeres</a:t>
                      </a:r>
                      <a:endParaRPr lang="es-SV" sz="2400" dirty="0">
                        <a:latin typeface="Gill Sans MT Condensed" panose="020B0506020104020203" pitchFamily="34" charset="0"/>
                      </a:endParaRPr>
                    </a:p>
                  </a:txBody>
                  <a:tcPr>
                    <a:solidFill>
                      <a:schemeClr val="tx2">
                        <a:lumMod val="75000"/>
                      </a:schemeClr>
                    </a:solidFill>
                  </a:tcPr>
                </a:tc>
                <a:tc>
                  <a:txBody>
                    <a:bodyPr/>
                    <a:lstStyle/>
                    <a:p>
                      <a:pPr algn="ctr"/>
                      <a:r>
                        <a:rPr lang="es-MX" sz="2400" dirty="0" smtClean="0">
                          <a:latin typeface="Gill Sans MT Condensed" panose="020B0506020104020203" pitchFamily="34" charset="0"/>
                        </a:rPr>
                        <a:t>Hombres</a:t>
                      </a:r>
                      <a:endParaRPr lang="es-SV" sz="2400" dirty="0">
                        <a:latin typeface="Gill Sans MT Condensed" panose="020B0506020104020203" pitchFamily="34" charset="0"/>
                      </a:endParaRPr>
                    </a:p>
                  </a:txBody>
                  <a:tcPr>
                    <a:solidFill>
                      <a:schemeClr val="tx2">
                        <a:lumMod val="75000"/>
                      </a:schemeClr>
                    </a:solidFill>
                  </a:tcPr>
                </a:tc>
                <a:extLst>
                  <a:ext uri="{0D108BD9-81ED-4DB2-BD59-A6C34878D82A}">
                    <a16:rowId xmlns:a16="http://schemas.microsoft.com/office/drawing/2014/main" val="3657591107"/>
                  </a:ext>
                </a:extLst>
              </a:tr>
              <a:tr h="344557">
                <a:tc>
                  <a:txBody>
                    <a:bodyPr/>
                    <a:lstStyle/>
                    <a:p>
                      <a:pPr algn="ctr"/>
                      <a:r>
                        <a:rPr lang="es-MX" sz="2400" dirty="0" smtClean="0">
                          <a:solidFill>
                            <a:srgbClr val="0070C0"/>
                          </a:solidFill>
                          <a:latin typeface="Gill Sans MT Condensed" panose="020B0506020104020203" pitchFamily="34" charset="0"/>
                        </a:rPr>
                        <a:t>2</a:t>
                      </a:r>
                      <a:endParaRPr lang="es-SV" sz="2400" dirty="0">
                        <a:solidFill>
                          <a:srgbClr val="0070C0"/>
                        </a:solidFill>
                        <a:latin typeface="Gill Sans MT Condensed" panose="020B0506020104020203" pitchFamily="34" charset="0"/>
                      </a:endParaRPr>
                    </a:p>
                  </a:txBody>
                  <a:tcPr>
                    <a:solidFill>
                      <a:schemeClr val="bg1"/>
                    </a:solidFill>
                  </a:tcPr>
                </a:tc>
                <a:tc>
                  <a:txBody>
                    <a:bodyPr/>
                    <a:lstStyle/>
                    <a:p>
                      <a:pPr algn="ctr"/>
                      <a:r>
                        <a:rPr lang="es-MX" sz="2400" dirty="0" smtClean="0">
                          <a:solidFill>
                            <a:srgbClr val="0070C0"/>
                          </a:solidFill>
                          <a:latin typeface="Gill Sans MT Condensed" panose="020B0506020104020203" pitchFamily="34" charset="0"/>
                        </a:rPr>
                        <a:t>1</a:t>
                      </a:r>
                      <a:endParaRPr lang="es-SV" sz="2400" dirty="0">
                        <a:solidFill>
                          <a:srgbClr val="0070C0"/>
                        </a:solidFill>
                        <a:latin typeface="Gill Sans MT Condensed" panose="020B0506020104020203" pitchFamily="34" charset="0"/>
                      </a:endParaRPr>
                    </a:p>
                  </a:txBody>
                  <a:tcPr>
                    <a:solidFill>
                      <a:schemeClr val="bg1"/>
                    </a:solidFill>
                  </a:tcPr>
                </a:tc>
                <a:extLst>
                  <a:ext uri="{0D108BD9-81ED-4DB2-BD59-A6C34878D82A}">
                    <a16:rowId xmlns:a16="http://schemas.microsoft.com/office/drawing/2014/main" val="1336913085"/>
                  </a:ext>
                </a:extLst>
              </a:tr>
              <a:tr h="344557">
                <a:tc gridSpan="2">
                  <a:txBody>
                    <a:bodyPr/>
                    <a:lstStyle/>
                    <a:p>
                      <a:r>
                        <a:rPr lang="es-MX" sz="2400" dirty="0" smtClean="0">
                          <a:latin typeface="Gill Sans MT Condensed" panose="020B0506020104020203" pitchFamily="34" charset="0"/>
                        </a:rPr>
                        <a:t>Total Servidores</a:t>
                      </a:r>
                      <a:r>
                        <a:rPr lang="es-MX" sz="2400" baseline="0" dirty="0" smtClean="0">
                          <a:latin typeface="Gill Sans MT Condensed" panose="020B0506020104020203" pitchFamily="34" charset="0"/>
                        </a:rPr>
                        <a:t> Públicos:      3</a:t>
                      </a:r>
                      <a:endParaRPr lang="es-SV" sz="2400" dirty="0">
                        <a:latin typeface="Gill Sans MT Condensed" panose="020B0506020104020203" pitchFamily="34" charset="0"/>
                      </a:endParaRPr>
                    </a:p>
                  </a:txBody>
                  <a:tcPr>
                    <a:solidFill>
                      <a:srgbClr val="002060"/>
                    </a:solidFill>
                  </a:tcPr>
                </a:tc>
                <a:tc hMerge="1">
                  <a:txBody>
                    <a:bodyPr/>
                    <a:lstStyle/>
                    <a:p>
                      <a:endParaRPr lang="es-SV" dirty="0"/>
                    </a:p>
                  </a:txBody>
                  <a:tcPr/>
                </a:tc>
                <a:extLst>
                  <a:ext uri="{0D108BD9-81ED-4DB2-BD59-A6C34878D82A}">
                    <a16:rowId xmlns:a16="http://schemas.microsoft.com/office/drawing/2014/main" val="3610391527"/>
                  </a:ext>
                </a:extLst>
              </a:tr>
            </a:tbl>
          </a:graphicData>
        </a:graphic>
      </p:graphicFrame>
      <p:grpSp>
        <p:nvGrpSpPr>
          <p:cNvPr id="8" name="Grupo 7"/>
          <p:cNvGrpSpPr/>
          <p:nvPr/>
        </p:nvGrpSpPr>
        <p:grpSpPr>
          <a:xfrm>
            <a:off x="7712764" y="1808922"/>
            <a:ext cx="4181062" cy="487018"/>
            <a:chOff x="4199105" y="2421872"/>
            <a:chExt cx="2357596" cy="2764153"/>
          </a:xfrm>
        </p:grpSpPr>
        <p:sp>
          <p:nvSpPr>
            <p:cNvPr id="9" name="Rectángulo 8"/>
            <p:cNvSpPr/>
            <p:nvPr/>
          </p:nvSpPr>
          <p:spPr>
            <a:xfrm>
              <a:off x="4199105" y="2421872"/>
              <a:ext cx="2357596" cy="2764153"/>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10" name="CuadroTexto 9"/>
            <p:cNvSpPr txBox="1"/>
            <p:nvPr/>
          </p:nvSpPr>
          <p:spPr>
            <a:xfrm>
              <a:off x="4199105" y="2421872"/>
              <a:ext cx="2357596" cy="2764153"/>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dirty="0" smtClean="0">
                  <a:latin typeface="Gill Sans MT Condensed" panose="020B0506020104020203" pitchFamily="34" charset="0"/>
                </a:rPr>
                <a:t>Conformación:</a:t>
              </a:r>
              <a:endParaRPr lang="es-ES" sz="2400" kern="1200" dirty="0">
                <a:latin typeface="Gill Sans MT Condensed" panose="020B0506020104020203" pitchFamily="34" charset="0"/>
              </a:endParaRPr>
            </a:p>
          </p:txBody>
        </p:sp>
      </p:grpSp>
    </p:spTree>
    <p:extLst>
      <p:ext uri="{BB962C8B-B14F-4D97-AF65-F5344CB8AC3E}">
        <p14:creationId xmlns:p14="http://schemas.microsoft.com/office/powerpoint/2010/main" val="10326492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11083636" y="5682108"/>
            <a:ext cx="1108364" cy="1026599"/>
          </a:xfrm>
          <a:prstGeom prst="rect">
            <a:avLst/>
          </a:prstGeom>
        </p:spPr>
      </p:pic>
      <p:pic>
        <p:nvPicPr>
          <p:cNvPr id="5" name="Imagen 4"/>
          <p:cNvPicPr>
            <a:picLocks noChangeAspect="1"/>
          </p:cNvPicPr>
          <p:nvPr/>
        </p:nvPicPr>
        <p:blipFill>
          <a:blip r:embed="rId3"/>
          <a:stretch>
            <a:fillRect/>
          </a:stretch>
        </p:blipFill>
        <p:spPr>
          <a:xfrm>
            <a:off x="11226818" y="238432"/>
            <a:ext cx="821999" cy="789474"/>
          </a:xfrm>
          <a:prstGeom prst="rect">
            <a:avLst/>
          </a:prstGeom>
        </p:spPr>
      </p:pic>
      <p:graphicFrame>
        <p:nvGraphicFramePr>
          <p:cNvPr id="2" name="Diagrama 1"/>
          <p:cNvGraphicFramePr/>
          <p:nvPr>
            <p:extLst>
              <p:ext uri="{D42A27DB-BD31-4B8C-83A1-F6EECF244321}">
                <p14:modId xmlns:p14="http://schemas.microsoft.com/office/powerpoint/2010/main" val="3103696144"/>
              </p:ext>
            </p:extLst>
          </p:nvPr>
        </p:nvGraphicFramePr>
        <p:xfrm>
          <a:off x="695739" y="139147"/>
          <a:ext cx="6559825" cy="65695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7" name="Tabla 6"/>
          <p:cNvGraphicFramePr>
            <a:graphicFrameLocks noGrp="1"/>
          </p:cNvGraphicFramePr>
          <p:nvPr>
            <p:extLst>
              <p:ext uri="{D42A27DB-BD31-4B8C-83A1-F6EECF244321}">
                <p14:modId xmlns:p14="http://schemas.microsoft.com/office/powerpoint/2010/main" val="3593882219"/>
              </p:ext>
            </p:extLst>
          </p:nvPr>
        </p:nvGraphicFramePr>
        <p:xfrm>
          <a:off x="7712763" y="2415208"/>
          <a:ext cx="4181063" cy="1371600"/>
        </p:xfrm>
        <a:graphic>
          <a:graphicData uri="http://schemas.openxmlformats.org/drawingml/2006/table">
            <a:tbl>
              <a:tblPr firstRow="1" bandRow="1">
                <a:tableStyleId>{D03447BB-5D67-496B-8E87-E561075AD55C}</a:tableStyleId>
              </a:tblPr>
              <a:tblGrid>
                <a:gridCol w="2104951">
                  <a:extLst>
                    <a:ext uri="{9D8B030D-6E8A-4147-A177-3AD203B41FA5}">
                      <a16:colId xmlns:a16="http://schemas.microsoft.com/office/drawing/2014/main" val="4157687448"/>
                    </a:ext>
                  </a:extLst>
                </a:gridCol>
                <a:gridCol w="2076112">
                  <a:extLst>
                    <a:ext uri="{9D8B030D-6E8A-4147-A177-3AD203B41FA5}">
                      <a16:colId xmlns:a16="http://schemas.microsoft.com/office/drawing/2014/main" val="2600745822"/>
                    </a:ext>
                  </a:extLst>
                </a:gridCol>
              </a:tblGrid>
              <a:tr h="344557">
                <a:tc>
                  <a:txBody>
                    <a:bodyPr/>
                    <a:lstStyle/>
                    <a:p>
                      <a:pPr algn="ctr"/>
                      <a:r>
                        <a:rPr lang="es-MX" sz="2400" dirty="0" smtClean="0">
                          <a:latin typeface="Gill Sans MT Condensed" panose="020B0506020104020203" pitchFamily="34" charset="0"/>
                        </a:rPr>
                        <a:t>Mujeres</a:t>
                      </a:r>
                      <a:endParaRPr lang="es-SV" sz="2400" dirty="0">
                        <a:latin typeface="Gill Sans MT Condensed" panose="020B0506020104020203" pitchFamily="34" charset="0"/>
                      </a:endParaRPr>
                    </a:p>
                  </a:txBody>
                  <a:tcPr>
                    <a:solidFill>
                      <a:schemeClr val="tx2">
                        <a:lumMod val="75000"/>
                      </a:schemeClr>
                    </a:solidFill>
                  </a:tcPr>
                </a:tc>
                <a:tc>
                  <a:txBody>
                    <a:bodyPr/>
                    <a:lstStyle/>
                    <a:p>
                      <a:pPr algn="ctr"/>
                      <a:r>
                        <a:rPr lang="es-MX" sz="2400" dirty="0" smtClean="0">
                          <a:latin typeface="Gill Sans MT Condensed" panose="020B0506020104020203" pitchFamily="34" charset="0"/>
                        </a:rPr>
                        <a:t>Hombres</a:t>
                      </a:r>
                      <a:endParaRPr lang="es-SV" sz="2400" dirty="0">
                        <a:latin typeface="Gill Sans MT Condensed" panose="020B0506020104020203" pitchFamily="34" charset="0"/>
                      </a:endParaRPr>
                    </a:p>
                  </a:txBody>
                  <a:tcPr>
                    <a:solidFill>
                      <a:schemeClr val="tx2">
                        <a:lumMod val="75000"/>
                      </a:schemeClr>
                    </a:solidFill>
                  </a:tcPr>
                </a:tc>
                <a:extLst>
                  <a:ext uri="{0D108BD9-81ED-4DB2-BD59-A6C34878D82A}">
                    <a16:rowId xmlns:a16="http://schemas.microsoft.com/office/drawing/2014/main" val="3657591107"/>
                  </a:ext>
                </a:extLst>
              </a:tr>
              <a:tr h="344557">
                <a:tc>
                  <a:txBody>
                    <a:bodyPr/>
                    <a:lstStyle/>
                    <a:p>
                      <a:pPr algn="ctr"/>
                      <a:r>
                        <a:rPr lang="es-MX" sz="2400" dirty="0" smtClean="0">
                          <a:solidFill>
                            <a:srgbClr val="0070C0"/>
                          </a:solidFill>
                          <a:latin typeface="Gill Sans MT Condensed" panose="020B0506020104020203" pitchFamily="34" charset="0"/>
                        </a:rPr>
                        <a:t>2</a:t>
                      </a:r>
                      <a:endParaRPr lang="es-SV" sz="2400" dirty="0">
                        <a:solidFill>
                          <a:srgbClr val="0070C0"/>
                        </a:solidFill>
                        <a:latin typeface="Gill Sans MT Condensed" panose="020B0506020104020203" pitchFamily="34" charset="0"/>
                      </a:endParaRPr>
                    </a:p>
                  </a:txBody>
                  <a:tcPr>
                    <a:solidFill>
                      <a:schemeClr val="bg1"/>
                    </a:solidFill>
                  </a:tcPr>
                </a:tc>
                <a:tc>
                  <a:txBody>
                    <a:bodyPr/>
                    <a:lstStyle/>
                    <a:p>
                      <a:pPr algn="ctr"/>
                      <a:r>
                        <a:rPr lang="es-MX" sz="2400" dirty="0" smtClean="0">
                          <a:solidFill>
                            <a:srgbClr val="0070C0"/>
                          </a:solidFill>
                          <a:latin typeface="Gill Sans MT Condensed" panose="020B0506020104020203" pitchFamily="34" charset="0"/>
                        </a:rPr>
                        <a:t>1</a:t>
                      </a:r>
                      <a:endParaRPr lang="es-SV" sz="2400" dirty="0">
                        <a:solidFill>
                          <a:srgbClr val="0070C0"/>
                        </a:solidFill>
                        <a:latin typeface="Gill Sans MT Condensed" panose="020B0506020104020203" pitchFamily="34" charset="0"/>
                      </a:endParaRPr>
                    </a:p>
                  </a:txBody>
                  <a:tcPr>
                    <a:solidFill>
                      <a:schemeClr val="bg1"/>
                    </a:solidFill>
                  </a:tcPr>
                </a:tc>
                <a:extLst>
                  <a:ext uri="{0D108BD9-81ED-4DB2-BD59-A6C34878D82A}">
                    <a16:rowId xmlns:a16="http://schemas.microsoft.com/office/drawing/2014/main" val="1336913085"/>
                  </a:ext>
                </a:extLst>
              </a:tr>
              <a:tr h="344557">
                <a:tc gridSpan="2">
                  <a:txBody>
                    <a:bodyPr/>
                    <a:lstStyle/>
                    <a:p>
                      <a:r>
                        <a:rPr lang="es-MX" sz="2400" dirty="0" smtClean="0">
                          <a:latin typeface="Gill Sans MT Condensed" panose="020B0506020104020203" pitchFamily="34" charset="0"/>
                        </a:rPr>
                        <a:t>Total Servidores</a:t>
                      </a:r>
                      <a:r>
                        <a:rPr lang="es-MX" sz="2400" baseline="0" dirty="0" smtClean="0">
                          <a:latin typeface="Gill Sans MT Condensed" panose="020B0506020104020203" pitchFamily="34" charset="0"/>
                        </a:rPr>
                        <a:t> Públicos:      3</a:t>
                      </a:r>
                      <a:endParaRPr lang="es-SV" sz="2400" dirty="0">
                        <a:latin typeface="Gill Sans MT Condensed" panose="020B0506020104020203" pitchFamily="34" charset="0"/>
                      </a:endParaRPr>
                    </a:p>
                  </a:txBody>
                  <a:tcPr>
                    <a:solidFill>
                      <a:srgbClr val="002060"/>
                    </a:solidFill>
                  </a:tcPr>
                </a:tc>
                <a:tc hMerge="1">
                  <a:txBody>
                    <a:bodyPr/>
                    <a:lstStyle/>
                    <a:p>
                      <a:endParaRPr lang="es-SV" dirty="0"/>
                    </a:p>
                  </a:txBody>
                  <a:tcPr/>
                </a:tc>
                <a:extLst>
                  <a:ext uri="{0D108BD9-81ED-4DB2-BD59-A6C34878D82A}">
                    <a16:rowId xmlns:a16="http://schemas.microsoft.com/office/drawing/2014/main" val="3610391527"/>
                  </a:ext>
                </a:extLst>
              </a:tr>
            </a:tbl>
          </a:graphicData>
        </a:graphic>
      </p:graphicFrame>
      <p:grpSp>
        <p:nvGrpSpPr>
          <p:cNvPr id="8" name="Grupo 7"/>
          <p:cNvGrpSpPr/>
          <p:nvPr/>
        </p:nvGrpSpPr>
        <p:grpSpPr>
          <a:xfrm>
            <a:off x="7712764" y="1808922"/>
            <a:ext cx="4181062" cy="487018"/>
            <a:chOff x="4199105" y="2421872"/>
            <a:chExt cx="2357596" cy="2764153"/>
          </a:xfrm>
        </p:grpSpPr>
        <p:sp>
          <p:nvSpPr>
            <p:cNvPr id="9" name="Rectángulo 8"/>
            <p:cNvSpPr/>
            <p:nvPr/>
          </p:nvSpPr>
          <p:spPr>
            <a:xfrm>
              <a:off x="4199105" y="2421872"/>
              <a:ext cx="2357596" cy="2764153"/>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10" name="CuadroTexto 9"/>
            <p:cNvSpPr txBox="1"/>
            <p:nvPr/>
          </p:nvSpPr>
          <p:spPr>
            <a:xfrm>
              <a:off x="4199105" y="2421872"/>
              <a:ext cx="2357596" cy="2764153"/>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dirty="0" smtClean="0">
                  <a:latin typeface="Gill Sans MT Condensed" panose="020B0506020104020203" pitchFamily="34" charset="0"/>
                </a:rPr>
                <a:t>Conformación:</a:t>
              </a:r>
              <a:endParaRPr lang="es-ES" sz="2400" kern="1200" dirty="0">
                <a:latin typeface="Gill Sans MT Condensed" panose="020B0506020104020203" pitchFamily="34" charset="0"/>
              </a:endParaRPr>
            </a:p>
          </p:txBody>
        </p:sp>
      </p:grpSp>
    </p:spTree>
    <p:extLst>
      <p:ext uri="{BB962C8B-B14F-4D97-AF65-F5344CB8AC3E}">
        <p14:creationId xmlns:p14="http://schemas.microsoft.com/office/powerpoint/2010/main" val="42035573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11083636" y="5682108"/>
            <a:ext cx="1108364" cy="1026599"/>
          </a:xfrm>
          <a:prstGeom prst="rect">
            <a:avLst/>
          </a:prstGeom>
        </p:spPr>
      </p:pic>
      <p:pic>
        <p:nvPicPr>
          <p:cNvPr id="5" name="Imagen 4"/>
          <p:cNvPicPr>
            <a:picLocks noChangeAspect="1"/>
          </p:cNvPicPr>
          <p:nvPr/>
        </p:nvPicPr>
        <p:blipFill>
          <a:blip r:embed="rId3"/>
          <a:stretch>
            <a:fillRect/>
          </a:stretch>
        </p:blipFill>
        <p:spPr>
          <a:xfrm>
            <a:off x="11226818" y="238432"/>
            <a:ext cx="821999" cy="789474"/>
          </a:xfrm>
          <a:prstGeom prst="rect">
            <a:avLst/>
          </a:prstGeom>
        </p:spPr>
      </p:pic>
      <p:graphicFrame>
        <p:nvGraphicFramePr>
          <p:cNvPr id="2" name="Diagrama 1"/>
          <p:cNvGraphicFramePr/>
          <p:nvPr>
            <p:extLst>
              <p:ext uri="{D42A27DB-BD31-4B8C-83A1-F6EECF244321}">
                <p14:modId xmlns:p14="http://schemas.microsoft.com/office/powerpoint/2010/main" val="456812454"/>
              </p:ext>
            </p:extLst>
          </p:nvPr>
        </p:nvGraphicFramePr>
        <p:xfrm>
          <a:off x="695739" y="139147"/>
          <a:ext cx="6559825" cy="65695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7" name="Tabla 6"/>
          <p:cNvGraphicFramePr>
            <a:graphicFrameLocks noGrp="1"/>
          </p:cNvGraphicFramePr>
          <p:nvPr>
            <p:extLst>
              <p:ext uri="{D42A27DB-BD31-4B8C-83A1-F6EECF244321}">
                <p14:modId xmlns:p14="http://schemas.microsoft.com/office/powerpoint/2010/main" val="1489568985"/>
              </p:ext>
            </p:extLst>
          </p:nvPr>
        </p:nvGraphicFramePr>
        <p:xfrm>
          <a:off x="7712763" y="2415208"/>
          <a:ext cx="4181063" cy="1371600"/>
        </p:xfrm>
        <a:graphic>
          <a:graphicData uri="http://schemas.openxmlformats.org/drawingml/2006/table">
            <a:tbl>
              <a:tblPr firstRow="1" bandRow="1">
                <a:tableStyleId>{D03447BB-5D67-496B-8E87-E561075AD55C}</a:tableStyleId>
              </a:tblPr>
              <a:tblGrid>
                <a:gridCol w="2104951">
                  <a:extLst>
                    <a:ext uri="{9D8B030D-6E8A-4147-A177-3AD203B41FA5}">
                      <a16:colId xmlns:a16="http://schemas.microsoft.com/office/drawing/2014/main" val="4157687448"/>
                    </a:ext>
                  </a:extLst>
                </a:gridCol>
                <a:gridCol w="2076112">
                  <a:extLst>
                    <a:ext uri="{9D8B030D-6E8A-4147-A177-3AD203B41FA5}">
                      <a16:colId xmlns:a16="http://schemas.microsoft.com/office/drawing/2014/main" val="2600745822"/>
                    </a:ext>
                  </a:extLst>
                </a:gridCol>
              </a:tblGrid>
              <a:tr h="344557">
                <a:tc>
                  <a:txBody>
                    <a:bodyPr/>
                    <a:lstStyle/>
                    <a:p>
                      <a:pPr algn="ctr"/>
                      <a:r>
                        <a:rPr lang="es-MX" sz="2400" dirty="0" smtClean="0">
                          <a:latin typeface="Gill Sans MT Condensed" panose="020B0506020104020203" pitchFamily="34" charset="0"/>
                        </a:rPr>
                        <a:t>Mujeres</a:t>
                      </a:r>
                      <a:endParaRPr lang="es-SV" sz="2400" dirty="0">
                        <a:latin typeface="Gill Sans MT Condensed" panose="020B0506020104020203" pitchFamily="34" charset="0"/>
                      </a:endParaRPr>
                    </a:p>
                  </a:txBody>
                  <a:tcPr>
                    <a:solidFill>
                      <a:schemeClr val="tx2">
                        <a:lumMod val="75000"/>
                      </a:schemeClr>
                    </a:solidFill>
                  </a:tcPr>
                </a:tc>
                <a:tc>
                  <a:txBody>
                    <a:bodyPr/>
                    <a:lstStyle/>
                    <a:p>
                      <a:pPr algn="ctr"/>
                      <a:r>
                        <a:rPr lang="es-MX" sz="2400" dirty="0" smtClean="0">
                          <a:latin typeface="Gill Sans MT Condensed" panose="020B0506020104020203" pitchFamily="34" charset="0"/>
                        </a:rPr>
                        <a:t>Hombres</a:t>
                      </a:r>
                      <a:endParaRPr lang="es-SV" sz="2400" dirty="0">
                        <a:latin typeface="Gill Sans MT Condensed" panose="020B0506020104020203" pitchFamily="34" charset="0"/>
                      </a:endParaRPr>
                    </a:p>
                  </a:txBody>
                  <a:tcPr>
                    <a:solidFill>
                      <a:schemeClr val="tx2">
                        <a:lumMod val="75000"/>
                      </a:schemeClr>
                    </a:solidFill>
                  </a:tcPr>
                </a:tc>
                <a:extLst>
                  <a:ext uri="{0D108BD9-81ED-4DB2-BD59-A6C34878D82A}">
                    <a16:rowId xmlns:a16="http://schemas.microsoft.com/office/drawing/2014/main" val="3657591107"/>
                  </a:ext>
                </a:extLst>
              </a:tr>
              <a:tr h="344557">
                <a:tc>
                  <a:txBody>
                    <a:bodyPr/>
                    <a:lstStyle/>
                    <a:p>
                      <a:pPr algn="ctr"/>
                      <a:r>
                        <a:rPr lang="es-MX" sz="2400" dirty="0" smtClean="0">
                          <a:solidFill>
                            <a:srgbClr val="0070C0"/>
                          </a:solidFill>
                          <a:latin typeface="Gill Sans MT Condensed" panose="020B0506020104020203" pitchFamily="34" charset="0"/>
                        </a:rPr>
                        <a:t>1</a:t>
                      </a:r>
                      <a:endParaRPr lang="es-SV" sz="2400" dirty="0">
                        <a:solidFill>
                          <a:srgbClr val="0070C0"/>
                        </a:solidFill>
                        <a:latin typeface="Gill Sans MT Condensed" panose="020B0506020104020203" pitchFamily="34" charset="0"/>
                      </a:endParaRPr>
                    </a:p>
                  </a:txBody>
                  <a:tcPr>
                    <a:solidFill>
                      <a:schemeClr val="bg1"/>
                    </a:solidFill>
                  </a:tcPr>
                </a:tc>
                <a:tc>
                  <a:txBody>
                    <a:bodyPr/>
                    <a:lstStyle/>
                    <a:p>
                      <a:pPr algn="ctr"/>
                      <a:r>
                        <a:rPr lang="es-MX" sz="2400" dirty="0" smtClean="0">
                          <a:solidFill>
                            <a:srgbClr val="0070C0"/>
                          </a:solidFill>
                          <a:latin typeface="Gill Sans MT Condensed" panose="020B0506020104020203" pitchFamily="34" charset="0"/>
                        </a:rPr>
                        <a:t>1</a:t>
                      </a:r>
                      <a:endParaRPr lang="es-SV" sz="2400" dirty="0">
                        <a:solidFill>
                          <a:srgbClr val="0070C0"/>
                        </a:solidFill>
                        <a:latin typeface="Gill Sans MT Condensed" panose="020B0506020104020203" pitchFamily="34" charset="0"/>
                      </a:endParaRPr>
                    </a:p>
                  </a:txBody>
                  <a:tcPr>
                    <a:solidFill>
                      <a:schemeClr val="bg1"/>
                    </a:solidFill>
                  </a:tcPr>
                </a:tc>
                <a:extLst>
                  <a:ext uri="{0D108BD9-81ED-4DB2-BD59-A6C34878D82A}">
                    <a16:rowId xmlns:a16="http://schemas.microsoft.com/office/drawing/2014/main" val="1336913085"/>
                  </a:ext>
                </a:extLst>
              </a:tr>
              <a:tr h="344557">
                <a:tc gridSpan="2">
                  <a:txBody>
                    <a:bodyPr/>
                    <a:lstStyle/>
                    <a:p>
                      <a:r>
                        <a:rPr lang="es-MX" sz="2400" dirty="0" smtClean="0">
                          <a:latin typeface="Gill Sans MT Condensed" panose="020B0506020104020203" pitchFamily="34" charset="0"/>
                        </a:rPr>
                        <a:t>Total Servidores</a:t>
                      </a:r>
                      <a:r>
                        <a:rPr lang="es-MX" sz="2400" baseline="0" dirty="0" smtClean="0">
                          <a:latin typeface="Gill Sans MT Condensed" panose="020B0506020104020203" pitchFamily="34" charset="0"/>
                        </a:rPr>
                        <a:t> Públicos:      2</a:t>
                      </a:r>
                      <a:endParaRPr lang="es-SV" sz="2400" dirty="0">
                        <a:latin typeface="Gill Sans MT Condensed" panose="020B0506020104020203" pitchFamily="34" charset="0"/>
                      </a:endParaRPr>
                    </a:p>
                  </a:txBody>
                  <a:tcPr>
                    <a:solidFill>
                      <a:srgbClr val="002060"/>
                    </a:solidFill>
                  </a:tcPr>
                </a:tc>
                <a:tc hMerge="1">
                  <a:txBody>
                    <a:bodyPr/>
                    <a:lstStyle/>
                    <a:p>
                      <a:endParaRPr lang="es-SV" dirty="0"/>
                    </a:p>
                  </a:txBody>
                  <a:tcPr/>
                </a:tc>
                <a:extLst>
                  <a:ext uri="{0D108BD9-81ED-4DB2-BD59-A6C34878D82A}">
                    <a16:rowId xmlns:a16="http://schemas.microsoft.com/office/drawing/2014/main" val="3610391527"/>
                  </a:ext>
                </a:extLst>
              </a:tr>
            </a:tbl>
          </a:graphicData>
        </a:graphic>
      </p:graphicFrame>
      <p:grpSp>
        <p:nvGrpSpPr>
          <p:cNvPr id="8" name="Grupo 7"/>
          <p:cNvGrpSpPr/>
          <p:nvPr/>
        </p:nvGrpSpPr>
        <p:grpSpPr>
          <a:xfrm>
            <a:off x="7712764" y="1808922"/>
            <a:ext cx="4181062" cy="487018"/>
            <a:chOff x="4199105" y="2421872"/>
            <a:chExt cx="2357596" cy="2764153"/>
          </a:xfrm>
        </p:grpSpPr>
        <p:sp>
          <p:nvSpPr>
            <p:cNvPr id="9" name="Rectángulo 8"/>
            <p:cNvSpPr/>
            <p:nvPr/>
          </p:nvSpPr>
          <p:spPr>
            <a:xfrm>
              <a:off x="4199105" y="2421872"/>
              <a:ext cx="2357596" cy="2764153"/>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10" name="CuadroTexto 9"/>
            <p:cNvSpPr txBox="1"/>
            <p:nvPr/>
          </p:nvSpPr>
          <p:spPr>
            <a:xfrm>
              <a:off x="4199105" y="2421872"/>
              <a:ext cx="2357596" cy="2764153"/>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dirty="0" smtClean="0">
                  <a:latin typeface="Gill Sans MT Condensed" panose="020B0506020104020203" pitchFamily="34" charset="0"/>
                </a:rPr>
                <a:t>Conformación:</a:t>
              </a:r>
              <a:endParaRPr lang="es-ES" sz="2400" kern="1200" dirty="0">
                <a:latin typeface="Gill Sans MT Condensed" panose="020B0506020104020203" pitchFamily="34" charset="0"/>
              </a:endParaRPr>
            </a:p>
          </p:txBody>
        </p:sp>
      </p:grpSp>
    </p:spTree>
    <p:extLst>
      <p:ext uri="{BB962C8B-B14F-4D97-AF65-F5344CB8AC3E}">
        <p14:creationId xmlns:p14="http://schemas.microsoft.com/office/powerpoint/2010/main" val="33343472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11083636" y="5682108"/>
            <a:ext cx="1108364" cy="1026599"/>
          </a:xfrm>
          <a:prstGeom prst="rect">
            <a:avLst/>
          </a:prstGeom>
        </p:spPr>
      </p:pic>
      <p:pic>
        <p:nvPicPr>
          <p:cNvPr id="5" name="Imagen 4"/>
          <p:cNvPicPr>
            <a:picLocks noChangeAspect="1"/>
          </p:cNvPicPr>
          <p:nvPr/>
        </p:nvPicPr>
        <p:blipFill>
          <a:blip r:embed="rId3"/>
          <a:stretch>
            <a:fillRect/>
          </a:stretch>
        </p:blipFill>
        <p:spPr>
          <a:xfrm>
            <a:off x="11226818" y="238432"/>
            <a:ext cx="821999" cy="789474"/>
          </a:xfrm>
          <a:prstGeom prst="rect">
            <a:avLst/>
          </a:prstGeom>
        </p:spPr>
      </p:pic>
      <p:graphicFrame>
        <p:nvGraphicFramePr>
          <p:cNvPr id="2" name="Diagrama 1"/>
          <p:cNvGraphicFramePr/>
          <p:nvPr>
            <p:extLst>
              <p:ext uri="{D42A27DB-BD31-4B8C-83A1-F6EECF244321}">
                <p14:modId xmlns:p14="http://schemas.microsoft.com/office/powerpoint/2010/main" val="3343553208"/>
              </p:ext>
            </p:extLst>
          </p:nvPr>
        </p:nvGraphicFramePr>
        <p:xfrm>
          <a:off x="695739" y="139147"/>
          <a:ext cx="6559825" cy="65695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7" name="Tabla 6"/>
          <p:cNvGraphicFramePr>
            <a:graphicFrameLocks noGrp="1"/>
          </p:cNvGraphicFramePr>
          <p:nvPr>
            <p:extLst>
              <p:ext uri="{D42A27DB-BD31-4B8C-83A1-F6EECF244321}">
                <p14:modId xmlns:p14="http://schemas.microsoft.com/office/powerpoint/2010/main" val="1405432477"/>
              </p:ext>
            </p:extLst>
          </p:nvPr>
        </p:nvGraphicFramePr>
        <p:xfrm>
          <a:off x="7712763" y="2415208"/>
          <a:ext cx="4181063" cy="1371600"/>
        </p:xfrm>
        <a:graphic>
          <a:graphicData uri="http://schemas.openxmlformats.org/drawingml/2006/table">
            <a:tbl>
              <a:tblPr firstRow="1" bandRow="1">
                <a:tableStyleId>{D03447BB-5D67-496B-8E87-E561075AD55C}</a:tableStyleId>
              </a:tblPr>
              <a:tblGrid>
                <a:gridCol w="2104951">
                  <a:extLst>
                    <a:ext uri="{9D8B030D-6E8A-4147-A177-3AD203B41FA5}">
                      <a16:colId xmlns:a16="http://schemas.microsoft.com/office/drawing/2014/main" val="4157687448"/>
                    </a:ext>
                  </a:extLst>
                </a:gridCol>
                <a:gridCol w="2076112">
                  <a:extLst>
                    <a:ext uri="{9D8B030D-6E8A-4147-A177-3AD203B41FA5}">
                      <a16:colId xmlns:a16="http://schemas.microsoft.com/office/drawing/2014/main" val="2600745822"/>
                    </a:ext>
                  </a:extLst>
                </a:gridCol>
              </a:tblGrid>
              <a:tr h="344557">
                <a:tc>
                  <a:txBody>
                    <a:bodyPr/>
                    <a:lstStyle/>
                    <a:p>
                      <a:pPr algn="ctr"/>
                      <a:r>
                        <a:rPr lang="es-MX" sz="2400" dirty="0" smtClean="0">
                          <a:latin typeface="Gill Sans MT Condensed" panose="020B0506020104020203" pitchFamily="34" charset="0"/>
                        </a:rPr>
                        <a:t>Mujeres</a:t>
                      </a:r>
                      <a:endParaRPr lang="es-SV" sz="2400" dirty="0">
                        <a:latin typeface="Gill Sans MT Condensed" panose="020B0506020104020203" pitchFamily="34" charset="0"/>
                      </a:endParaRPr>
                    </a:p>
                  </a:txBody>
                  <a:tcPr>
                    <a:solidFill>
                      <a:schemeClr val="tx2">
                        <a:lumMod val="75000"/>
                      </a:schemeClr>
                    </a:solidFill>
                  </a:tcPr>
                </a:tc>
                <a:tc>
                  <a:txBody>
                    <a:bodyPr/>
                    <a:lstStyle/>
                    <a:p>
                      <a:pPr algn="ctr"/>
                      <a:r>
                        <a:rPr lang="es-MX" sz="2400" dirty="0" smtClean="0">
                          <a:latin typeface="Gill Sans MT Condensed" panose="020B0506020104020203" pitchFamily="34" charset="0"/>
                        </a:rPr>
                        <a:t>Hombres</a:t>
                      </a:r>
                      <a:endParaRPr lang="es-SV" sz="2400" dirty="0">
                        <a:latin typeface="Gill Sans MT Condensed" panose="020B0506020104020203" pitchFamily="34" charset="0"/>
                      </a:endParaRPr>
                    </a:p>
                  </a:txBody>
                  <a:tcPr>
                    <a:solidFill>
                      <a:schemeClr val="tx2">
                        <a:lumMod val="75000"/>
                      </a:schemeClr>
                    </a:solidFill>
                  </a:tcPr>
                </a:tc>
                <a:extLst>
                  <a:ext uri="{0D108BD9-81ED-4DB2-BD59-A6C34878D82A}">
                    <a16:rowId xmlns:a16="http://schemas.microsoft.com/office/drawing/2014/main" val="3657591107"/>
                  </a:ext>
                </a:extLst>
              </a:tr>
              <a:tr h="344557">
                <a:tc>
                  <a:txBody>
                    <a:bodyPr/>
                    <a:lstStyle/>
                    <a:p>
                      <a:pPr algn="ctr"/>
                      <a:r>
                        <a:rPr lang="es-MX" sz="2400" dirty="0" smtClean="0">
                          <a:solidFill>
                            <a:srgbClr val="0070C0"/>
                          </a:solidFill>
                          <a:latin typeface="Gill Sans MT Condensed" panose="020B0506020104020203" pitchFamily="34" charset="0"/>
                        </a:rPr>
                        <a:t>0</a:t>
                      </a:r>
                      <a:endParaRPr lang="es-SV" sz="2400" dirty="0">
                        <a:solidFill>
                          <a:srgbClr val="0070C0"/>
                        </a:solidFill>
                        <a:latin typeface="Gill Sans MT Condensed" panose="020B0506020104020203" pitchFamily="34" charset="0"/>
                      </a:endParaRPr>
                    </a:p>
                  </a:txBody>
                  <a:tcPr>
                    <a:solidFill>
                      <a:schemeClr val="bg1"/>
                    </a:solidFill>
                  </a:tcPr>
                </a:tc>
                <a:tc>
                  <a:txBody>
                    <a:bodyPr/>
                    <a:lstStyle/>
                    <a:p>
                      <a:pPr algn="ctr"/>
                      <a:r>
                        <a:rPr lang="es-MX" sz="2400" dirty="0" smtClean="0">
                          <a:solidFill>
                            <a:srgbClr val="0070C0"/>
                          </a:solidFill>
                          <a:latin typeface="Gill Sans MT Condensed" panose="020B0506020104020203" pitchFamily="34" charset="0"/>
                        </a:rPr>
                        <a:t>3</a:t>
                      </a:r>
                      <a:endParaRPr lang="es-SV" sz="2400" dirty="0">
                        <a:solidFill>
                          <a:srgbClr val="0070C0"/>
                        </a:solidFill>
                        <a:latin typeface="Gill Sans MT Condensed" panose="020B0506020104020203" pitchFamily="34" charset="0"/>
                      </a:endParaRPr>
                    </a:p>
                  </a:txBody>
                  <a:tcPr>
                    <a:solidFill>
                      <a:schemeClr val="bg1"/>
                    </a:solidFill>
                  </a:tcPr>
                </a:tc>
                <a:extLst>
                  <a:ext uri="{0D108BD9-81ED-4DB2-BD59-A6C34878D82A}">
                    <a16:rowId xmlns:a16="http://schemas.microsoft.com/office/drawing/2014/main" val="1336913085"/>
                  </a:ext>
                </a:extLst>
              </a:tr>
              <a:tr h="344557">
                <a:tc gridSpan="2">
                  <a:txBody>
                    <a:bodyPr/>
                    <a:lstStyle/>
                    <a:p>
                      <a:r>
                        <a:rPr lang="es-MX" sz="2400" dirty="0" smtClean="0">
                          <a:latin typeface="Gill Sans MT Condensed" panose="020B0506020104020203" pitchFamily="34" charset="0"/>
                        </a:rPr>
                        <a:t>Total Servidores</a:t>
                      </a:r>
                      <a:r>
                        <a:rPr lang="es-MX" sz="2400" baseline="0" dirty="0" smtClean="0">
                          <a:latin typeface="Gill Sans MT Condensed" panose="020B0506020104020203" pitchFamily="34" charset="0"/>
                        </a:rPr>
                        <a:t> Públicos:      3</a:t>
                      </a:r>
                      <a:endParaRPr lang="es-SV" sz="2400" dirty="0">
                        <a:latin typeface="Gill Sans MT Condensed" panose="020B0506020104020203" pitchFamily="34" charset="0"/>
                      </a:endParaRPr>
                    </a:p>
                  </a:txBody>
                  <a:tcPr>
                    <a:solidFill>
                      <a:srgbClr val="002060"/>
                    </a:solidFill>
                  </a:tcPr>
                </a:tc>
                <a:tc hMerge="1">
                  <a:txBody>
                    <a:bodyPr/>
                    <a:lstStyle/>
                    <a:p>
                      <a:endParaRPr lang="es-SV" dirty="0"/>
                    </a:p>
                  </a:txBody>
                  <a:tcPr/>
                </a:tc>
                <a:extLst>
                  <a:ext uri="{0D108BD9-81ED-4DB2-BD59-A6C34878D82A}">
                    <a16:rowId xmlns:a16="http://schemas.microsoft.com/office/drawing/2014/main" val="3610391527"/>
                  </a:ext>
                </a:extLst>
              </a:tr>
            </a:tbl>
          </a:graphicData>
        </a:graphic>
      </p:graphicFrame>
      <p:grpSp>
        <p:nvGrpSpPr>
          <p:cNvPr id="8" name="Grupo 7"/>
          <p:cNvGrpSpPr/>
          <p:nvPr/>
        </p:nvGrpSpPr>
        <p:grpSpPr>
          <a:xfrm>
            <a:off x="7712764" y="1808922"/>
            <a:ext cx="4181062" cy="487018"/>
            <a:chOff x="4199105" y="2421872"/>
            <a:chExt cx="2357596" cy="2764153"/>
          </a:xfrm>
        </p:grpSpPr>
        <p:sp>
          <p:nvSpPr>
            <p:cNvPr id="9" name="Rectángulo 8"/>
            <p:cNvSpPr/>
            <p:nvPr/>
          </p:nvSpPr>
          <p:spPr>
            <a:xfrm>
              <a:off x="4199105" y="2421872"/>
              <a:ext cx="2357596" cy="2764153"/>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10" name="CuadroTexto 9"/>
            <p:cNvSpPr txBox="1"/>
            <p:nvPr/>
          </p:nvSpPr>
          <p:spPr>
            <a:xfrm>
              <a:off x="4199105" y="2421872"/>
              <a:ext cx="2357596" cy="2764153"/>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dirty="0" smtClean="0">
                  <a:latin typeface="Gill Sans MT Condensed" panose="020B0506020104020203" pitchFamily="34" charset="0"/>
                </a:rPr>
                <a:t>Conformación:</a:t>
              </a:r>
              <a:endParaRPr lang="es-ES" sz="2400" kern="1200" dirty="0">
                <a:latin typeface="Gill Sans MT Condensed" panose="020B0506020104020203" pitchFamily="34" charset="0"/>
              </a:endParaRPr>
            </a:p>
          </p:txBody>
        </p:sp>
      </p:grpSp>
    </p:spTree>
    <p:extLst>
      <p:ext uri="{BB962C8B-B14F-4D97-AF65-F5344CB8AC3E}">
        <p14:creationId xmlns:p14="http://schemas.microsoft.com/office/powerpoint/2010/main" val="4845809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11083636" y="5682108"/>
            <a:ext cx="1108364" cy="1026599"/>
          </a:xfrm>
          <a:prstGeom prst="rect">
            <a:avLst/>
          </a:prstGeom>
        </p:spPr>
      </p:pic>
      <p:pic>
        <p:nvPicPr>
          <p:cNvPr id="5" name="Imagen 4"/>
          <p:cNvPicPr>
            <a:picLocks noChangeAspect="1"/>
          </p:cNvPicPr>
          <p:nvPr/>
        </p:nvPicPr>
        <p:blipFill>
          <a:blip r:embed="rId3"/>
          <a:stretch>
            <a:fillRect/>
          </a:stretch>
        </p:blipFill>
        <p:spPr>
          <a:xfrm>
            <a:off x="11226818" y="238432"/>
            <a:ext cx="821999" cy="789474"/>
          </a:xfrm>
          <a:prstGeom prst="rect">
            <a:avLst/>
          </a:prstGeom>
        </p:spPr>
      </p:pic>
      <p:graphicFrame>
        <p:nvGraphicFramePr>
          <p:cNvPr id="2" name="Diagrama 1"/>
          <p:cNvGraphicFramePr/>
          <p:nvPr>
            <p:extLst>
              <p:ext uri="{D42A27DB-BD31-4B8C-83A1-F6EECF244321}">
                <p14:modId xmlns:p14="http://schemas.microsoft.com/office/powerpoint/2010/main" val="840307447"/>
              </p:ext>
            </p:extLst>
          </p:nvPr>
        </p:nvGraphicFramePr>
        <p:xfrm>
          <a:off x="695739" y="139147"/>
          <a:ext cx="6559825" cy="65695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7" name="Tabla 6"/>
          <p:cNvGraphicFramePr>
            <a:graphicFrameLocks noGrp="1"/>
          </p:cNvGraphicFramePr>
          <p:nvPr>
            <p:extLst>
              <p:ext uri="{D42A27DB-BD31-4B8C-83A1-F6EECF244321}">
                <p14:modId xmlns:p14="http://schemas.microsoft.com/office/powerpoint/2010/main" val="3442797955"/>
              </p:ext>
            </p:extLst>
          </p:nvPr>
        </p:nvGraphicFramePr>
        <p:xfrm>
          <a:off x="7712763" y="2415208"/>
          <a:ext cx="4181063" cy="1371600"/>
        </p:xfrm>
        <a:graphic>
          <a:graphicData uri="http://schemas.openxmlformats.org/drawingml/2006/table">
            <a:tbl>
              <a:tblPr firstRow="1" bandRow="1">
                <a:tableStyleId>{D03447BB-5D67-496B-8E87-E561075AD55C}</a:tableStyleId>
              </a:tblPr>
              <a:tblGrid>
                <a:gridCol w="2104951">
                  <a:extLst>
                    <a:ext uri="{9D8B030D-6E8A-4147-A177-3AD203B41FA5}">
                      <a16:colId xmlns:a16="http://schemas.microsoft.com/office/drawing/2014/main" val="4157687448"/>
                    </a:ext>
                  </a:extLst>
                </a:gridCol>
                <a:gridCol w="2076112">
                  <a:extLst>
                    <a:ext uri="{9D8B030D-6E8A-4147-A177-3AD203B41FA5}">
                      <a16:colId xmlns:a16="http://schemas.microsoft.com/office/drawing/2014/main" val="2600745822"/>
                    </a:ext>
                  </a:extLst>
                </a:gridCol>
              </a:tblGrid>
              <a:tr h="344557">
                <a:tc>
                  <a:txBody>
                    <a:bodyPr/>
                    <a:lstStyle/>
                    <a:p>
                      <a:pPr algn="ctr"/>
                      <a:r>
                        <a:rPr lang="es-MX" sz="2400" dirty="0" smtClean="0">
                          <a:latin typeface="Gill Sans MT Condensed" panose="020B0506020104020203" pitchFamily="34" charset="0"/>
                        </a:rPr>
                        <a:t>Mujeres</a:t>
                      </a:r>
                      <a:endParaRPr lang="es-SV" sz="2400" dirty="0">
                        <a:latin typeface="Gill Sans MT Condensed" panose="020B0506020104020203" pitchFamily="34" charset="0"/>
                      </a:endParaRPr>
                    </a:p>
                  </a:txBody>
                  <a:tcPr>
                    <a:solidFill>
                      <a:schemeClr val="tx2">
                        <a:lumMod val="75000"/>
                      </a:schemeClr>
                    </a:solidFill>
                  </a:tcPr>
                </a:tc>
                <a:tc>
                  <a:txBody>
                    <a:bodyPr/>
                    <a:lstStyle/>
                    <a:p>
                      <a:pPr algn="ctr"/>
                      <a:r>
                        <a:rPr lang="es-MX" sz="2400" dirty="0" smtClean="0">
                          <a:latin typeface="Gill Sans MT Condensed" panose="020B0506020104020203" pitchFamily="34" charset="0"/>
                        </a:rPr>
                        <a:t>Hombres</a:t>
                      </a:r>
                      <a:endParaRPr lang="es-SV" sz="2400" dirty="0">
                        <a:latin typeface="Gill Sans MT Condensed" panose="020B0506020104020203" pitchFamily="34" charset="0"/>
                      </a:endParaRPr>
                    </a:p>
                  </a:txBody>
                  <a:tcPr>
                    <a:solidFill>
                      <a:schemeClr val="tx2">
                        <a:lumMod val="75000"/>
                      </a:schemeClr>
                    </a:solidFill>
                  </a:tcPr>
                </a:tc>
                <a:extLst>
                  <a:ext uri="{0D108BD9-81ED-4DB2-BD59-A6C34878D82A}">
                    <a16:rowId xmlns:a16="http://schemas.microsoft.com/office/drawing/2014/main" val="3657591107"/>
                  </a:ext>
                </a:extLst>
              </a:tr>
              <a:tr h="344557">
                <a:tc>
                  <a:txBody>
                    <a:bodyPr/>
                    <a:lstStyle/>
                    <a:p>
                      <a:pPr algn="ctr"/>
                      <a:r>
                        <a:rPr lang="es-MX" sz="2400" dirty="0" smtClean="0">
                          <a:solidFill>
                            <a:srgbClr val="0070C0"/>
                          </a:solidFill>
                          <a:latin typeface="Gill Sans MT Condensed" panose="020B0506020104020203" pitchFamily="34" charset="0"/>
                        </a:rPr>
                        <a:t>2</a:t>
                      </a:r>
                      <a:endParaRPr lang="es-SV" sz="2400" dirty="0">
                        <a:solidFill>
                          <a:srgbClr val="0070C0"/>
                        </a:solidFill>
                        <a:latin typeface="Gill Sans MT Condensed" panose="020B0506020104020203" pitchFamily="34" charset="0"/>
                      </a:endParaRPr>
                    </a:p>
                  </a:txBody>
                  <a:tcPr>
                    <a:solidFill>
                      <a:schemeClr val="bg1"/>
                    </a:solidFill>
                  </a:tcPr>
                </a:tc>
                <a:tc>
                  <a:txBody>
                    <a:bodyPr/>
                    <a:lstStyle/>
                    <a:p>
                      <a:pPr algn="ctr"/>
                      <a:r>
                        <a:rPr lang="es-MX" sz="2400" dirty="0" smtClean="0">
                          <a:solidFill>
                            <a:srgbClr val="0070C0"/>
                          </a:solidFill>
                          <a:latin typeface="Gill Sans MT Condensed" panose="020B0506020104020203" pitchFamily="34" charset="0"/>
                        </a:rPr>
                        <a:t>16</a:t>
                      </a:r>
                      <a:endParaRPr lang="es-SV" sz="2400" dirty="0">
                        <a:solidFill>
                          <a:srgbClr val="0070C0"/>
                        </a:solidFill>
                        <a:latin typeface="Gill Sans MT Condensed" panose="020B0506020104020203" pitchFamily="34" charset="0"/>
                      </a:endParaRPr>
                    </a:p>
                  </a:txBody>
                  <a:tcPr>
                    <a:solidFill>
                      <a:schemeClr val="bg1"/>
                    </a:solidFill>
                  </a:tcPr>
                </a:tc>
                <a:extLst>
                  <a:ext uri="{0D108BD9-81ED-4DB2-BD59-A6C34878D82A}">
                    <a16:rowId xmlns:a16="http://schemas.microsoft.com/office/drawing/2014/main" val="1336913085"/>
                  </a:ext>
                </a:extLst>
              </a:tr>
              <a:tr h="344557">
                <a:tc gridSpan="2">
                  <a:txBody>
                    <a:bodyPr/>
                    <a:lstStyle/>
                    <a:p>
                      <a:r>
                        <a:rPr lang="es-MX" sz="2400" dirty="0" smtClean="0">
                          <a:latin typeface="Gill Sans MT Condensed" panose="020B0506020104020203" pitchFamily="34" charset="0"/>
                        </a:rPr>
                        <a:t>Total Servidores</a:t>
                      </a:r>
                      <a:r>
                        <a:rPr lang="es-MX" sz="2400" baseline="0" dirty="0" smtClean="0">
                          <a:latin typeface="Gill Sans MT Condensed" panose="020B0506020104020203" pitchFamily="34" charset="0"/>
                        </a:rPr>
                        <a:t> Públicos:      18</a:t>
                      </a:r>
                      <a:endParaRPr lang="es-SV" sz="2400" dirty="0">
                        <a:latin typeface="Gill Sans MT Condensed" panose="020B0506020104020203" pitchFamily="34" charset="0"/>
                      </a:endParaRPr>
                    </a:p>
                  </a:txBody>
                  <a:tcPr>
                    <a:solidFill>
                      <a:srgbClr val="002060"/>
                    </a:solidFill>
                  </a:tcPr>
                </a:tc>
                <a:tc hMerge="1">
                  <a:txBody>
                    <a:bodyPr/>
                    <a:lstStyle/>
                    <a:p>
                      <a:endParaRPr lang="es-SV" dirty="0"/>
                    </a:p>
                  </a:txBody>
                  <a:tcPr/>
                </a:tc>
                <a:extLst>
                  <a:ext uri="{0D108BD9-81ED-4DB2-BD59-A6C34878D82A}">
                    <a16:rowId xmlns:a16="http://schemas.microsoft.com/office/drawing/2014/main" val="3610391527"/>
                  </a:ext>
                </a:extLst>
              </a:tr>
            </a:tbl>
          </a:graphicData>
        </a:graphic>
      </p:graphicFrame>
      <p:grpSp>
        <p:nvGrpSpPr>
          <p:cNvPr id="8" name="Grupo 7"/>
          <p:cNvGrpSpPr/>
          <p:nvPr/>
        </p:nvGrpSpPr>
        <p:grpSpPr>
          <a:xfrm>
            <a:off x="7712764" y="1808922"/>
            <a:ext cx="4181062" cy="487018"/>
            <a:chOff x="4199105" y="2421872"/>
            <a:chExt cx="2357596" cy="2764153"/>
          </a:xfrm>
        </p:grpSpPr>
        <p:sp>
          <p:nvSpPr>
            <p:cNvPr id="9" name="Rectángulo 8"/>
            <p:cNvSpPr/>
            <p:nvPr/>
          </p:nvSpPr>
          <p:spPr>
            <a:xfrm>
              <a:off x="4199105" y="2421872"/>
              <a:ext cx="2357596" cy="2764153"/>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10" name="CuadroTexto 9"/>
            <p:cNvSpPr txBox="1"/>
            <p:nvPr/>
          </p:nvSpPr>
          <p:spPr>
            <a:xfrm>
              <a:off x="4199105" y="2421872"/>
              <a:ext cx="2357596" cy="2764153"/>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dirty="0" smtClean="0">
                  <a:latin typeface="Gill Sans MT Condensed" panose="020B0506020104020203" pitchFamily="34" charset="0"/>
                </a:rPr>
                <a:t>Conformación:</a:t>
              </a:r>
              <a:endParaRPr lang="es-ES" sz="2400" kern="1200" dirty="0">
                <a:latin typeface="Gill Sans MT Condensed" panose="020B0506020104020203" pitchFamily="34" charset="0"/>
              </a:endParaRPr>
            </a:p>
          </p:txBody>
        </p:sp>
      </p:grpSp>
    </p:spTree>
    <p:extLst>
      <p:ext uri="{BB962C8B-B14F-4D97-AF65-F5344CB8AC3E}">
        <p14:creationId xmlns:p14="http://schemas.microsoft.com/office/powerpoint/2010/main" val="31413409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11083636" y="5682108"/>
            <a:ext cx="1108364" cy="1026599"/>
          </a:xfrm>
          <a:prstGeom prst="rect">
            <a:avLst/>
          </a:prstGeom>
        </p:spPr>
      </p:pic>
      <p:pic>
        <p:nvPicPr>
          <p:cNvPr id="5" name="Imagen 4"/>
          <p:cNvPicPr>
            <a:picLocks noChangeAspect="1"/>
          </p:cNvPicPr>
          <p:nvPr/>
        </p:nvPicPr>
        <p:blipFill>
          <a:blip r:embed="rId3"/>
          <a:stretch>
            <a:fillRect/>
          </a:stretch>
        </p:blipFill>
        <p:spPr>
          <a:xfrm>
            <a:off x="11226818" y="238432"/>
            <a:ext cx="821999" cy="789474"/>
          </a:xfrm>
          <a:prstGeom prst="rect">
            <a:avLst/>
          </a:prstGeom>
        </p:spPr>
      </p:pic>
      <p:graphicFrame>
        <p:nvGraphicFramePr>
          <p:cNvPr id="2" name="Diagrama 1"/>
          <p:cNvGraphicFramePr/>
          <p:nvPr>
            <p:extLst>
              <p:ext uri="{D42A27DB-BD31-4B8C-83A1-F6EECF244321}">
                <p14:modId xmlns:p14="http://schemas.microsoft.com/office/powerpoint/2010/main" val="481969619"/>
              </p:ext>
            </p:extLst>
          </p:nvPr>
        </p:nvGraphicFramePr>
        <p:xfrm>
          <a:off x="695739" y="139147"/>
          <a:ext cx="6559825" cy="65695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7" name="Tabla 6"/>
          <p:cNvGraphicFramePr>
            <a:graphicFrameLocks noGrp="1"/>
          </p:cNvGraphicFramePr>
          <p:nvPr>
            <p:extLst>
              <p:ext uri="{D42A27DB-BD31-4B8C-83A1-F6EECF244321}">
                <p14:modId xmlns:p14="http://schemas.microsoft.com/office/powerpoint/2010/main" val="3701124237"/>
              </p:ext>
            </p:extLst>
          </p:nvPr>
        </p:nvGraphicFramePr>
        <p:xfrm>
          <a:off x="7712763" y="2415208"/>
          <a:ext cx="4181063" cy="1371600"/>
        </p:xfrm>
        <a:graphic>
          <a:graphicData uri="http://schemas.openxmlformats.org/drawingml/2006/table">
            <a:tbl>
              <a:tblPr firstRow="1" bandRow="1">
                <a:tableStyleId>{D03447BB-5D67-496B-8E87-E561075AD55C}</a:tableStyleId>
              </a:tblPr>
              <a:tblGrid>
                <a:gridCol w="2104951">
                  <a:extLst>
                    <a:ext uri="{9D8B030D-6E8A-4147-A177-3AD203B41FA5}">
                      <a16:colId xmlns:a16="http://schemas.microsoft.com/office/drawing/2014/main" val="4157687448"/>
                    </a:ext>
                  </a:extLst>
                </a:gridCol>
                <a:gridCol w="2076112">
                  <a:extLst>
                    <a:ext uri="{9D8B030D-6E8A-4147-A177-3AD203B41FA5}">
                      <a16:colId xmlns:a16="http://schemas.microsoft.com/office/drawing/2014/main" val="2600745822"/>
                    </a:ext>
                  </a:extLst>
                </a:gridCol>
              </a:tblGrid>
              <a:tr h="344557">
                <a:tc>
                  <a:txBody>
                    <a:bodyPr/>
                    <a:lstStyle/>
                    <a:p>
                      <a:pPr algn="ctr"/>
                      <a:r>
                        <a:rPr lang="es-MX" sz="2400" dirty="0" smtClean="0">
                          <a:latin typeface="Gill Sans MT Condensed" panose="020B0506020104020203" pitchFamily="34" charset="0"/>
                        </a:rPr>
                        <a:t>Mujeres</a:t>
                      </a:r>
                      <a:endParaRPr lang="es-SV" sz="2400" dirty="0">
                        <a:latin typeface="Gill Sans MT Condensed" panose="020B0506020104020203" pitchFamily="34" charset="0"/>
                      </a:endParaRPr>
                    </a:p>
                  </a:txBody>
                  <a:tcPr>
                    <a:solidFill>
                      <a:schemeClr val="tx2">
                        <a:lumMod val="75000"/>
                      </a:schemeClr>
                    </a:solidFill>
                  </a:tcPr>
                </a:tc>
                <a:tc>
                  <a:txBody>
                    <a:bodyPr/>
                    <a:lstStyle/>
                    <a:p>
                      <a:pPr algn="ctr"/>
                      <a:r>
                        <a:rPr lang="es-MX" sz="2400" dirty="0" smtClean="0">
                          <a:latin typeface="Gill Sans MT Condensed" panose="020B0506020104020203" pitchFamily="34" charset="0"/>
                        </a:rPr>
                        <a:t>Hombres</a:t>
                      </a:r>
                      <a:endParaRPr lang="es-SV" sz="2400" dirty="0">
                        <a:latin typeface="Gill Sans MT Condensed" panose="020B0506020104020203" pitchFamily="34" charset="0"/>
                      </a:endParaRPr>
                    </a:p>
                  </a:txBody>
                  <a:tcPr>
                    <a:solidFill>
                      <a:schemeClr val="tx2">
                        <a:lumMod val="75000"/>
                      </a:schemeClr>
                    </a:solidFill>
                  </a:tcPr>
                </a:tc>
                <a:extLst>
                  <a:ext uri="{0D108BD9-81ED-4DB2-BD59-A6C34878D82A}">
                    <a16:rowId xmlns:a16="http://schemas.microsoft.com/office/drawing/2014/main" val="3657591107"/>
                  </a:ext>
                </a:extLst>
              </a:tr>
              <a:tr h="344557">
                <a:tc>
                  <a:txBody>
                    <a:bodyPr/>
                    <a:lstStyle/>
                    <a:p>
                      <a:pPr algn="ctr"/>
                      <a:r>
                        <a:rPr lang="es-MX" sz="2400" dirty="0" smtClean="0">
                          <a:solidFill>
                            <a:srgbClr val="0070C0"/>
                          </a:solidFill>
                          <a:latin typeface="Gill Sans MT Condensed" panose="020B0506020104020203" pitchFamily="34" charset="0"/>
                        </a:rPr>
                        <a:t>2</a:t>
                      </a:r>
                      <a:endParaRPr lang="es-SV" sz="2400" dirty="0">
                        <a:solidFill>
                          <a:srgbClr val="0070C0"/>
                        </a:solidFill>
                        <a:latin typeface="Gill Sans MT Condensed" panose="020B0506020104020203" pitchFamily="34" charset="0"/>
                      </a:endParaRPr>
                    </a:p>
                  </a:txBody>
                  <a:tcPr>
                    <a:solidFill>
                      <a:schemeClr val="bg1"/>
                    </a:solidFill>
                  </a:tcPr>
                </a:tc>
                <a:tc>
                  <a:txBody>
                    <a:bodyPr/>
                    <a:lstStyle/>
                    <a:p>
                      <a:pPr algn="ctr"/>
                      <a:r>
                        <a:rPr lang="es-MX" sz="2400" dirty="0" smtClean="0">
                          <a:solidFill>
                            <a:srgbClr val="0070C0"/>
                          </a:solidFill>
                          <a:latin typeface="Gill Sans MT Condensed" panose="020B0506020104020203" pitchFamily="34" charset="0"/>
                        </a:rPr>
                        <a:t>5</a:t>
                      </a:r>
                      <a:endParaRPr lang="es-SV" sz="2400" dirty="0">
                        <a:solidFill>
                          <a:srgbClr val="0070C0"/>
                        </a:solidFill>
                        <a:latin typeface="Gill Sans MT Condensed" panose="020B0506020104020203" pitchFamily="34" charset="0"/>
                      </a:endParaRPr>
                    </a:p>
                  </a:txBody>
                  <a:tcPr>
                    <a:solidFill>
                      <a:schemeClr val="bg1"/>
                    </a:solidFill>
                  </a:tcPr>
                </a:tc>
                <a:extLst>
                  <a:ext uri="{0D108BD9-81ED-4DB2-BD59-A6C34878D82A}">
                    <a16:rowId xmlns:a16="http://schemas.microsoft.com/office/drawing/2014/main" val="1336913085"/>
                  </a:ext>
                </a:extLst>
              </a:tr>
              <a:tr h="344557">
                <a:tc gridSpan="2">
                  <a:txBody>
                    <a:bodyPr/>
                    <a:lstStyle/>
                    <a:p>
                      <a:r>
                        <a:rPr lang="es-MX" sz="2400" dirty="0" smtClean="0">
                          <a:latin typeface="Gill Sans MT Condensed" panose="020B0506020104020203" pitchFamily="34" charset="0"/>
                        </a:rPr>
                        <a:t>Total Servidores</a:t>
                      </a:r>
                      <a:r>
                        <a:rPr lang="es-MX" sz="2400" baseline="0" dirty="0" smtClean="0">
                          <a:latin typeface="Gill Sans MT Condensed" panose="020B0506020104020203" pitchFamily="34" charset="0"/>
                        </a:rPr>
                        <a:t> Públicos:      7</a:t>
                      </a:r>
                      <a:endParaRPr lang="es-SV" sz="2400" dirty="0">
                        <a:latin typeface="Gill Sans MT Condensed" panose="020B0506020104020203" pitchFamily="34" charset="0"/>
                      </a:endParaRPr>
                    </a:p>
                  </a:txBody>
                  <a:tcPr>
                    <a:solidFill>
                      <a:srgbClr val="002060"/>
                    </a:solidFill>
                  </a:tcPr>
                </a:tc>
                <a:tc hMerge="1">
                  <a:txBody>
                    <a:bodyPr/>
                    <a:lstStyle/>
                    <a:p>
                      <a:endParaRPr lang="es-SV" dirty="0"/>
                    </a:p>
                  </a:txBody>
                  <a:tcPr/>
                </a:tc>
                <a:extLst>
                  <a:ext uri="{0D108BD9-81ED-4DB2-BD59-A6C34878D82A}">
                    <a16:rowId xmlns:a16="http://schemas.microsoft.com/office/drawing/2014/main" val="3610391527"/>
                  </a:ext>
                </a:extLst>
              </a:tr>
            </a:tbl>
          </a:graphicData>
        </a:graphic>
      </p:graphicFrame>
      <p:grpSp>
        <p:nvGrpSpPr>
          <p:cNvPr id="8" name="Grupo 7"/>
          <p:cNvGrpSpPr/>
          <p:nvPr/>
        </p:nvGrpSpPr>
        <p:grpSpPr>
          <a:xfrm>
            <a:off x="7712764" y="1808922"/>
            <a:ext cx="4181062" cy="487018"/>
            <a:chOff x="4199105" y="2421872"/>
            <a:chExt cx="2357596" cy="2764153"/>
          </a:xfrm>
        </p:grpSpPr>
        <p:sp>
          <p:nvSpPr>
            <p:cNvPr id="9" name="Rectángulo 8"/>
            <p:cNvSpPr/>
            <p:nvPr/>
          </p:nvSpPr>
          <p:spPr>
            <a:xfrm>
              <a:off x="4199105" y="2421872"/>
              <a:ext cx="2357596" cy="2764153"/>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10" name="CuadroTexto 9"/>
            <p:cNvSpPr txBox="1"/>
            <p:nvPr/>
          </p:nvSpPr>
          <p:spPr>
            <a:xfrm>
              <a:off x="4199105" y="2421872"/>
              <a:ext cx="2357596" cy="2764153"/>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dirty="0" smtClean="0">
                  <a:latin typeface="Gill Sans MT Condensed" panose="020B0506020104020203" pitchFamily="34" charset="0"/>
                </a:rPr>
                <a:t>Conformación:</a:t>
              </a:r>
              <a:endParaRPr lang="es-ES" sz="2400" kern="1200" dirty="0">
                <a:latin typeface="Gill Sans MT Condensed" panose="020B0506020104020203" pitchFamily="34" charset="0"/>
              </a:endParaRPr>
            </a:p>
          </p:txBody>
        </p:sp>
      </p:grpSp>
    </p:spTree>
    <p:extLst>
      <p:ext uri="{BB962C8B-B14F-4D97-AF65-F5344CB8AC3E}">
        <p14:creationId xmlns:p14="http://schemas.microsoft.com/office/powerpoint/2010/main" val="2456035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11083636" y="5682108"/>
            <a:ext cx="1108364" cy="1026599"/>
          </a:xfrm>
          <a:prstGeom prst="rect">
            <a:avLst/>
          </a:prstGeom>
        </p:spPr>
      </p:pic>
      <p:pic>
        <p:nvPicPr>
          <p:cNvPr id="5" name="Imagen 4"/>
          <p:cNvPicPr>
            <a:picLocks noChangeAspect="1"/>
          </p:cNvPicPr>
          <p:nvPr/>
        </p:nvPicPr>
        <p:blipFill>
          <a:blip r:embed="rId3"/>
          <a:stretch>
            <a:fillRect/>
          </a:stretch>
        </p:blipFill>
        <p:spPr>
          <a:xfrm>
            <a:off x="11226818" y="238432"/>
            <a:ext cx="821999" cy="789474"/>
          </a:xfrm>
          <a:prstGeom prst="rect">
            <a:avLst/>
          </a:prstGeom>
        </p:spPr>
      </p:pic>
      <p:graphicFrame>
        <p:nvGraphicFramePr>
          <p:cNvPr id="2" name="Diagrama 1"/>
          <p:cNvGraphicFramePr/>
          <p:nvPr>
            <p:extLst>
              <p:ext uri="{D42A27DB-BD31-4B8C-83A1-F6EECF244321}">
                <p14:modId xmlns:p14="http://schemas.microsoft.com/office/powerpoint/2010/main" val="4214218558"/>
              </p:ext>
            </p:extLst>
          </p:nvPr>
        </p:nvGraphicFramePr>
        <p:xfrm>
          <a:off x="695739" y="139147"/>
          <a:ext cx="6559825" cy="65695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7" name="Tabla 6"/>
          <p:cNvGraphicFramePr>
            <a:graphicFrameLocks noGrp="1"/>
          </p:cNvGraphicFramePr>
          <p:nvPr>
            <p:extLst>
              <p:ext uri="{D42A27DB-BD31-4B8C-83A1-F6EECF244321}">
                <p14:modId xmlns:p14="http://schemas.microsoft.com/office/powerpoint/2010/main" val="1879884106"/>
              </p:ext>
            </p:extLst>
          </p:nvPr>
        </p:nvGraphicFramePr>
        <p:xfrm>
          <a:off x="7712763" y="2415208"/>
          <a:ext cx="4181063" cy="1371600"/>
        </p:xfrm>
        <a:graphic>
          <a:graphicData uri="http://schemas.openxmlformats.org/drawingml/2006/table">
            <a:tbl>
              <a:tblPr firstRow="1" bandRow="1">
                <a:tableStyleId>{D03447BB-5D67-496B-8E87-E561075AD55C}</a:tableStyleId>
              </a:tblPr>
              <a:tblGrid>
                <a:gridCol w="2104951">
                  <a:extLst>
                    <a:ext uri="{9D8B030D-6E8A-4147-A177-3AD203B41FA5}">
                      <a16:colId xmlns:a16="http://schemas.microsoft.com/office/drawing/2014/main" val="4157687448"/>
                    </a:ext>
                  </a:extLst>
                </a:gridCol>
                <a:gridCol w="2076112">
                  <a:extLst>
                    <a:ext uri="{9D8B030D-6E8A-4147-A177-3AD203B41FA5}">
                      <a16:colId xmlns:a16="http://schemas.microsoft.com/office/drawing/2014/main" val="2600745822"/>
                    </a:ext>
                  </a:extLst>
                </a:gridCol>
              </a:tblGrid>
              <a:tr h="344557">
                <a:tc>
                  <a:txBody>
                    <a:bodyPr/>
                    <a:lstStyle/>
                    <a:p>
                      <a:pPr algn="ctr"/>
                      <a:r>
                        <a:rPr lang="es-MX" sz="2400" dirty="0" smtClean="0">
                          <a:latin typeface="Gill Sans MT Condensed" panose="020B0506020104020203" pitchFamily="34" charset="0"/>
                        </a:rPr>
                        <a:t>Mujeres</a:t>
                      </a:r>
                      <a:endParaRPr lang="es-SV" sz="2400" dirty="0">
                        <a:latin typeface="Gill Sans MT Condensed" panose="020B0506020104020203" pitchFamily="34" charset="0"/>
                      </a:endParaRPr>
                    </a:p>
                  </a:txBody>
                  <a:tcPr>
                    <a:solidFill>
                      <a:schemeClr val="tx2">
                        <a:lumMod val="75000"/>
                      </a:schemeClr>
                    </a:solidFill>
                  </a:tcPr>
                </a:tc>
                <a:tc>
                  <a:txBody>
                    <a:bodyPr/>
                    <a:lstStyle/>
                    <a:p>
                      <a:pPr algn="ctr"/>
                      <a:r>
                        <a:rPr lang="es-MX" sz="2400" dirty="0" smtClean="0">
                          <a:latin typeface="Gill Sans MT Condensed" panose="020B0506020104020203" pitchFamily="34" charset="0"/>
                        </a:rPr>
                        <a:t>Hombres</a:t>
                      </a:r>
                      <a:endParaRPr lang="es-SV" sz="2400" dirty="0">
                        <a:latin typeface="Gill Sans MT Condensed" panose="020B0506020104020203" pitchFamily="34" charset="0"/>
                      </a:endParaRPr>
                    </a:p>
                  </a:txBody>
                  <a:tcPr>
                    <a:solidFill>
                      <a:schemeClr val="tx2">
                        <a:lumMod val="75000"/>
                      </a:schemeClr>
                    </a:solidFill>
                  </a:tcPr>
                </a:tc>
                <a:extLst>
                  <a:ext uri="{0D108BD9-81ED-4DB2-BD59-A6C34878D82A}">
                    <a16:rowId xmlns:a16="http://schemas.microsoft.com/office/drawing/2014/main" val="3657591107"/>
                  </a:ext>
                </a:extLst>
              </a:tr>
              <a:tr h="344557">
                <a:tc>
                  <a:txBody>
                    <a:bodyPr/>
                    <a:lstStyle/>
                    <a:p>
                      <a:pPr algn="ctr"/>
                      <a:r>
                        <a:rPr lang="es-MX" sz="2400" dirty="0" smtClean="0">
                          <a:solidFill>
                            <a:srgbClr val="0070C0"/>
                          </a:solidFill>
                          <a:latin typeface="Gill Sans MT Condensed" panose="020B0506020104020203" pitchFamily="34" charset="0"/>
                        </a:rPr>
                        <a:t>2</a:t>
                      </a:r>
                      <a:endParaRPr lang="es-SV" sz="2400" dirty="0">
                        <a:solidFill>
                          <a:srgbClr val="0070C0"/>
                        </a:solidFill>
                        <a:latin typeface="Gill Sans MT Condensed" panose="020B0506020104020203" pitchFamily="34" charset="0"/>
                      </a:endParaRPr>
                    </a:p>
                  </a:txBody>
                  <a:tcPr>
                    <a:solidFill>
                      <a:schemeClr val="bg1"/>
                    </a:solidFill>
                  </a:tcPr>
                </a:tc>
                <a:tc>
                  <a:txBody>
                    <a:bodyPr/>
                    <a:lstStyle/>
                    <a:p>
                      <a:pPr algn="ctr"/>
                      <a:r>
                        <a:rPr lang="es-MX" sz="2400" dirty="0" smtClean="0">
                          <a:solidFill>
                            <a:srgbClr val="0070C0"/>
                          </a:solidFill>
                          <a:latin typeface="Gill Sans MT Condensed" panose="020B0506020104020203" pitchFamily="34" charset="0"/>
                        </a:rPr>
                        <a:t>1</a:t>
                      </a:r>
                      <a:endParaRPr lang="es-SV" sz="2400" dirty="0">
                        <a:solidFill>
                          <a:srgbClr val="0070C0"/>
                        </a:solidFill>
                        <a:latin typeface="Gill Sans MT Condensed" panose="020B0506020104020203" pitchFamily="34" charset="0"/>
                      </a:endParaRPr>
                    </a:p>
                  </a:txBody>
                  <a:tcPr>
                    <a:solidFill>
                      <a:schemeClr val="bg1"/>
                    </a:solidFill>
                  </a:tcPr>
                </a:tc>
                <a:extLst>
                  <a:ext uri="{0D108BD9-81ED-4DB2-BD59-A6C34878D82A}">
                    <a16:rowId xmlns:a16="http://schemas.microsoft.com/office/drawing/2014/main" val="1336913085"/>
                  </a:ext>
                </a:extLst>
              </a:tr>
              <a:tr h="344557">
                <a:tc gridSpan="2">
                  <a:txBody>
                    <a:bodyPr/>
                    <a:lstStyle/>
                    <a:p>
                      <a:r>
                        <a:rPr lang="es-MX" sz="2400" dirty="0" smtClean="0">
                          <a:latin typeface="Gill Sans MT Condensed" panose="020B0506020104020203" pitchFamily="34" charset="0"/>
                        </a:rPr>
                        <a:t>Total Servidores</a:t>
                      </a:r>
                      <a:r>
                        <a:rPr lang="es-MX" sz="2400" baseline="0" dirty="0" smtClean="0">
                          <a:latin typeface="Gill Sans MT Condensed" panose="020B0506020104020203" pitchFamily="34" charset="0"/>
                        </a:rPr>
                        <a:t> Públicos:      3</a:t>
                      </a:r>
                      <a:endParaRPr lang="es-SV" sz="2400" dirty="0">
                        <a:latin typeface="Gill Sans MT Condensed" panose="020B0506020104020203" pitchFamily="34" charset="0"/>
                      </a:endParaRPr>
                    </a:p>
                  </a:txBody>
                  <a:tcPr>
                    <a:solidFill>
                      <a:srgbClr val="002060"/>
                    </a:solidFill>
                  </a:tcPr>
                </a:tc>
                <a:tc hMerge="1">
                  <a:txBody>
                    <a:bodyPr/>
                    <a:lstStyle/>
                    <a:p>
                      <a:endParaRPr lang="es-SV" dirty="0"/>
                    </a:p>
                  </a:txBody>
                  <a:tcPr/>
                </a:tc>
                <a:extLst>
                  <a:ext uri="{0D108BD9-81ED-4DB2-BD59-A6C34878D82A}">
                    <a16:rowId xmlns:a16="http://schemas.microsoft.com/office/drawing/2014/main" val="3610391527"/>
                  </a:ext>
                </a:extLst>
              </a:tr>
            </a:tbl>
          </a:graphicData>
        </a:graphic>
      </p:graphicFrame>
      <p:grpSp>
        <p:nvGrpSpPr>
          <p:cNvPr id="8" name="Grupo 7"/>
          <p:cNvGrpSpPr/>
          <p:nvPr/>
        </p:nvGrpSpPr>
        <p:grpSpPr>
          <a:xfrm>
            <a:off x="7712764" y="1808922"/>
            <a:ext cx="4181062" cy="487018"/>
            <a:chOff x="4199105" y="2421872"/>
            <a:chExt cx="2357596" cy="2764153"/>
          </a:xfrm>
        </p:grpSpPr>
        <p:sp>
          <p:nvSpPr>
            <p:cNvPr id="9" name="Rectángulo 8"/>
            <p:cNvSpPr/>
            <p:nvPr/>
          </p:nvSpPr>
          <p:spPr>
            <a:xfrm>
              <a:off x="4199105" y="2421872"/>
              <a:ext cx="2357596" cy="2764153"/>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10" name="CuadroTexto 9"/>
            <p:cNvSpPr txBox="1"/>
            <p:nvPr/>
          </p:nvSpPr>
          <p:spPr>
            <a:xfrm>
              <a:off x="4199105" y="2421872"/>
              <a:ext cx="2357596" cy="2764153"/>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dirty="0" smtClean="0">
                  <a:latin typeface="Gill Sans MT Condensed" panose="020B0506020104020203" pitchFamily="34" charset="0"/>
                </a:rPr>
                <a:t>Conformación:</a:t>
              </a:r>
              <a:endParaRPr lang="es-ES" sz="2400" kern="1200" dirty="0">
                <a:latin typeface="Gill Sans MT Condensed" panose="020B0506020104020203" pitchFamily="34" charset="0"/>
              </a:endParaRPr>
            </a:p>
          </p:txBody>
        </p:sp>
      </p:grpSp>
    </p:spTree>
    <p:extLst>
      <p:ext uri="{BB962C8B-B14F-4D97-AF65-F5344CB8AC3E}">
        <p14:creationId xmlns:p14="http://schemas.microsoft.com/office/powerpoint/2010/main" val="28136191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11083636" y="5682108"/>
            <a:ext cx="1108364" cy="1026599"/>
          </a:xfrm>
          <a:prstGeom prst="rect">
            <a:avLst/>
          </a:prstGeom>
        </p:spPr>
      </p:pic>
      <p:pic>
        <p:nvPicPr>
          <p:cNvPr id="5" name="Imagen 4"/>
          <p:cNvPicPr>
            <a:picLocks noChangeAspect="1"/>
          </p:cNvPicPr>
          <p:nvPr/>
        </p:nvPicPr>
        <p:blipFill>
          <a:blip r:embed="rId3"/>
          <a:stretch>
            <a:fillRect/>
          </a:stretch>
        </p:blipFill>
        <p:spPr>
          <a:xfrm>
            <a:off x="11226818" y="238432"/>
            <a:ext cx="821999" cy="789474"/>
          </a:xfrm>
          <a:prstGeom prst="rect">
            <a:avLst/>
          </a:prstGeom>
        </p:spPr>
      </p:pic>
      <p:graphicFrame>
        <p:nvGraphicFramePr>
          <p:cNvPr id="2" name="Diagrama 1"/>
          <p:cNvGraphicFramePr/>
          <p:nvPr>
            <p:extLst>
              <p:ext uri="{D42A27DB-BD31-4B8C-83A1-F6EECF244321}">
                <p14:modId xmlns:p14="http://schemas.microsoft.com/office/powerpoint/2010/main" val="2563685097"/>
              </p:ext>
            </p:extLst>
          </p:nvPr>
        </p:nvGraphicFramePr>
        <p:xfrm>
          <a:off x="695739" y="139147"/>
          <a:ext cx="6559825" cy="65695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7" name="Tabla 6"/>
          <p:cNvGraphicFramePr>
            <a:graphicFrameLocks noGrp="1"/>
          </p:cNvGraphicFramePr>
          <p:nvPr>
            <p:extLst>
              <p:ext uri="{D42A27DB-BD31-4B8C-83A1-F6EECF244321}">
                <p14:modId xmlns:p14="http://schemas.microsoft.com/office/powerpoint/2010/main" val="3990731100"/>
              </p:ext>
            </p:extLst>
          </p:nvPr>
        </p:nvGraphicFramePr>
        <p:xfrm>
          <a:off x="7712763" y="2415208"/>
          <a:ext cx="4181063" cy="1371600"/>
        </p:xfrm>
        <a:graphic>
          <a:graphicData uri="http://schemas.openxmlformats.org/drawingml/2006/table">
            <a:tbl>
              <a:tblPr firstRow="1" bandRow="1">
                <a:tableStyleId>{D03447BB-5D67-496B-8E87-E561075AD55C}</a:tableStyleId>
              </a:tblPr>
              <a:tblGrid>
                <a:gridCol w="2104951">
                  <a:extLst>
                    <a:ext uri="{9D8B030D-6E8A-4147-A177-3AD203B41FA5}">
                      <a16:colId xmlns:a16="http://schemas.microsoft.com/office/drawing/2014/main" val="4157687448"/>
                    </a:ext>
                  </a:extLst>
                </a:gridCol>
                <a:gridCol w="2076112">
                  <a:extLst>
                    <a:ext uri="{9D8B030D-6E8A-4147-A177-3AD203B41FA5}">
                      <a16:colId xmlns:a16="http://schemas.microsoft.com/office/drawing/2014/main" val="2600745822"/>
                    </a:ext>
                  </a:extLst>
                </a:gridCol>
              </a:tblGrid>
              <a:tr h="344557">
                <a:tc>
                  <a:txBody>
                    <a:bodyPr/>
                    <a:lstStyle/>
                    <a:p>
                      <a:pPr algn="ctr"/>
                      <a:r>
                        <a:rPr lang="es-MX" sz="2400" dirty="0" smtClean="0">
                          <a:latin typeface="Gill Sans MT Condensed" panose="020B0506020104020203" pitchFamily="34" charset="0"/>
                        </a:rPr>
                        <a:t>Mujeres</a:t>
                      </a:r>
                      <a:endParaRPr lang="es-SV" sz="2400" dirty="0">
                        <a:latin typeface="Gill Sans MT Condensed" panose="020B0506020104020203" pitchFamily="34" charset="0"/>
                      </a:endParaRPr>
                    </a:p>
                  </a:txBody>
                  <a:tcPr>
                    <a:solidFill>
                      <a:schemeClr val="tx2">
                        <a:lumMod val="75000"/>
                      </a:schemeClr>
                    </a:solidFill>
                  </a:tcPr>
                </a:tc>
                <a:tc>
                  <a:txBody>
                    <a:bodyPr/>
                    <a:lstStyle/>
                    <a:p>
                      <a:pPr algn="ctr"/>
                      <a:r>
                        <a:rPr lang="es-MX" sz="2400" dirty="0" smtClean="0">
                          <a:latin typeface="Gill Sans MT Condensed" panose="020B0506020104020203" pitchFamily="34" charset="0"/>
                        </a:rPr>
                        <a:t>Hombres</a:t>
                      </a:r>
                      <a:endParaRPr lang="es-SV" sz="2400" dirty="0">
                        <a:latin typeface="Gill Sans MT Condensed" panose="020B0506020104020203" pitchFamily="34" charset="0"/>
                      </a:endParaRPr>
                    </a:p>
                  </a:txBody>
                  <a:tcPr>
                    <a:solidFill>
                      <a:schemeClr val="tx2">
                        <a:lumMod val="75000"/>
                      </a:schemeClr>
                    </a:solidFill>
                  </a:tcPr>
                </a:tc>
                <a:extLst>
                  <a:ext uri="{0D108BD9-81ED-4DB2-BD59-A6C34878D82A}">
                    <a16:rowId xmlns:a16="http://schemas.microsoft.com/office/drawing/2014/main" val="3657591107"/>
                  </a:ext>
                </a:extLst>
              </a:tr>
              <a:tr h="344557">
                <a:tc>
                  <a:txBody>
                    <a:bodyPr/>
                    <a:lstStyle/>
                    <a:p>
                      <a:pPr algn="ctr"/>
                      <a:r>
                        <a:rPr lang="es-MX" sz="2400" dirty="0" smtClean="0">
                          <a:solidFill>
                            <a:srgbClr val="0070C0"/>
                          </a:solidFill>
                          <a:latin typeface="Gill Sans MT Condensed" panose="020B0506020104020203" pitchFamily="34" charset="0"/>
                        </a:rPr>
                        <a:t>1</a:t>
                      </a:r>
                      <a:endParaRPr lang="es-SV" sz="2400" dirty="0">
                        <a:solidFill>
                          <a:srgbClr val="0070C0"/>
                        </a:solidFill>
                        <a:latin typeface="Gill Sans MT Condensed" panose="020B0506020104020203" pitchFamily="34" charset="0"/>
                      </a:endParaRPr>
                    </a:p>
                  </a:txBody>
                  <a:tcPr>
                    <a:solidFill>
                      <a:schemeClr val="bg1"/>
                    </a:solidFill>
                  </a:tcPr>
                </a:tc>
                <a:tc>
                  <a:txBody>
                    <a:bodyPr/>
                    <a:lstStyle/>
                    <a:p>
                      <a:pPr algn="ctr"/>
                      <a:r>
                        <a:rPr lang="es-MX" sz="2400" dirty="0" smtClean="0">
                          <a:solidFill>
                            <a:srgbClr val="0070C0"/>
                          </a:solidFill>
                          <a:latin typeface="Gill Sans MT Condensed" panose="020B0506020104020203" pitchFamily="34" charset="0"/>
                        </a:rPr>
                        <a:t>0</a:t>
                      </a:r>
                      <a:endParaRPr lang="es-SV" sz="2400" dirty="0">
                        <a:solidFill>
                          <a:srgbClr val="0070C0"/>
                        </a:solidFill>
                        <a:latin typeface="Gill Sans MT Condensed" panose="020B0506020104020203" pitchFamily="34" charset="0"/>
                      </a:endParaRPr>
                    </a:p>
                  </a:txBody>
                  <a:tcPr>
                    <a:solidFill>
                      <a:schemeClr val="bg1"/>
                    </a:solidFill>
                  </a:tcPr>
                </a:tc>
                <a:extLst>
                  <a:ext uri="{0D108BD9-81ED-4DB2-BD59-A6C34878D82A}">
                    <a16:rowId xmlns:a16="http://schemas.microsoft.com/office/drawing/2014/main" val="1336913085"/>
                  </a:ext>
                </a:extLst>
              </a:tr>
              <a:tr h="344557">
                <a:tc gridSpan="2">
                  <a:txBody>
                    <a:bodyPr/>
                    <a:lstStyle/>
                    <a:p>
                      <a:r>
                        <a:rPr lang="es-MX" sz="2400" dirty="0" smtClean="0">
                          <a:latin typeface="Gill Sans MT Condensed" panose="020B0506020104020203" pitchFamily="34" charset="0"/>
                        </a:rPr>
                        <a:t>Total Servidores</a:t>
                      </a:r>
                      <a:r>
                        <a:rPr lang="es-MX" sz="2400" baseline="0" dirty="0" smtClean="0">
                          <a:latin typeface="Gill Sans MT Condensed" panose="020B0506020104020203" pitchFamily="34" charset="0"/>
                        </a:rPr>
                        <a:t> Públicos:      1</a:t>
                      </a:r>
                      <a:endParaRPr lang="es-SV" sz="2400" dirty="0">
                        <a:latin typeface="Gill Sans MT Condensed" panose="020B0506020104020203" pitchFamily="34" charset="0"/>
                      </a:endParaRPr>
                    </a:p>
                  </a:txBody>
                  <a:tcPr>
                    <a:solidFill>
                      <a:srgbClr val="002060"/>
                    </a:solidFill>
                  </a:tcPr>
                </a:tc>
                <a:tc hMerge="1">
                  <a:txBody>
                    <a:bodyPr/>
                    <a:lstStyle/>
                    <a:p>
                      <a:endParaRPr lang="es-SV" dirty="0"/>
                    </a:p>
                  </a:txBody>
                  <a:tcPr/>
                </a:tc>
                <a:extLst>
                  <a:ext uri="{0D108BD9-81ED-4DB2-BD59-A6C34878D82A}">
                    <a16:rowId xmlns:a16="http://schemas.microsoft.com/office/drawing/2014/main" val="3610391527"/>
                  </a:ext>
                </a:extLst>
              </a:tr>
            </a:tbl>
          </a:graphicData>
        </a:graphic>
      </p:graphicFrame>
      <p:grpSp>
        <p:nvGrpSpPr>
          <p:cNvPr id="8" name="Grupo 7"/>
          <p:cNvGrpSpPr/>
          <p:nvPr/>
        </p:nvGrpSpPr>
        <p:grpSpPr>
          <a:xfrm>
            <a:off x="7712764" y="1808922"/>
            <a:ext cx="4181062" cy="487018"/>
            <a:chOff x="4199105" y="2421872"/>
            <a:chExt cx="2357596" cy="2764153"/>
          </a:xfrm>
        </p:grpSpPr>
        <p:sp>
          <p:nvSpPr>
            <p:cNvPr id="9" name="Rectángulo 8"/>
            <p:cNvSpPr/>
            <p:nvPr/>
          </p:nvSpPr>
          <p:spPr>
            <a:xfrm>
              <a:off x="4199105" y="2421872"/>
              <a:ext cx="2357596" cy="2764153"/>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10" name="CuadroTexto 9"/>
            <p:cNvSpPr txBox="1"/>
            <p:nvPr/>
          </p:nvSpPr>
          <p:spPr>
            <a:xfrm>
              <a:off x="4199105" y="2421872"/>
              <a:ext cx="2357596" cy="2764153"/>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dirty="0" smtClean="0">
                  <a:latin typeface="Gill Sans MT Condensed" panose="020B0506020104020203" pitchFamily="34" charset="0"/>
                </a:rPr>
                <a:t>Conformación:</a:t>
              </a:r>
              <a:endParaRPr lang="es-ES" sz="2400" kern="1200" dirty="0">
                <a:latin typeface="Gill Sans MT Condensed" panose="020B0506020104020203" pitchFamily="34" charset="0"/>
              </a:endParaRPr>
            </a:p>
          </p:txBody>
        </p:sp>
      </p:grpSp>
    </p:spTree>
    <p:extLst>
      <p:ext uri="{BB962C8B-B14F-4D97-AF65-F5344CB8AC3E}">
        <p14:creationId xmlns:p14="http://schemas.microsoft.com/office/powerpoint/2010/main" val="587039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Presidencia pone a concurso tres plazas de Gobierno, sustituyendo el cargo  del hijo de Norma Guevara"/>
          <p:cNvPicPr>
            <a:picLocks noChangeAspect="1" noChangeArrowheads="1"/>
          </p:cNvPicPr>
          <p:nvPr/>
        </p:nvPicPr>
        <p:blipFill rotWithShape="1">
          <a:blip r:embed="rId2">
            <a:extLst>
              <a:ext uri="{28A0092B-C50C-407E-A947-70E740481C1C}">
                <a14:useLocalDpi xmlns:a14="http://schemas.microsoft.com/office/drawing/2010/main" val="0"/>
              </a:ext>
            </a:extLst>
          </a:blip>
          <a:srcRect l="22893" t="8201" r="25004" b="5207"/>
          <a:stretch/>
        </p:blipFill>
        <p:spPr bwMode="auto">
          <a:xfrm>
            <a:off x="10667997" y="5442860"/>
            <a:ext cx="1489167" cy="1375954"/>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p:cNvPicPr>
            <a:picLocks noChangeAspect="1"/>
          </p:cNvPicPr>
          <p:nvPr/>
        </p:nvPicPr>
        <p:blipFill>
          <a:blip r:embed="rId3"/>
          <a:stretch>
            <a:fillRect/>
          </a:stretch>
        </p:blipFill>
        <p:spPr>
          <a:xfrm>
            <a:off x="0" y="41173"/>
            <a:ext cx="11136086" cy="5860164"/>
          </a:xfrm>
          <a:prstGeom prst="rect">
            <a:avLst/>
          </a:prstGeom>
        </p:spPr>
      </p:pic>
    </p:spTree>
    <p:extLst>
      <p:ext uri="{BB962C8B-B14F-4D97-AF65-F5344CB8AC3E}">
        <p14:creationId xmlns:p14="http://schemas.microsoft.com/office/powerpoint/2010/main" val="3740605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11083636" y="5682108"/>
            <a:ext cx="1108364" cy="1026599"/>
          </a:xfrm>
          <a:prstGeom prst="rect">
            <a:avLst/>
          </a:prstGeom>
        </p:spPr>
      </p:pic>
      <p:pic>
        <p:nvPicPr>
          <p:cNvPr id="5" name="Imagen 4"/>
          <p:cNvPicPr>
            <a:picLocks noChangeAspect="1"/>
          </p:cNvPicPr>
          <p:nvPr/>
        </p:nvPicPr>
        <p:blipFill>
          <a:blip r:embed="rId3"/>
          <a:stretch>
            <a:fillRect/>
          </a:stretch>
        </p:blipFill>
        <p:spPr>
          <a:xfrm>
            <a:off x="11226818" y="238432"/>
            <a:ext cx="821999" cy="789474"/>
          </a:xfrm>
          <a:prstGeom prst="rect">
            <a:avLst/>
          </a:prstGeom>
        </p:spPr>
      </p:pic>
      <p:graphicFrame>
        <p:nvGraphicFramePr>
          <p:cNvPr id="2" name="Diagrama 1"/>
          <p:cNvGraphicFramePr/>
          <p:nvPr>
            <p:extLst>
              <p:ext uri="{D42A27DB-BD31-4B8C-83A1-F6EECF244321}">
                <p14:modId xmlns:p14="http://schemas.microsoft.com/office/powerpoint/2010/main" val="10634021"/>
              </p:ext>
            </p:extLst>
          </p:nvPr>
        </p:nvGraphicFramePr>
        <p:xfrm>
          <a:off x="695739" y="139147"/>
          <a:ext cx="6559825" cy="65695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7" name="Tabla 6"/>
          <p:cNvGraphicFramePr>
            <a:graphicFrameLocks noGrp="1"/>
          </p:cNvGraphicFramePr>
          <p:nvPr>
            <p:extLst>
              <p:ext uri="{D42A27DB-BD31-4B8C-83A1-F6EECF244321}">
                <p14:modId xmlns:p14="http://schemas.microsoft.com/office/powerpoint/2010/main" val="2533577397"/>
              </p:ext>
            </p:extLst>
          </p:nvPr>
        </p:nvGraphicFramePr>
        <p:xfrm>
          <a:off x="7712763" y="2415208"/>
          <a:ext cx="4181063" cy="1371600"/>
        </p:xfrm>
        <a:graphic>
          <a:graphicData uri="http://schemas.openxmlformats.org/drawingml/2006/table">
            <a:tbl>
              <a:tblPr firstRow="1" bandRow="1">
                <a:tableStyleId>{D03447BB-5D67-496B-8E87-E561075AD55C}</a:tableStyleId>
              </a:tblPr>
              <a:tblGrid>
                <a:gridCol w="2104951">
                  <a:extLst>
                    <a:ext uri="{9D8B030D-6E8A-4147-A177-3AD203B41FA5}">
                      <a16:colId xmlns:a16="http://schemas.microsoft.com/office/drawing/2014/main" val="4157687448"/>
                    </a:ext>
                  </a:extLst>
                </a:gridCol>
                <a:gridCol w="2076112">
                  <a:extLst>
                    <a:ext uri="{9D8B030D-6E8A-4147-A177-3AD203B41FA5}">
                      <a16:colId xmlns:a16="http://schemas.microsoft.com/office/drawing/2014/main" val="2600745822"/>
                    </a:ext>
                  </a:extLst>
                </a:gridCol>
              </a:tblGrid>
              <a:tr h="344557">
                <a:tc>
                  <a:txBody>
                    <a:bodyPr/>
                    <a:lstStyle/>
                    <a:p>
                      <a:pPr algn="ctr"/>
                      <a:r>
                        <a:rPr lang="es-MX" sz="2400" dirty="0" smtClean="0">
                          <a:latin typeface="Gill Sans MT Condensed" panose="020B0506020104020203" pitchFamily="34" charset="0"/>
                        </a:rPr>
                        <a:t>Mujeres</a:t>
                      </a:r>
                      <a:endParaRPr lang="es-SV" sz="2400" dirty="0">
                        <a:latin typeface="Gill Sans MT Condensed" panose="020B0506020104020203" pitchFamily="34" charset="0"/>
                      </a:endParaRPr>
                    </a:p>
                  </a:txBody>
                  <a:tcPr>
                    <a:solidFill>
                      <a:schemeClr val="tx2">
                        <a:lumMod val="75000"/>
                      </a:schemeClr>
                    </a:solidFill>
                  </a:tcPr>
                </a:tc>
                <a:tc>
                  <a:txBody>
                    <a:bodyPr/>
                    <a:lstStyle/>
                    <a:p>
                      <a:pPr algn="ctr"/>
                      <a:r>
                        <a:rPr lang="es-MX" sz="2400" dirty="0" smtClean="0">
                          <a:latin typeface="Gill Sans MT Condensed" panose="020B0506020104020203" pitchFamily="34" charset="0"/>
                        </a:rPr>
                        <a:t>Hombres</a:t>
                      </a:r>
                      <a:endParaRPr lang="es-SV" sz="2400" dirty="0">
                        <a:latin typeface="Gill Sans MT Condensed" panose="020B0506020104020203" pitchFamily="34" charset="0"/>
                      </a:endParaRPr>
                    </a:p>
                  </a:txBody>
                  <a:tcPr>
                    <a:solidFill>
                      <a:schemeClr val="tx2">
                        <a:lumMod val="75000"/>
                      </a:schemeClr>
                    </a:solidFill>
                  </a:tcPr>
                </a:tc>
                <a:extLst>
                  <a:ext uri="{0D108BD9-81ED-4DB2-BD59-A6C34878D82A}">
                    <a16:rowId xmlns:a16="http://schemas.microsoft.com/office/drawing/2014/main" val="3657591107"/>
                  </a:ext>
                </a:extLst>
              </a:tr>
              <a:tr h="344557">
                <a:tc>
                  <a:txBody>
                    <a:bodyPr/>
                    <a:lstStyle/>
                    <a:p>
                      <a:pPr algn="ctr"/>
                      <a:r>
                        <a:rPr lang="es-MX" sz="2400" dirty="0" smtClean="0">
                          <a:solidFill>
                            <a:srgbClr val="0070C0"/>
                          </a:solidFill>
                          <a:latin typeface="Gill Sans MT Condensed" panose="020B0506020104020203" pitchFamily="34" charset="0"/>
                        </a:rPr>
                        <a:t>0</a:t>
                      </a:r>
                      <a:endParaRPr lang="es-SV" sz="2400" dirty="0">
                        <a:solidFill>
                          <a:srgbClr val="0070C0"/>
                        </a:solidFill>
                        <a:latin typeface="Gill Sans MT Condensed" panose="020B0506020104020203" pitchFamily="34" charset="0"/>
                      </a:endParaRPr>
                    </a:p>
                  </a:txBody>
                  <a:tcPr>
                    <a:solidFill>
                      <a:schemeClr val="bg1"/>
                    </a:solidFill>
                  </a:tcPr>
                </a:tc>
                <a:tc>
                  <a:txBody>
                    <a:bodyPr/>
                    <a:lstStyle/>
                    <a:p>
                      <a:pPr algn="ctr"/>
                      <a:r>
                        <a:rPr lang="es-MX" sz="2400" dirty="0" smtClean="0">
                          <a:solidFill>
                            <a:srgbClr val="0070C0"/>
                          </a:solidFill>
                          <a:latin typeface="Gill Sans MT Condensed" panose="020B0506020104020203" pitchFamily="34" charset="0"/>
                        </a:rPr>
                        <a:t>17</a:t>
                      </a:r>
                      <a:endParaRPr lang="es-SV" sz="2400" dirty="0">
                        <a:solidFill>
                          <a:srgbClr val="0070C0"/>
                        </a:solidFill>
                        <a:latin typeface="Gill Sans MT Condensed" panose="020B0506020104020203" pitchFamily="34" charset="0"/>
                      </a:endParaRPr>
                    </a:p>
                  </a:txBody>
                  <a:tcPr>
                    <a:solidFill>
                      <a:schemeClr val="bg1"/>
                    </a:solidFill>
                  </a:tcPr>
                </a:tc>
                <a:extLst>
                  <a:ext uri="{0D108BD9-81ED-4DB2-BD59-A6C34878D82A}">
                    <a16:rowId xmlns:a16="http://schemas.microsoft.com/office/drawing/2014/main" val="1336913085"/>
                  </a:ext>
                </a:extLst>
              </a:tr>
              <a:tr h="344557">
                <a:tc gridSpan="2">
                  <a:txBody>
                    <a:bodyPr/>
                    <a:lstStyle/>
                    <a:p>
                      <a:r>
                        <a:rPr lang="es-MX" sz="2400" dirty="0" smtClean="0">
                          <a:latin typeface="Gill Sans MT Condensed" panose="020B0506020104020203" pitchFamily="34" charset="0"/>
                        </a:rPr>
                        <a:t>Total Servidores</a:t>
                      </a:r>
                      <a:r>
                        <a:rPr lang="es-MX" sz="2400" baseline="0" dirty="0" smtClean="0">
                          <a:latin typeface="Gill Sans MT Condensed" panose="020B0506020104020203" pitchFamily="34" charset="0"/>
                        </a:rPr>
                        <a:t> Públicos:      </a:t>
                      </a:r>
                      <a:r>
                        <a:rPr lang="es-MX" sz="2400" baseline="0" dirty="0" smtClean="0">
                          <a:latin typeface="Gill Sans MT Condensed" panose="020B0506020104020203" pitchFamily="34" charset="0"/>
                        </a:rPr>
                        <a:t>17</a:t>
                      </a:r>
                      <a:endParaRPr lang="es-SV" sz="2400" dirty="0">
                        <a:latin typeface="Gill Sans MT Condensed" panose="020B0506020104020203" pitchFamily="34" charset="0"/>
                      </a:endParaRPr>
                    </a:p>
                  </a:txBody>
                  <a:tcPr>
                    <a:solidFill>
                      <a:srgbClr val="002060"/>
                    </a:solidFill>
                  </a:tcPr>
                </a:tc>
                <a:tc hMerge="1">
                  <a:txBody>
                    <a:bodyPr/>
                    <a:lstStyle/>
                    <a:p>
                      <a:endParaRPr lang="es-SV" dirty="0"/>
                    </a:p>
                  </a:txBody>
                  <a:tcPr/>
                </a:tc>
                <a:extLst>
                  <a:ext uri="{0D108BD9-81ED-4DB2-BD59-A6C34878D82A}">
                    <a16:rowId xmlns:a16="http://schemas.microsoft.com/office/drawing/2014/main" val="3610391527"/>
                  </a:ext>
                </a:extLst>
              </a:tr>
            </a:tbl>
          </a:graphicData>
        </a:graphic>
      </p:graphicFrame>
      <p:grpSp>
        <p:nvGrpSpPr>
          <p:cNvPr id="8" name="Grupo 7"/>
          <p:cNvGrpSpPr/>
          <p:nvPr/>
        </p:nvGrpSpPr>
        <p:grpSpPr>
          <a:xfrm>
            <a:off x="7712764" y="1808922"/>
            <a:ext cx="4181062" cy="487018"/>
            <a:chOff x="4199105" y="2421872"/>
            <a:chExt cx="2357596" cy="2764153"/>
          </a:xfrm>
        </p:grpSpPr>
        <p:sp>
          <p:nvSpPr>
            <p:cNvPr id="9" name="Rectángulo 8"/>
            <p:cNvSpPr/>
            <p:nvPr/>
          </p:nvSpPr>
          <p:spPr>
            <a:xfrm>
              <a:off x="4199105" y="2421872"/>
              <a:ext cx="2357596" cy="2764153"/>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10" name="CuadroTexto 9"/>
            <p:cNvSpPr txBox="1"/>
            <p:nvPr/>
          </p:nvSpPr>
          <p:spPr>
            <a:xfrm>
              <a:off x="4199105" y="2421872"/>
              <a:ext cx="2357596" cy="2764153"/>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dirty="0" smtClean="0">
                  <a:latin typeface="Gill Sans MT Condensed" panose="020B0506020104020203" pitchFamily="34" charset="0"/>
                </a:rPr>
                <a:t>Conformación:</a:t>
              </a:r>
              <a:endParaRPr lang="es-ES" sz="2400" kern="1200" dirty="0">
                <a:latin typeface="Gill Sans MT Condensed" panose="020B0506020104020203" pitchFamily="34" charset="0"/>
              </a:endParaRPr>
            </a:p>
          </p:txBody>
        </p:sp>
      </p:grpSp>
    </p:spTree>
    <p:extLst>
      <p:ext uri="{BB962C8B-B14F-4D97-AF65-F5344CB8AC3E}">
        <p14:creationId xmlns:p14="http://schemas.microsoft.com/office/powerpoint/2010/main" val="32565020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11083636" y="5682108"/>
            <a:ext cx="1108364" cy="1026599"/>
          </a:xfrm>
          <a:prstGeom prst="rect">
            <a:avLst/>
          </a:prstGeom>
        </p:spPr>
      </p:pic>
      <p:pic>
        <p:nvPicPr>
          <p:cNvPr id="5" name="Imagen 4"/>
          <p:cNvPicPr>
            <a:picLocks noChangeAspect="1"/>
          </p:cNvPicPr>
          <p:nvPr/>
        </p:nvPicPr>
        <p:blipFill>
          <a:blip r:embed="rId3"/>
          <a:stretch>
            <a:fillRect/>
          </a:stretch>
        </p:blipFill>
        <p:spPr>
          <a:xfrm>
            <a:off x="11226818" y="238432"/>
            <a:ext cx="821999" cy="789474"/>
          </a:xfrm>
          <a:prstGeom prst="rect">
            <a:avLst/>
          </a:prstGeom>
        </p:spPr>
      </p:pic>
      <p:graphicFrame>
        <p:nvGraphicFramePr>
          <p:cNvPr id="2" name="Diagrama 1"/>
          <p:cNvGraphicFramePr/>
          <p:nvPr>
            <p:extLst>
              <p:ext uri="{D42A27DB-BD31-4B8C-83A1-F6EECF244321}">
                <p14:modId xmlns:p14="http://schemas.microsoft.com/office/powerpoint/2010/main" val="3016417917"/>
              </p:ext>
            </p:extLst>
          </p:nvPr>
        </p:nvGraphicFramePr>
        <p:xfrm>
          <a:off x="695739" y="139147"/>
          <a:ext cx="6559825" cy="65695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7" name="Tabla 6"/>
          <p:cNvGraphicFramePr>
            <a:graphicFrameLocks noGrp="1"/>
          </p:cNvGraphicFramePr>
          <p:nvPr>
            <p:extLst>
              <p:ext uri="{D42A27DB-BD31-4B8C-83A1-F6EECF244321}">
                <p14:modId xmlns:p14="http://schemas.microsoft.com/office/powerpoint/2010/main" val="2813768262"/>
              </p:ext>
            </p:extLst>
          </p:nvPr>
        </p:nvGraphicFramePr>
        <p:xfrm>
          <a:off x="7712763" y="2415208"/>
          <a:ext cx="4181063" cy="1371600"/>
        </p:xfrm>
        <a:graphic>
          <a:graphicData uri="http://schemas.openxmlformats.org/drawingml/2006/table">
            <a:tbl>
              <a:tblPr firstRow="1" bandRow="1">
                <a:tableStyleId>{D03447BB-5D67-496B-8E87-E561075AD55C}</a:tableStyleId>
              </a:tblPr>
              <a:tblGrid>
                <a:gridCol w="2104951">
                  <a:extLst>
                    <a:ext uri="{9D8B030D-6E8A-4147-A177-3AD203B41FA5}">
                      <a16:colId xmlns:a16="http://schemas.microsoft.com/office/drawing/2014/main" val="4157687448"/>
                    </a:ext>
                  </a:extLst>
                </a:gridCol>
                <a:gridCol w="2076112">
                  <a:extLst>
                    <a:ext uri="{9D8B030D-6E8A-4147-A177-3AD203B41FA5}">
                      <a16:colId xmlns:a16="http://schemas.microsoft.com/office/drawing/2014/main" val="2600745822"/>
                    </a:ext>
                  </a:extLst>
                </a:gridCol>
              </a:tblGrid>
              <a:tr h="344557">
                <a:tc>
                  <a:txBody>
                    <a:bodyPr/>
                    <a:lstStyle/>
                    <a:p>
                      <a:pPr algn="ctr"/>
                      <a:r>
                        <a:rPr lang="es-MX" sz="2400" dirty="0" smtClean="0">
                          <a:latin typeface="Gill Sans MT Condensed" panose="020B0506020104020203" pitchFamily="34" charset="0"/>
                        </a:rPr>
                        <a:t>Mujeres</a:t>
                      </a:r>
                      <a:endParaRPr lang="es-SV" sz="2400" dirty="0">
                        <a:latin typeface="Gill Sans MT Condensed" panose="020B0506020104020203" pitchFamily="34" charset="0"/>
                      </a:endParaRPr>
                    </a:p>
                  </a:txBody>
                  <a:tcPr>
                    <a:solidFill>
                      <a:schemeClr val="tx2">
                        <a:lumMod val="75000"/>
                      </a:schemeClr>
                    </a:solidFill>
                  </a:tcPr>
                </a:tc>
                <a:tc>
                  <a:txBody>
                    <a:bodyPr/>
                    <a:lstStyle/>
                    <a:p>
                      <a:pPr algn="ctr"/>
                      <a:r>
                        <a:rPr lang="es-MX" sz="2400" dirty="0" smtClean="0">
                          <a:latin typeface="Gill Sans MT Condensed" panose="020B0506020104020203" pitchFamily="34" charset="0"/>
                        </a:rPr>
                        <a:t>Hombres</a:t>
                      </a:r>
                      <a:endParaRPr lang="es-SV" sz="2400" dirty="0">
                        <a:latin typeface="Gill Sans MT Condensed" panose="020B0506020104020203" pitchFamily="34" charset="0"/>
                      </a:endParaRPr>
                    </a:p>
                  </a:txBody>
                  <a:tcPr>
                    <a:solidFill>
                      <a:schemeClr val="tx2">
                        <a:lumMod val="75000"/>
                      </a:schemeClr>
                    </a:solidFill>
                  </a:tcPr>
                </a:tc>
                <a:extLst>
                  <a:ext uri="{0D108BD9-81ED-4DB2-BD59-A6C34878D82A}">
                    <a16:rowId xmlns:a16="http://schemas.microsoft.com/office/drawing/2014/main" val="3657591107"/>
                  </a:ext>
                </a:extLst>
              </a:tr>
              <a:tr h="344557">
                <a:tc>
                  <a:txBody>
                    <a:bodyPr/>
                    <a:lstStyle/>
                    <a:p>
                      <a:pPr algn="ctr"/>
                      <a:r>
                        <a:rPr lang="es-MX" sz="2400" dirty="0" smtClean="0">
                          <a:solidFill>
                            <a:srgbClr val="0070C0"/>
                          </a:solidFill>
                          <a:latin typeface="Gill Sans MT Condensed" panose="020B0506020104020203" pitchFamily="34" charset="0"/>
                        </a:rPr>
                        <a:t>5</a:t>
                      </a:r>
                      <a:endParaRPr lang="es-SV" sz="2400" dirty="0">
                        <a:solidFill>
                          <a:srgbClr val="0070C0"/>
                        </a:solidFill>
                        <a:latin typeface="Gill Sans MT Condensed" panose="020B0506020104020203" pitchFamily="34" charset="0"/>
                      </a:endParaRPr>
                    </a:p>
                  </a:txBody>
                  <a:tcPr>
                    <a:solidFill>
                      <a:schemeClr val="bg1"/>
                    </a:solidFill>
                  </a:tcPr>
                </a:tc>
                <a:tc>
                  <a:txBody>
                    <a:bodyPr/>
                    <a:lstStyle/>
                    <a:p>
                      <a:pPr algn="ctr"/>
                      <a:r>
                        <a:rPr lang="es-MX" sz="2400" dirty="0" smtClean="0">
                          <a:solidFill>
                            <a:srgbClr val="0070C0"/>
                          </a:solidFill>
                          <a:latin typeface="Gill Sans MT Condensed" panose="020B0506020104020203" pitchFamily="34" charset="0"/>
                        </a:rPr>
                        <a:t>13</a:t>
                      </a:r>
                      <a:endParaRPr lang="es-SV" sz="2400" dirty="0">
                        <a:solidFill>
                          <a:srgbClr val="0070C0"/>
                        </a:solidFill>
                        <a:latin typeface="Gill Sans MT Condensed" panose="020B0506020104020203" pitchFamily="34" charset="0"/>
                      </a:endParaRPr>
                    </a:p>
                  </a:txBody>
                  <a:tcPr>
                    <a:solidFill>
                      <a:schemeClr val="bg1"/>
                    </a:solidFill>
                  </a:tcPr>
                </a:tc>
                <a:extLst>
                  <a:ext uri="{0D108BD9-81ED-4DB2-BD59-A6C34878D82A}">
                    <a16:rowId xmlns:a16="http://schemas.microsoft.com/office/drawing/2014/main" val="1336913085"/>
                  </a:ext>
                </a:extLst>
              </a:tr>
              <a:tr h="344557">
                <a:tc gridSpan="2">
                  <a:txBody>
                    <a:bodyPr/>
                    <a:lstStyle/>
                    <a:p>
                      <a:r>
                        <a:rPr lang="es-MX" sz="2400" dirty="0" smtClean="0">
                          <a:latin typeface="Gill Sans MT Condensed" panose="020B0506020104020203" pitchFamily="34" charset="0"/>
                        </a:rPr>
                        <a:t>Total Servidores</a:t>
                      </a:r>
                      <a:r>
                        <a:rPr lang="es-MX" sz="2400" baseline="0" dirty="0" smtClean="0">
                          <a:latin typeface="Gill Sans MT Condensed" panose="020B0506020104020203" pitchFamily="34" charset="0"/>
                        </a:rPr>
                        <a:t> Públicos:       18</a:t>
                      </a:r>
                      <a:endParaRPr lang="es-SV" sz="2400" dirty="0">
                        <a:latin typeface="Gill Sans MT Condensed" panose="020B0506020104020203" pitchFamily="34" charset="0"/>
                      </a:endParaRPr>
                    </a:p>
                  </a:txBody>
                  <a:tcPr>
                    <a:solidFill>
                      <a:srgbClr val="002060"/>
                    </a:solidFill>
                  </a:tcPr>
                </a:tc>
                <a:tc hMerge="1">
                  <a:txBody>
                    <a:bodyPr/>
                    <a:lstStyle/>
                    <a:p>
                      <a:endParaRPr lang="es-SV" dirty="0"/>
                    </a:p>
                  </a:txBody>
                  <a:tcPr/>
                </a:tc>
                <a:extLst>
                  <a:ext uri="{0D108BD9-81ED-4DB2-BD59-A6C34878D82A}">
                    <a16:rowId xmlns:a16="http://schemas.microsoft.com/office/drawing/2014/main" val="3610391527"/>
                  </a:ext>
                </a:extLst>
              </a:tr>
            </a:tbl>
          </a:graphicData>
        </a:graphic>
      </p:graphicFrame>
      <p:grpSp>
        <p:nvGrpSpPr>
          <p:cNvPr id="8" name="Grupo 7"/>
          <p:cNvGrpSpPr/>
          <p:nvPr/>
        </p:nvGrpSpPr>
        <p:grpSpPr>
          <a:xfrm>
            <a:off x="7712764" y="1808922"/>
            <a:ext cx="4181062" cy="487018"/>
            <a:chOff x="4199105" y="2421872"/>
            <a:chExt cx="2357596" cy="2764153"/>
          </a:xfrm>
        </p:grpSpPr>
        <p:sp>
          <p:nvSpPr>
            <p:cNvPr id="9" name="Rectángulo 8"/>
            <p:cNvSpPr/>
            <p:nvPr/>
          </p:nvSpPr>
          <p:spPr>
            <a:xfrm>
              <a:off x="4199105" y="2421872"/>
              <a:ext cx="2357596" cy="2764153"/>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10" name="CuadroTexto 9"/>
            <p:cNvSpPr txBox="1"/>
            <p:nvPr/>
          </p:nvSpPr>
          <p:spPr>
            <a:xfrm>
              <a:off x="4199105" y="2421872"/>
              <a:ext cx="2357596" cy="2764153"/>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dirty="0" smtClean="0">
                  <a:latin typeface="Gill Sans MT Condensed" panose="020B0506020104020203" pitchFamily="34" charset="0"/>
                </a:rPr>
                <a:t>Conformación:</a:t>
              </a:r>
              <a:endParaRPr lang="es-ES" sz="2400" kern="1200" dirty="0">
                <a:latin typeface="Gill Sans MT Condensed" panose="020B0506020104020203" pitchFamily="34" charset="0"/>
              </a:endParaRPr>
            </a:p>
          </p:txBody>
        </p:sp>
      </p:grpSp>
    </p:spTree>
    <p:extLst>
      <p:ext uri="{BB962C8B-B14F-4D97-AF65-F5344CB8AC3E}">
        <p14:creationId xmlns:p14="http://schemas.microsoft.com/office/powerpoint/2010/main" val="3556879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11083636" y="5682108"/>
            <a:ext cx="1108364" cy="1026599"/>
          </a:xfrm>
          <a:prstGeom prst="rect">
            <a:avLst/>
          </a:prstGeom>
        </p:spPr>
      </p:pic>
      <p:pic>
        <p:nvPicPr>
          <p:cNvPr id="5" name="Imagen 4"/>
          <p:cNvPicPr>
            <a:picLocks noChangeAspect="1"/>
          </p:cNvPicPr>
          <p:nvPr/>
        </p:nvPicPr>
        <p:blipFill>
          <a:blip r:embed="rId3"/>
          <a:stretch>
            <a:fillRect/>
          </a:stretch>
        </p:blipFill>
        <p:spPr>
          <a:xfrm>
            <a:off x="11328935" y="238432"/>
            <a:ext cx="719882" cy="789474"/>
          </a:xfrm>
          <a:prstGeom prst="rect">
            <a:avLst/>
          </a:prstGeom>
        </p:spPr>
      </p:pic>
      <p:graphicFrame>
        <p:nvGraphicFramePr>
          <p:cNvPr id="2" name="Diagrama 1"/>
          <p:cNvGraphicFramePr/>
          <p:nvPr>
            <p:extLst>
              <p:ext uri="{D42A27DB-BD31-4B8C-83A1-F6EECF244321}">
                <p14:modId xmlns:p14="http://schemas.microsoft.com/office/powerpoint/2010/main" val="1869563900"/>
              </p:ext>
            </p:extLst>
          </p:nvPr>
        </p:nvGraphicFramePr>
        <p:xfrm>
          <a:off x="695739" y="139147"/>
          <a:ext cx="6559825" cy="65695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7" name="Tabla 6"/>
          <p:cNvGraphicFramePr>
            <a:graphicFrameLocks noGrp="1"/>
          </p:cNvGraphicFramePr>
          <p:nvPr>
            <p:extLst>
              <p:ext uri="{D42A27DB-BD31-4B8C-83A1-F6EECF244321}">
                <p14:modId xmlns:p14="http://schemas.microsoft.com/office/powerpoint/2010/main" val="1378811871"/>
              </p:ext>
            </p:extLst>
          </p:nvPr>
        </p:nvGraphicFramePr>
        <p:xfrm>
          <a:off x="7712763" y="2415208"/>
          <a:ext cx="4181063" cy="1371600"/>
        </p:xfrm>
        <a:graphic>
          <a:graphicData uri="http://schemas.openxmlformats.org/drawingml/2006/table">
            <a:tbl>
              <a:tblPr firstRow="1" bandRow="1">
                <a:tableStyleId>{D03447BB-5D67-496B-8E87-E561075AD55C}</a:tableStyleId>
              </a:tblPr>
              <a:tblGrid>
                <a:gridCol w="2104951">
                  <a:extLst>
                    <a:ext uri="{9D8B030D-6E8A-4147-A177-3AD203B41FA5}">
                      <a16:colId xmlns:a16="http://schemas.microsoft.com/office/drawing/2014/main" val="4157687448"/>
                    </a:ext>
                  </a:extLst>
                </a:gridCol>
                <a:gridCol w="2076112">
                  <a:extLst>
                    <a:ext uri="{9D8B030D-6E8A-4147-A177-3AD203B41FA5}">
                      <a16:colId xmlns:a16="http://schemas.microsoft.com/office/drawing/2014/main" val="2600745822"/>
                    </a:ext>
                  </a:extLst>
                </a:gridCol>
              </a:tblGrid>
              <a:tr h="344557">
                <a:tc>
                  <a:txBody>
                    <a:bodyPr/>
                    <a:lstStyle/>
                    <a:p>
                      <a:pPr algn="ctr"/>
                      <a:r>
                        <a:rPr lang="es-MX" sz="2400" dirty="0" smtClean="0">
                          <a:latin typeface="Gill Sans MT Condensed" panose="020B0506020104020203" pitchFamily="34" charset="0"/>
                        </a:rPr>
                        <a:t>Mujeres</a:t>
                      </a:r>
                      <a:endParaRPr lang="es-SV" sz="2400" dirty="0">
                        <a:latin typeface="Gill Sans MT Condensed" panose="020B0506020104020203" pitchFamily="34" charset="0"/>
                      </a:endParaRPr>
                    </a:p>
                  </a:txBody>
                  <a:tcPr>
                    <a:solidFill>
                      <a:schemeClr val="tx2">
                        <a:lumMod val="75000"/>
                      </a:schemeClr>
                    </a:solidFill>
                  </a:tcPr>
                </a:tc>
                <a:tc>
                  <a:txBody>
                    <a:bodyPr/>
                    <a:lstStyle/>
                    <a:p>
                      <a:pPr algn="ctr"/>
                      <a:r>
                        <a:rPr lang="es-MX" sz="2400" dirty="0" smtClean="0">
                          <a:latin typeface="Gill Sans MT Condensed" panose="020B0506020104020203" pitchFamily="34" charset="0"/>
                        </a:rPr>
                        <a:t>Hombres</a:t>
                      </a:r>
                      <a:endParaRPr lang="es-SV" sz="2400" dirty="0">
                        <a:latin typeface="Gill Sans MT Condensed" panose="020B0506020104020203" pitchFamily="34" charset="0"/>
                      </a:endParaRPr>
                    </a:p>
                  </a:txBody>
                  <a:tcPr>
                    <a:solidFill>
                      <a:schemeClr val="tx2">
                        <a:lumMod val="75000"/>
                      </a:schemeClr>
                    </a:solidFill>
                  </a:tcPr>
                </a:tc>
                <a:extLst>
                  <a:ext uri="{0D108BD9-81ED-4DB2-BD59-A6C34878D82A}">
                    <a16:rowId xmlns:a16="http://schemas.microsoft.com/office/drawing/2014/main" val="3657591107"/>
                  </a:ext>
                </a:extLst>
              </a:tr>
              <a:tr h="344557">
                <a:tc>
                  <a:txBody>
                    <a:bodyPr/>
                    <a:lstStyle/>
                    <a:p>
                      <a:pPr algn="ctr"/>
                      <a:r>
                        <a:rPr lang="es-MX" sz="2400" dirty="0" smtClean="0">
                          <a:solidFill>
                            <a:srgbClr val="0070C0"/>
                          </a:solidFill>
                          <a:latin typeface="Gill Sans MT Condensed" panose="020B0506020104020203" pitchFamily="34" charset="0"/>
                        </a:rPr>
                        <a:t>3</a:t>
                      </a:r>
                      <a:endParaRPr lang="es-SV" sz="2400" dirty="0">
                        <a:solidFill>
                          <a:srgbClr val="0070C0"/>
                        </a:solidFill>
                        <a:latin typeface="Gill Sans MT Condensed" panose="020B0506020104020203" pitchFamily="34" charset="0"/>
                      </a:endParaRPr>
                    </a:p>
                  </a:txBody>
                  <a:tcPr>
                    <a:solidFill>
                      <a:schemeClr val="bg1"/>
                    </a:solidFill>
                  </a:tcPr>
                </a:tc>
                <a:tc>
                  <a:txBody>
                    <a:bodyPr/>
                    <a:lstStyle/>
                    <a:p>
                      <a:pPr algn="ctr"/>
                      <a:r>
                        <a:rPr lang="es-MX" sz="2400" dirty="0" smtClean="0">
                          <a:solidFill>
                            <a:srgbClr val="0070C0"/>
                          </a:solidFill>
                          <a:latin typeface="Gill Sans MT Condensed" panose="020B0506020104020203" pitchFamily="34" charset="0"/>
                        </a:rPr>
                        <a:t>4</a:t>
                      </a:r>
                      <a:endParaRPr lang="es-SV" sz="2400" dirty="0">
                        <a:solidFill>
                          <a:srgbClr val="0070C0"/>
                        </a:solidFill>
                        <a:latin typeface="Gill Sans MT Condensed" panose="020B0506020104020203" pitchFamily="34" charset="0"/>
                      </a:endParaRPr>
                    </a:p>
                  </a:txBody>
                  <a:tcPr>
                    <a:solidFill>
                      <a:schemeClr val="bg1"/>
                    </a:solidFill>
                  </a:tcPr>
                </a:tc>
                <a:extLst>
                  <a:ext uri="{0D108BD9-81ED-4DB2-BD59-A6C34878D82A}">
                    <a16:rowId xmlns:a16="http://schemas.microsoft.com/office/drawing/2014/main" val="1336913085"/>
                  </a:ext>
                </a:extLst>
              </a:tr>
              <a:tr h="344557">
                <a:tc gridSpan="2">
                  <a:txBody>
                    <a:bodyPr/>
                    <a:lstStyle/>
                    <a:p>
                      <a:r>
                        <a:rPr lang="es-MX" sz="2400" dirty="0" smtClean="0">
                          <a:latin typeface="Gill Sans MT Condensed" panose="020B0506020104020203" pitchFamily="34" charset="0"/>
                        </a:rPr>
                        <a:t>Total Servidores</a:t>
                      </a:r>
                      <a:r>
                        <a:rPr lang="es-MX" sz="2400" baseline="0" dirty="0" smtClean="0">
                          <a:latin typeface="Gill Sans MT Condensed" panose="020B0506020104020203" pitchFamily="34" charset="0"/>
                        </a:rPr>
                        <a:t> Públicos:10</a:t>
                      </a:r>
                      <a:endParaRPr lang="es-SV" sz="2400" dirty="0">
                        <a:latin typeface="Gill Sans MT Condensed" panose="020B0506020104020203" pitchFamily="34" charset="0"/>
                      </a:endParaRPr>
                    </a:p>
                  </a:txBody>
                  <a:tcPr>
                    <a:solidFill>
                      <a:srgbClr val="002060"/>
                    </a:solidFill>
                  </a:tcPr>
                </a:tc>
                <a:tc hMerge="1">
                  <a:txBody>
                    <a:bodyPr/>
                    <a:lstStyle/>
                    <a:p>
                      <a:endParaRPr lang="es-SV" dirty="0"/>
                    </a:p>
                  </a:txBody>
                  <a:tcPr/>
                </a:tc>
                <a:extLst>
                  <a:ext uri="{0D108BD9-81ED-4DB2-BD59-A6C34878D82A}">
                    <a16:rowId xmlns:a16="http://schemas.microsoft.com/office/drawing/2014/main" val="3610391527"/>
                  </a:ext>
                </a:extLst>
              </a:tr>
            </a:tbl>
          </a:graphicData>
        </a:graphic>
      </p:graphicFrame>
      <p:grpSp>
        <p:nvGrpSpPr>
          <p:cNvPr id="8" name="Grupo 7"/>
          <p:cNvGrpSpPr/>
          <p:nvPr/>
        </p:nvGrpSpPr>
        <p:grpSpPr>
          <a:xfrm>
            <a:off x="7712764" y="1808922"/>
            <a:ext cx="4181062" cy="487018"/>
            <a:chOff x="4199105" y="2421872"/>
            <a:chExt cx="2357596" cy="2764153"/>
          </a:xfrm>
        </p:grpSpPr>
        <p:sp>
          <p:nvSpPr>
            <p:cNvPr id="9" name="Rectángulo 8"/>
            <p:cNvSpPr/>
            <p:nvPr/>
          </p:nvSpPr>
          <p:spPr>
            <a:xfrm>
              <a:off x="4199105" y="2421872"/>
              <a:ext cx="2357596" cy="2764153"/>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10" name="CuadroTexto 9"/>
            <p:cNvSpPr txBox="1"/>
            <p:nvPr/>
          </p:nvSpPr>
          <p:spPr>
            <a:xfrm>
              <a:off x="4199105" y="2421872"/>
              <a:ext cx="2357596" cy="2764153"/>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dirty="0" smtClean="0">
                  <a:latin typeface="Gill Sans MT Condensed" panose="020B0506020104020203" pitchFamily="34" charset="0"/>
                </a:rPr>
                <a:t>Conformación:</a:t>
              </a:r>
              <a:endParaRPr lang="es-ES" sz="2400" kern="1200" dirty="0">
                <a:latin typeface="Gill Sans MT Condensed" panose="020B0506020104020203" pitchFamily="34" charset="0"/>
              </a:endParaRPr>
            </a:p>
          </p:txBody>
        </p:sp>
      </p:grpSp>
    </p:spTree>
    <p:extLst>
      <p:ext uri="{BB962C8B-B14F-4D97-AF65-F5344CB8AC3E}">
        <p14:creationId xmlns:p14="http://schemas.microsoft.com/office/powerpoint/2010/main" val="1224716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11083636" y="5682108"/>
            <a:ext cx="1108364" cy="1026599"/>
          </a:xfrm>
          <a:prstGeom prst="rect">
            <a:avLst/>
          </a:prstGeom>
        </p:spPr>
      </p:pic>
      <p:pic>
        <p:nvPicPr>
          <p:cNvPr id="5" name="Imagen 4"/>
          <p:cNvPicPr>
            <a:picLocks noChangeAspect="1"/>
          </p:cNvPicPr>
          <p:nvPr/>
        </p:nvPicPr>
        <p:blipFill>
          <a:blip r:embed="rId3"/>
          <a:stretch>
            <a:fillRect/>
          </a:stretch>
        </p:blipFill>
        <p:spPr>
          <a:xfrm>
            <a:off x="11357811" y="238432"/>
            <a:ext cx="691006" cy="789474"/>
          </a:xfrm>
          <a:prstGeom prst="rect">
            <a:avLst/>
          </a:prstGeom>
        </p:spPr>
      </p:pic>
      <p:graphicFrame>
        <p:nvGraphicFramePr>
          <p:cNvPr id="2" name="Diagrama 1"/>
          <p:cNvGraphicFramePr/>
          <p:nvPr>
            <p:extLst>
              <p:ext uri="{D42A27DB-BD31-4B8C-83A1-F6EECF244321}">
                <p14:modId xmlns:p14="http://schemas.microsoft.com/office/powerpoint/2010/main" val="1267685885"/>
              </p:ext>
            </p:extLst>
          </p:nvPr>
        </p:nvGraphicFramePr>
        <p:xfrm>
          <a:off x="695739" y="139147"/>
          <a:ext cx="6559825" cy="65695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7" name="Tabla 6"/>
          <p:cNvGraphicFramePr>
            <a:graphicFrameLocks noGrp="1"/>
          </p:cNvGraphicFramePr>
          <p:nvPr>
            <p:extLst>
              <p:ext uri="{D42A27DB-BD31-4B8C-83A1-F6EECF244321}">
                <p14:modId xmlns:p14="http://schemas.microsoft.com/office/powerpoint/2010/main" val="249482845"/>
              </p:ext>
            </p:extLst>
          </p:nvPr>
        </p:nvGraphicFramePr>
        <p:xfrm>
          <a:off x="7712763" y="2415208"/>
          <a:ext cx="4181063" cy="1371600"/>
        </p:xfrm>
        <a:graphic>
          <a:graphicData uri="http://schemas.openxmlformats.org/drawingml/2006/table">
            <a:tbl>
              <a:tblPr firstRow="1" bandRow="1">
                <a:tableStyleId>{D03447BB-5D67-496B-8E87-E561075AD55C}</a:tableStyleId>
              </a:tblPr>
              <a:tblGrid>
                <a:gridCol w="2104951">
                  <a:extLst>
                    <a:ext uri="{9D8B030D-6E8A-4147-A177-3AD203B41FA5}">
                      <a16:colId xmlns:a16="http://schemas.microsoft.com/office/drawing/2014/main" val="4157687448"/>
                    </a:ext>
                  </a:extLst>
                </a:gridCol>
                <a:gridCol w="2076112">
                  <a:extLst>
                    <a:ext uri="{9D8B030D-6E8A-4147-A177-3AD203B41FA5}">
                      <a16:colId xmlns:a16="http://schemas.microsoft.com/office/drawing/2014/main" val="2600745822"/>
                    </a:ext>
                  </a:extLst>
                </a:gridCol>
              </a:tblGrid>
              <a:tr h="344557">
                <a:tc>
                  <a:txBody>
                    <a:bodyPr/>
                    <a:lstStyle/>
                    <a:p>
                      <a:pPr algn="ctr"/>
                      <a:r>
                        <a:rPr lang="es-MX" sz="2400" dirty="0" smtClean="0">
                          <a:latin typeface="Gill Sans MT Condensed" panose="020B0506020104020203" pitchFamily="34" charset="0"/>
                        </a:rPr>
                        <a:t>Mujeres</a:t>
                      </a:r>
                      <a:endParaRPr lang="es-SV" sz="2400" dirty="0">
                        <a:latin typeface="Gill Sans MT Condensed" panose="020B0506020104020203" pitchFamily="34" charset="0"/>
                      </a:endParaRPr>
                    </a:p>
                  </a:txBody>
                  <a:tcPr>
                    <a:solidFill>
                      <a:schemeClr val="tx2">
                        <a:lumMod val="75000"/>
                      </a:schemeClr>
                    </a:solidFill>
                  </a:tcPr>
                </a:tc>
                <a:tc>
                  <a:txBody>
                    <a:bodyPr/>
                    <a:lstStyle/>
                    <a:p>
                      <a:pPr algn="ctr"/>
                      <a:r>
                        <a:rPr lang="es-MX" sz="2400" dirty="0" smtClean="0">
                          <a:latin typeface="Gill Sans MT Condensed" panose="020B0506020104020203" pitchFamily="34" charset="0"/>
                        </a:rPr>
                        <a:t>Hombres</a:t>
                      </a:r>
                      <a:endParaRPr lang="es-SV" sz="2400" dirty="0">
                        <a:latin typeface="Gill Sans MT Condensed" panose="020B0506020104020203" pitchFamily="34" charset="0"/>
                      </a:endParaRPr>
                    </a:p>
                  </a:txBody>
                  <a:tcPr>
                    <a:solidFill>
                      <a:schemeClr val="tx2">
                        <a:lumMod val="75000"/>
                      </a:schemeClr>
                    </a:solidFill>
                  </a:tcPr>
                </a:tc>
                <a:extLst>
                  <a:ext uri="{0D108BD9-81ED-4DB2-BD59-A6C34878D82A}">
                    <a16:rowId xmlns:a16="http://schemas.microsoft.com/office/drawing/2014/main" val="3657591107"/>
                  </a:ext>
                </a:extLst>
              </a:tr>
              <a:tr h="344557">
                <a:tc>
                  <a:txBody>
                    <a:bodyPr/>
                    <a:lstStyle/>
                    <a:p>
                      <a:pPr algn="ctr"/>
                      <a:r>
                        <a:rPr lang="es-MX" sz="2400" dirty="0" smtClean="0">
                          <a:solidFill>
                            <a:srgbClr val="0070C0"/>
                          </a:solidFill>
                          <a:latin typeface="Gill Sans MT Condensed" panose="020B0506020104020203" pitchFamily="34" charset="0"/>
                        </a:rPr>
                        <a:t>2</a:t>
                      </a:r>
                      <a:endParaRPr lang="es-SV" sz="2400" dirty="0">
                        <a:solidFill>
                          <a:srgbClr val="0070C0"/>
                        </a:solidFill>
                        <a:latin typeface="Gill Sans MT Condensed" panose="020B0506020104020203" pitchFamily="34" charset="0"/>
                      </a:endParaRPr>
                    </a:p>
                  </a:txBody>
                  <a:tcPr>
                    <a:solidFill>
                      <a:schemeClr val="bg1"/>
                    </a:solidFill>
                  </a:tcPr>
                </a:tc>
                <a:tc>
                  <a:txBody>
                    <a:bodyPr/>
                    <a:lstStyle/>
                    <a:p>
                      <a:pPr algn="ctr"/>
                      <a:r>
                        <a:rPr lang="es-MX" sz="2400" dirty="0" smtClean="0">
                          <a:solidFill>
                            <a:srgbClr val="0070C0"/>
                          </a:solidFill>
                          <a:latin typeface="Gill Sans MT Condensed" panose="020B0506020104020203" pitchFamily="34" charset="0"/>
                        </a:rPr>
                        <a:t>2</a:t>
                      </a:r>
                      <a:endParaRPr lang="es-SV" sz="2400" dirty="0">
                        <a:solidFill>
                          <a:srgbClr val="0070C0"/>
                        </a:solidFill>
                        <a:latin typeface="Gill Sans MT Condensed" panose="020B0506020104020203" pitchFamily="34" charset="0"/>
                      </a:endParaRPr>
                    </a:p>
                  </a:txBody>
                  <a:tcPr>
                    <a:solidFill>
                      <a:schemeClr val="bg1"/>
                    </a:solidFill>
                  </a:tcPr>
                </a:tc>
                <a:extLst>
                  <a:ext uri="{0D108BD9-81ED-4DB2-BD59-A6C34878D82A}">
                    <a16:rowId xmlns:a16="http://schemas.microsoft.com/office/drawing/2014/main" val="1336913085"/>
                  </a:ext>
                </a:extLst>
              </a:tr>
              <a:tr h="344557">
                <a:tc gridSpan="2">
                  <a:txBody>
                    <a:bodyPr/>
                    <a:lstStyle/>
                    <a:p>
                      <a:r>
                        <a:rPr lang="es-MX" sz="2400" dirty="0" smtClean="0">
                          <a:latin typeface="Gill Sans MT Condensed" panose="020B0506020104020203" pitchFamily="34" charset="0"/>
                        </a:rPr>
                        <a:t>Total Servidores</a:t>
                      </a:r>
                      <a:r>
                        <a:rPr lang="es-MX" sz="2400" baseline="0" dirty="0" smtClean="0">
                          <a:latin typeface="Gill Sans MT Condensed" panose="020B0506020104020203" pitchFamily="34" charset="0"/>
                        </a:rPr>
                        <a:t> Públicos:       4</a:t>
                      </a:r>
                      <a:endParaRPr lang="es-SV" sz="2400" dirty="0">
                        <a:latin typeface="Gill Sans MT Condensed" panose="020B0506020104020203" pitchFamily="34" charset="0"/>
                      </a:endParaRPr>
                    </a:p>
                  </a:txBody>
                  <a:tcPr>
                    <a:solidFill>
                      <a:srgbClr val="002060"/>
                    </a:solidFill>
                  </a:tcPr>
                </a:tc>
                <a:tc hMerge="1">
                  <a:txBody>
                    <a:bodyPr/>
                    <a:lstStyle/>
                    <a:p>
                      <a:endParaRPr lang="es-SV" dirty="0"/>
                    </a:p>
                  </a:txBody>
                  <a:tcPr/>
                </a:tc>
                <a:extLst>
                  <a:ext uri="{0D108BD9-81ED-4DB2-BD59-A6C34878D82A}">
                    <a16:rowId xmlns:a16="http://schemas.microsoft.com/office/drawing/2014/main" val="3610391527"/>
                  </a:ext>
                </a:extLst>
              </a:tr>
            </a:tbl>
          </a:graphicData>
        </a:graphic>
      </p:graphicFrame>
      <p:grpSp>
        <p:nvGrpSpPr>
          <p:cNvPr id="8" name="Grupo 7"/>
          <p:cNvGrpSpPr/>
          <p:nvPr/>
        </p:nvGrpSpPr>
        <p:grpSpPr>
          <a:xfrm>
            <a:off x="7712764" y="1808922"/>
            <a:ext cx="4181062" cy="487018"/>
            <a:chOff x="4199105" y="2421872"/>
            <a:chExt cx="2357596" cy="2764153"/>
          </a:xfrm>
        </p:grpSpPr>
        <p:sp>
          <p:nvSpPr>
            <p:cNvPr id="9" name="Rectángulo 8"/>
            <p:cNvSpPr/>
            <p:nvPr/>
          </p:nvSpPr>
          <p:spPr>
            <a:xfrm>
              <a:off x="4199105" y="2421872"/>
              <a:ext cx="2357596" cy="2764153"/>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10" name="CuadroTexto 9"/>
            <p:cNvSpPr txBox="1"/>
            <p:nvPr/>
          </p:nvSpPr>
          <p:spPr>
            <a:xfrm>
              <a:off x="4199105" y="2421872"/>
              <a:ext cx="2357596" cy="2764153"/>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dirty="0" smtClean="0">
                  <a:latin typeface="Gill Sans MT Condensed" panose="020B0506020104020203" pitchFamily="34" charset="0"/>
                </a:rPr>
                <a:t>Conformación:</a:t>
              </a:r>
              <a:endParaRPr lang="es-ES" sz="2400" kern="1200" dirty="0">
                <a:latin typeface="Gill Sans MT Condensed" panose="020B0506020104020203" pitchFamily="34" charset="0"/>
              </a:endParaRPr>
            </a:p>
          </p:txBody>
        </p:sp>
      </p:grpSp>
    </p:spTree>
    <p:extLst>
      <p:ext uri="{BB962C8B-B14F-4D97-AF65-F5344CB8AC3E}">
        <p14:creationId xmlns:p14="http://schemas.microsoft.com/office/powerpoint/2010/main" val="21035090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11083636" y="5682108"/>
            <a:ext cx="1108364" cy="1026599"/>
          </a:xfrm>
          <a:prstGeom prst="rect">
            <a:avLst/>
          </a:prstGeom>
        </p:spPr>
      </p:pic>
      <p:pic>
        <p:nvPicPr>
          <p:cNvPr id="5" name="Imagen 4"/>
          <p:cNvPicPr>
            <a:picLocks noChangeAspect="1"/>
          </p:cNvPicPr>
          <p:nvPr/>
        </p:nvPicPr>
        <p:blipFill>
          <a:blip r:embed="rId3"/>
          <a:stretch>
            <a:fillRect/>
          </a:stretch>
        </p:blipFill>
        <p:spPr>
          <a:xfrm>
            <a:off x="11226818" y="238432"/>
            <a:ext cx="821999" cy="935850"/>
          </a:xfrm>
          <a:prstGeom prst="rect">
            <a:avLst/>
          </a:prstGeom>
        </p:spPr>
      </p:pic>
      <p:graphicFrame>
        <p:nvGraphicFramePr>
          <p:cNvPr id="2" name="Diagrama 1"/>
          <p:cNvGraphicFramePr/>
          <p:nvPr>
            <p:extLst>
              <p:ext uri="{D42A27DB-BD31-4B8C-83A1-F6EECF244321}">
                <p14:modId xmlns:p14="http://schemas.microsoft.com/office/powerpoint/2010/main" val="1649074135"/>
              </p:ext>
            </p:extLst>
          </p:nvPr>
        </p:nvGraphicFramePr>
        <p:xfrm>
          <a:off x="695739" y="139147"/>
          <a:ext cx="6559825" cy="65695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9262361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11083636" y="5682108"/>
            <a:ext cx="1108364" cy="1026599"/>
          </a:xfrm>
          <a:prstGeom prst="rect">
            <a:avLst/>
          </a:prstGeom>
        </p:spPr>
      </p:pic>
      <p:pic>
        <p:nvPicPr>
          <p:cNvPr id="5" name="Imagen 4"/>
          <p:cNvPicPr>
            <a:picLocks noChangeAspect="1"/>
          </p:cNvPicPr>
          <p:nvPr/>
        </p:nvPicPr>
        <p:blipFill>
          <a:blip r:embed="rId3"/>
          <a:stretch>
            <a:fillRect/>
          </a:stretch>
        </p:blipFill>
        <p:spPr>
          <a:xfrm>
            <a:off x="11226818" y="238431"/>
            <a:ext cx="821999" cy="945475"/>
          </a:xfrm>
          <a:prstGeom prst="rect">
            <a:avLst/>
          </a:prstGeom>
        </p:spPr>
      </p:pic>
      <p:graphicFrame>
        <p:nvGraphicFramePr>
          <p:cNvPr id="2" name="Diagrama 1"/>
          <p:cNvGraphicFramePr/>
          <p:nvPr>
            <p:extLst>
              <p:ext uri="{D42A27DB-BD31-4B8C-83A1-F6EECF244321}">
                <p14:modId xmlns:p14="http://schemas.microsoft.com/office/powerpoint/2010/main" val="2530573037"/>
              </p:ext>
            </p:extLst>
          </p:nvPr>
        </p:nvGraphicFramePr>
        <p:xfrm>
          <a:off x="695739" y="139147"/>
          <a:ext cx="6559825" cy="65695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7" name="Tabla 6"/>
          <p:cNvGraphicFramePr>
            <a:graphicFrameLocks noGrp="1"/>
          </p:cNvGraphicFramePr>
          <p:nvPr>
            <p:extLst>
              <p:ext uri="{D42A27DB-BD31-4B8C-83A1-F6EECF244321}">
                <p14:modId xmlns:p14="http://schemas.microsoft.com/office/powerpoint/2010/main" val="2879949318"/>
              </p:ext>
            </p:extLst>
          </p:nvPr>
        </p:nvGraphicFramePr>
        <p:xfrm>
          <a:off x="7712763" y="2415208"/>
          <a:ext cx="4181063" cy="1371600"/>
        </p:xfrm>
        <a:graphic>
          <a:graphicData uri="http://schemas.openxmlformats.org/drawingml/2006/table">
            <a:tbl>
              <a:tblPr firstRow="1" bandRow="1">
                <a:tableStyleId>{D03447BB-5D67-496B-8E87-E561075AD55C}</a:tableStyleId>
              </a:tblPr>
              <a:tblGrid>
                <a:gridCol w="2104951">
                  <a:extLst>
                    <a:ext uri="{9D8B030D-6E8A-4147-A177-3AD203B41FA5}">
                      <a16:colId xmlns:a16="http://schemas.microsoft.com/office/drawing/2014/main" val="4157687448"/>
                    </a:ext>
                  </a:extLst>
                </a:gridCol>
                <a:gridCol w="2076112">
                  <a:extLst>
                    <a:ext uri="{9D8B030D-6E8A-4147-A177-3AD203B41FA5}">
                      <a16:colId xmlns:a16="http://schemas.microsoft.com/office/drawing/2014/main" val="2600745822"/>
                    </a:ext>
                  </a:extLst>
                </a:gridCol>
              </a:tblGrid>
              <a:tr h="344557">
                <a:tc>
                  <a:txBody>
                    <a:bodyPr/>
                    <a:lstStyle/>
                    <a:p>
                      <a:pPr algn="ctr"/>
                      <a:r>
                        <a:rPr lang="es-MX" sz="2400" dirty="0" smtClean="0">
                          <a:latin typeface="Gill Sans MT Condensed" panose="020B0506020104020203" pitchFamily="34" charset="0"/>
                        </a:rPr>
                        <a:t>Mujeres</a:t>
                      </a:r>
                      <a:endParaRPr lang="es-SV" sz="2400" dirty="0">
                        <a:latin typeface="Gill Sans MT Condensed" panose="020B0506020104020203" pitchFamily="34" charset="0"/>
                      </a:endParaRPr>
                    </a:p>
                  </a:txBody>
                  <a:tcPr>
                    <a:solidFill>
                      <a:schemeClr val="tx2">
                        <a:lumMod val="75000"/>
                      </a:schemeClr>
                    </a:solidFill>
                  </a:tcPr>
                </a:tc>
                <a:tc>
                  <a:txBody>
                    <a:bodyPr/>
                    <a:lstStyle/>
                    <a:p>
                      <a:pPr algn="ctr"/>
                      <a:r>
                        <a:rPr lang="es-MX" sz="2400" dirty="0" smtClean="0">
                          <a:latin typeface="Gill Sans MT Condensed" panose="020B0506020104020203" pitchFamily="34" charset="0"/>
                        </a:rPr>
                        <a:t>Hombres</a:t>
                      </a:r>
                      <a:endParaRPr lang="es-SV" sz="2400" dirty="0">
                        <a:latin typeface="Gill Sans MT Condensed" panose="020B0506020104020203" pitchFamily="34" charset="0"/>
                      </a:endParaRPr>
                    </a:p>
                  </a:txBody>
                  <a:tcPr>
                    <a:solidFill>
                      <a:schemeClr val="tx2">
                        <a:lumMod val="75000"/>
                      </a:schemeClr>
                    </a:solidFill>
                  </a:tcPr>
                </a:tc>
                <a:extLst>
                  <a:ext uri="{0D108BD9-81ED-4DB2-BD59-A6C34878D82A}">
                    <a16:rowId xmlns:a16="http://schemas.microsoft.com/office/drawing/2014/main" val="3657591107"/>
                  </a:ext>
                </a:extLst>
              </a:tr>
              <a:tr h="344557">
                <a:tc>
                  <a:txBody>
                    <a:bodyPr/>
                    <a:lstStyle/>
                    <a:p>
                      <a:pPr algn="ctr"/>
                      <a:r>
                        <a:rPr lang="es-MX" sz="2400" dirty="0" smtClean="0">
                          <a:solidFill>
                            <a:srgbClr val="0070C0"/>
                          </a:solidFill>
                          <a:latin typeface="Gill Sans MT Condensed" panose="020B0506020104020203" pitchFamily="34" charset="0"/>
                        </a:rPr>
                        <a:t>1</a:t>
                      </a:r>
                      <a:endParaRPr lang="es-SV" sz="2400" dirty="0">
                        <a:solidFill>
                          <a:srgbClr val="0070C0"/>
                        </a:solidFill>
                        <a:latin typeface="Gill Sans MT Condensed" panose="020B0506020104020203" pitchFamily="34" charset="0"/>
                      </a:endParaRPr>
                    </a:p>
                  </a:txBody>
                  <a:tcPr>
                    <a:solidFill>
                      <a:schemeClr val="bg1"/>
                    </a:solidFill>
                  </a:tcPr>
                </a:tc>
                <a:tc>
                  <a:txBody>
                    <a:bodyPr/>
                    <a:lstStyle/>
                    <a:p>
                      <a:pPr algn="ctr"/>
                      <a:r>
                        <a:rPr lang="es-MX" sz="2400" dirty="0" smtClean="0">
                          <a:solidFill>
                            <a:srgbClr val="0070C0"/>
                          </a:solidFill>
                          <a:latin typeface="Gill Sans MT Condensed" panose="020B0506020104020203" pitchFamily="34" charset="0"/>
                        </a:rPr>
                        <a:t>0</a:t>
                      </a:r>
                      <a:endParaRPr lang="es-SV" sz="2400" dirty="0">
                        <a:solidFill>
                          <a:srgbClr val="0070C0"/>
                        </a:solidFill>
                        <a:latin typeface="Gill Sans MT Condensed" panose="020B0506020104020203" pitchFamily="34" charset="0"/>
                      </a:endParaRPr>
                    </a:p>
                  </a:txBody>
                  <a:tcPr>
                    <a:solidFill>
                      <a:schemeClr val="bg1"/>
                    </a:solidFill>
                  </a:tcPr>
                </a:tc>
                <a:extLst>
                  <a:ext uri="{0D108BD9-81ED-4DB2-BD59-A6C34878D82A}">
                    <a16:rowId xmlns:a16="http://schemas.microsoft.com/office/drawing/2014/main" val="1336913085"/>
                  </a:ext>
                </a:extLst>
              </a:tr>
              <a:tr h="344557">
                <a:tc gridSpan="2">
                  <a:txBody>
                    <a:bodyPr/>
                    <a:lstStyle/>
                    <a:p>
                      <a:r>
                        <a:rPr lang="es-MX" sz="2400" dirty="0" smtClean="0">
                          <a:latin typeface="Gill Sans MT Condensed" panose="020B0506020104020203" pitchFamily="34" charset="0"/>
                        </a:rPr>
                        <a:t>Total Servidores</a:t>
                      </a:r>
                      <a:r>
                        <a:rPr lang="es-MX" sz="2400" baseline="0" dirty="0" smtClean="0">
                          <a:latin typeface="Gill Sans MT Condensed" panose="020B0506020104020203" pitchFamily="34" charset="0"/>
                        </a:rPr>
                        <a:t> Públicos:1</a:t>
                      </a:r>
                      <a:endParaRPr lang="es-SV" sz="2400" dirty="0">
                        <a:latin typeface="Gill Sans MT Condensed" panose="020B0506020104020203" pitchFamily="34" charset="0"/>
                      </a:endParaRPr>
                    </a:p>
                  </a:txBody>
                  <a:tcPr>
                    <a:solidFill>
                      <a:srgbClr val="002060"/>
                    </a:solidFill>
                  </a:tcPr>
                </a:tc>
                <a:tc hMerge="1">
                  <a:txBody>
                    <a:bodyPr/>
                    <a:lstStyle/>
                    <a:p>
                      <a:endParaRPr lang="es-SV" dirty="0"/>
                    </a:p>
                  </a:txBody>
                  <a:tcPr/>
                </a:tc>
                <a:extLst>
                  <a:ext uri="{0D108BD9-81ED-4DB2-BD59-A6C34878D82A}">
                    <a16:rowId xmlns:a16="http://schemas.microsoft.com/office/drawing/2014/main" val="3610391527"/>
                  </a:ext>
                </a:extLst>
              </a:tr>
            </a:tbl>
          </a:graphicData>
        </a:graphic>
      </p:graphicFrame>
      <p:grpSp>
        <p:nvGrpSpPr>
          <p:cNvPr id="8" name="Grupo 7"/>
          <p:cNvGrpSpPr/>
          <p:nvPr/>
        </p:nvGrpSpPr>
        <p:grpSpPr>
          <a:xfrm>
            <a:off x="7712764" y="1808922"/>
            <a:ext cx="4181062" cy="487018"/>
            <a:chOff x="4199105" y="2421872"/>
            <a:chExt cx="2357596" cy="2764153"/>
          </a:xfrm>
        </p:grpSpPr>
        <p:sp>
          <p:nvSpPr>
            <p:cNvPr id="9" name="Rectángulo 8"/>
            <p:cNvSpPr/>
            <p:nvPr/>
          </p:nvSpPr>
          <p:spPr>
            <a:xfrm>
              <a:off x="4199105" y="2421872"/>
              <a:ext cx="2357596" cy="2764153"/>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10" name="CuadroTexto 9"/>
            <p:cNvSpPr txBox="1"/>
            <p:nvPr/>
          </p:nvSpPr>
          <p:spPr>
            <a:xfrm>
              <a:off x="4199105" y="2421872"/>
              <a:ext cx="2357596" cy="2764153"/>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dirty="0" smtClean="0">
                  <a:latin typeface="Gill Sans MT Condensed" panose="020B0506020104020203" pitchFamily="34" charset="0"/>
                </a:rPr>
                <a:t>Conformación:</a:t>
              </a:r>
              <a:endParaRPr lang="es-ES" sz="2400" kern="1200" dirty="0">
                <a:latin typeface="Gill Sans MT Condensed" panose="020B0506020104020203" pitchFamily="34" charset="0"/>
              </a:endParaRPr>
            </a:p>
          </p:txBody>
        </p:sp>
      </p:grpSp>
    </p:spTree>
    <p:extLst>
      <p:ext uri="{BB962C8B-B14F-4D97-AF65-F5344CB8AC3E}">
        <p14:creationId xmlns:p14="http://schemas.microsoft.com/office/powerpoint/2010/main" val="1127049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11083636" y="5682108"/>
            <a:ext cx="1108364" cy="1026599"/>
          </a:xfrm>
          <a:prstGeom prst="rect">
            <a:avLst/>
          </a:prstGeom>
        </p:spPr>
      </p:pic>
      <p:pic>
        <p:nvPicPr>
          <p:cNvPr id="5" name="Imagen 4"/>
          <p:cNvPicPr>
            <a:picLocks noChangeAspect="1"/>
          </p:cNvPicPr>
          <p:nvPr/>
        </p:nvPicPr>
        <p:blipFill>
          <a:blip r:embed="rId3"/>
          <a:stretch>
            <a:fillRect/>
          </a:stretch>
        </p:blipFill>
        <p:spPr>
          <a:xfrm>
            <a:off x="11226818" y="238432"/>
            <a:ext cx="821999" cy="789474"/>
          </a:xfrm>
          <a:prstGeom prst="rect">
            <a:avLst/>
          </a:prstGeom>
        </p:spPr>
      </p:pic>
      <p:graphicFrame>
        <p:nvGraphicFramePr>
          <p:cNvPr id="2" name="Diagrama 1"/>
          <p:cNvGraphicFramePr/>
          <p:nvPr>
            <p:extLst>
              <p:ext uri="{D42A27DB-BD31-4B8C-83A1-F6EECF244321}">
                <p14:modId xmlns:p14="http://schemas.microsoft.com/office/powerpoint/2010/main" val="2769426159"/>
              </p:ext>
            </p:extLst>
          </p:nvPr>
        </p:nvGraphicFramePr>
        <p:xfrm>
          <a:off x="695739" y="139147"/>
          <a:ext cx="6559825" cy="65695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7" name="Tabla 6"/>
          <p:cNvGraphicFramePr>
            <a:graphicFrameLocks noGrp="1"/>
          </p:cNvGraphicFramePr>
          <p:nvPr>
            <p:extLst>
              <p:ext uri="{D42A27DB-BD31-4B8C-83A1-F6EECF244321}">
                <p14:modId xmlns:p14="http://schemas.microsoft.com/office/powerpoint/2010/main" val="1404857138"/>
              </p:ext>
            </p:extLst>
          </p:nvPr>
        </p:nvGraphicFramePr>
        <p:xfrm>
          <a:off x="7712763" y="2415208"/>
          <a:ext cx="4181063" cy="1371600"/>
        </p:xfrm>
        <a:graphic>
          <a:graphicData uri="http://schemas.openxmlformats.org/drawingml/2006/table">
            <a:tbl>
              <a:tblPr firstRow="1" bandRow="1">
                <a:tableStyleId>{D03447BB-5D67-496B-8E87-E561075AD55C}</a:tableStyleId>
              </a:tblPr>
              <a:tblGrid>
                <a:gridCol w="2104951">
                  <a:extLst>
                    <a:ext uri="{9D8B030D-6E8A-4147-A177-3AD203B41FA5}">
                      <a16:colId xmlns:a16="http://schemas.microsoft.com/office/drawing/2014/main" val="4157687448"/>
                    </a:ext>
                  </a:extLst>
                </a:gridCol>
                <a:gridCol w="2076112">
                  <a:extLst>
                    <a:ext uri="{9D8B030D-6E8A-4147-A177-3AD203B41FA5}">
                      <a16:colId xmlns:a16="http://schemas.microsoft.com/office/drawing/2014/main" val="2600745822"/>
                    </a:ext>
                  </a:extLst>
                </a:gridCol>
              </a:tblGrid>
              <a:tr h="344557">
                <a:tc>
                  <a:txBody>
                    <a:bodyPr/>
                    <a:lstStyle/>
                    <a:p>
                      <a:pPr algn="ctr"/>
                      <a:r>
                        <a:rPr lang="es-MX" sz="2400" dirty="0" smtClean="0">
                          <a:latin typeface="Gill Sans MT Condensed" panose="020B0506020104020203" pitchFamily="34" charset="0"/>
                        </a:rPr>
                        <a:t>Mujeres</a:t>
                      </a:r>
                      <a:endParaRPr lang="es-SV" sz="2400" dirty="0">
                        <a:latin typeface="Gill Sans MT Condensed" panose="020B0506020104020203" pitchFamily="34" charset="0"/>
                      </a:endParaRPr>
                    </a:p>
                  </a:txBody>
                  <a:tcPr>
                    <a:solidFill>
                      <a:schemeClr val="tx2">
                        <a:lumMod val="75000"/>
                      </a:schemeClr>
                    </a:solidFill>
                  </a:tcPr>
                </a:tc>
                <a:tc>
                  <a:txBody>
                    <a:bodyPr/>
                    <a:lstStyle/>
                    <a:p>
                      <a:pPr algn="ctr"/>
                      <a:r>
                        <a:rPr lang="es-MX" sz="2400" dirty="0" smtClean="0">
                          <a:latin typeface="Gill Sans MT Condensed" panose="020B0506020104020203" pitchFamily="34" charset="0"/>
                        </a:rPr>
                        <a:t>Hombres</a:t>
                      </a:r>
                      <a:endParaRPr lang="es-SV" sz="2400" dirty="0">
                        <a:latin typeface="Gill Sans MT Condensed" panose="020B0506020104020203" pitchFamily="34" charset="0"/>
                      </a:endParaRPr>
                    </a:p>
                  </a:txBody>
                  <a:tcPr>
                    <a:solidFill>
                      <a:schemeClr val="tx2">
                        <a:lumMod val="75000"/>
                      </a:schemeClr>
                    </a:solidFill>
                  </a:tcPr>
                </a:tc>
                <a:extLst>
                  <a:ext uri="{0D108BD9-81ED-4DB2-BD59-A6C34878D82A}">
                    <a16:rowId xmlns:a16="http://schemas.microsoft.com/office/drawing/2014/main" val="3657591107"/>
                  </a:ext>
                </a:extLst>
              </a:tr>
              <a:tr h="344557">
                <a:tc>
                  <a:txBody>
                    <a:bodyPr/>
                    <a:lstStyle/>
                    <a:p>
                      <a:pPr algn="ctr"/>
                      <a:r>
                        <a:rPr lang="es-MX" sz="2400" dirty="0" smtClean="0">
                          <a:solidFill>
                            <a:srgbClr val="0070C0"/>
                          </a:solidFill>
                          <a:latin typeface="Gill Sans MT Condensed" panose="020B0506020104020203" pitchFamily="34" charset="0"/>
                        </a:rPr>
                        <a:t>1</a:t>
                      </a:r>
                      <a:endParaRPr lang="es-SV" sz="2400" dirty="0">
                        <a:solidFill>
                          <a:srgbClr val="0070C0"/>
                        </a:solidFill>
                        <a:latin typeface="Gill Sans MT Condensed" panose="020B0506020104020203" pitchFamily="34" charset="0"/>
                      </a:endParaRPr>
                    </a:p>
                  </a:txBody>
                  <a:tcPr>
                    <a:solidFill>
                      <a:schemeClr val="bg1"/>
                    </a:solidFill>
                  </a:tcPr>
                </a:tc>
                <a:tc>
                  <a:txBody>
                    <a:bodyPr/>
                    <a:lstStyle/>
                    <a:p>
                      <a:pPr algn="ctr"/>
                      <a:r>
                        <a:rPr lang="es-MX" sz="2400" dirty="0" smtClean="0">
                          <a:solidFill>
                            <a:srgbClr val="0070C0"/>
                          </a:solidFill>
                          <a:latin typeface="Gill Sans MT Condensed" panose="020B0506020104020203" pitchFamily="34" charset="0"/>
                        </a:rPr>
                        <a:t>2</a:t>
                      </a:r>
                      <a:endParaRPr lang="es-SV" sz="2400" dirty="0">
                        <a:solidFill>
                          <a:srgbClr val="0070C0"/>
                        </a:solidFill>
                        <a:latin typeface="Gill Sans MT Condensed" panose="020B0506020104020203" pitchFamily="34" charset="0"/>
                      </a:endParaRPr>
                    </a:p>
                  </a:txBody>
                  <a:tcPr>
                    <a:solidFill>
                      <a:schemeClr val="bg1"/>
                    </a:solidFill>
                  </a:tcPr>
                </a:tc>
                <a:extLst>
                  <a:ext uri="{0D108BD9-81ED-4DB2-BD59-A6C34878D82A}">
                    <a16:rowId xmlns:a16="http://schemas.microsoft.com/office/drawing/2014/main" val="1336913085"/>
                  </a:ext>
                </a:extLst>
              </a:tr>
              <a:tr h="344557">
                <a:tc gridSpan="2">
                  <a:txBody>
                    <a:bodyPr/>
                    <a:lstStyle/>
                    <a:p>
                      <a:r>
                        <a:rPr lang="es-MX" sz="2400" dirty="0" smtClean="0">
                          <a:latin typeface="Gill Sans MT Condensed" panose="020B0506020104020203" pitchFamily="34" charset="0"/>
                        </a:rPr>
                        <a:t>Total Servidores</a:t>
                      </a:r>
                      <a:r>
                        <a:rPr lang="es-MX" sz="2400" baseline="0" dirty="0" smtClean="0">
                          <a:latin typeface="Gill Sans MT Condensed" panose="020B0506020104020203" pitchFamily="34" charset="0"/>
                        </a:rPr>
                        <a:t> Públicos:      3</a:t>
                      </a:r>
                      <a:endParaRPr lang="es-SV" sz="2400" dirty="0">
                        <a:latin typeface="Gill Sans MT Condensed" panose="020B0506020104020203" pitchFamily="34" charset="0"/>
                      </a:endParaRPr>
                    </a:p>
                  </a:txBody>
                  <a:tcPr>
                    <a:solidFill>
                      <a:srgbClr val="002060"/>
                    </a:solidFill>
                  </a:tcPr>
                </a:tc>
                <a:tc hMerge="1">
                  <a:txBody>
                    <a:bodyPr/>
                    <a:lstStyle/>
                    <a:p>
                      <a:endParaRPr lang="es-SV" dirty="0"/>
                    </a:p>
                  </a:txBody>
                  <a:tcPr/>
                </a:tc>
                <a:extLst>
                  <a:ext uri="{0D108BD9-81ED-4DB2-BD59-A6C34878D82A}">
                    <a16:rowId xmlns:a16="http://schemas.microsoft.com/office/drawing/2014/main" val="3610391527"/>
                  </a:ext>
                </a:extLst>
              </a:tr>
            </a:tbl>
          </a:graphicData>
        </a:graphic>
      </p:graphicFrame>
      <p:grpSp>
        <p:nvGrpSpPr>
          <p:cNvPr id="8" name="Grupo 7"/>
          <p:cNvGrpSpPr/>
          <p:nvPr/>
        </p:nvGrpSpPr>
        <p:grpSpPr>
          <a:xfrm>
            <a:off x="7712764" y="1808922"/>
            <a:ext cx="4181062" cy="487018"/>
            <a:chOff x="4199105" y="2421872"/>
            <a:chExt cx="2357596" cy="2764153"/>
          </a:xfrm>
        </p:grpSpPr>
        <p:sp>
          <p:nvSpPr>
            <p:cNvPr id="9" name="Rectángulo 8"/>
            <p:cNvSpPr/>
            <p:nvPr/>
          </p:nvSpPr>
          <p:spPr>
            <a:xfrm>
              <a:off x="4199105" y="2421872"/>
              <a:ext cx="2357596" cy="2764153"/>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10" name="CuadroTexto 9"/>
            <p:cNvSpPr txBox="1"/>
            <p:nvPr/>
          </p:nvSpPr>
          <p:spPr>
            <a:xfrm>
              <a:off x="4199105" y="2421872"/>
              <a:ext cx="2357596" cy="2764153"/>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dirty="0" smtClean="0">
                  <a:latin typeface="Gill Sans MT Condensed" panose="020B0506020104020203" pitchFamily="34" charset="0"/>
                </a:rPr>
                <a:t>Conformación:</a:t>
              </a:r>
              <a:endParaRPr lang="es-ES" sz="2400" kern="1200" dirty="0">
                <a:latin typeface="Gill Sans MT Condensed" panose="020B0506020104020203" pitchFamily="34" charset="0"/>
              </a:endParaRPr>
            </a:p>
          </p:txBody>
        </p:sp>
      </p:grpSp>
    </p:spTree>
    <p:extLst>
      <p:ext uri="{BB962C8B-B14F-4D97-AF65-F5344CB8AC3E}">
        <p14:creationId xmlns:p14="http://schemas.microsoft.com/office/powerpoint/2010/main" val="17262352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11083636" y="5682108"/>
            <a:ext cx="1108364" cy="1026599"/>
          </a:xfrm>
          <a:prstGeom prst="rect">
            <a:avLst/>
          </a:prstGeom>
        </p:spPr>
      </p:pic>
      <p:pic>
        <p:nvPicPr>
          <p:cNvPr id="5" name="Imagen 4"/>
          <p:cNvPicPr>
            <a:picLocks noChangeAspect="1"/>
          </p:cNvPicPr>
          <p:nvPr/>
        </p:nvPicPr>
        <p:blipFill>
          <a:blip r:embed="rId3"/>
          <a:stretch>
            <a:fillRect/>
          </a:stretch>
        </p:blipFill>
        <p:spPr>
          <a:xfrm>
            <a:off x="11226818" y="238432"/>
            <a:ext cx="821999" cy="789474"/>
          </a:xfrm>
          <a:prstGeom prst="rect">
            <a:avLst/>
          </a:prstGeom>
        </p:spPr>
      </p:pic>
      <p:graphicFrame>
        <p:nvGraphicFramePr>
          <p:cNvPr id="2" name="Diagrama 1"/>
          <p:cNvGraphicFramePr/>
          <p:nvPr>
            <p:extLst>
              <p:ext uri="{D42A27DB-BD31-4B8C-83A1-F6EECF244321}">
                <p14:modId xmlns:p14="http://schemas.microsoft.com/office/powerpoint/2010/main" val="2060324439"/>
              </p:ext>
            </p:extLst>
          </p:nvPr>
        </p:nvGraphicFramePr>
        <p:xfrm>
          <a:off x="695739" y="139147"/>
          <a:ext cx="6559825" cy="65695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7" name="Tabla 6"/>
          <p:cNvGraphicFramePr>
            <a:graphicFrameLocks noGrp="1"/>
          </p:cNvGraphicFramePr>
          <p:nvPr>
            <p:extLst>
              <p:ext uri="{D42A27DB-BD31-4B8C-83A1-F6EECF244321}">
                <p14:modId xmlns:p14="http://schemas.microsoft.com/office/powerpoint/2010/main" val="3967667958"/>
              </p:ext>
            </p:extLst>
          </p:nvPr>
        </p:nvGraphicFramePr>
        <p:xfrm>
          <a:off x="7712763" y="2415208"/>
          <a:ext cx="4181063" cy="1371600"/>
        </p:xfrm>
        <a:graphic>
          <a:graphicData uri="http://schemas.openxmlformats.org/drawingml/2006/table">
            <a:tbl>
              <a:tblPr firstRow="1" bandRow="1">
                <a:tableStyleId>{D03447BB-5D67-496B-8E87-E561075AD55C}</a:tableStyleId>
              </a:tblPr>
              <a:tblGrid>
                <a:gridCol w="2104951">
                  <a:extLst>
                    <a:ext uri="{9D8B030D-6E8A-4147-A177-3AD203B41FA5}">
                      <a16:colId xmlns:a16="http://schemas.microsoft.com/office/drawing/2014/main" val="4157687448"/>
                    </a:ext>
                  </a:extLst>
                </a:gridCol>
                <a:gridCol w="2076112">
                  <a:extLst>
                    <a:ext uri="{9D8B030D-6E8A-4147-A177-3AD203B41FA5}">
                      <a16:colId xmlns:a16="http://schemas.microsoft.com/office/drawing/2014/main" val="2600745822"/>
                    </a:ext>
                  </a:extLst>
                </a:gridCol>
              </a:tblGrid>
              <a:tr h="344557">
                <a:tc>
                  <a:txBody>
                    <a:bodyPr/>
                    <a:lstStyle/>
                    <a:p>
                      <a:pPr algn="ctr"/>
                      <a:r>
                        <a:rPr lang="es-MX" sz="2400" dirty="0" smtClean="0">
                          <a:latin typeface="Gill Sans MT Condensed" panose="020B0506020104020203" pitchFamily="34" charset="0"/>
                        </a:rPr>
                        <a:t>Mujeres</a:t>
                      </a:r>
                      <a:endParaRPr lang="es-SV" sz="2400" dirty="0">
                        <a:latin typeface="Gill Sans MT Condensed" panose="020B0506020104020203" pitchFamily="34" charset="0"/>
                      </a:endParaRPr>
                    </a:p>
                  </a:txBody>
                  <a:tcPr>
                    <a:solidFill>
                      <a:schemeClr val="tx2">
                        <a:lumMod val="75000"/>
                      </a:schemeClr>
                    </a:solidFill>
                  </a:tcPr>
                </a:tc>
                <a:tc>
                  <a:txBody>
                    <a:bodyPr/>
                    <a:lstStyle/>
                    <a:p>
                      <a:pPr algn="ctr"/>
                      <a:r>
                        <a:rPr lang="es-MX" sz="2400" dirty="0" smtClean="0">
                          <a:latin typeface="Gill Sans MT Condensed" panose="020B0506020104020203" pitchFamily="34" charset="0"/>
                        </a:rPr>
                        <a:t>Hombres</a:t>
                      </a:r>
                      <a:endParaRPr lang="es-SV" sz="2400" dirty="0">
                        <a:latin typeface="Gill Sans MT Condensed" panose="020B0506020104020203" pitchFamily="34" charset="0"/>
                      </a:endParaRPr>
                    </a:p>
                  </a:txBody>
                  <a:tcPr>
                    <a:solidFill>
                      <a:schemeClr val="tx2">
                        <a:lumMod val="75000"/>
                      </a:schemeClr>
                    </a:solidFill>
                  </a:tcPr>
                </a:tc>
                <a:extLst>
                  <a:ext uri="{0D108BD9-81ED-4DB2-BD59-A6C34878D82A}">
                    <a16:rowId xmlns:a16="http://schemas.microsoft.com/office/drawing/2014/main" val="3657591107"/>
                  </a:ext>
                </a:extLst>
              </a:tr>
              <a:tr h="344557">
                <a:tc>
                  <a:txBody>
                    <a:bodyPr/>
                    <a:lstStyle/>
                    <a:p>
                      <a:pPr algn="ctr"/>
                      <a:r>
                        <a:rPr lang="es-MX" sz="2400" dirty="0" smtClean="0">
                          <a:solidFill>
                            <a:srgbClr val="0070C0"/>
                          </a:solidFill>
                          <a:latin typeface="Gill Sans MT Condensed" panose="020B0506020104020203" pitchFamily="34" charset="0"/>
                        </a:rPr>
                        <a:t>1</a:t>
                      </a:r>
                      <a:endParaRPr lang="es-SV" sz="2400" dirty="0">
                        <a:solidFill>
                          <a:srgbClr val="0070C0"/>
                        </a:solidFill>
                        <a:latin typeface="Gill Sans MT Condensed" panose="020B0506020104020203" pitchFamily="34" charset="0"/>
                      </a:endParaRPr>
                    </a:p>
                  </a:txBody>
                  <a:tcPr>
                    <a:solidFill>
                      <a:schemeClr val="bg1"/>
                    </a:solidFill>
                  </a:tcPr>
                </a:tc>
                <a:tc>
                  <a:txBody>
                    <a:bodyPr/>
                    <a:lstStyle/>
                    <a:p>
                      <a:pPr algn="ctr"/>
                      <a:r>
                        <a:rPr lang="es-MX" sz="2400" dirty="0" smtClean="0">
                          <a:solidFill>
                            <a:srgbClr val="0070C0"/>
                          </a:solidFill>
                          <a:latin typeface="Gill Sans MT Condensed" panose="020B0506020104020203" pitchFamily="34" charset="0"/>
                        </a:rPr>
                        <a:t>0</a:t>
                      </a:r>
                      <a:endParaRPr lang="es-SV" sz="2400" dirty="0">
                        <a:solidFill>
                          <a:srgbClr val="0070C0"/>
                        </a:solidFill>
                        <a:latin typeface="Gill Sans MT Condensed" panose="020B0506020104020203" pitchFamily="34" charset="0"/>
                      </a:endParaRPr>
                    </a:p>
                  </a:txBody>
                  <a:tcPr>
                    <a:solidFill>
                      <a:schemeClr val="bg1"/>
                    </a:solidFill>
                  </a:tcPr>
                </a:tc>
                <a:extLst>
                  <a:ext uri="{0D108BD9-81ED-4DB2-BD59-A6C34878D82A}">
                    <a16:rowId xmlns:a16="http://schemas.microsoft.com/office/drawing/2014/main" val="1336913085"/>
                  </a:ext>
                </a:extLst>
              </a:tr>
              <a:tr h="344557">
                <a:tc gridSpan="2">
                  <a:txBody>
                    <a:bodyPr/>
                    <a:lstStyle/>
                    <a:p>
                      <a:r>
                        <a:rPr lang="es-MX" sz="2400" dirty="0" smtClean="0">
                          <a:latin typeface="Gill Sans MT Condensed" panose="020B0506020104020203" pitchFamily="34" charset="0"/>
                        </a:rPr>
                        <a:t>Total Servidores</a:t>
                      </a:r>
                      <a:r>
                        <a:rPr lang="es-MX" sz="2400" baseline="0" dirty="0" smtClean="0">
                          <a:latin typeface="Gill Sans MT Condensed" panose="020B0506020104020203" pitchFamily="34" charset="0"/>
                        </a:rPr>
                        <a:t> Públicos:      1</a:t>
                      </a:r>
                      <a:endParaRPr lang="es-SV" sz="2400" dirty="0">
                        <a:latin typeface="Gill Sans MT Condensed" panose="020B0506020104020203" pitchFamily="34" charset="0"/>
                      </a:endParaRPr>
                    </a:p>
                  </a:txBody>
                  <a:tcPr>
                    <a:solidFill>
                      <a:srgbClr val="002060"/>
                    </a:solidFill>
                  </a:tcPr>
                </a:tc>
                <a:tc hMerge="1">
                  <a:txBody>
                    <a:bodyPr/>
                    <a:lstStyle/>
                    <a:p>
                      <a:endParaRPr lang="es-SV" dirty="0"/>
                    </a:p>
                  </a:txBody>
                  <a:tcPr/>
                </a:tc>
                <a:extLst>
                  <a:ext uri="{0D108BD9-81ED-4DB2-BD59-A6C34878D82A}">
                    <a16:rowId xmlns:a16="http://schemas.microsoft.com/office/drawing/2014/main" val="3610391527"/>
                  </a:ext>
                </a:extLst>
              </a:tr>
            </a:tbl>
          </a:graphicData>
        </a:graphic>
      </p:graphicFrame>
      <p:grpSp>
        <p:nvGrpSpPr>
          <p:cNvPr id="8" name="Grupo 7"/>
          <p:cNvGrpSpPr/>
          <p:nvPr/>
        </p:nvGrpSpPr>
        <p:grpSpPr>
          <a:xfrm>
            <a:off x="7712764" y="1808922"/>
            <a:ext cx="4181062" cy="487018"/>
            <a:chOff x="4199105" y="2421872"/>
            <a:chExt cx="2357596" cy="2764153"/>
          </a:xfrm>
        </p:grpSpPr>
        <p:sp>
          <p:nvSpPr>
            <p:cNvPr id="9" name="Rectángulo 8"/>
            <p:cNvSpPr/>
            <p:nvPr/>
          </p:nvSpPr>
          <p:spPr>
            <a:xfrm>
              <a:off x="4199105" y="2421872"/>
              <a:ext cx="2357596" cy="2764153"/>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10" name="CuadroTexto 9"/>
            <p:cNvSpPr txBox="1"/>
            <p:nvPr/>
          </p:nvSpPr>
          <p:spPr>
            <a:xfrm>
              <a:off x="4199105" y="2421872"/>
              <a:ext cx="2357596" cy="2764153"/>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dirty="0" smtClean="0">
                  <a:latin typeface="Gill Sans MT Condensed" panose="020B0506020104020203" pitchFamily="34" charset="0"/>
                </a:rPr>
                <a:t>Conformación:</a:t>
              </a:r>
              <a:endParaRPr lang="es-ES" sz="2400" kern="1200" dirty="0">
                <a:latin typeface="Gill Sans MT Condensed" panose="020B0506020104020203" pitchFamily="34" charset="0"/>
              </a:endParaRPr>
            </a:p>
          </p:txBody>
        </p:sp>
      </p:grpSp>
    </p:spTree>
    <p:extLst>
      <p:ext uri="{BB962C8B-B14F-4D97-AF65-F5344CB8AC3E}">
        <p14:creationId xmlns:p14="http://schemas.microsoft.com/office/powerpoint/2010/main" val="1687183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11083636" y="5682108"/>
            <a:ext cx="1108364" cy="1026599"/>
          </a:xfrm>
          <a:prstGeom prst="rect">
            <a:avLst/>
          </a:prstGeom>
        </p:spPr>
      </p:pic>
      <p:pic>
        <p:nvPicPr>
          <p:cNvPr id="5" name="Imagen 4"/>
          <p:cNvPicPr>
            <a:picLocks noChangeAspect="1"/>
          </p:cNvPicPr>
          <p:nvPr/>
        </p:nvPicPr>
        <p:blipFill>
          <a:blip r:embed="rId3"/>
          <a:stretch>
            <a:fillRect/>
          </a:stretch>
        </p:blipFill>
        <p:spPr>
          <a:xfrm>
            <a:off x="11083636" y="238431"/>
            <a:ext cx="965181" cy="1032103"/>
          </a:xfrm>
          <a:prstGeom prst="rect">
            <a:avLst/>
          </a:prstGeom>
        </p:spPr>
      </p:pic>
      <p:graphicFrame>
        <p:nvGraphicFramePr>
          <p:cNvPr id="2" name="Diagrama 1"/>
          <p:cNvGraphicFramePr/>
          <p:nvPr>
            <p:extLst>
              <p:ext uri="{D42A27DB-BD31-4B8C-83A1-F6EECF244321}">
                <p14:modId xmlns:p14="http://schemas.microsoft.com/office/powerpoint/2010/main" val="3658672466"/>
              </p:ext>
            </p:extLst>
          </p:nvPr>
        </p:nvGraphicFramePr>
        <p:xfrm>
          <a:off x="695739" y="139147"/>
          <a:ext cx="6559825" cy="65695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7" name="Tabla 6"/>
          <p:cNvGraphicFramePr>
            <a:graphicFrameLocks noGrp="1"/>
          </p:cNvGraphicFramePr>
          <p:nvPr>
            <p:extLst>
              <p:ext uri="{D42A27DB-BD31-4B8C-83A1-F6EECF244321}">
                <p14:modId xmlns:p14="http://schemas.microsoft.com/office/powerpoint/2010/main" val="4166781392"/>
              </p:ext>
            </p:extLst>
          </p:nvPr>
        </p:nvGraphicFramePr>
        <p:xfrm>
          <a:off x="7712763" y="2415208"/>
          <a:ext cx="4181063" cy="1371600"/>
        </p:xfrm>
        <a:graphic>
          <a:graphicData uri="http://schemas.openxmlformats.org/drawingml/2006/table">
            <a:tbl>
              <a:tblPr firstRow="1" bandRow="1">
                <a:tableStyleId>{D03447BB-5D67-496B-8E87-E561075AD55C}</a:tableStyleId>
              </a:tblPr>
              <a:tblGrid>
                <a:gridCol w="2104951">
                  <a:extLst>
                    <a:ext uri="{9D8B030D-6E8A-4147-A177-3AD203B41FA5}">
                      <a16:colId xmlns:a16="http://schemas.microsoft.com/office/drawing/2014/main" val="4157687448"/>
                    </a:ext>
                  </a:extLst>
                </a:gridCol>
                <a:gridCol w="2076112">
                  <a:extLst>
                    <a:ext uri="{9D8B030D-6E8A-4147-A177-3AD203B41FA5}">
                      <a16:colId xmlns:a16="http://schemas.microsoft.com/office/drawing/2014/main" val="2600745822"/>
                    </a:ext>
                  </a:extLst>
                </a:gridCol>
              </a:tblGrid>
              <a:tr h="344557">
                <a:tc>
                  <a:txBody>
                    <a:bodyPr/>
                    <a:lstStyle/>
                    <a:p>
                      <a:pPr algn="ctr"/>
                      <a:r>
                        <a:rPr lang="es-MX" sz="2400" dirty="0" smtClean="0">
                          <a:latin typeface="Gill Sans MT Condensed" panose="020B0506020104020203" pitchFamily="34" charset="0"/>
                        </a:rPr>
                        <a:t>Mujeres</a:t>
                      </a:r>
                      <a:endParaRPr lang="es-SV" sz="2400" dirty="0">
                        <a:latin typeface="Gill Sans MT Condensed" panose="020B0506020104020203" pitchFamily="34" charset="0"/>
                      </a:endParaRPr>
                    </a:p>
                  </a:txBody>
                  <a:tcPr>
                    <a:solidFill>
                      <a:schemeClr val="tx2">
                        <a:lumMod val="75000"/>
                      </a:schemeClr>
                    </a:solidFill>
                  </a:tcPr>
                </a:tc>
                <a:tc>
                  <a:txBody>
                    <a:bodyPr/>
                    <a:lstStyle/>
                    <a:p>
                      <a:pPr algn="ctr"/>
                      <a:r>
                        <a:rPr lang="es-MX" sz="2400" dirty="0" smtClean="0">
                          <a:latin typeface="Gill Sans MT Condensed" panose="020B0506020104020203" pitchFamily="34" charset="0"/>
                        </a:rPr>
                        <a:t>Hombres</a:t>
                      </a:r>
                      <a:endParaRPr lang="es-SV" sz="2400" dirty="0">
                        <a:latin typeface="Gill Sans MT Condensed" panose="020B0506020104020203" pitchFamily="34" charset="0"/>
                      </a:endParaRPr>
                    </a:p>
                  </a:txBody>
                  <a:tcPr>
                    <a:solidFill>
                      <a:schemeClr val="tx2">
                        <a:lumMod val="75000"/>
                      </a:schemeClr>
                    </a:solidFill>
                  </a:tcPr>
                </a:tc>
                <a:extLst>
                  <a:ext uri="{0D108BD9-81ED-4DB2-BD59-A6C34878D82A}">
                    <a16:rowId xmlns:a16="http://schemas.microsoft.com/office/drawing/2014/main" val="3657591107"/>
                  </a:ext>
                </a:extLst>
              </a:tr>
              <a:tr h="344557">
                <a:tc>
                  <a:txBody>
                    <a:bodyPr/>
                    <a:lstStyle/>
                    <a:p>
                      <a:pPr algn="ctr"/>
                      <a:r>
                        <a:rPr lang="es-MX" sz="2400" dirty="0" smtClean="0">
                          <a:solidFill>
                            <a:srgbClr val="0070C0"/>
                          </a:solidFill>
                          <a:latin typeface="Gill Sans MT Condensed" panose="020B0506020104020203" pitchFamily="34" charset="0"/>
                        </a:rPr>
                        <a:t>0</a:t>
                      </a:r>
                      <a:endParaRPr lang="es-SV" sz="2400" dirty="0">
                        <a:solidFill>
                          <a:srgbClr val="0070C0"/>
                        </a:solidFill>
                        <a:latin typeface="Gill Sans MT Condensed" panose="020B0506020104020203" pitchFamily="34" charset="0"/>
                      </a:endParaRPr>
                    </a:p>
                  </a:txBody>
                  <a:tcPr>
                    <a:solidFill>
                      <a:schemeClr val="bg1"/>
                    </a:solidFill>
                  </a:tcPr>
                </a:tc>
                <a:tc>
                  <a:txBody>
                    <a:bodyPr/>
                    <a:lstStyle/>
                    <a:p>
                      <a:pPr algn="ctr"/>
                      <a:r>
                        <a:rPr lang="es-MX" sz="2400" dirty="0" smtClean="0">
                          <a:solidFill>
                            <a:srgbClr val="0070C0"/>
                          </a:solidFill>
                          <a:latin typeface="Gill Sans MT Condensed" panose="020B0506020104020203" pitchFamily="34" charset="0"/>
                        </a:rPr>
                        <a:t>0</a:t>
                      </a:r>
                      <a:endParaRPr lang="es-SV" sz="2400" dirty="0">
                        <a:solidFill>
                          <a:srgbClr val="0070C0"/>
                        </a:solidFill>
                        <a:latin typeface="Gill Sans MT Condensed" panose="020B0506020104020203" pitchFamily="34" charset="0"/>
                      </a:endParaRPr>
                    </a:p>
                  </a:txBody>
                  <a:tcPr>
                    <a:solidFill>
                      <a:schemeClr val="bg1"/>
                    </a:solidFill>
                  </a:tcPr>
                </a:tc>
                <a:extLst>
                  <a:ext uri="{0D108BD9-81ED-4DB2-BD59-A6C34878D82A}">
                    <a16:rowId xmlns:a16="http://schemas.microsoft.com/office/drawing/2014/main" val="1336913085"/>
                  </a:ext>
                </a:extLst>
              </a:tr>
              <a:tr h="344557">
                <a:tc gridSpan="2">
                  <a:txBody>
                    <a:bodyPr/>
                    <a:lstStyle/>
                    <a:p>
                      <a:r>
                        <a:rPr lang="es-MX" sz="2400" dirty="0" smtClean="0">
                          <a:latin typeface="Gill Sans MT Condensed" panose="020B0506020104020203" pitchFamily="34" charset="0"/>
                        </a:rPr>
                        <a:t>Total Servidores</a:t>
                      </a:r>
                      <a:r>
                        <a:rPr lang="es-MX" sz="2400" baseline="0" dirty="0" smtClean="0">
                          <a:latin typeface="Gill Sans MT Condensed" panose="020B0506020104020203" pitchFamily="34" charset="0"/>
                        </a:rPr>
                        <a:t> Públicos:      0</a:t>
                      </a:r>
                      <a:endParaRPr lang="es-SV" sz="2400" dirty="0">
                        <a:latin typeface="Gill Sans MT Condensed" panose="020B0506020104020203" pitchFamily="34" charset="0"/>
                      </a:endParaRPr>
                    </a:p>
                  </a:txBody>
                  <a:tcPr>
                    <a:solidFill>
                      <a:srgbClr val="002060"/>
                    </a:solidFill>
                  </a:tcPr>
                </a:tc>
                <a:tc hMerge="1">
                  <a:txBody>
                    <a:bodyPr/>
                    <a:lstStyle/>
                    <a:p>
                      <a:endParaRPr lang="es-SV" dirty="0"/>
                    </a:p>
                  </a:txBody>
                  <a:tcPr/>
                </a:tc>
                <a:extLst>
                  <a:ext uri="{0D108BD9-81ED-4DB2-BD59-A6C34878D82A}">
                    <a16:rowId xmlns:a16="http://schemas.microsoft.com/office/drawing/2014/main" val="3610391527"/>
                  </a:ext>
                </a:extLst>
              </a:tr>
            </a:tbl>
          </a:graphicData>
        </a:graphic>
      </p:graphicFrame>
      <p:grpSp>
        <p:nvGrpSpPr>
          <p:cNvPr id="8" name="Grupo 7"/>
          <p:cNvGrpSpPr/>
          <p:nvPr/>
        </p:nvGrpSpPr>
        <p:grpSpPr>
          <a:xfrm>
            <a:off x="7712764" y="1808922"/>
            <a:ext cx="4181062" cy="487018"/>
            <a:chOff x="4199105" y="2421872"/>
            <a:chExt cx="2357596" cy="2764153"/>
          </a:xfrm>
        </p:grpSpPr>
        <p:sp>
          <p:nvSpPr>
            <p:cNvPr id="9" name="Rectángulo 8"/>
            <p:cNvSpPr/>
            <p:nvPr/>
          </p:nvSpPr>
          <p:spPr>
            <a:xfrm>
              <a:off x="4199105" y="2421872"/>
              <a:ext cx="2357596" cy="2764153"/>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10" name="CuadroTexto 9"/>
            <p:cNvSpPr txBox="1"/>
            <p:nvPr/>
          </p:nvSpPr>
          <p:spPr>
            <a:xfrm>
              <a:off x="4199105" y="2421872"/>
              <a:ext cx="2357596" cy="2764153"/>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dirty="0" smtClean="0">
                  <a:latin typeface="Gill Sans MT Condensed" panose="020B0506020104020203" pitchFamily="34" charset="0"/>
                </a:rPr>
                <a:t>Conformación:</a:t>
              </a:r>
              <a:endParaRPr lang="es-ES" sz="2400" kern="1200" dirty="0">
                <a:latin typeface="Gill Sans MT Condensed" panose="020B0506020104020203" pitchFamily="34" charset="0"/>
              </a:endParaRPr>
            </a:p>
          </p:txBody>
        </p:sp>
      </p:grpSp>
    </p:spTree>
    <p:extLst>
      <p:ext uri="{BB962C8B-B14F-4D97-AF65-F5344CB8AC3E}">
        <p14:creationId xmlns:p14="http://schemas.microsoft.com/office/powerpoint/2010/main" val="206152115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4537</TotalTime>
  <Words>1310</Words>
  <Application>Microsoft Office PowerPoint</Application>
  <PresentationFormat>Panorámica</PresentationFormat>
  <Paragraphs>190</Paragraphs>
  <Slides>21</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21</vt:i4>
      </vt:variant>
    </vt:vector>
  </HeadingPairs>
  <TitlesOfParts>
    <vt:vector size="29" baseType="lpstr">
      <vt:lpstr>Arial</vt:lpstr>
      <vt:lpstr>Arial Black</vt:lpstr>
      <vt:lpstr>Calibri</vt:lpstr>
      <vt:lpstr>Calibri Light</vt:lpstr>
      <vt:lpstr>Franklin Gothic Demi Cond</vt:lpstr>
      <vt:lpstr>Gill Sans MT Condensed</vt:lpstr>
      <vt:lpstr>Montserrat ExtraBold</vt:lpstr>
      <vt:lpstr>Tema de Office</vt:lpstr>
      <vt:lpstr>  “ESTRUCTURA ORGANIZATIVA 2024”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Nombre de Punto de Agenda</dc:title>
  <dc:creator>Hector Velasquez</dc:creator>
  <cp:lastModifiedBy>Veronica  Durán </cp:lastModifiedBy>
  <cp:revision>335</cp:revision>
  <cp:lastPrinted>2024-02-28T19:57:20Z</cp:lastPrinted>
  <dcterms:created xsi:type="dcterms:W3CDTF">2021-08-11T16:11:34Z</dcterms:created>
  <dcterms:modified xsi:type="dcterms:W3CDTF">2024-10-10T21:45:04Z</dcterms:modified>
</cp:coreProperties>
</file>