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039" autoAdjust="0"/>
    <p:restoredTop sz="94660"/>
  </p:normalViewPr>
  <p:slideViewPr>
    <p:cSldViewPr>
      <p:cViewPr>
        <p:scale>
          <a:sx n="75" d="100"/>
          <a:sy n="75" d="100"/>
        </p:scale>
        <p:origin x="-122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7.xml"/><Relationship Id="rId18" Type="http://schemas.openxmlformats.org/officeDocument/2006/relationships/slide" Target="slide11.xml"/><Relationship Id="rId26" Type="http://schemas.openxmlformats.org/officeDocument/2006/relationships/slide" Target="slide25.xml"/><Relationship Id="rId3" Type="http://schemas.openxmlformats.org/officeDocument/2006/relationships/slide" Target="slide3.xml"/><Relationship Id="rId21" Type="http://schemas.openxmlformats.org/officeDocument/2006/relationships/slide" Target="slide16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2.xml"/><Relationship Id="rId25" Type="http://schemas.openxmlformats.org/officeDocument/2006/relationships/slide" Target="slide15.xml"/><Relationship Id="rId2" Type="http://schemas.openxmlformats.org/officeDocument/2006/relationships/slide" Target="slide2.xml"/><Relationship Id="rId16" Type="http://schemas.openxmlformats.org/officeDocument/2006/relationships/slide" Target="slide10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18.xml"/><Relationship Id="rId10" Type="http://schemas.openxmlformats.org/officeDocument/2006/relationships/slide" Target="slide23.xml"/><Relationship Id="rId19" Type="http://schemas.openxmlformats.org/officeDocument/2006/relationships/slide" Target="slide13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8.xml"/><Relationship Id="rId2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1331640" y="5646928"/>
            <a:ext cx="3672408" cy="1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3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3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Rectángulo"/>
          <p:cNvSpPr/>
          <p:nvPr/>
        </p:nvSpPr>
        <p:spPr>
          <a:xfrm>
            <a:off x="4572000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26" action="ppaction://hlinksldjump"/>
              </a:rPr>
              <a:t>Unidad de </a:t>
            </a:r>
            <a:r>
              <a:rPr lang="es-SV" sz="800" dirty="0" smtClean="0">
                <a:solidFill>
                  <a:schemeClr val="tx1"/>
                </a:solidFill>
                <a:hlinkClick r:id="rId26" action="ppaction://hlinksldjump"/>
              </a:rPr>
              <a:t>Género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67" name="66 Conector recto"/>
          <p:cNvCxnSpPr/>
          <p:nvPr/>
        </p:nvCxnSpPr>
        <p:spPr>
          <a:xfrm>
            <a:off x="5004047" y="5661248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Renovables: </a:t>
            </a:r>
            <a:r>
              <a:rPr lang="es-ES" dirty="0" err="1"/>
              <a:t>Herberth</a:t>
            </a:r>
            <a:r>
              <a:rPr lang="es-ES" dirty="0"/>
              <a:t> </a:t>
            </a:r>
            <a:r>
              <a:rPr lang="es-ES" dirty="0" smtClean="0"/>
              <a:t>Josué </a:t>
            </a:r>
            <a:r>
              <a:rPr lang="es-ES" dirty="0"/>
              <a:t>Palacios Arana 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Institucional:  </a:t>
            </a:r>
            <a:r>
              <a:rPr lang="es-ES" dirty="0" smtClean="0"/>
              <a:t>Juan José García Méndez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4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Administración: Dora Alicia Osorio </a:t>
            </a:r>
            <a:r>
              <a:rPr lang="es-ES" dirty="0" err="1"/>
              <a:t>Morataya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004048" y="6309320"/>
            <a:ext cx="2808312" cy="288032"/>
          </a:xfrm>
        </p:spPr>
        <p:txBody>
          <a:bodyPr>
            <a:normAutofit fontScale="47500" lnSpcReduction="20000"/>
          </a:bodyPr>
          <a:lstStyle/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162880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Ministra de Economía:			Licda. </a:t>
            </a:r>
            <a:r>
              <a:rPr lang="es-ES" dirty="0"/>
              <a:t>María Luisa </a:t>
            </a:r>
            <a:r>
              <a:rPr lang="es-ES" dirty="0" err="1"/>
              <a:t>Hayem</a:t>
            </a:r>
            <a:r>
              <a:rPr lang="es-ES" dirty="0"/>
              <a:t> </a:t>
            </a:r>
            <a:r>
              <a:rPr lang="es-ES" dirty="0" err="1"/>
              <a:t>Brevé</a:t>
            </a:r>
            <a:r>
              <a:rPr lang="es-ES" dirty="0"/>
              <a:t> 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Medio Ambiente y</a:t>
            </a:r>
          </a:p>
          <a:p>
            <a:r>
              <a:rPr lang="es-SV" dirty="0" smtClean="0"/>
              <a:t>     Recursos Naturales:			</a:t>
            </a:r>
            <a:r>
              <a:rPr lang="es-ES" dirty="0" smtClean="0"/>
              <a:t>Fernando </a:t>
            </a:r>
            <a:r>
              <a:rPr lang="es-ES" dirty="0"/>
              <a:t>A</a:t>
            </a:r>
            <a:r>
              <a:rPr lang="es-ES" dirty="0" smtClean="0"/>
              <a:t>ndrés </a:t>
            </a:r>
            <a:r>
              <a:rPr lang="es-ES" dirty="0"/>
              <a:t>L</a:t>
            </a:r>
            <a:r>
              <a:rPr lang="es-ES" dirty="0" smtClean="0"/>
              <a:t>ópez </a:t>
            </a:r>
            <a:r>
              <a:rPr lang="es-ES" dirty="0" err="1" smtClean="0"/>
              <a:t>Larreynaga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Presidente de la Defensoría del Consumidor:	Lic. Ricardo Salazar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Hacienda			Lic. Nelson Eduardo Fuentes </a:t>
            </a:r>
            <a:r>
              <a:rPr lang="es-SV" dirty="0" err="1" smtClean="0"/>
              <a:t>Menjivar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Obras públicas		Lic. Edgar Romeo Rodríguez Herrera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r>
              <a:rPr lang="es-ES" dirty="0"/>
              <a:t>Mujeres: 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</a:t>
            </a:r>
            <a:r>
              <a:rPr lang="es-ES" dirty="0" smtClean="0"/>
              <a:t>funcionarios:</a:t>
            </a:r>
            <a:r>
              <a:rPr lang="es-SV" dirty="0" smtClean="0"/>
              <a:t> 5</a:t>
            </a:r>
            <a:endParaRPr lang="es-SV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José Daniel Martínez Peña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ES" dirty="0" smtClean="0"/>
              <a:t>Mario Ernesto García Funes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UNIDAD DE GENERO</a:t>
            </a:r>
            <a:endParaRPr lang="es-SV" sz="3200" dirty="0"/>
          </a:p>
        </p:txBody>
      </p:sp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Cumplir con las funciones establecidas en la Ley de </a:t>
            </a:r>
            <a:r>
              <a:rPr lang="es-ES" dirty="0"/>
              <a:t>de igualdad, equidad y erradicación de la discriminación contra las </a:t>
            </a:r>
            <a:r>
              <a:rPr lang="es-ES" dirty="0" smtClean="0"/>
              <a:t>mujeres, los lineamientos institucionales emitidos por el ISDEMU, y la </a:t>
            </a:r>
            <a:r>
              <a:rPr lang="es-ES" dirty="0"/>
              <a:t>Ley especial integral para una vida libre de violencia para las </a:t>
            </a:r>
            <a:r>
              <a:rPr lang="es-ES" dirty="0" smtClean="0"/>
              <a:t>mujeres. </a:t>
            </a:r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 smtClean="0"/>
              <a:t>responsable: Maybel Jennifer (Ad-Honorem) Viscarra de Villalobos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4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</a:t>
            </a:r>
            <a:r>
              <a:rPr lang="es-SV" dirty="0" smtClean="0"/>
              <a:t>5 </a:t>
            </a:r>
            <a:r>
              <a:rPr lang="es-ES" dirty="0"/>
              <a:t>(Ad-Honorem)</a:t>
            </a:r>
            <a:endParaRPr lang="es-SV" dirty="0" smtClean="0"/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352606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2016 - 2019</a:t>
            </a:r>
            <a:endParaRPr lang="es-ES" sz="32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48291"/>
              </p:ext>
            </p:extLst>
          </p:nvPr>
        </p:nvGraphicFramePr>
        <p:xfrm>
          <a:off x="1259632" y="1764179"/>
          <a:ext cx="6672618" cy="3659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/>
                <a:gridCol w="1725820"/>
                <a:gridCol w="1411632"/>
                <a:gridCol w="1411632"/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Industriales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Francisco Ernesto Quintanar Quezada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de Comercio o Servicios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CAMARASAL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Estefany </a:t>
                      </a:r>
                      <a:r>
                        <a:rPr lang="es-SV" sz="800" dirty="0" smtClean="0">
                          <a:effectLst/>
                        </a:rPr>
                        <a:t>Gómez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err="1">
                          <a:effectLst/>
                        </a:rPr>
                        <a:t>Geibi</a:t>
                      </a:r>
                      <a:r>
                        <a:rPr lang="es-SV" sz="800" dirty="0">
                          <a:effectLst/>
                        </a:rPr>
                        <a:t> Marisol </a:t>
                      </a:r>
                      <a:r>
                        <a:rPr lang="es-SV" sz="800" dirty="0" smtClean="0">
                          <a:effectLst/>
                        </a:rPr>
                        <a:t>Menjivar'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Asociaciones de Ingenieros o profesionales vinculados a la energía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IEEE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José Ernesto Gálvez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Hugo Ruíz Pérez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ASIMEI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Jorge Martínez Gómez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Inga. Melva Flores de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Universidades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Dr. Aarón Martínez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Leonel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Francisco Alarcón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Antonio Flores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Protección Consumidor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CDC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Lic. Francisco de Helios Rivera Salgado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Lic. Elmer Orlando Gómez Campos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ONG|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Medioambientales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Licda. Nidia Hidalgo </a:t>
                      </a:r>
                      <a:r>
                        <a:rPr lang="es-SV" sz="800" dirty="0" smtClean="0">
                          <a:effectLst/>
                        </a:rPr>
                        <a:t>Mancía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SV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PRISMA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Sindicatos de Industria Eléctrica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u="sng" dirty="0">
                          <a:effectLst/>
                        </a:rPr>
                        <a:t>STESEC </a:t>
                      </a:r>
                      <a:r>
                        <a:rPr lang="es-SV" sz="800" dirty="0">
                          <a:effectLst/>
                        </a:rPr>
                        <a:t>Sindicato de Trabajadores y Trabajadoras de la Industria Eléctrica de El Salvador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René Adonay Girón Arévalo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Federico Orlando Aguilón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40060" y="56589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r>
              <a:rPr lang="es-ES" dirty="0" smtClean="0"/>
              <a:t>4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14</a:t>
            </a:r>
            <a:endParaRPr lang="es-ES" dirty="0"/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  <a:r>
              <a:rPr lang="es-SV" dirty="0" smtClean="0"/>
              <a:t>18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José Salvador </a:t>
            </a:r>
            <a:r>
              <a:rPr lang="es-ES" dirty="0" err="1" smtClean="0"/>
              <a:t>Handal</a:t>
            </a:r>
            <a:r>
              <a:rPr lang="es-ES" dirty="0" smtClean="0"/>
              <a:t> Candray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Secretario </a:t>
            </a:r>
            <a:r>
              <a:rPr lang="es-ES" dirty="0"/>
              <a:t>Ejecutivo</a:t>
            </a:r>
            <a:r>
              <a:rPr lang="es-ES" dirty="0" smtClean="0"/>
              <a:t>: Luís Alonso </a:t>
            </a:r>
            <a:r>
              <a:rPr lang="es-ES" dirty="0" err="1" smtClean="0"/>
              <a:t>Castaneda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pt-BR" dirty="0" smtClean="0"/>
              <a:t>Carlos Alberto </a:t>
            </a:r>
            <a:r>
              <a:rPr lang="pt-BR" dirty="0" err="1" smtClean="0"/>
              <a:t>Nájera</a:t>
            </a:r>
            <a:r>
              <a:rPr lang="pt-BR" dirty="0" smtClean="0"/>
              <a:t> Pérez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/>
              <a:t>: </a:t>
            </a:r>
            <a:r>
              <a:rPr lang="es-ES" smtClean="0"/>
              <a:t>0</a:t>
            </a:r>
            <a:endParaRPr lang="es-SV" dirty="0"/>
          </a:p>
          <a:p>
            <a:pPr lvl="0"/>
            <a:r>
              <a:rPr lang="es-ES" dirty="0"/>
              <a:t>Hombres: 2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 la Directora de Combustibles: </a:t>
            </a:r>
            <a:r>
              <a:rPr lang="pt-BR" dirty="0" err="1"/>
              <a:t>Nadeshda</a:t>
            </a:r>
            <a:r>
              <a:rPr lang="pt-BR" dirty="0"/>
              <a:t> Rocio de Flor Aquino Campos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Energética: </a:t>
            </a:r>
            <a:r>
              <a:rPr lang="es-ES" dirty="0" smtClean="0"/>
              <a:t>José Francisco Guillen  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1067</TotalTime>
  <Words>2249</Words>
  <Application>Microsoft Office PowerPoint</Application>
  <PresentationFormat>Presentación en pantalla (4:3)</PresentationFormat>
  <Paragraphs>341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ORGANIGRAMA CNE</vt:lpstr>
      <vt:lpstr>JUNTA DIRECTIVA</vt:lpstr>
      <vt:lpstr>COMITÉ CONSULTIVO CNE 2016 - 2019</vt:lpstr>
      <vt:lpstr>UNIDAD DE AUDITORIA INTERNA </vt:lpstr>
      <vt:lpstr>SECRETARIO EJECUTIVO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  <vt:lpstr>UNIDAD DE GENERO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58</cp:revision>
  <dcterms:created xsi:type="dcterms:W3CDTF">2017-08-23T19:46:38Z</dcterms:created>
  <dcterms:modified xsi:type="dcterms:W3CDTF">2021-05-13T15:50:14Z</dcterms:modified>
</cp:coreProperties>
</file>