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7" r:id="rId9"/>
    <p:sldId id="263" r:id="rId10"/>
    <p:sldId id="265" r:id="rId11"/>
    <p:sldId id="266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</p:sldIdLst>
  <p:sldSz cx="9144000" cy="6858000" type="screen4x3"/>
  <p:notesSz cx="6858000" cy="9144000"/>
  <p:defaultTextStyle>
    <a:defPPr>
      <a:defRPr lang="es-S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CF4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50" d="100"/>
          <a:sy n="150" d="100"/>
        </p:scale>
        <p:origin x="-738" y="-77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SV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C8877-CEA3-4F05-B280-261717B96722}" type="datetimeFigureOut">
              <a:rPr lang="es-SV" smtClean="0"/>
              <a:t>10/2/2022</a:t>
            </a:fld>
            <a:endParaRPr lang="es-SV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7E4A-6665-4470-9BC0-273B88004567}" type="slidenum">
              <a:rPr lang="es-SV" smtClean="0"/>
              <a:t>‹Nº›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8367273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C8877-CEA3-4F05-B280-261717B96722}" type="datetimeFigureOut">
              <a:rPr lang="es-SV" smtClean="0"/>
              <a:t>10/2/2022</a:t>
            </a:fld>
            <a:endParaRPr lang="es-SV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7E4A-6665-4470-9BC0-273B88004567}" type="slidenum">
              <a:rPr lang="es-SV" smtClean="0"/>
              <a:t>‹Nº›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30551220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C8877-CEA3-4F05-B280-261717B96722}" type="datetimeFigureOut">
              <a:rPr lang="es-SV" smtClean="0"/>
              <a:t>10/2/2022</a:t>
            </a:fld>
            <a:endParaRPr lang="es-SV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7E4A-6665-4470-9BC0-273B88004567}" type="slidenum">
              <a:rPr lang="es-SV" smtClean="0"/>
              <a:t>‹Nº›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10550824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C8877-CEA3-4F05-B280-261717B96722}" type="datetimeFigureOut">
              <a:rPr lang="es-SV" smtClean="0"/>
              <a:t>10/2/2022</a:t>
            </a:fld>
            <a:endParaRPr lang="es-SV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7E4A-6665-4470-9BC0-273B88004567}" type="slidenum">
              <a:rPr lang="es-SV" smtClean="0"/>
              <a:t>‹Nº›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29009661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C8877-CEA3-4F05-B280-261717B96722}" type="datetimeFigureOut">
              <a:rPr lang="es-SV" smtClean="0"/>
              <a:t>10/2/2022</a:t>
            </a:fld>
            <a:endParaRPr lang="es-SV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7E4A-6665-4470-9BC0-273B88004567}" type="slidenum">
              <a:rPr lang="es-SV" smtClean="0"/>
              <a:t>‹Nº›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11471781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C8877-CEA3-4F05-B280-261717B96722}" type="datetimeFigureOut">
              <a:rPr lang="es-SV" smtClean="0"/>
              <a:t>10/2/2022</a:t>
            </a:fld>
            <a:endParaRPr lang="es-SV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7E4A-6665-4470-9BC0-273B88004567}" type="slidenum">
              <a:rPr lang="es-SV" smtClean="0"/>
              <a:t>‹Nº›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31703877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C8877-CEA3-4F05-B280-261717B96722}" type="datetimeFigureOut">
              <a:rPr lang="es-SV" smtClean="0"/>
              <a:t>10/2/2022</a:t>
            </a:fld>
            <a:endParaRPr lang="es-SV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7E4A-6665-4470-9BC0-273B88004567}" type="slidenum">
              <a:rPr lang="es-SV" smtClean="0"/>
              <a:t>‹Nº›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12584655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C8877-CEA3-4F05-B280-261717B96722}" type="datetimeFigureOut">
              <a:rPr lang="es-SV" smtClean="0"/>
              <a:t>10/2/2022</a:t>
            </a:fld>
            <a:endParaRPr lang="es-SV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7E4A-6665-4470-9BC0-273B88004567}" type="slidenum">
              <a:rPr lang="es-SV" smtClean="0"/>
              <a:t>‹Nº›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22768349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C8877-CEA3-4F05-B280-261717B96722}" type="datetimeFigureOut">
              <a:rPr lang="es-SV" smtClean="0"/>
              <a:t>10/2/2022</a:t>
            </a:fld>
            <a:endParaRPr lang="es-SV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7E4A-6665-4470-9BC0-273B88004567}" type="slidenum">
              <a:rPr lang="es-SV" smtClean="0"/>
              <a:t>‹Nº›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18958242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C8877-CEA3-4F05-B280-261717B96722}" type="datetimeFigureOut">
              <a:rPr lang="es-SV" smtClean="0"/>
              <a:t>10/2/2022</a:t>
            </a:fld>
            <a:endParaRPr lang="es-SV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7E4A-6665-4470-9BC0-273B88004567}" type="slidenum">
              <a:rPr lang="es-SV" smtClean="0"/>
              <a:t>‹Nº›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21163104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SV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C8877-CEA3-4F05-B280-261717B96722}" type="datetimeFigureOut">
              <a:rPr lang="es-SV" smtClean="0"/>
              <a:t>10/2/2022</a:t>
            </a:fld>
            <a:endParaRPr lang="es-SV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7E4A-6665-4470-9BC0-273B88004567}" type="slidenum">
              <a:rPr lang="es-SV" smtClean="0"/>
              <a:t>‹Nº›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37411781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0C8877-CEA3-4F05-B280-261717B96722}" type="datetimeFigureOut">
              <a:rPr lang="es-SV" smtClean="0"/>
              <a:t>10/2/2022</a:t>
            </a:fld>
            <a:endParaRPr lang="es-SV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SV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F27E4A-6665-4470-9BC0-273B88004567}" type="slidenum">
              <a:rPr lang="es-SV" smtClean="0"/>
              <a:t>‹Nº›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37125865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S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slide" Target="slide21.xml"/><Relationship Id="rId13" Type="http://schemas.openxmlformats.org/officeDocument/2006/relationships/slide" Target="slide7.xml"/><Relationship Id="rId18" Type="http://schemas.openxmlformats.org/officeDocument/2006/relationships/slide" Target="slide11.xml"/><Relationship Id="rId26" Type="http://schemas.openxmlformats.org/officeDocument/2006/relationships/slide" Target="slide25.xml"/><Relationship Id="rId3" Type="http://schemas.openxmlformats.org/officeDocument/2006/relationships/slide" Target="slide3.xml"/><Relationship Id="rId21" Type="http://schemas.openxmlformats.org/officeDocument/2006/relationships/slide" Target="slide16.xml"/><Relationship Id="rId7" Type="http://schemas.openxmlformats.org/officeDocument/2006/relationships/slide" Target="slide20.xml"/><Relationship Id="rId12" Type="http://schemas.openxmlformats.org/officeDocument/2006/relationships/image" Target="../media/image1.jpeg"/><Relationship Id="rId17" Type="http://schemas.openxmlformats.org/officeDocument/2006/relationships/slide" Target="slide12.xml"/><Relationship Id="rId25" Type="http://schemas.openxmlformats.org/officeDocument/2006/relationships/slide" Target="slide15.xml"/><Relationship Id="rId2" Type="http://schemas.openxmlformats.org/officeDocument/2006/relationships/slide" Target="slide2.xml"/><Relationship Id="rId16" Type="http://schemas.openxmlformats.org/officeDocument/2006/relationships/slide" Target="slide10.xml"/><Relationship Id="rId20" Type="http://schemas.openxmlformats.org/officeDocument/2006/relationships/slide" Target="slide14.xml"/><Relationship Id="rId1" Type="http://schemas.openxmlformats.org/officeDocument/2006/relationships/slideLayout" Target="../slideLayouts/slideLayout6.xml"/><Relationship Id="rId6" Type="http://schemas.openxmlformats.org/officeDocument/2006/relationships/slide" Target="slide6.xml"/><Relationship Id="rId11" Type="http://schemas.openxmlformats.org/officeDocument/2006/relationships/slide" Target="slide24.xml"/><Relationship Id="rId24" Type="http://schemas.openxmlformats.org/officeDocument/2006/relationships/slide" Target="slide17.xml"/><Relationship Id="rId5" Type="http://schemas.openxmlformats.org/officeDocument/2006/relationships/slide" Target="slide5.xml"/><Relationship Id="rId15" Type="http://schemas.openxmlformats.org/officeDocument/2006/relationships/slide" Target="slide9.xml"/><Relationship Id="rId23" Type="http://schemas.openxmlformats.org/officeDocument/2006/relationships/slide" Target="slide18.xml"/><Relationship Id="rId10" Type="http://schemas.openxmlformats.org/officeDocument/2006/relationships/slide" Target="slide23.xml"/><Relationship Id="rId19" Type="http://schemas.openxmlformats.org/officeDocument/2006/relationships/slide" Target="slide13.xml"/><Relationship Id="rId4" Type="http://schemas.openxmlformats.org/officeDocument/2006/relationships/slide" Target="slide4.xml"/><Relationship Id="rId9" Type="http://schemas.openxmlformats.org/officeDocument/2006/relationships/slide" Target="slide22.xml"/><Relationship Id="rId14" Type="http://schemas.openxmlformats.org/officeDocument/2006/relationships/slide" Target="slide8.xml"/><Relationship Id="rId22" Type="http://schemas.openxmlformats.org/officeDocument/2006/relationships/slide" Target="slide19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4055476" y="908720"/>
            <a:ext cx="1152128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1200" dirty="0" smtClean="0">
                <a:hlinkClick r:id="rId2" action="ppaction://hlinksldjump"/>
              </a:rPr>
              <a:t>Junta Directiva</a:t>
            </a:r>
            <a:endParaRPr lang="es-SV" sz="1200" dirty="0"/>
          </a:p>
        </p:txBody>
      </p:sp>
      <p:cxnSp>
        <p:nvCxnSpPr>
          <p:cNvPr id="6" name="5 Conector recto"/>
          <p:cNvCxnSpPr/>
          <p:nvPr/>
        </p:nvCxnSpPr>
        <p:spPr>
          <a:xfrm>
            <a:off x="4631540" y="1268760"/>
            <a:ext cx="0" cy="2880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7 Conector recto"/>
          <p:cNvCxnSpPr/>
          <p:nvPr/>
        </p:nvCxnSpPr>
        <p:spPr>
          <a:xfrm>
            <a:off x="4631540" y="1412776"/>
            <a:ext cx="86409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9 Conector recto"/>
          <p:cNvCxnSpPr/>
          <p:nvPr/>
        </p:nvCxnSpPr>
        <p:spPr>
          <a:xfrm>
            <a:off x="3923928" y="1412776"/>
            <a:ext cx="864096" cy="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8 Rectángulo"/>
          <p:cNvSpPr/>
          <p:nvPr/>
        </p:nvSpPr>
        <p:spPr>
          <a:xfrm>
            <a:off x="2547609" y="1340768"/>
            <a:ext cx="1368152" cy="288032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1200" dirty="0" smtClean="0">
                <a:solidFill>
                  <a:schemeClr val="tx1"/>
                </a:solidFill>
                <a:hlinkClick r:id="rId3" action="ppaction://hlinksldjump"/>
              </a:rPr>
              <a:t>Comité Consultivo</a:t>
            </a:r>
            <a:endParaRPr lang="es-SV" sz="1200" dirty="0">
              <a:solidFill>
                <a:schemeClr val="tx1"/>
              </a:solidFill>
            </a:endParaRPr>
          </a:p>
        </p:txBody>
      </p:sp>
      <p:sp>
        <p:nvSpPr>
          <p:cNvPr id="11" name="10 Rectángulo"/>
          <p:cNvSpPr/>
          <p:nvPr/>
        </p:nvSpPr>
        <p:spPr>
          <a:xfrm>
            <a:off x="5470104" y="1268760"/>
            <a:ext cx="1334144" cy="432048"/>
          </a:xfrm>
          <a:prstGeom prst="rect">
            <a:avLst/>
          </a:prstGeom>
          <a:solidFill>
            <a:srgbClr val="ECF4BE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1000" dirty="0" smtClean="0">
                <a:solidFill>
                  <a:schemeClr val="tx1"/>
                </a:solidFill>
                <a:hlinkClick r:id="rId4" action="ppaction://hlinksldjump"/>
              </a:rPr>
              <a:t>Unidad de Auditoría Interna</a:t>
            </a:r>
            <a:endParaRPr lang="es-SV" sz="1000" dirty="0">
              <a:solidFill>
                <a:schemeClr val="tx1"/>
              </a:solidFill>
            </a:endParaRPr>
          </a:p>
        </p:txBody>
      </p:sp>
      <p:sp>
        <p:nvSpPr>
          <p:cNvPr id="12" name="11 Rectángulo"/>
          <p:cNvSpPr/>
          <p:nvPr/>
        </p:nvSpPr>
        <p:spPr>
          <a:xfrm>
            <a:off x="4067944" y="1556792"/>
            <a:ext cx="1152128" cy="648072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numCol="2" rtlCol="0" anchor="t" anchorCtr="0"/>
          <a:lstStyle/>
          <a:p>
            <a:pPr algn="ctr"/>
            <a:r>
              <a:rPr lang="es-SV" sz="800" dirty="0" smtClean="0">
                <a:solidFill>
                  <a:schemeClr val="tx1"/>
                </a:solidFill>
                <a:hlinkClick r:id="rId5" action="ppaction://hlinksldjump"/>
              </a:rPr>
              <a:t>Secretaría Ejecutiva      </a:t>
            </a:r>
            <a:endParaRPr lang="es-SV" sz="800" dirty="0" smtClean="0">
              <a:solidFill>
                <a:schemeClr val="tx1"/>
              </a:solidFill>
            </a:endParaRPr>
          </a:p>
          <a:p>
            <a:pPr algn="ctr"/>
            <a:endParaRPr lang="es-SV" sz="800" dirty="0">
              <a:solidFill>
                <a:schemeClr val="tx1"/>
              </a:solidFill>
            </a:endParaRPr>
          </a:p>
          <a:p>
            <a:pPr algn="ctr"/>
            <a:endParaRPr lang="es-SV" sz="800" dirty="0" smtClean="0">
              <a:solidFill>
                <a:schemeClr val="tx1"/>
              </a:solidFill>
            </a:endParaRPr>
          </a:p>
          <a:p>
            <a:pPr algn="ctr"/>
            <a:endParaRPr lang="es-SV" sz="800" dirty="0" smtClean="0">
              <a:solidFill>
                <a:schemeClr val="tx1"/>
              </a:solidFill>
            </a:endParaRPr>
          </a:p>
          <a:p>
            <a:pPr algn="ctr"/>
            <a:endParaRPr lang="es-SV" sz="800" dirty="0">
              <a:solidFill>
                <a:schemeClr val="tx1"/>
              </a:solidFill>
            </a:endParaRPr>
          </a:p>
          <a:p>
            <a:pPr algn="ctr"/>
            <a:endParaRPr lang="es-SV" sz="800" dirty="0" smtClean="0">
              <a:solidFill>
                <a:schemeClr val="tx1"/>
              </a:solidFill>
            </a:endParaRPr>
          </a:p>
          <a:p>
            <a:pPr algn="ctr"/>
            <a:endParaRPr lang="es-SV" sz="800" dirty="0">
              <a:solidFill>
                <a:schemeClr val="tx1"/>
              </a:solidFill>
            </a:endParaRPr>
          </a:p>
          <a:p>
            <a:pPr algn="ctr"/>
            <a:r>
              <a:rPr lang="es-SV" sz="800" dirty="0" smtClean="0">
                <a:solidFill>
                  <a:schemeClr val="tx1"/>
                </a:solidFill>
              </a:rPr>
              <a:t>   </a:t>
            </a:r>
            <a:r>
              <a:rPr lang="es-SV" sz="800" dirty="0" smtClean="0">
                <a:solidFill>
                  <a:schemeClr val="tx1"/>
                </a:solidFill>
                <a:hlinkClick r:id="rId6" action="ppaction://hlinksldjump"/>
              </a:rPr>
              <a:t>Sub       Secretaría Ejecutiva</a:t>
            </a:r>
            <a:endParaRPr lang="es-SV" sz="800" dirty="0" smtClean="0">
              <a:solidFill>
                <a:schemeClr val="tx1"/>
              </a:solidFill>
            </a:endParaRPr>
          </a:p>
          <a:p>
            <a:pPr algn="ctr"/>
            <a:endParaRPr lang="es-SV" sz="800" dirty="0">
              <a:solidFill>
                <a:schemeClr val="tx1"/>
              </a:solidFill>
            </a:endParaRPr>
          </a:p>
        </p:txBody>
      </p:sp>
      <p:cxnSp>
        <p:nvCxnSpPr>
          <p:cNvPr id="14" name="13 Conector recto"/>
          <p:cNvCxnSpPr/>
          <p:nvPr/>
        </p:nvCxnSpPr>
        <p:spPr>
          <a:xfrm flipV="1">
            <a:off x="4034485" y="1556792"/>
            <a:ext cx="1152128" cy="64807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15 Conector recto"/>
          <p:cNvCxnSpPr>
            <a:stCxn id="12" idx="2"/>
          </p:cNvCxnSpPr>
          <p:nvPr/>
        </p:nvCxnSpPr>
        <p:spPr>
          <a:xfrm flipH="1">
            <a:off x="4631540" y="2204864"/>
            <a:ext cx="12468" cy="4320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17 Conector recto"/>
          <p:cNvCxnSpPr/>
          <p:nvPr/>
        </p:nvCxnSpPr>
        <p:spPr>
          <a:xfrm flipH="1">
            <a:off x="1312395" y="2492896"/>
            <a:ext cx="331236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20 Conector recto"/>
          <p:cNvCxnSpPr/>
          <p:nvPr/>
        </p:nvCxnSpPr>
        <p:spPr>
          <a:xfrm>
            <a:off x="1331640" y="2480715"/>
            <a:ext cx="0" cy="318053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22 Conector recto"/>
          <p:cNvCxnSpPr/>
          <p:nvPr/>
        </p:nvCxnSpPr>
        <p:spPr>
          <a:xfrm>
            <a:off x="1331640" y="5661248"/>
            <a:ext cx="366803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26 Conector recto"/>
          <p:cNvCxnSpPr/>
          <p:nvPr/>
        </p:nvCxnSpPr>
        <p:spPr>
          <a:xfrm>
            <a:off x="4067944" y="5661247"/>
            <a:ext cx="1" cy="14401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27 Conector recto"/>
          <p:cNvCxnSpPr/>
          <p:nvPr/>
        </p:nvCxnSpPr>
        <p:spPr>
          <a:xfrm>
            <a:off x="1403648" y="5661248"/>
            <a:ext cx="0" cy="1440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28 Conector recto"/>
          <p:cNvCxnSpPr/>
          <p:nvPr/>
        </p:nvCxnSpPr>
        <p:spPr>
          <a:xfrm>
            <a:off x="3131840" y="5661248"/>
            <a:ext cx="0" cy="1440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25 Rectángulo"/>
          <p:cNvSpPr/>
          <p:nvPr/>
        </p:nvSpPr>
        <p:spPr>
          <a:xfrm>
            <a:off x="971601" y="5830526"/>
            <a:ext cx="783168" cy="622810"/>
          </a:xfrm>
          <a:prstGeom prst="rect">
            <a:avLst/>
          </a:prstGeom>
          <a:solidFill>
            <a:srgbClr val="ECF4BE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850" dirty="0" smtClean="0">
                <a:solidFill>
                  <a:schemeClr val="tx1"/>
                </a:solidFill>
                <a:hlinkClick r:id="rId7" action="ppaction://hlinksldjump"/>
              </a:rPr>
              <a:t>Unidad de acceso a la Información Publica</a:t>
            </a:r>
            <a:endParaRPr lang="es-SV" sz="850" dirty="0">
              <a:solidFill>
                <a:schemeClr val="tx1"/>
              </a:solidFill>
            </a:endParaRPr>
          </a:p>
        </p:txBody>
      </p:sp>
      <p:sp>
        <p:nvSpPr>
          <p:cNvPr id="32" name="31 Rectángulo"/>
          <p:cNvSpPr/>
          <p:nvPr/>
        </p:nvSpPr>
        <p:spPr>
          <a:xfrm>
            <a:off x="1835696" y="5833402"/>
            <a:ext cx="783168" cy="619934"/>
          </a:xfrm>
          <a:prstGeom prst="rect">
            <a:avLst/>
          </a:prstGeom>
          <a:solidFill>
            <a:srgbClr val="ECF4BE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700" dirty="0" smtClean="0">
                <a:solidFill>
                  <a:schemeClr val="tx1"/>
                </a:solidFill>
                <a:hlinkClick r:id="rId8" action="ppaction://hlinksldjump"/>
              </a:rPr>
              <a:t>Unidad de Comunicaciones</a:t>
            </a:r>
            <a:endParaRPr lang="es-SV" sz="700" dirty="0">
              <a:solidFill>
                <a:schemeClr val="tx1"/>
              </a:solidFill>
            </a:endParaRPr>
          </a:p>
        </p:txBody>
      </p:sp>
      <p:sp>
        <p:nvSpPr>
          <p:cNvPr id="33" name="32 Rectángulo"/>
          <p:cNvSpPr/>
          <p:nvPr/>
        </p:nvSpPr>
        <p:spPr>
          <a:xfrm>
            <a:off x="2740166" y="5820257"/>
            <a:ext cx="783347" cy="633079"/>
          </a:xfrm>
          <a:prstGeom prst="rect">
            <a:avLst/>
          </a:prstGeom>
          <a:solidFill>
            <a:srgbClr val="ECF4BE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850" dirty="0" smtClean="0">
                <a:solidFill>
                  <a:schemeClr val="tx1"/>
                </a:solidFill>
                <a:hlinkClick r:id="rId9" action="ppaction://hlinksldjump"/>
              </a:rPr>
              <a:t>Unidad de Asesoría Jurídica</a:t>
            </a:r>
            <a:endParaRPr lang="es-SV" sz="850" dirty="0">
              <a:solidFill>
                <a:schemeClr val="tx1"/>
              </a:solidFill>
            </a:endParaRPr>
          </a:p>
        </p:txBody>
      </p:sp>
      <p:sp>
        <p:nvSpPr>
          <p:cNvPr id="34" name="33 Rectángulo"/>
          <p:cNvSpPr/>
          <p:nvPr/>
        </p:nvSpPr>
        <p:spPr>
          <a:xfrm>
            <a:off x="3572629" y="5808139"/>
            <a:ext cx="855355" cy="645197"/>
          </a:xfrm>
          <a:prstGeom prst="rect">
            <a:avLst/>
          </a:prstGeom>
          <a:solidFill>
            <a:srgbClr val="ECF4BE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800" dirty="0" smtClean="0">
                <a:solidFill>
                  <a:schemeClr val="tx1"/>
                </a:solidFill>
                <a:hlinkClick r:id="rId10" action="ppaction://hlinksldjump"/>
              </a:rPr>
              <a:t>Unidad de Adquisiciones y Contrataciones Institucionales</a:t>
            </a:r>
            <a:endParaRPr lang="es-SV" sz="800" dirty="0">
              <a:solidFill>
                <a:schemeClr val="tx1"/>
              </a:solidFill>
            </a:endParaRPr>
          </a:p>
        </p:txBody>
      </p:sp>
      <p:sp>
        <p:nvSpPr>
          <p:cNvPr id="42" name="41 Rectángulo"/>
          <p:cNvSpPr/>
          <p:nvPr/>
        </p:nvSpPr>
        <p:spPr>
          <a:xfrm>
            <a:off x="8172400" y="4092128"/>
            <a:ext cx="752001" cy="633016"/>
          </a:xfrm>
          <a:prstGeom prst="rect">
            <a:avLst/>
          </a:prstGeom>
          <a:solidFill>
            <a:srgbClr val="ECF4BE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800" dirty="0" smtClean="0">
                <a:solidFill>
                  <a:schemeClr val="tx1"/>
                </a:solidFill>
                <a:hlinkClick r:id="rId11" action="ppaction://hlinksldjump"/>
              </a:rPr>
              <a:t>Unidad de Gestión Documental y Archivo</a:t>
            </a:r>
            <a:endParaRPr lang="es-SV" sz="800" dirty="0">
              <a:solidFill>
                <a:schemeClr val="tx1"/>
              </a:solidFill>
            </a:endParaRPr>
          </a:p>
        </p:txBody>
      </p:sp>
      <p:sp>
        <p:nvSpPr>
          <p:cNvPr id="43" name="42 Rectángulo"/>
          <p:cNvSpPr/>
          <p:nvPr/>
        </p:nvSpPr>
        <p:spPr>
          <a:xfrm>
            <a:off x="251520" y="404664"/>
            <a:ext cx="1800200" cy="163655"/>
          </a:xfrm>
          <a:prstGeom prst="rect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1200" dirty="0" smtClean="0"/>
              <a:t>Jerarquía Nivel 1</a:t>
            </a:r>
            <a:endParaRPr lang="es-SV" sz="1200" dirty="0"/>
          </a:p>
        </p:txBody>
      </p:sp>
      <p:sp>
        <p:nvSpPr>
          <p:cNvPr id="46" name="45 Rectángulo"/>
          <p:cNvSpPr/>
          <p:nvPr/>
        </p:nvSpPr>
        <p:spPr>
          <a:xfrm>
            <a:off x="251520" y="602686"/>
            <a:ext cx="1800200" cy="180020"/>
          </a:xfrm>
          <a:prstGeom prst="rect">
            <a:avLst/>
          </a:prstGeom>
          <a:solidFill>
            <a:schemeClr val="accent6">
              <a:lumMod val="75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1200" dirty="0" smtClean="0">
                <a:solidFill>
                  <a:schemeClr val="tx1"/>
                </a:solidFill>
              </a:rPr>
              <a:t>Jerarquía Nivel 2</a:t>
            </a:r>
            <a:endParaRPr lang="es-SV" sz="1200" dirty="0">
              <a:solidFill>
                <a:schemeClr val="tx1"/>
              </a:solidFill>
            </a:endParaRPr>
          </a:p>
        </p:txBody>
      </p:sp>
      <p:sp>
        <p:nvSpPr>
          <p:cNvPr id="47" name="46 Rectángulo"/>
          <p:cNvSpPr/>
          <p:nvPr/>
        </p:nvSpPr>
        <p:spPr>
          <a:xfrm>
            <a:off x="251520" y="818710"/>
            <a:ext cx="1800200" cy="180020"/>
          </a:xfrm>
          <a:prstGeom prst="rect">
            <a:avLst/>
          </a:prstGeom>
          <a:solidFill>
            <a:srgbClr val="92D050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1200" dirty="0" smtClean="0">
                <a:solidFill>
                  <a:schemeClr val="tx1"/>
                </a:solidFill>
              </a:rPr>
              <a:t>Direcciones</a:t>
            </a:r>
            <a:endParaRPr lang="es-SV" sz="1200" dirty="0">
              <a:solidFill>
                <a:schemeClr val="tx1"/>
              </a:solidFill>
            </a:endParaRPr>
          </a:p>
        </p:txBody>
      </p:sp>
      <p:sp>
        <p:nvSpPr>
          <p:cNvPr id="48" name="47 Rectángulo"/>
          <p:cNvSpPr/>
          <p:nvPr/>
        </p:nvSpPr>
        <p:spPr>
          <a:xfrm>
            <a:off x="251520" y="1052736"/>
            <a:ext cx="1800200" cy="180020"/>
          </a:xfrm>
          <a:prstGeom prst="rect">
            <a:avLst/>
          </a:prstGeom>
          <a:solidFill>
            <a:srgbClr val="FFFF00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1200" dirty="0" smtClean="0">
                <a:solidFill>
                  <a:schemeClr val="tx1"/>
                </a:solidFill>
              </a:rPr>
              <a:t>Subdirecciones</a:t>
            </a:r>
            <a:endParaRPr lang="es-SV" sz="1200" dirty="0">
              <a:solidFill>
                <a:schemeClr val="tx1"/>
              </a:solidFill>
            </a:endParaRPr>
          </a:p>
        </p:txBody>
      </p:sp>
      <p:sp>
        <p:nvSpPr>
          <p:cNvPr id="49" name="48 Rectángulo"/>
          <p:cNvSpPr/>
          <p:nvPr/>
        </p:nvSpPr>
        <p:spPr>
          <a:xfrm>
            <a:off x="251520" y="1268760"/>
            <a:ext cx="1800200" cy="18002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1200" dirty="0" smtClean="0">
                <a:solidFill>
                  <a:schemeClr val="tx1"/>
                </a:solidFill>
              </a:rPr>
              <a:t>Departamentos</a:t>
            </a:r>
            <a:endParaRPr lang="es-SV" sz="1200" dirty="0">
              <a:solidFill>
                <a:schemeClr val="tx1"/>
              </a:solidFill>
            </a:endParaRPr>
          </a:p>
        </p:txBody>
      </p:sp>
      <p:sp>
        <p:nvSpPr>
          <p:cNvPr id="50" name="49 Rectángulo"/>
          <p:cNvSpPr/>
          <p:nvPr/>
        </p:nvSpPr>
        <p:spPr>
          <a:xfrm>
            <a:off x="251520" y="1520788"/>
            <a:ext cx="1800200" cy="180020"/>
          </a:xfrm>
          <a:prstGeom prst="rect">
            <a:avLst/>
          </a:prstGeom>
          <a:blipFill>
            <a:blip r:embed="rId12"/>
            <a:tile tx="0" ty="0" sx="100000" sy="100000" flip="none" algn="tl"/>
          </a:blip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1200" dirty="0" smtClean="0">
                <a:solidFill>
                  <a:schemeClr val="tx1"/>
                </a:solidFill>
              </a:rPr>
              <a:t>Asesoría/consulta</a:t>
            </a:r>
            <a:r>
              <a:rPr lang="es-SV" sz="1200" dirty="0" smtClean="0"/>
              <a:t> </a:t>
            </a:r>
            <a:endParaRPr lang="es-SV" sz="1200" dirty="0"/>
          </a:p>
        </p:txBody>
      </p:sp>
      <p:sp>
        <p:nvSpPr>
          <p:cNvPr id="51" name="50 Rectángulo"/>
          <p:cNvSpPr/>
          <p:nvPr/>
        </p:nvSpPr>
        <p:spPr>
          <a:xfrm>
            <a:off x="251520" y="1772816"/>
            <a:ext cx="1800200" cy="180020"/>
          </a:xfrm>
          <a:prstGeom prst="rect">
            <a:avLst/>
          </a:prstGeom>
          <a:solidFill>
            <a:srgbClr val="ECF4BE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1200" dirty="0" smtClean="0">
                <a:solidFill>
                  <a:schemeClr val="tx1"/>
                </a:solidFill>
              </a:rPr>
              <a:t>Jerarquía Nivel 1</a:t>
            </a:r>
            <a:endParaRPr lang="es-SV" sz="1200" dirty="0">
              <a:solidFill>
                <a:schemeClr val="tx1"/>
              </a:solidFill>
            </a:endParaRPr>
          </a:p>
        </p:txBody>
      </p:sp>
      <p:sp>
        <p:nvSpPr>
          <p:cNvPr id="59" name="58 Rectángulo"/>
          <p:cNvSpPr/>
          <p:nvPr/>
        </p:nvSpPr>
        <p:spPr>
          <a:xfrm>
            <a:off x="1403648" y="2924944"/>
            <a:ext cx="852279" cy="720080"/>
          </a:xfrm>
          <a:prstGeom prst="rect">
            <a:avLst/>
          </a:prstGeom>
          <a:solidFill>
            <a:srgbClr val="92D050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900" dirty="0" smtClean="0">
                <a:solidFill>
                  <a:schemeClr val="tx1"/>
                </a:solidFill>
                <a:hlinkClick r:id="rId13" action="ppaction://hlinksldjump"/>
              </a:rPr>
              <a:t>Dirección de Mercado Eléctrico</a:t>
            </a:r>
            <a:endParaRPr lang="es-SV" sz="900" dirty="0">
              <a:solidFill>
                <a:schemeClr val="tx1"/>
              </a:solidFill>
            </a:endParaRPr>
          </a:p>
        </p:txBody>
      </p:sp>
      <p:cxnSp>
        <p:nvCxnSpPr>
          <p:cNvPr id="63" name="62 Conector recto"/>
          <p:cNvCxnSpPr/>
          <p:nvPr/>
        </p:nvCxnSpPr>
        <p:spPr>
          <a:xfrm flipH="1">
            <a:off x="1837121" y="2615380"/>
            <a:ext cx="5912752" cy="215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9" name="1028 Conector recto"/>
          <p:cNvCxnSpPr/>
          <p:nvPr/>
        </p:nvCxnSpPr>
        <p:spPr>
          <a:xfrm>
            <a:off x="1837121" y="2650687"/>
            <a:ext cx="0" cy="27425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69 Conector recto"/>
          <p:cNvCxnSpPr/>
          <p:nvPr/>
        </p:nvCxnSpPr>
        <p:spPr>
          <a:xfrm>
            <a:off x="2771799" y="2637897"/>
            <a:ext cx="1" cy="28704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70 Conector recto"/>
          <p:cNvCxnSpPr/>
          <p:nvPr/>
        </p:nvCxnSpPr>
        <p:spPr>
          <a:xfrm>
            <a:off x="3707904" y="2615380"/>
            <a:ext cx="0" cy="3095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71 Conector recto"/>
          <p:cNvCxnSpPr/>
          <p:nvPr/>
        </p:nvCxnSpPr>
        <p:spPr>
          <a:xfrm>
            <a:off x="4742866" y="2615380"/>
            <a:ext cx="0" cy="3095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72 Conector recto"/>
          <p:cNvCxnSpPr/>
          <p:nvPr/>
        </p:nvCxnSpPr>
        <p:spPr>
          <a:xfrm>
            <a:off x="5724128" y="2615380"/>
            <a:ext cx="0" cy="3095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73 Conector recto"/>
          <p:cNvCxnSpPr/>
          <p:nvPr/>
        </p:nvCxnSpPr>
        <p:spPr>
          <a:xfrm>
            <a:off x="6588224" y="2615380"/>
            <a:ext cx="0" cy="3095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74 Conector recto"/>
          <p:cNvCxnSpPr/>
          <p:nvPr/>
        </p:nvCxnSpPr>
        <p:spPr>
          <a:xfrm>
            <a:off x="7740352" y="2615380"/>
            <a:ext cx="0" cy="3095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81 Rectángulo"/>
          <p:cNvSpPr/>
          <p:nvPr/>
        </p:nvSpPr>
        <p:spPr>
          <a:xfrm>
            <a:off x="2345660" y="2905708"/>
            <a:ext cx="852279" cy="739316"/>
          </a:xfrm>
          <a:prstGeom prst="rect">
            <a:avLst/>
          </a:prstGeom>
          <a:solidFill>
            <a:srgbClr val="92D050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800" dirty="0" smtClean="0">
                <a:solidFill>
                  <a:schemeClr val="tx1"/>
                </a:solidFill>
                <a:hlinkClick r:id="rId14" action="ppaction://hlinksldjump"/>
              </a:rPr>
              <a:t>Dirección de </a:t>
            </a:r>
            <a:r>
              <a:rPr lang="es-SV" sz="900" dirty="0" smtClean="0">
                <a:solidFill>
                  <a:schemeClr val="tx1"/>
                </a:solidFill>
                <a:hlinkClick r:id="rId14" action="ppaction://hlinksldjump"/>
              </a:rPr>
              <a:t>Combustible</a:t>
            </a:r>
            <a:r>
              <a:rPr lang="es-SV" sz="800" dirty="0" smtClean="0">
                <a:solidFill>
                  <a:schemeClr val="tx1"/>
                </a:solidFill>
                <a:hlinkClick r:id="rId14" action="ppaction://hlinksldjump"/>
              </a:rPr>
              <a:t> </a:t>
            </a:r>
            <a:endParaRPr lang="es-SV" sz="800" dirty="0">
              <a:solidFill>
                <a:schemeClr val="tx1"/>
              </a:solidFill>
            </a:endParaRPr>
          </a:p>
        </p:txBody>
      </p:sp>
      <p:sp>
        <p:nvSpPr>
          <p:cNvPr id="83" name="82 Rectángulo"/>
          <p:cNvSpPr/>
          <p:nvPr/>
        </p:nvSpPr>
        <p:spPr>
          <a:xfrm>
            <a:off x="3287673" y="2945968"/>
            <a:ext cx="852279" cy="699056"/>
          </a:xfrm>
          <a:prstGeom prst="rect">
            <a:avLst/>
          </a:prstGeom>
          <a:solidFill>
            <a:srgbClr val="92D050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900" dirty="0" smtClean="0">
                <a:solidFill>
                  <a:schemeClr val="tx1"/>
                </a:solidFill>
                <a:hlinkClick r:id="rId15" action="ppaction://hlinksldjump"/>
              </a:rPr>
              <a:t>Dirección de Acceso y Equidad Energética </a:t>
            </a:r>
            <a:endParaRPr lang="es-SV" sz="900" dirty="0">
              <a:solidFill>
                <a:schemeClr val="tx1"/>
              </a:solidFill>
            </a:endParaRPr>
          </a:p>
        </p:txBody>
      </p:sp>
      <p:sp>
        <p:nvSpPr>
          <p:cNvPr id="84" name="83 Rectángulo"/>
          <p:cNvSpPr/>
          <p:nvPr/>
        </p:nvSpPr>
        <p:spPr>
          <a:xfrm>
            <a:off x="4273915" y="2899108"/>
            <a:ext cx="852279" cy="745916"/>
          </a:xfrm>
          <a:prstGeom prst="rect">
            <a:avLst/>
          </a:prstGeom>
          <a:solidFill>
            <a:srgbClr val="92D050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900" dirty="0" smtClean="0">
                <a:solidFill>
                  <a:schemeClr val="tx1"/>
                </a:solidFill>
                <a:hlinkClick r:id="rId16" action="ppaction://hlinksldjump"/>
              </a:rPr>
              <a:t>Dirección de Desarrollo  de Recursos Renovables</a:t>
            </a:r>
            <a:endParaRPr lang="es-SV" sz="900" dirty="0">
              <a:solidFill>
                <a:schemeClr val="tx1"/>
              </a:solidFill>
            </a:endParaRPr>
          </a:p>
        </p:txBody>
      </p:sp>
      <p:sp>
        <p:nvSpPr>
          <p:cNvPr id="85" name="84 Rectángulo"/>
          <p:cNvSpPr/>
          <p:nvPr/>
        </p:nvSpPr>
        <p:spPr>
          <a:xfrm>
            <a:off x="6210609" y="2920640"/>
            <a:ext cx="852279" cy="724384"/>
          </a:xfrm>
          <a:prstGeom prst="rect">
            <a:avLst/>
          </a:prstGeom>
          <a:solidFill>
            <a:srgbClr val="92D050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900" dirty="0" smtClean="0">
                <a:solidFill>
                  <a:schemeClr val="tx1"/>
                </a:solidFill>
                <a:hlinkClick r:id="rId17" action="ppaction://hlinksldjump"/>
              </a:rPr>
              <a:t>Dirección de Planificación y Seguimiento a la Gestión Institucional</a:t>
            </a:r>
            <a:endParaRPr lang="es-SV" sz="900" dirty="0">
              <a:solidFill>
                <a:schemeClr val="tx1"/>
              </a:solidFill>
            </a:endParaRPr>
          </a:p>
        </p:txBody>
      </p:sp>
      <p:sp>
        <p:nvSpPr>
          <p:cNvPr id="86" name="85 Rectángulo"/>
          <p:cNvSpPr/>
          <p:nvPr/>
        </p:nvSpPr>
        <p:spPr>
          <a:xfrm>
            <a:off x="5220072" y="2926896"/>
            <a:ext cx="852279" cy="718128"/>
          </a:xfrm>
          <a:prstGeom prst="rect">
            <a:avLst/>
          </a:prstGeom>
          <a:solidFill>
            <a:srgbClr val="92D050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900" dirty="0" smtClean="0">
                <a:solidFill>
                  <a:schemeClr val="tx1"/>
                </a:solidFill>
                <a:hlinkClick r:id="rId18" action="ppaction://hlinksldjump"/>
              </a:rPr>
              <a:t>Dirección de Eficiencia Energética</a:t>
            </a:r>
            <a:endParaRPr lang="es-SV" sz="900" dirty="0">
              <a:solidFill>
                <a:schemeClr val="tx1"/>
              </a:solidFill>
            </a:endParaRPr>
          </a:p>
        </p:txBody>
      </p:sp>
      <p:sp>
        <p:nvSpPr>
          <p:cNvPr id="87" name="86 Rectángulo"/>
          <p:cNvSpPr/>
          <p:nvPr/>
        </p:nvSpPr>
        <p:spPr>
          <a:xfrm>
            <a:off x="7308304" y="2945968"/>
            <a:ext cx="924287" cy="699056"/>
          </a:xfrm>
          <a:prstGeom prst="rect">
            <a:avLst/>
          </a:prstGeom>
          <a:solidFill>
            <a:srgbClr val="92D050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900" dirty="0" smtClean="0">
                <a:solidFill>
                  <a:schemeClr val="tx1"/>
                </a:solidFill>
                <a:hlinkClick r:id="rId19" action="ppaction://hlinksldjump"/>
              </a:rPr>
              <a:t>Dirección de Finanzas y Administración</a:t>
            </a:r>
            <a:endParaRPr lang="es-SV" sz="900" dirty="0">
              <a:solidFill>
                <a:schemeClr val="tx1"/>
              </a:solidFill>
            </a:endParaRPr>
          </a:p>
        </p:txBody>
      </p:sp>
      <p:sp>
        <p:nvSpPr>
          <p:cNvPr id="103" name="102 Rectángulo"/>
          <p:cNvSpPr/>
          <p:nvPr/>
        </p:nvSpPr>
        <p:spPr>
          <a:xfrm>
            <a:off x="3707904" y="4046261"/>
            <a:ext cx="1203899" cy="678883"/>
          </a:xfrm>
          <a:prstGeom prst="rect">
            <a:avLst/>
          </a:prstGeom>
          <a:solidFill>
            <a:srgbClr val="FFFF00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900" dirty="0" smtClean="0">
                <a:solidFill>
                  <a:schemeClr val="tx1"/>
                </a:solidFill>
                <a:hlinkClick r:id="rId20" action="ppaction://hlinksldjump"/>
              </a:rPr>
              <a:t>Sub Dirección  de Planificación Informática  Energética </a:t>
            </a:r>
            <a:endParaRPr lang="es-SV" sz="900" dirty="0">
              <a:solidFill>
                <a:schemeClr val="tx1"/>
              </a:solidFill>
            </a:endParaRPr>
          </a:p>
        </p:txBody>
      </p:sp>
      <p:cxnSp>
        <p:nvCxnSpPr>
          <p:cNvPr id="1040" name="1039 Conector recto"/>
          <p:cNvCxnSpPr/>
          <p:nvPr/>
        </p:nvCxnSpPr>
        <p:spPr>
          <a:xfrm flipH="1">
            <a:off x="7812360" y="3645024"/>
            <a:ext cx="1" cy="115212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6" name="105 Rectángulo"/>
          <p:cNvSpPr/>
          <p:nvPr/>
        </p:nvSpPr>
        <p:spPr>
          <a:xfrm>
            <a:off x="3851920" y="4936864"/>
            <a:ext cx="923636" cy="58036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900" dirty="0" smtClean="0">
                <a:solidFill>
                  <a:schemeClr val="tx1"/>
                </a:solidFill>
                <a:hlinkClick r:id="rId21" action="ppaction://hlinksldjump"/>
              </a:rPr>
              <a:t>Departamento de Tesorería</a:t>
            </a:r>
            <a:endParaRPr lang="es-SV" sz="900" dirty="0">
              <a:solidFill>
                <a:schemeClr val="tx1"/>
              </a:solidFill>
            </a:endParaRPr>
          </a:p>
        </p:txBody>
      </p:sp>
      <p:sp>
        <p:nvSpPr>
          <p:cNvPr id="107" name="106 Rectángulo"/>
          <p:cNvSpPr/>
          <p:nvPr/>
        </p:nvSpPr>
        <p:spPr>
          <a:xfrm>
            <a:off x="6948264" y="4936864"/>
            <a:ext cx="889996" cy="58036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900" dirty="0" smtClean="0">
                <a:solidFill>
                  <a:schemeClr val="tx1"/>
                </a:solidFill>
                <a:hlinkClick r:id="rId22" action="ppaction://hlinksldjump"/>
              </a:rPr>
              <a:t>Departamento de Administración </a:t>
            </a:r>
            <a:endParaRPr lang="es-SV" sz="900" dirty="0">
              <a:solidFill>
                <a:schemeClr val="tx1"/>
              </a:solidFill>
            </a:endParaRPr>
          </a:p>
        </p:txBody>
      </p:sp>
      <p:sp>
        <p:nvSpPr>
          <p:cNvPr id="108" name="107 Rectángulo"/>
          <p:cNvSpPr/>
          <p:nvPr/>
        </p:nvSpPr>
        <p:spPr>
          <a:xfrm>
            <a:off x="5940152" y="4936864"/>
            <a:ext cx="903549" cy="58036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900" dirty="0" smtClean="0">
                <a:solidFill>
                  <a:schemeClr val="tx1"/>
                </a:solidFill>
                <a:hlinkClick r:id="rId23" action="ppaction://hlinksldjump"/>
              </a:rPr>
              <a:t>Departamento de  Contabilidad</a:t>
            </a:r>
            <a:endParaRPr lang="es-SV" sz="900" dirty="0">
              <a:solidFill>
                <a:schemeClr val="tx1"/>
              </a:solidFill>
            </a:endParaRPr>
          </a:p>
        </p:txBody>
      </p:sp>
      <p:sp>
        <p:nvSpPr>
          <p:cNvPr id="111" name="110 Rectángulo"/>
          <p:cNvSpPr/>
          <p:nvPr/>
        </p:nvSpPr>
        <p:spPr>
          <a:xfrm>
            <a:off x="4932040" y="4936864"/>
            <a:ext cx="886016" cy="58036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900" dirty="0" smtClean="0">
                <a:solidFill>
                  <a:schemeClr val="tx1"/>
                </a:solidFill>
                <a:hlinkClick r:id="rId24" action="ppaction://hlinksldjump"/>
              </a:rPr>
              <a:t>Departamento de Presupuesto</a:t>
            </a:r>
            <a:endParaRPr lang="es-SV" sz="900" dirty="0">
              <a:solidFill>
                <a:schemeClr val="tx1"/>
              </a:solidFill>
            </a:endParaRPr>
          </a:p>
        </p:txBody>
      </p:sp>
      <p:cxnSp>
        <p:nvCxnSpPr>
          <p:cNvPr id="1043" name="1042 Conector recto"/>
          <p:cNvCxnSpPr/>
          <p:nvPr/>
        </p:nvCxnSpPr>
        <p:spPr>
          <a:xfrm>
            <a:off x="4283968" y="4797151"/>
            <a:ext cx="3534484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0" name="1049 Conector recto"/>
          <p:cNvCxnSpPr/>
          <p:nvPr/>
        </p:nvCxnSpPr>
        <p:spPr>
          <a:xfrm flipH="1">
            <a:off x="6636748" y="3645024"/>
            <a:ext cx="1" cy="2160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2" name="1051 Conector recto"/>
          <p:cNvCxnSpPr/>
          <p:nvPr/>
        </p:nvCxnSpPr>
        <p:spPr>
          <a:xfrm>
            <a:off x="4427984" y="3861048"/>
            <a:ext cx="259228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128 Conector recto"/>
          <p:cNvCxnSpPr/>
          <p:nvPr/>
        </p:nvCxnSpPr>
        <p:spPr>
          <a:xfrm flipH="1">
            <a:off x="7020272" y="3861048"/>
            <a:ext cx="1" cy="2160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129 Conector recto"/>
          <p:cNvCxnSpPr/>
          <p:nvPr/>
        </p:nvCxnSpPr>
        <p:spPr>
          <a:xfrm flipH="1">
            <a:off x="5652120" y="3861048"/>
            <a:ext cx="1" cy="2160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4" name="133 Rectángulo"/>
          <p:cNvSpPr/>
          <p:nvPr/>
        </p:nvSpPr>
        <p:spPr>
          <a:xfrm>
            <a:off x="5076056" y="4055968"/>
            <a:ext cx="1177362" cy="669176"/>
          </a:xfrm>
          <a:prstGeom prst="rect">
            <a:avLst/>
          </a:prstGeom>
          <a:solidFill>
            <a:srgbClr val="FFFF00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900" dirty="0" smtClean="0">
                <a:solidFill>
                  <a:schemeClr val="tx1"/>
                </a:solidFill>
                <a:hlinkClick r:id="rId20" action="ppaction://hlinksldjump"/>
              </a:rPr>
              <a:t>Sub Dirección  de Planificación  Seguimiento  a la Gestión  Institucional</a:t>
            </a:r>
            <a:endParaRPr lang="es-SV" sz="900" dirty="0">
              <a:solidFill>
                <a:schemeClr val="tx1"/>
              </a:solidFill>
            </a:endParaRPr>
          </a:p>
        </p:txBody>
      </p:sp>
      <p:sp>
        <p:nvSpPr>
          <p:cNvPr id="135" name="134 Rectángulo"/>
          <p:cNvSpPr/>
          <p:nvPr/>
        </p:nvSpPr>
        <p:spPr>
          <a:xfrm>
            <a:off x="6372200" y="4046262"/>
            <a:ext cx="1086353" cy="678882"/>
          </a:xfrm>
          <a:prstGeom prst="rect">
            <a:avLst/>
          </a:prstGeom>
          <a:solidFill>
            <a:srgbClr val="FFFF00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900" dirty="0" smtClean="0">
                <a:solidFill>
                  <a:schemeClr val="tx1"/>
                </a:solidFill>
                <a:hlinkClick r:id="rId25" action="ppaction://hlinksldjump"/>
              </a:rPr>
              <a:t>Sub Dirección  de Sistemas y Tecnologías</a:t>
            </a:r>
            <a:endParaRPr lang="es-SV" sz="900" dirty="0">
              <a:solidFill>
                <a:schemeClr val="tx1"/>
              </a:solidFill>
            </a:endParaRPr>
          </a:p>
        </p:txBody>
      </p:sp>
      <p:cxnSp>
        <p:nvCxnSpPr>
          <p:cNvPr id="138" name="137 Conector recto"/>
          <p:cNvCxnSpPr/>
          <p:nvPr/>
        </p:nvCxnSpPr>
        <p:spPr>
          <a:xfrm flipH="1">
            <a:off x="4427985" y="3861048"/>
            <a:ext cx="1" cy="1949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8" name="147 Conector recto"/>
          <p:cNvCxnSpPr/>
          <p:nvPr/>
        </p:nvCxnSpPr>
        <p:spPr>
          <a:xfrm>
            <a:off x="4283968" y="4797151"/>
            <a:ext cx="0" cy="14401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9" name="148 Conector recto"/>
          <p:cNvCxnSpPr/>
          <p:nvPr/>
        </p:nvCxnSpPr>
        <p:spPr>
          <a:xfrm>
            <a:off x="5436096" y="4797151"/>
            <a:ext cx="0" cy="14401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0" name="149 Conector recto"/>
          <p:cNvCxnSpPr/>
          <p:nvPr/>
        </p:nvCxnSpPr>
        <p:spPr>
          <a:xfrm>
            <a:off x="6372200" y="4797151"/>
            <a:ext cx="0" cy="14401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1" name="150 Conector recto"/>
          <p:cNvCxnSpPr/>
          <p:nvPr/>
        </p:nvCxnSpPr>
        <p:spPr>
          <a:xfrm>
            <a:off x="7380312" y="4797151"/>
            <a:ext cx="0" cy="14401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" name="154 Conector recto"/>
          <p:cNvCxnSpPr>
            <a:endCxn id="32" idx="0"/>
          </p:cNvCxnSpPr>
          <p:nvPr/>
        </p:nvCxnSpPr>
        <p:spPr>
          <a:xfrm flipH="1">
            <a:off x="2227280" y="5649085"/>
            <a:ext cx="11818" cy="18431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14 Título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724092"/>
          </a:xfrm>
        </p:spPr>
        <p:txBody>
          <a:bodyPr/>
          <a:lstStyle/>
          <a:p>
            <a:r>
              <a:rPr lang="es-SV" sz="3200" dirty="0" smtClean="0"/>
              <a:t>ORGANIGRAMA CNE</a:t>
            </a:r>
            <a:endParaRPr lang="es-ES" sz="3200" dirty="0"/>
          </a:p>
        </p:txBody>
      </p:sp>
      <p:cxnSp>
        <p:nvCxnSpPr>
          <p:cNvPr id="76" name="75 Conector recto"/>
          <p:cNvCxnSpPr>
            <a:endCxn id="42" idx="1"/>
          </p:cNvCxnSpPr>
          <p:nvPr/>
        </p:nvCxnSpPr>
        <p:spPr>
          <a:xfrm>
            <a:off x="7812360" y="4408636"/>
            <a:ext cx="36004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65 Rectángulo"/>
          <p:cNvSpPr/>
          <p:nvPr/>
        </p:nvSpPr>
        <p:spPr>
          <a:xfrm>
            <a:off x="4572000" y="5808139"/>
            <a:ext cx="855355" cy="645197"/>
          </a:xfrm>
          <a:prstGeom prst="rect">
            <a:avLst/>
          </a:prstGeom>
          <a:solidFill>
            <a:srgbClr val="ECF4BE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800" dirty="0" smtClean="0">
                <a:solidFill>
                  <a:schemeClr val="tx1"/>
                </a:solidFill>
                <a:hlinkClick r:id="rId26" action="ppaction://hlinksldjump"/>
              </a:rPr>
              <a:t>Unidad de Género</a:t>
            </a:r>
            <a:endParaRPr lang="es-SV" sz="800" dirty="0">
              <a:solidFill>
                <a:schemeClr val="tx1"/>
              </a:solidFill>
            </a:endParaRPr>
          </a:p>
        </p:txBody>
      </p:sp>
      <p:cxnSp>
        <p:nvCxnSpPr>
          <p:cNvPr id="68" name="67 Conector recto"/>
          <p:cNvCxnSpPr/>
          <p:nvPr/>
        </p:nvCxnSpPr>
        <p:spPr>
          <a:xfrm>
            <a:off x="5004048" y="5661248"/>
            <a:ext cx="1" cy="14401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CuadroTexto 1"/>
          <p:cNvSpPr txBox="1"/>
          <p:nvPr/>
        </p:nvSpPr>
        <p:spPr>
          <a:xfrm>
            <a:off x="6804248" y="332656"/>
            <a:ext cx="1368152" cy="52322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SV" sz="1400" dirty="0" smtClean="0"/>
              <a:t>Actualizado a enero 2022</a:t>
            </a:r>
            <a:endParaRPr lang="es-SV" sz="1400" dirty="0"/>
          </a:p>
        </p:txBody>
      </p:sp>
    </p:spTree>
    <p:extLst>
      <p:ext uri="{BB962C8B-B14F-4D97-AF65-F5344CB8AC3E}">
        <p14:creationId xmlns:p14="http://schemas.microsoft.com/office/powerpoint/2010/main" val="2202604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5 Subtítulo"/>
          <p:cNvSpPr txBox="1">
            <a:spLocks/>
          </p:cNvSpPr>
          <p:nvPr/>
        </p:nvSpPr>
        <p:spPr>
          <a:xfrm>
            <a:off x="5580112" y="6309320"/>
            <a:ext cx="2808312" cy="288032"/>
          </a:xfrm>
          <a:prstGeom prst="rect">
            <a:avLst/>
          </a:prstGeom>
        </p:spPr>
        <p:txBody>
          <a:bodyPr>
            <a:normAutofit fontScale="4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SV" dirty="0" smtClean="0"/>
              <a:t>Regresar a </a:t>
            </a:r>
            <a:r>
              <a:rPr lang="es-SV" dirty="0" smtClean="0">
                <a:hlinkClick r:id="rId2" action="ppaction://hlinksldjump"/>
              </a:rPr>
              <a:t>ORGANIGRAMA CNE</a:t>
            </a:r>
            <a:endParaRPr lang="es-ES" dirty="0"/>
          </a:p>
        </p:txBody>
      </p:sp>
      <p:sp>
        <p:nvSpPr>
          <p:cNvPr id="4" name="3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sz="3600" dirty="0" smtClean="0"/>
              <a:t>DIRECCION DE DESARROLLO DE RECURSOS RENOVABLES</a:t>
            </a:r>
            <a:endParaRPr lang="es-ES" dirty="0"/>
          </a:p>
        </p:txBody>
      </p:sp>
      <p:sp>
        <p:nvSpPr>
          <p:cNvPr id="5" name="4 Rectángulo"/>
          <p:cNvSpPr/>
          <p:nvPr/>
        </p:nvSpPr>
        <p:spPr>
          <a:xfrm>
            <a:off x="899592" y="1772816"/>
            <a:ext cx="72008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AR" dirty="0" smtClean="0"/>
              <a:t>Contribuye </a:t>
            </a:r>
            <a:r>
              <a:rPr lang="es-AR" dirty="0"/>
              <a:t>al impulso de la Política Energética Nacional, en </a:t>
            </a:r>
            <a:r>
              <a:rPr lang="es-ES" dirty="0"/>
              <a:t>los aspectos de políticas referidas a energías renovables, aprovechamiento de los recursos naturales y medio ambiente, comprendiendo tanto la formulación de las propuestas de política, como el análisis y elaboración de instrumentos y las fases de promoción, consulta, coordinación y seguimiento, </a:t>
            </a:r>
            <a:r>
              <a:rPr lang="es-AR" dirty="0"/>
              <a:t>bajo la coordinación y lineamientos de la Secretaría Ejecutiva / Sub Secretaría Ejecutiva</a:t>
            </a:r>
            <a:endParaRPr lang="es-SV" dirty="0"/>
          </a:p>
          <a:p>
            <a:endParaRPr lang="es-SV" dirty="0" smtClean="0"/>
          </a:p>
          <a:p>
            <a:r>
              <a:rPr lang="es-ES" dirty="0"/>
              <a:t>Nombre </a:t>
            </a:r>
            <a:r>
              <a:rPr lang="es-ES" dirty="0" smtClean="0"/>
              <a:t>del Director de Desarrollo de </a:t>
            </a:r>
            <a:r>
              <a:rPr lang="es-ES" dirty="0"/>
              <a:t>Recursos Renovables</a:t>
            </a:r>
            <a:r>
              <a:rPr lang="es-ES" dirty="0" smtClean="0"/>
              <a:t>: </a:t>
            </a:r>
            <a:r>
              <a:rPr lang="es-ES" dirty="0" err="1" smtClean="0"/>
              <a:t>Herberth</a:t>
            </a:r>
            <a:r>
              <a:rPr lang="es-ES" dirty="0" smtClean="0"/>
              <a:t> Josué Palacios Arana</a:t>
            </a:r>
            <a:endParaRPr lang="es-ES" dirty="0"/>
          </a:p>
          <a:p>
            <a:endParaRPr lang="es-ES" dirty="0"/>
          </a:p>
          <a:p>
            <a:r>
              <a:rPr lang="es-ES" dirty="0"/>
              <a:t>Mujeres: 0</a:t>
            </a:r>
            <a:endParaRPr lang="es-SV" dirty="0"/>
          </a:p>
          <a:p>
            <a:pPr lvl="0"/>
            <a:r>
              <a:rPr lang="es-ES" dirty="0"/>
              <a:t>Hombres: </a:t>
            </a:r>
            <a:r>
              <a:rPr lang="es-ES" dirty="0" smtClean="0"/>
              <a:t>2</a:t>
            </a:r>
            <a:endParaRPr lang="es-ES" dirty="0"/>
          </a:p>
          <a:p>
            <a:pPr lvl="0"/>
            <a:r>
              <a:rPr lang="es-ES" dirty="0"/>
              <a:t>Total de empleados:</a:t>
            </a:r>
            <a:r>
              <a:rPr lang="es-SV" dirty="0"/>
              <a:t> </a:t>
            </a:r>
            <a:r>
              <a:rPr lang="es-SV" dirty="0" smtClean="0"/>
              <a:t>2</a:t>
            </a:r>
            <a:endParaRPr lang="es-SV" dirty="0"/>
          </a:p>
          <a:p>
            <a:endParaRPr lang="es-SV" dirty="0" smtClean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014186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5 Subtítulo"/>
          <p:cNvSpPr txBox="1">
            <a:spLocks/>
          </p:cNvSpPr>
          <p:nvPr/>
        </p:nvSpPr>
        <p:spPr>
          <a:xfrm>
            <a:off x="5580112" y="6309320"/>
            <a:ext cx="2808312" cy="288032"/>
          </a:xfrm>
          <a:prstGeom prst="rect">
            <a:avLst/>
          </a:prstGeom>
        </p:spPr>
        <p:txBody>
          <a:bodyPr>
            <a:normAutofit fontScale="4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SV" dirty="0" smtClean="0"/>
              <a:t>Regresar a </a:t>
            </a:r>
            <a:r>
              <a:rPr lang="es-SV" dirty="0" smtClean="0">
                <a:hlinkClick r:id="rId2" action="ppaction://hlinksldjump"/>
              </a:rPr>
              <a:t>ORGANIGRAMA CNE</a:t>
            </a:r>
            <a:endParaRPr lang="es-ES" dirty="0"/>
          </a:p>
        </p:txBody>
      </p:sp>
      <p:sp>
        <p:nvSpPr>
          <p:cNvPr id="4" name="3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sz="3600" dirty="0" smtClean="0"/>
              <a:t>DIRECCION DE EFICIENCIA ENERGETICA</a:t>
            </a:r>
            <a:endParaRPr lang="es-ES" dirty="0"/>
          </a:p>
        </p:txBody>
      </p:sp>
      <p:sp>
        <p:nvSpPr>
          <p:cNvPr id="5" name="4 Rectángulo"/>
          <p:cNvSpPr/>
          <p:nvPr/>
        </p:nvSpPr>
        <p:spPr>
          <a:xfrm>
            <a:off x="899592" y="1772816"/>
            <a:ext cx="720080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AR" dirty="0" smtClean="0"/>
              <a:t>Contribuye </a:t>
            </a:r>
            <a:r>
              <a:rPr lang="es-AR" dirty="0"/>
              <a:t>al impulso de la de la Política Energética Nacional, en </a:t>
            </a:r>
            <a:r>
              <a:rPr lang="es-ES" dirty="0"/>
              <a:t>los aspectos de política referidos al uso racional de la energía, eficiencia energética y medio ambiente, comprendiendo tanto la formulación de las propuestas de política, como el análisis y elaboración de instrumentos y las fases de promoción, consulta, sensibilización, coordinación y seguimiento, </a:t>
            </a:r>
            <a:r>
              <a:rPr lang="es-AR" dirty="0"/>
              <a:t>bajo la coordinación y lineamientos de la Secretaría Ejecutiva / Sub Secretaría Ejecutiva.</a:t>
            </a:r>
            <a:endParaRPr lang="es-SV" dirty="0" smtClean="0"/>
          </a:p>
          <a:p>
            <a:r>
              <a:rPr lang="es-ES" dirty="0"/>
              <a:t>Nombre </a:t>
            </a:r>
            <a:r>
              <a:rPr lang="es-ES" dirty="0" smtClean="0"/>
              <a:t>del Director de Eficiencia </a:t>
            </a:r>
            <a:r>
              <a:rPr lang="es-ES" dirty="0"/>
              <a:t>Energética: Mario </a:t>
            </a:r>
            <a:r>
              <a:rPr lang="es-ES" dirty="0" err="1"/>
              <a:t>Angel</a:t>
            </a:r>
            <a:r>
              <a:rPr lang="es-ES" dirty="0"/>
              <a:t> </a:t>
            </a:r>
            <a:r>
              <a:rPr lang="es-ES" dirty="0" err="1"/>
              <a:t>Càceres</a:t>
            </a:r>
            <a:r>
              <a:rPr lang="es-ES" dirty="0"/>
              <a:t> Rodas</a:t>
            </a:r>
          </a:p>
          <a:p>
            <a:endParaRPr lang="es-ES" dirty="0"/>
          </a:p>
          <a:p>
            <a:r>
              <a:rPr lang="es-ES" dirty="0"/>
              <a:t>Mujeres: 0</a:t>
            </a:r>
            <a:endParaRPr lang="es-SV" dirty="0"/>
          </a:p>
          <a:p>
            <a:pPr lvl="0"/>
            <a:r>
              <a:rPr lang="es-ES" dirty="0"/>
              <a:t>Hombres: </a:t>
            </a:r>
            <a:r>
              <a:rPr lang="es-ES" dirty="0" smtClean="0"/>
              <a:t>5</a:t>
            </a:r>
            <a:endParaRPr lang="es-ES" dirty="0"/>
          </a:p>
          <a:p>
            <a:pPr lvl="0"/>
            <a:r>
              <a:rPr lang="es-ES" dirty="0"/>
              <a:t>Total de empleados:</a:t>
            </a:r>
            <a:r>
              <a:rPr lang="es-SV" dirty="0"/>
              <a:t> </a:t>
            </a:r>
            <a:r>
              <a:rPr lang="es-SV" dirty="0" smtClean="0"/>
              <a:t>5</a:t>
            </a:r>
            <a:endParaRPr lang="es-SV" dirty="0"/>
          </a:p>
          <a:p>
            <a:endParaRPr lang="es-SV" dirty="0" smtClean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117932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5 Subtítulo"/>
          <p:cNvSpPr txBox="1">
            <a:spLocks/>
          </p:cNvSpPr>
          <p:nvPr/>
        </p:nvSpPr>
        <p:spPr>
          <a:xfrm>
            <a:off x="5580112" y="6309320"/>
            <a:ext cx="2808312" cy="288032"/>
          </a:xfrm>
          <a:prstGeom prst="rect">
            <a:avLst/>
          </a:prstGeom>
        </p:spPr>
        <p:txBody>
          <a:bodyPr>
            <a:normAutofit fontScale="4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SV" dirty="0" smtClean="0"/>
              <a:t>Regresar a </a:t>
            </a:r>
            <a:r>
              <a:rPr lang="es-SV" dirty="0" smtClean="0">
                <a:hlinkClick r:id="rId2" action="ppaction://hlinksldjump"/>
              </a:rPr>
              <a:t>ORGANIGRAMA CNE</a:t>
            </a:r>
            <a:endParaRPr lang="es-ES" dirty="0"/>
          </a:p>
        </p:txBody>
      </p:sp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107504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s-ES" sz="3600" dirty="0" smtClean="0"/>
              <a:t>DIRECCION DE </a:t>
            </a:r>
            <a:r>
              <a:rPr lang="es-SV" sz="3600" dirty="0" smtClean="0"/>
              <a:t>DIRECCIÓN DE PLANIFICACION Y SEGUIMIENTO A LA GESTION INSTITUCIONAL</a:t>
            </a:r>
            <a:endParaRPr lang="es-ES" dirty="0"/>
          </a:p>
        </p:txBody>
      </p:sp>
      <p:sp>
        <p:nvSpPr>
          <p:cNvPr id="5" name="4 Rectángulo"/>
          <p:cNvSpPr/>
          <p:nvPr/>
        </p:nvSpPr>
        <p:spPr>
          <a:xfrm>
            <a:off x="899592" y="1772816"/>
            <a:ext cx="72008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dirty="0" smtClean="0"/>
              <a:t>Coordina </a:t>
            </a:r>
            <a:r>
              <a:rPr lang="es-ES" dirty="0"/>
              <a:t>y </a:t>
            </a:r>
            <a:r>
              <a:rPr lang="es-ES" dirty="0" smtClean="0"/>
              <a:t>articula </a:t>
            </a:r>
            <a:r>
              <a:rPr lang="es-ES" dirty="0"/>
              <a:t>a nivel institucional, las estrategias, actividades y sistemas de planificación e información institucional, tanto en lo referente al impulso de la Política Energética Nacional como en la Gestión Institucional y en la administración de los sistemas tecnológicos  </a:t>
            </a:r>
          </a:p>
          <a:p>
            <a:pPr algn="just"/>
            <a:r>
              <a:rPr lang="es-ES" dirty="0" smtClean="0"/>
              <a:t>Acompaña </a:t>
            </a:r>
            <a:r>
              <a:rPr lang="es-ES" dirty="0"/>
              <a:t>y </a:t>
            </a:r>
            <a:r>
              <a:rPr lang="es-ES" dirty="0" smtClean="0"/>
              <a:t>apoya </a:t>
            </a:r>
            <a:r>
              <a:rPr lang="es-ES" dirty="0"/>
              <a:t>a la Alta Dirección en el impulso y consolidación de las relaciones interinstitucionales a nivel nacional y regional y con organismos de cooperación técnica y financiera </a:t>
            </a:r>
            <a:endParaRPr lang="es-ES" dirty="0" smtClean="0"/>
          </a:p>
          <a:p>
            <a:endParaRPr lang="es-ES" dirty="0"/>
          </a:p>
          <a:p>
            <a:r>
              <a:rPr lang="es-ES" dirty="0" smtClean="0"/>
              <a:t>Nombre del Director de Planificación y Seguimiento a la </a:t>
            </a:r>
            <a:r>
              <a:rPr lang="es-ES" dirty="0"/>
              <a:t>Gestión Institucional:  </a:t>
            </a:r>
            <a:r>
              <a:rPr lang="es-ES" dirty="0" smtClean="0"/>
              <a:t>Juan José García </a:t>
            </a:r>
            <a:r>
              <a:rPr lang="es-ES" dirty="0" err="1" smtClean="0"/>
              <a:t>Mèndez</a:t>
            </a:r>
            <a:endParaRPr lang="es-ES" dirty="0" smtClean="0"/>
          </a:p>
          <a:p>
            <a:endParaRPr lang="es-ES" dirty="0"/>
          </a:p>
          <a:p>
            <a:r>
              <a:rPr lang="es-ES" dirty="0"/>
              <a:t>Mujeres: </a:t>
            </a:r>
            <a:r>
              <a:rPr lang="es-ES" dirty="0" smtClean="0"/>
              <a:t>1</a:t>
            </a:r>
            <a:endParaRPr lang="es-SV" dirty="0"/>
          </a:p>
          <a:p>
            <a:pPr lvl="0"/>
            <a:r>
              <a:rPr lang="es-ES" dirty="0"/>
              <a:t>Hombres: 2</a:t>
            </a:r>
          </a:p>
          <a:p>
            <a:pPr lvl="0"/>
            <a:r>
              <a:rPr lang="es-ES" dirty="0"/>
              <a:t>Total de empleados:</a:t>
            </a:r>
            <a:r>
              <a:rPr lang="es-SV" dirty="0"/>
              <a:t> </a:t>
            </a:r>
            <a:r>
              <a:rPr lang="es-SV" dirty="0" smtClean="0"/>
              <a:t>3</a:t>
            </a:r>
            <a:endParaRPr lang="es-SV" dirty="0"/>
          </a:p>
          <a:p>
            <a:endParaRPr lang="es-SV" dirty="0" smtClean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823449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5 Subtítulo"/>
          <p:cNvSpPr txBox="1">
            <a:spLocks/>
          </p:cNvSpPr>
          <p:nvPr/>
        </p:nvSpPr>
        <p:spPr>
          <a:xfrm>
            <a:off x="5580112" y="6309320"/>
            <a:ext cx="2808312" cy="288032"/>
          </a:xfrm>
          <a:prstGeom prst="rect">
            <a:avLst/>
          </a:prstGeom>
        </p:spPr>
        <p:txBody>
          <a:bodyPr>
            <a:normAutofit fontScale="4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SV" dirty="0" smtClean="0"/>
              <a:t>Regresar a </a:t>
            </a:r>
            <a:r>
              <a:rPr lang="es-SV" dirty="0" smtClean="0">
                <a:hlinkClick r:id="rId2" action="ppaction://hlinksldjump"/>
              </a:rPr>
              <a:t>ORGANIGRAMA CNE</a:t>
            </a:r>
            <a:endParaRPr lang="es-ES" dirty="0"/>
          </a:p>
        </p:txBody>
      </p:sp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395536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s-ES" sz="3600" dirty="0" smtClean="0"/>
              <a:t>DIRECCION DE FINANZAS </a:t>
            </a:r>
            <a:br>
              <a:rPr lang="es-ES" sz="3600" dirty="0" smtClean="0"/>
            </a:br>
            <a:r>
              <a:rPr lang="es-ES" sz="3600" dirty="0" smtClean="0"/>
              <a:t>Y ADMINISTRACION</a:t>
            </a:r>
            <a:endParaRPr lang="es-ES" dirty="0"/>
          </a:p>
        </p:txBody>
      </p:sp>
      <p:sp>
        <p:nvSpPr>
          <p:cNvPr id="5" name="4 Rectángulo"/>
          <p:cNvSpPr/>
          <p:nvPr/>
        </p:nvSpPr>
        <p:spPr>
          <a:xfrm>
            <a:off x="899592" y="1772816"/>
            <a:ext cx="7200800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dirty="0" smtClean="0"/>
              <a:t>Planifica, dirige, coordina, integra </a:t>
            </a:r>
            <a:r>
              <a:rPr lang="es-SV" dirty="0"/>
              <a:t>y </a:t>
            </a:r>
            <a:r>
              <a:rPr lang="es-SV" dirty="0" smtClean="0"/>
              <a:t>supervisa </a:t>
            </a:r>
            <a:r>
              <a:rPr lang="es-SV" dirty="0"/>
              <a:t>las actividades relacionadas con la gestión financiera institucional (presupuesto, tesorería y contabilidad), velando por el cumplimiento de las disposiciones legales y técnicas vigentes. Planificar, dirigir y coordinar la prestación de los servicios apoyo administrativo a las áreas organizativas del Consejo para que desempeñen eficientemente sus funciones, y velando por el fortalecimiento y desarrollo del recurso humano, bajo la coordinación y los lineamientos de la Secretaría Ejecutiva/Subsecretaría Ejecutiva</a:t>
            </a:r>
            <a:r>
              <a:rPr lang="es-SV" dirty="0" smtClean="0"/>
              <a:t>.</a:t>
            </a:r>
          </a:p>
          <a:p>
            <a:pPr algn="just"/>
            <a:endParaRPr lang="es-ES" dirty="0"/>
          </a:p>
          <a:p>
            <a:r>
              <a:rPr lang="es-ES" dirty="0" smtClean="0"/>
              <a:t>Nombre de la Directora de Finanzas y Administración: María Concepción Gómez Guardado</a:t>
            </a:r>
          </a:p>
          <a:p>
            <a:endParaRPr lang="es-ES" dirty="0"/>
          </a:p>
          <a:p>
            <a:r>
              <a:rPr lang="es-ES" dirty="0"/>
              <a:t>Mujeres: </a:t>
            </a:r>
            <a:r>
              <a:rPr lang="es-ES" dirty="0" smtClean="0"/>
              <a:t>1</a:t>
            </a:r>
            <a:endParaRPr lang="es-SV" dirty="0"/>
          </a:p>
          <a:p>
            <a:pPr lvl="0"/>
            <a:r>
              <a:rPr lang="es-ES" dirty="0"/>
              <a:t>Hombres: </a:t>
            </a:r>
            <a:r>
              <a:rPr lang="es-ES" dirty="0" smtClean="0"/>
              <a:t>0</a:t>
            </a:r>
            <a:endParaRPr lang="es-ES" dirty="0"/>
          </a:p>
          <a:p>
            <a:pPr lvl="0"/>
            <a:r>
              <a:rPr lang="es-ES" dirty="0"/>
              <a:t>Total de empleados:</a:t>
            </a:r>
            <a:r>
              <a:rPr lang="es-SV" dirty="0"/>
              <a:t> </a:t>
            </a:r>
            <a:r>
              <a:rPr lang="es-SV" dirty="0" smtClean="0"/>
              <a:t>1</a:t>
            </a:r>
            <a:endParaRPr lang="es-SV" dirty="0"/>
          </a:p>
          <a:p>
            <a:endParaRPr lang="es-SV" dirty="0" smtClean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936927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5 Subtítulo"/>
          <p:cNvSpPr txBox="1">
            <a:spLocks/>
          </p:cNvSpPr>
          <p:nvPr/>
        </p:nvSpPr>
        <p:spPr>
          <a:xfrm>
            <a:off x="5580112" y="6309320"/>
            <a:ext cx="2808312" cy="288032"/>
          </a:xfrm>
          <a:prstGeom prst="rect">
            <a:avLst/>
          </a:prstGeom>
        </p:spPr>
        <p:txBody>
          <a:bodyPr>
            <a:normAutofit fontScale="4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SV" dirty="0" smtClean="0"/>
              <a:t>Regresar a </a:t>
            </a:r>
            <a:r>
              <a:rPr lang="es-SV" dirty="0" smtClean="0">
                <a:hlinkClick r:id="rId2" action="ppaction://hlinksldjump"/>
              </a:rPr>
              <a:t>ORGANIGRAMA CNE</a:t>
            </a:r>
            <a:endParaRPr lang="es-ES" dirty="0"/>
          </a:p>
        </p:txBody>
      </p:sp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395536" y="274638"/>
            <a:ext cx="8229600" cy="1143000"/>
          </a:xfrm>
        </p:spPr>
        <p:txBody>
          <a:bodyPr>
            <a:normAutofit/>
          </a:bodyPr>
          <a:lstStyle/>
          <a:p>
            <a:r>
              <a:rPr lang="es-ES" sz="3600" dirty="0" smtClean="0"/>
              <a:t>SUB DIRECCIONES</a:t>
            </a:r>
            <a:endParaRPr lang="es-ES" dirty="0"/>
          </a:p>
        </p:txBody>
      </p:sp>
      <p:sp>
        <p:nvSpPr>
          <p:cNvPr id="5" name="4 Rectángulo"/>
          <p:cNvSpPr/>
          <p:nvPr/>
        </p:nvSpPr>
        <p:spPr>
          <a:xfrm>
            <a:off x="899592" y="1772816"/>
            <a:ext cx="720080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SV" dirty="0" smtClean="0"/>
              <a:t>Sub Dirección de Planificación Informática Energética</a:t>
            </a:r>
          </a:p>
          <a:p>
            <a:pPr algn="just"/>
            <a:endParaRPr lang="es-SV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SV" dirty="0" smtClean="0"/>
              <a:t>Sub Dirección de Planificación  </a:t>
            </a:r>
            <a:r>
              <a:rPr lang="es-SV" dirty="0"/>
              <a:t>Seguimiento  a la Gestión  Institucional</a:t>
            </a:r>
            <a:endParaRPr lang="es-SV" dirty="0" smtClean="0"/>
          </a:p>
          <a:p>
            <a:pPr algn="just"/>
            <a:endParaRPr lang="es-SV" dirty="0" smtClean="0"/>
          </a:p>
          <a:p>
            <a:pPr algn="just"/>
            <a:r>
              <a:rPr lang="es-SV" dirty="0" smtClean="0"/>
              <a:t>Estas sub direcciones están en proceso de organización</a:t>
            </a:r>
            <a:endParaRPr lang="es-ES" dirty="0"/>
          </a:p>
          <a:p>
            <a:endParaRPr lang="es-ES" dirty="0"/>
          </a:p>
          <a:p>
            <a:r>
              <a:rPr lang="es-ES" dirty="0"/>
              <a:t>Mujeres: </a:t>
            </a:r>
            <a:r>
              <a:rPr lang="es-ES" dirty="0" smtClean="0"/>
              <a:t>0</a:t>
            </a:r>
            <a:endParaRPr lang="es-SV" dirty="0"/>
          </a:p>
          <a:p>
            <a:pPr lvl="0"/>
            <a:r>
              <a:rPr lang="es-ES" dirty="0"/>
              <a:t>Hombres: </a:t>
            </a:r>
            <a:r>
              <a:rPr lang="es-ES" dirty="0" smtClean="0"/>
              <a:t>0</a:t>
            </a:r>
            <a:endParaRPr lang="es-ES" dirty="0"/>
          </a:p>
          <a:p>
            <a:pPr lvl="0"/>
            <a:r>
              <a:rPr lang="es-ES" dirty="0"/>
              <a:t>Total de empleados:</a:t>
            </a:r>
            <a:r>
              <a:rPr lang="es-SV" dirty="0"/>
              <a:t> </a:t>
            </a:r>
            <a:r>
              <a:rPr lang="es-SV" dirty="0" smtClean="0"/>
              <a:t>0</a:t>
            </a:r>
            <a:endParaRPr lang="es-SV" dirty="0"/>
          </a:p>
          <a:p>
            <a:endParaRPr lang="es-SV" dirty="0" smtClean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717083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5 Subtítulo"/>
          <p:cNvSpPr txBox="1">
            <a:spLocks/>
          </p:cNvSpPr>
          <p:nvPr/>
        </p:nvSpPr>
        <p:spPr>
          <a:xfrm>
            <a:off x="5580112" y="6309320"/>
            <a:ext cx="2808312" cy="288032"/>
          </a:xfrm>
          <a:prstGeom prst="rect">
            <a:avLst/>
          </a:prstGeom>
        </p:spPr>
        <p:txBody>
          <a:bodyPr>
            <a:normAutofit fontScale="4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SV" dirty="0" smtClean="0"/>
              <a:t>Regresar a </a:t>
            </a:r>
            <a:r>
              <a:rPr lang="es-SV" dirty="0" smtClean="0">
                <a:hlinkClick r:id="rId2" action="ppaction://hlinksldjump"/>
              </a:rPr>
              <a:t>ORGANIGRAMA CNE</a:t>
            </a:r>
            <a:endParaRPr lang="es-ES" dirty="0"/>
          </a:p>
        </p:txBody>
      </p:sp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395536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s-ES" sz="3600" dirty="0" smtClean="0"/>
              <a:t>SUB DIRECCION DE SISTEMAS </a:t>
            </a:r>
            <a:br>
              <a:rPr lang="es-ES" sz="3600" dirty="0" smtClean="0"/>
            </a:br>
            <a:r>
              <a:rPr lang="es-ES" sz="3600" dirty="0" smtClean="0"/>
              <a:t>Y TECNOLOGIAS</a:t>
            </a:r>
            <a:endParaRPr lang="es-ES" dirty="0"/>
          </a:p>
        </p:txBody>
      </p:sp>
      <p:sp>
        <p:nvSpPr>
          <p:cNvPr id="5" name="4 Rectángulo"/>
          <p:cNvSpPr/>
          <p:nvPr/>
        </p:nvSpPr>
        <p:spPr>
          <a:xfrm>
            <a:off x="899592" y="1772816"/>
            <a:ext cx="7200800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_tradnl" dirty="0" smtClean="0"/>
              <a:t>Dirige </a:t>
            </a:r>
            <a:r>
              <a:rPr lang="es-ES_tradnl" dirty="0"/>
              <a:t>y </a:t>
            </a:r>
            <a:r>
              <a:rPr lang="es-ES_tradnl" dirty="0" smtClean="0"/>
              <a:t>coordina </a:t>
            </a:r>
            <a:r>
              <a:rPr lang="es-ES_tradnl" dirty="0"/>
              <a:t>el diseño y desarrollo de sistemas institucionales, así como su actualización mantenimiento y documentación. Velar por el buen funcionamiento de los sistemas y tecnologías de información y de comunicaciones del Consejo</a:t>
            </a:r>
            <a:r>
              <a:rPr lang="es-ES_tradnl" dirty="0" smtClean="0"/>
              <a:t>.</a:t>
            </a:r>
          </a:p>
          <a:p>
            <a:endParaRPr lang="es-ES_tradnl" dirty="0"/>
          </a:p>
          <a:p>
            <a:endParaRPr lang="es-ES_tradnl" dirty="0" smtClean="0"/>
          </a:p>
          <a:p>
            <a:r>
              <a:rPr lang="es-ES" dirty="0"/>
              <a:t>Nombre del </a:t>
            </a:r>
            <a:r>
              <a:rPr lang="es-ES" dirty="0" smtClean="0"/>
              <a:t>Sub Director de Sistemas </a:t>
            </a:r>
            <a:r>
              <a:rPr lang="es-ES" dirty="0"/>
              <a:t>y Tecnologías: Juan Francisco Reyna Flores</a:t>
            </a:r>
            <a:endParaRPr lang="es-ES_tradnl" dirty="0"/>
          </a:p>
          <a:p>
            <a:endParaRPr lang="es-SV" dirty="0" smtClean="0"/>
          </a:p>
          <a:p>
            <a:endParaRPr lang="es-ES" dirty="0"/>
          </a:p>
          <a:p>
            <a:r>
              <a:rPr lang="es-ES" dirty="0"/>
              <a:t>Mujeres: 0</a:t>
            </a:r>
            <a:endParaRPr lang="es-SV" dirty="0"/>
          </a:p>
          <a:p>
            <a:pPr lvl="0"/>
            <a:r>
              <a:rPr lang="es-ES" dirty="0"/>
              <a:t>Hombres: </a:t>
            </a:r>
            <a:r>
              <a:rPr lang="es-ES" dirty="0" smtClean="0"/>
              <a:t>3</a:t>
            </a:r>
            <a:endParaRPr lang="es-ES" dirty="0"/>
          </a:p>
          <a:p>
            <a:pPr lvl="0"/>
            <a:r>
              <a:rPr lang="es-ES" dirty="0"/>
              <a:t>Total de empleados:</a:t>
            </a:r>
            <a:r>
              <a:rPr lang="es-SV" dirty="0"/>
              <a:t> 3</a:t>
            </a:r>
          </a:p>
          <a:p>
            <a:endParaRPr lang="es-SV" dirty="0" smtClean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431193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5 Subtítulo"/>
          <p:cNvSpPr txBox="1">
            <a:spLocks/>
          </p:cNvSpPr>
          <p:nvPr/>
        </p:nvSpPr>
        <p:spPr>
          <a:xfrm>
            <a:off x="5580112" y="6309320"/>
            <a:ext cx="2808312" cy="288032"/>
          </a:xfrm>
          <a:prstGeom prst="rect">
            <a:avLst/>
          </a:prstGeom>
        </p:spPr>
        <p:txBody>
          <a:bodyPr>
            <a:normAutofit fontScale="4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SV" dirty="0" smtClean="0"/>
              <a:t>Regresar a </a:t>
            </a:r>
            <a:r>
              <a:rPr lang="es-SV" dirty="0" smtClean="0">
                <a:hlinkClick r:id="rId2" action="ppaction://hlinksldjump"/>
              </a:rPr>
              <a:t>ORGANIGRAMA CNE</a:t>
            </a:r>
            <a:endParaRPr lang="es-ES" dirty="0"/>
          </a:p>
        </p:txBody>
      </p:sp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395536" y="274638"/>
            <a:ext cx="8229600" cy="1143000"/>
          </a:xfrm>
        </p:spPr>
        <p:txBody>
          <a:bodyPr>
            <a:normAutofit/>
          </a:bodyPr>
          <a:lstStyle/>
          <a:p>
            <a:r>
              <a:rPr lang="es-ES" sz="3600" dirty="0" smtClean="0"/>
              <a:t>DEPARTAMENTO DE TESORERIA</a:t>
            </a:r>
            <a:endParaRPr lang="es-ES" dirty="0"/>
          </a:p>
        </p:txBody>
      </p:sp>
      <p:sp>
        <p:nvSpPr>
          <p:cNvPr id="5" name="4 Rectángulo"/>
          <p:cNvSpPr/>
          <p:nvPr/>
        </p:nvSpPr>
        <p:spPr>
          <a:xfrm>
            <a:off x="899592" y="1772816"/>
            <a:ext cx="7200800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CO" dirty="0" smtClean="0"/>
              <a:t>Administra los ingresos y egresos de recursos financieros, procurando su obtención oportuna y su eficiente custodia en cumplimiento a las políticas y procedimientos del Consejo y a las leyes relacionadas, y realizar </a:t>
            </a:r>
            <a:r>
              <a:rPr lang="x-none" smtClean="0"/>
              <a:t>el registro de la información relacionada con los mismos, en los auxiliares de la aplicación informática SAFI</a:t>
            </a:r>
            <a:r>
              <a:rPr lang="es-SV" dirty="0" smtClean="0"/>
              <a:t> y bajo la coordinación y supervisión de la Dirección de Finanzas y Administración</a:t>
            </a:r>
            <a:endParaRPr lang="es-ES_tradnl" dirty="0" smtClean="0"/>
          </a:p>
          <a:p>
            <a:endParaRPr lang="es-ES_tradnl" dirty="0" smtClean="0"/>
          </a:p>
          <a:p>
            <a:r>
              <a:rPr lang="es-ES" dirty="0"/>
              <a:t>Nombre de la jefe del Departamento de Tesorería: Gloria </a:t>
            </a:r>
            <a:r>
              <a:rPr lang="es-ES" dirty="0" err="1"/>
              <a:t>Jeanette</a:t>
            </a:r>
            <a:r>
              <a:rPr lang="es-ES" dirty="0"/>
              <a:t> Robles</a:t>
            </a:r>
            <a:endParaRPr lang="es-ES_tradnl" dirty="0" smtClean="0"/>
          </a:p>
          <a:p>
            <a:endParaRPr lang="es-SV" dirty="0" smtClean="0"/>
          </a:p>
          <a:p>
            <a:endParaRPr lang="es-ES" dirty="0" smtClean="0"/>
          </a:p>
          <a:p>
            <a:r>
              <a:rPr lang="es-ES" dirty="0" smtClean="0"/>
              <a:t>Mujeres: 1</a:t>
            </a:r>
            <a:endParaRPr lang="es-SV" dirty="0" smtClean="0"/>
          </a:p>
          <a:p>
            <a:pPr lvl="0"/>
            <a:r>
              <a:rPr lang="es-ES" dirty="0" smtClean="0"/>
              <a:t>Hombres: 0</a:t>
            </a:r>
          </a:p>
          <a:p>
            <a:pPr lvl="0"/>
            <a:r>
              <a:rPr lang="es-ES" dirty="0" smtClean="0"/>
              <a:t>Total de empleados:</a:t>
            </a:r>
            <a:r>
              <a:rPr lang="es-SV" dirty="0" smtClean="0"/>
              <a:t> 1</a:t>
            </a:r>
          </a:p>
          <a:p>
            <a:endParaRPr lang="es-SV" dirty="0" smtClean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625707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5 Subtítulo"/>
          <p:cNvSpPr txBox="1">
            <a:spLocks/>
          </p:cNvSpPr>
          <p:nvPr/>
        </p:nvSpPr>
        <p:spPr>
          <a:xfrm>
            <a:off x="5580112" y="6309320"/>
            <a:ext cx="2808312" cy="288032"/>
          </a:xfrm>
          <a:prstGeom prst="rect">
            <a:avLst/>
          </a:prstGeom>
        </p:spPr>
        <p:txBody>
          <a:bodyPr>
            <a:normAutofit fontScale="4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SV" dirty="0" smtClean="0"/>
              <a:t>Regresar a </a:t>
            </a:r>
            <a:r>
              <a:rPr lang="es-SV" dirty="0" smtClean="0">
                <a:hlinkClick r:id="rId2" action="ppaction://hlinksldjump"/>
              </a:rPr>
              <a:t>ORGANIGRAMA CNE</a:t>
            </a:r>
            <a:endParaRPr lang="es-ES" dirty="0"/>
          </a:p>
        </p:txBody>
      </p:sp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395536" y="274638"/>
            <a:ext cx="8229600" cy="1143000"/>
          </a:xfrm>
        </p:spPr>
        <p:txBody>
          <a:bodyPr>
            <a:normAutofit/>
          </a:bodyPr>
          <a:lstStyle/>
          <a:p>
            <a:r>
              <a:rPr lang="es-ES" sz="3600" dirty="0" smtClean="0"/>
              <a:t>DEPARTAMENTO DE PRESUPUESTO</a:t>
            </a:r>
            <a:endParaRPr lang="es-ES" dirty="0"/>
          </a:p>
        </p:txBody>
      </p:sp>
      <p:sp>
        <p:nvSpPr>
          <p:cNvPr id="5" name="4 Rectángulo"/>
          <p:cNvSpPr/>
          <p:nvPr/>
        </p:nvSpPr>
        <p:spPr>
          <a:xfrm>
            <a:off x="899592" y="1772816"/>
            <a:ext cx="72008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x-none" smtClean="0"/>
              <a:t>Coordina</a:t>
            </a:r>
            <a:r>
              <a:rPr lang="es-SV" dirty="0" smtClean="0"/>
              <a:t> </a:t>
            </a:r>
            <a:r>
              <a:rPr lang="x-none" smtClean="0"/>
              <a:t>las </a:t>
            </a:r>
            <a:r>
              <a:rPr lang="x-none"/>
              <a:t>actividades relacionadas con la Formulación del Presupuesto Institucional, la administración de los Instrumentos de Ejecución Presupuestaria y el Seguimiento y Evaluación de la Ejecución Presupuestaria</a:t>
            </a:r>
            <a:r>
              <a:rPr lang="es-SV" dirty="0"/>
              <a:t>, bajo la coordinación y supervisión de la Dirección de Finanzas y </a:t>
            </a:r>
            <a:r>
              <a:rPr lang="es-SV" dirty="0" smtClean="0"/>
              <a:t>Administración</a:t>
            </a:r>
          </a:p>
          <a:p>
            <a:pPr algn="just"/>
            <a:endParaRPr lang="es-SV" dirty="0"/>
          </a:p>
          <a:p>
            <a:pPr algn="just"/>
            <a:endParaRPr lang="es-ES_tradnl" dirty="0" smtClean="0"/>
          </a:p>
          <a:p>
            <a:r>
              <a:rPr lang="es-ES" dirty="0"/>
              <a:t>Nombre de la jefe del Departamento de Presupuesto: Jennifer María Solís Aguilar</a:t>
            </a:r>
            <a:endParaRPr lang="es-ES_tradnl" dirty="0" smtClean="0"/>
          </a:p>
          <a:p>
            <a:endParaRPr lang="es-SV" dirty="0" smtClean="0"/>
          </a:p>
          <a:p>
            <a:endParaRPr lang="es-ES" dirty="0" smtClean="0"/>
          </a:p>
          <a:p>
            <a:r>
              <a:rPr lang="es-ES" dirty="0" smtClean="0"/>
              <a:t>Mujeres: 1</a:t>
            </a:r>
            <a:endParaRPr lang="es-SV" dirty="0" smtClean="0"/>
          </a:p>
          <a:p>
            <a:pPr lvl="0"/>
            <a:r>
              <a:rPr lang="es-ES" dirty="0" smtClean="0"/>
              <a:t>Hombres: 0</a:t>
            </a:r>
          </a:p>
          <a:p>
            <a:pPr lvl="0"/>
            <a:r>
              <a:rPr lang="es-ES" dirty="0" smtClean="0"/>
              <a:t>Total de empleados:</a:t>
            </a:r>
            <a:r>
              <a:rPr lang="es-SV" dirty="0" smtClean="0"/>
              <a:t> 1</a:t>
            </a:r>
          </a:p>
          <a:p>
            <a:endParaRPr lang="es-SV" dirty="0" smtClean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33710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5 Subtítulo"/>
          <p:cNvSpPr txBox="1">
            <a:spLocks/>
          </p:cNvSpPr>
          <p:nvPr/>
        </p:nvSpPr>
        <p:spPr>
          <a:xfrm>
            <a:off x="5580112" y="6309320"/>
            <a:ext cx="2808312" cy="288032"/>
          </a:xfrm>
          <a:prstGeom prst="rect">
            <a:avLst/>
          </a:prstGeom>
        </p:spPr>
        <p:txBody>
          <a:bodyPr>
            <a:normAutofit fontScale="4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SV" dirty="0" smtClean="0"/>
              <a:t>Regresar a </a:t>
            </a:r>
            <a:r>
              <a:rPr lang="es-SV" dirty="0" smtClean="0">
                <a:hlinkClick r:id="rId2" action="ppaction://hlinksldjump"/>
              </a:rPr>
              <a:t>ORGANIGRAMA CNE</a:t>
            </a:r>
            <a:endParaRPr lang="es-ES" dirty="0"/>
          </a:p>
        </p:txBody>
      </p:sp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395536" y="274638"/>
            <a:ext cx="8229600" cy="1143000"/>
          </a:xfrm>
        </p:spPr>
        <p:txBody>
          <a:bodyPr>
            <a:normAutofit/>
          </a:bodyPr>
          <a:lstStyle/>
          <a:p>
            <a:r>
              <a:rPr lang="es-ES" sz="3600" dirty="0" smtClean="0"/>
              <a:t>DEPARTAMENTO DE CONTABILIDAD</a:t>
            </a:r>
            <a:endParaRPr lang="es-ES" dirty="0"/>
          </a:p>
        </p:txBody>
      </p:sp>
      <p:sp>
        <p:nvSpPr>
          <p:cNvPr id="5" name="4 Rectángulo"/>
          <p:cNvSpPr/>
          <p:nvPr/>
        </p:nvSpPr>
        <p:spPr>
          <a:xfrm>
            <a:off x="899592" y="1640989"/>
            <a:ext cx="72008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dirty="0" smtClean="0"/>
              <a:t>Efectúa, revisa </a:t>
            </a:r>
            <a:r>
              <a:rPr lang="es-ES" dirty="0"/>
              <a:t>y </a:t>
            </a:r>
            <a:r>
              <a:rPr lang="es-ES" dirty="0" smtClean="0"/>
              <a:t>valida </a:t>
            </a:r>
            <a:r>
              <a:rPr lang="es-ES" dirty="0"/>
              <a:t>los registros contables de las transacciones financieras y su relación presupuestaria, de recursos, obligaciones, ingresos y gastos del Consejo; con el propósito de obtener y presentar estados financieros de conformidad con las leyes y regulaciones aplicables en materia contable-financiera para los recursos institucionales asignados por el Gobierno Central a través del Ministerio de Hacienda y para convenios/programas de fuentes externas de cooperación y bajo la coordinación y supervisión de la Dirección de Finanzas y Administración.</a:t>
            </a:r>
            <a:endParaRPr lang="es-SV" dirty="0"/>
          </a:p>
          <a:p>
            <a:pPr algn="just"/>
            <a:endParaRPr lang="es-ES_tradnl" dirty="0" smtClean="0"/>
          </a:p>
          <a:p>
            <a:r>
              <a:rPr lang="es-ES" dirty="0"/>
              <a:t>Nombre de la jefe del Departamento de Contaduría: Lissette del Carmen Mendoza de Mejía</a:t>
            </a:r>
            <a:endParaRPr lang="es-ES_tradnl" dirty="0" smtClean="0"/>
          </a:p>
          <a:p>
            <a:endParaRPr lang="es-SV" dirty="0" smtClean="0"/>
          </a:p>
          <a:p>
            <a:r>
              <a:rPr lang="es-ES" dirty="0" smtClean="0"/>
              <a:t>Mujeres: 1</a:t>
            </a:r>
            <a:endParaRPr lang="es-SV" dirty="0" smtClean="0"/>
          </a:p>
          <a:p>
            <a:pPr lvl="0"/>
            <a:r>
              <a:rPr lang="es-ES" dirty="0" smtClean="0"/>
              <a:t>Hombres: 0</a:t>
            </a:r>
          </a:p>
          <a:p>
            <a:pPr lvl="0"/>
            <a:r>
              <a:rPr lang="es-ES" dirty="0" smtClean="0"/>
              <a:t>Total de empleados:</a:t>
            </a:r>
            <a:r>
              <a:rPr lang="es-SV" dirty="0" smtClean="0"/>
              <a:t> 1</a:t>
            </a:r>
          </a:p>
          <a:p>
            <a:endParaRPr lang="es-SV" dirty="0" smtClean="0"/>
          </a:p>
        </p:txBody>
      </p:sp>
    </p:spTree>
    <p:extLst>
      <p:ext uri="{BB962C8B-B14F-4D97-AF65-F5344CB8AC3E}">
        <p14:creationId xmlns:p14="http://schemas.microsoft.com/office/powerpoint/2010/main" val="3389733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5 Subtítulo"/>
          <p:cNvSpPr txBox="1">
            <a:spLocks/>
          </p:cNvSpPr>
          <p:nvPr/>
        </p:nvSpPr>
        <p:spPr>
          <a:xfrm>
            <a:off x="5580112" y="6309320"/>
            <a:ext cx="2808312" cy="288032"/>
          </a:xfrm>
          <a:prstGeom prst="rect">
            <a:avLst/>
          </a:prstGeom>
        </p:spPr>
        <p:txBody>
          <a:bodyPr>
            <a:normAutofit fontScale="4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SV" dirty="0" smtClean="0"/>
              <a:t>Regresar a </a:t>
            </a:r>
            <a:r>
              <a:rPr lang="es-SV" dirty="0" smtClean="0">
                <a:hlinkClick r:id="rId2" action="ppaction://hlinksldjump"/>
              </a:rPr>
              <a:t>ORGANIGRAMA CNE</a:t>
            </a:r>
            <a:endParaRPr lang="es-ES" dirty="0"/>
          </a:p>
        </p:txBody>
      </p:sp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395536" y="274638"/>
            <a:ext cx="8229600" cy="1143000"/>
          </a:xfrm>
        </p:spPr>
        <p:txBody>
          <a:bodyPr>
            <a:normAutofit/>
          </a:bodyPr>
          <a:lstStyle/>
          <a:p>
            <a:r>
              <a:rPr lang="es-ES" sz="3600" dirty="0" smtClean="0"/>
              <a:t>DEPARTAMENTO DE ADMINISTRACION</a:t>
            </a:r>
            <a:endParaRPr lang="es-ES" dirty="0"/>
          </a:p>
        </p:txBody>
      </p:sp>
      <p:sp>
        <p:nvSpPr>
          <p:cNvPr id="5" name="4 Rectángulo"/>
          <p:cNvSpPr/>
          <p:nvPr/>
        </p:nvSpPr>
        <p:spPr>
          <a:xfrm>
            <a:off x="899592" y="1640989"/>
            <a:ext cx="7200800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dirty="0"/>
              <a:t>Apoyar en las actividades administrativas y logísticas necesarias para la preservación de los bienes del Consejo, bajo coordinación y supervisión del/la Jefe(a) de Administración</a:t>
            </a:r>
            <a:r>
              <a:rPr lang="es-SV" dirty="0" smtClean="0"/>
              <a:t>.</a:t>
            </a:r>
          </a:p>
          <a:p>
            <a:pPr algn="just"/>
            <a:endParaRPr lang="es-SV" dirty="0"/>
          </a:p>
          <a:p>
            <a:pPr algn="just"/>
            <a:endParaRPr lang="es-ES_tradnl" dirty="0" smtClean="0"/>
          </a:p>
          <a:p>
            <a:r>
              <a:rPr lang="es-ES" dirty="0"/>
              <a:t>Nombre de la jefe del Departamento de Administración: </a:t>
            </a:r>
            <a:r>
              <a:rPr lang="es-ES" dirty="0" smtClean="0"/>
              <a:t>Dora Alicia Osorio </a:t>
            </a:r>
            <a:r>
              <a:rPr lang="es-ES" dirty="0" err="1" smtClean="0"/>
              <a:t>Morataya</a:t>
            </a:r>
            <a:endParaRPr lang="es-ES_tradnl" dirty="0" smtClean="0"/>
          </a:p>
          <a:p>
            <a:endParaRPr lang="es-SV" dirty="0" smtClean="0"/>
          </a:p>
          <a:p>
            <a:endParaRPr lang="es-SV" dirty="0" smtClean="0"/>
          </a:p>
          <a:p>
            <a:r>
              <a:rPr lang="es-ES" dirty="0" smtClean="0"/>
              <a:t>Mujeres: 3</a:t>
            </a:r>
            <a:endParaRPr lang="es-SV" dirty="0" smtClean="0"/>
          </a:p>
          <a:p>
            <a:pPr lvl="0"/>
            <a:r>
              <a:rPr lang="es-ES" dirty="0" smtClean="0"/>
              <a:t>Hombres: 3</a:t>
            </a:r>
          </a:p>
          <a:p>
            <a:pPr lvl="0"/>
            <a:r>
              <a:rPr lang="es-ES" dirty="0" smtClean="0"/>
              <a:t>Total de empleados:</a:t>
            </a:r>
            <a:r>
              <a:rPr lang="es-SV" dirty="0" smtClean="0"/>
              <a:t> 6</a:t>
            </a:r>
          </a:p>
          <a:p>
            <a:endParaRPr lang="es-SV" dirty="0" smtClean="0"/>
          </a:p>
        </p:txBody>
      </p:sp>
    </p:spTree>
    <p:extLst>
      <p:ext uri="{BB962C8B-B14F-4D97-AF65-F5344CB8AC3E}">
        <p14:creationId xmlns:p14="http://schemas.microsoft.com/office/powerpoint/2010/main" val="2213126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SV" sz="3200" dirty="0" smtClean="0"/>
              <a:t>JUNTA DIRECTIVA</a:t>
            </a:r>
            <a:endParaRPr lang="es-ES" sz="3200" dirty="0"/>
          </a:p>
        </p:txBody>
      </p:sp>
      <p:sp>
        <p:nvSpPr>
          <p:cNvPr id="6" name="5 Subtítulo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s-ES" sz="2000" dirty="0" smtClean="0"/>
              <a:t>Ministra de Economía</a:t>
            </a:r>
          </a:p>
          <a:p>
            <a:pPr marL="0" lvl="0" indent="0">
              <a:lnSpc>
                <a:spcPct val="150000"/>
              </a:lnSpc>
              <a:buNone/>
            </a:pPr>
            <a:r>
              <a:rPr lang="es-SV" sz="2000" dirty="0" smtClean="0"/>
              <a:t>Ministro </a:t>
            </a:r>
            <a:r>
              <a:rPr lang="es-SV" sz="2000" dirty="0"/>
              <a:t>de </a:t>
            </a:r>
            <a:r>
              <a:rPr lang="es-SV" sz="2000" dirty="0" smtClean="0"/>
              <a:t>Medio Ambiente </a:t>
            </a:r>
            <a:r>
              <a:rPr lang="es-SV" sz="2000" dirty="0"/>
              <a:t>y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s-SV" sz="2000" dirty="0"/>
              <a:t>Recursos </a:t>
            </a:r>
            <a:r>
              <a:rPr lang="es-SV" sz="2000" dirty="0" smtClean="0"/>
              <a:t>Naturales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s-SV" sz="2000" dirty="0" smtClean="0"/>
              <a:t>Presidente de la Defensoría del Consumidor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s-SV" sz="2000" dirty="0" smtClean="0"/>
              <a:t>Ministro de Hacienda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s-SV" sz="2000" dirty="0" smtClean="0"/>
              <a:t>Ministro de Obras Púb</a:t>
            </a:r>
            <a:r>
              <a:rPr lang="es-SV" sz="2400" dirty="0" smtClean="0"/>
              <a:t>licas</a:t>
            </a:r>
          </a:p>
          <a:p>
            <a:pPr marL="0" indent="0">
              <a:lnSpc>
                <a:spcPct val="150000"/>
              </a:lnSpc>
              <a:buNone/>
            </a:pPr>
            <a:endParaRPr lang="es-ES" sz="2400" dirty="0"/>
          </a:p>
        </p:txBody>
      </p:sp>
      <p:sp>
        <p:nvSpPr>
          <p:cNvPr id="10" name="Rectángulo 9"/>
          <p:cNvSpPr/>
          <p:nvPr/>
        </p:nvSpPr>
        <p:spPr>
          <a:xfrm>
            <a:off x="5668199" y="6228020"/>
            <a:ext cx="315227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SV" dirty="0"/>
              <a:t>Regresar a </a:t>
            </a:r>
            <a:r>
              <a:rPr lang="es-SV" dirty="0">
                <a:hlinkClick r:id="rId2" action="ppaction://hlinksldjump"/>
              </a:rPr>
              <a:t>ORGANIGRAMA CNE</a:t>
            </a:r>
            <a:endParaRPr lang="es-ES" dirty="0"/>
          </a:p>
        </p:txBody>
      </p:sp>
      <p:sp>
        <p:nvSpPr>
          <p:cNvPr id="11" name="5 Subtítulo"/>
          <p:cNvSpPr>
            <a:spLocks noGrp="1"/>
          </p:cNvSpPr>
          <p:nvPr>
            <p:ph sz="half" idx="1"/>
          </p:nvPr>
        </p:nvSpPr>
        <p:spPr>
          <a:xfrm>
            <a:off x="4499992" y="1628800"/>
            <a:ext cx="4248472" cy="4525963"/>
          </a:xfrm>
        </p:spPr>
        <p:txBody>
          <a:bodyPr>
            <a:no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s-SV" sz="2000" dirty="0" smtClean="0"/>
              <a:t>Licda</a:t>
            </a:r>
            <a:r>
              <a:rPr lang="es-SV" sz="2000" dirty="0"/>
              <a:t>. </a:t>
            </a:r>
            <a:r>
              <a:rPr lang="es-ES" sz="2000" dirty="0"/>
              <a:t>María Luisa </a:t>
            </a:r>
            <a:r>
              <a:rPr lang="es-ES" sz="2000" dirty="0" err="1"/>
              <a:t>Hayem</a:t>
            </a:r>
            <a:r>
              <a:rPr lang="es-ES" sz="2000" dirty="0"/>
              <a:t> </a:t>
            </a:r>
            <a:r>
              <a:rPr lang="es-ES" sz="2000" dirty="0" err="1" smtClean="0"/>
              <a:t>Brevé</a:t>
            </a:r>
            <a:endParaRPr lang="es-ES" sz="2000" dirty="0" smtClean="0"/>
          </a:p>
          <a:p>
            <a:pPr marL="0" indent="0">
              <a:lnSpc>
                <a:spcPct val="150000"/>
              </a:lnSpc>
              <a:buNone/>
            </a:pPr>
            <a:r>
              <a:rPr lang="es-ES" sz="2000" dirty="0" smtClean="0"/>
              <a:t>Arq. Fernando Andrés López </a:t>
            </a:r>
            <a:r>
              <a:rPr lang="es-ES" sz="2000" dirty="0" err="1" smtClean="0"/>
              <a:t>Larreynaga</a:t>
            </a:r>
            <a:endParaRPr lang="es-ES" sz="2000" dirty="0" smtClean="0"/>
          </a:p>
          <a:p>
            <a:pPr marL="0" indent="0">
              <a:lnSpc>
                <a:spcPct val="150000"/>
              </a:lnSpc>
              <a:buNone/>
            </a:pPr>
            <a:r>
              <a:rPr lang="es-ES" sz="2000" dirty="0" smtClean="0"/>
              <a:t>Lic. Ricardo Salazar</a:t>
            </a:r>
          </a:p>
          <a:p>
            <a:pPr marL="0" indent="0">
              <a:lnSpc>
                <a:spcPct val="150000"/>
              </a:lnSpc>
              <a:buNone/>
            </a:pPr>
            <a:endParaRPr lang="es-ES" sz="2000" dirty="0"/>
          </a:p>
          <a:p>
            <a:pPr marL="0" indent="0">
              <a:lnSpc>
                <a:spcPct val="150000"/>
              </a:lnSpc>
              <a:buNone/>
            </a:pPr>
            <a:r>
              <a:rPr lang="es-ES" sz="2000" dirty="0" smtClean="0"/>
              <a:t>Lic. Alejandro Zelaya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s-ES" sz="2000" dirty="0" smtClean="0"/>
              <a:t>Lic. Edgar Romeo Rodríguez Herrera</a:t>
            </a:r>
            <a:endParaRPr lang="es-ES" sz="2000" dirty="0"/>
          </a:p>
        </p:txBody>
      </p:sp>
    </p:spTree>
    <p:extLst>
      <p:ext uri="{BB962C8B-B14F-4D97-AF65-F5344CB8AC3E}">
        <p14:creationId xmlns:p14="http://schemas.microsoft.com/office/powerpoint/2010/main" val="632744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5 Subtítulo"/>
          <p:cNvSpPr txBox="1">
            <a:spLocks/>
          </p:cNvSpPr>
          <p:nvPr/>
        </p:nvSpPr>
        <p:spPr>
          <a:xfrm>
            <a:off x="5580112" y="6309320"/>
            <a:ext cx="2808312" cy="288032"/>
          </a:xfrm>
          <a:prstGeom prst="rect">
            <a:avLst/>
          </a:prstGeom>
        </p:spPr>
        <p:txBody>
          <a:bodyPr>
            <a:normAutofit fontScale="4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SV" dirty="0" smtClean="0"/>
              <a:t>Regresar a </a:t>
            </a:r>
            <a:r>
              <a:rPr lang="es-SV" dirty="0" smtClean="0">
                <a:hlinkClick r:id="rId2" action="ppaction://hlinksldjump"/>
              </a:rPr>
              <a:t>ORGANIGRAMA CNE</a:t>
            </a:r>
            <a:endParaRPr lang="es-ES" dirty="0"/>
          </a:p>
        </p:txBody>
      </p:sp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395536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s-ES" sz="3600" dirty="0" smtClean="0"/>
              <a:t>UNIDAD DE ACCESO A LA </a:t>
            </a:r>
            <a:br>
              <a:rPr lang="es-ES" sz="3600" dirty="0" smtClean="0"/>
            </a:br>
            <a:r>
              <a:rPr lang="es-ES" sz="3600" dirty="0" smtClean="0"/>
              <a:t>INFORMACION PUBLICA</a:t>
            </a:r>
            <a:endParaRPr lang="es-ES" dirty="0"/>
          </a:p>
        </p:txBody>
      </p:sp>
      <p:sp>
        <p:nvSpPr>
          <p:cNvPr id="5" name="4 Rectángulo"/>
          <p:cNvSpPr/>
          <p:nvPr/>
        </p:nvSpPr>
        <p:spPr>
          <a:xfrm>
            <a:off x="899592" y="1640989"/>
            <a:ext cx="72008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SV" dirty="0"/>
              <a:t>Encargada de estructurar, desarrollar y dirigir la Unidad de Acceso a la Información Pública (UAIP). </a:t>
            </a:r>
            <a:endParaRPr lang="es-SV" dirty="0" smtClean="0"/>
          </a:p>
          <a:p>
            <a:endParaRPr lang="es-CO" dirty="0" smtClean="0"/>
          </a:p>
          <a:p>
            <a:r>
              <a:rPr lang="es-CO" dirty="0" smtClean="0"/>
              <a:t>Garantiza </a:t>
            </a:r>
            <a:r>
              <a:rPr lang="es-CO" dirty="0"/>
              <a:t>el derecho de acceso de toda persona a la información institucional pública, a fin de contribuir con la transparencia de las actuaciones del Consejo.  </a:t>
            </a:r>
            <a:endParaRPr lang="es-ES" dirty="0"/>
          </a:p>
          <a:p>
            <a:endParaRPr lang="es-SV" dirty="0"/>
          </a:p>
          <a:p>
            <a:pPr algn="just"/>
            <a:endParaRPr lang="es-ES_tradnl" dirty="0" smtClean="0"/>
          </a:p>
          <a:p>
            <a:r>
              <a:rPr lang="es-ES" dirty="0"/>
              <a:t>Nombre </a:t>
            </a:r>
            <a:r>
              <a:rPr lang="es-ES" dirty="0" smtClean="0"/>
              <a:t>del responsable (Ad-Honorem): Francisco Antonio Mejía Méndez</a:t>
            </a:r>
            <a:endParaRPr lang="es-ES_tradnl" dirty="0" smtClean="0"/>
          </a:p>
          <a:p>
            <a:endParaRPr lang="es-SV" dirty="0" smtClean="0"/>
          </a:p>
          <a:p>
            <a:endParaRPr lang="es-SV" dirty="0" smtClean="0"/>
          </a:p>
          <a:p>
            <a:endParaRPr lang="es-SV" dirty="0" smtClean="0"/>
          </a:p>
          <a:p>
            <a:r>
              <a:rPr lang="es-ES" dirty="0" smtClean="0"/>
              <a:t>Mujeres: 0</a:t>
            </a:r>
            <a:endParaRPr lang="es-SV" dirty="0" smtClean="0"/>
          </a:p>
          <a:p>
            <a:pPr lvl="0"/>
            <a:r>
              <a:rPr lang="es-ES" dirty="0" smtClean="0"/>
              <a:t>Hombres: 1</a:t>
            </a:r>
          </a:p>
          <a:p>
            <a:pPr lvl="0"/>
            <a:r>
              <a:rPr lang="es-ES" dirty="0" smtClean="0"/>
              <a:t>Total de empleados:</a:t>
            </a:r>
            <a:r>
              <a:rPr lang="es-SV" dirty="0" smtClean="0"/>
              <a:t> 1</a:t>
            </a:r>
          </a:p>
          <a:p>
            <a:endParaRPr lang="es-SV" dirty="0" smtClean="0"/>
          </a:p>
        </p:txBody>
      </p:sp>
    </p:spTree>
    <p:extLst>
      <p:ext uri="{BB962C8B-B14F-4D97-AF65-F5344CB8AC3E}">
        <p14:creationId xmlns:p14="http://schemas.microsoft.com/office/powerpoint/2010/main" val="2110105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5 Subtítulo"/>
          <p:cNvSpPr txBox="1">
            <a:spLocks/>
          </p:cNvSpPr>
          <p:nvPr/>
        </p:nvSpPr>
        <p:spPr>
          <a:xfrm>
            <a:off x="5580112" y="6309320"/>
            <a:ext cx="2808312" cy="288032"/>
          </a:xfrm>
          <a:prstGeom prst="rect">
            <a:avLst/>
          </a:prstGeom>
        </p:spPr>
        <p:txBody>
          <a:bodyPr>
            <a:normAutofit fontScale="4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SV" dirty="0" smtClean="0"/>
              <a:t>Regresar a </a:t>
            </a:r>
            <a:r>
              <a:rPr lang="es-SV" dirty="0" smtClean="0">
                <a:hlinkClick r:id="rId2" action="ppaction://hlinksldjump"/>
              </a:rPr>
              <a:t>ORGANIGRAMA CNE</a:t>
            </a:r>
            <a:endParaRPr lang="es-ES" dirty="0"/>
          </a:p>
        </p:txBody>
      </p:sp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395536" y="274638"/>
            <a:ext cx="8229600" cy="1143000"/>
          </a:xfrm>
        </p:spPr>
        <p:txBody>
          <a:bodyPr>
            <a:normAutofit/>
          </a:bodyPr>
          <a:lstStyle/>
          <a:p>
            <a:r>
              <a:rPr lang="es-ES" sz="3600" dirty="0" smtClean="0"/>
              <a:t>UNIDAD DE COMUNICACIONES</a:t>
            </a:r>
            <a:endParaRPr lang="es-ES" dirty="0"/>
          </a:p>
        </p:txBody>
      </p:sp>
      <p:sp>
        <p:nvSpPr>
          <p:cNvPr id="5" name="4 Rectángulo"/>
          <p:cNvSpPr/>
          <p:nvPr/>
        </p:nvSpPr>
        <p:spPr>
          <a:xfrm>
            <a:off x="899592" y="1640989"/>
            <a:ext cx="7200800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dirty="0" smtClean="0"/>
              <a:t>Planifica, diseña, coordina </a:t>
            </a:r>
            <a:r>
              <a:rPr lang="es-ES" dirty="0"/>
              <a:t>e </a:t>
            </a:r>
            <a:r>
              <a:rPr lang="es-ES" dirty="0" smtClean="0"/>
              <a:t>implementa </a:t>
            </a:r>
            <a:r>
              <a:rPr lang="es-ES_tradnl" dirty="0"/>
              <a:t>las estrategias y acciones de comunicación externa, necesarias para difundir el rol del Consejo en torno al impulso de la Política Energética</a:t>
            </a:r>
            <a:r>
              <a:rPr lang="es-SV" dirty="0" smtClean="0"/>
              <a:t> </a:t>
            </a:r>
            <a:endParaRPr lang="es-SV" dirty="0"/>
          </a:p>
          <a:p>
            <a:pPr algn="just"/>
            <a:endParaRPr lang="es-SV" dirty="0"/>
          </a:p>
          <a:p>
            <a:pPr algn="just"/>
            <a:endParaRPr lang="es-ES_tradnl" dirty="0" smtClean="0"/>
          </a:p>
          <a:p>
            <a:pPr algn="just"/>
            <a:endParaRPr lang="es-ES_tradnl" dirty="0" smtClean="0"/>
          </a:p>
          <a:p>
            <a:r>
              <a:rPr lang="es-ES" dirty="0"/>
              <a:t>Nombre </a:t>
            </a:r>
            <a:r>
              <a:rPr lang="es-ES" dirty="0" smtClean="0"/>
              <a:t>de la Jefe de la Unidad de </a:t>
            </a:r>
            <a:r>
              <a:rPr lang="es-ES" dirty="0"/>
              <a:t>Comunicaciones: </a:t>
            </a:r>
            <a:r>
              <a:rPr lang="es-ES" dirty="0" err="1"/>
              <a:t>Abbey</a:t>
            </a:r>
            <a:r>
              <a:rPr lang="es-ES" dirty="0"/>
              <a:t> Geraldine Alvarenga </a:t>
            </a:r>
            <a:r>
              <a:rPr lang="es-ES" dirty="0" err="1"/>
              <a:t>Najarro</a:t>
            </a:r>
            <a:endParaRPr lang="es-ES_tradnl" dirty="0" smtClean="0"/>
          </a:p>
          <a:p>
            <a:endParaRPr lang="es-SV" dirty="0" smtClean="0"/>
          </a:p>
          <a:p>
            <a:endParaRPr lang="es-SV" dirty="0" smtClean="0"/>
          </a:p>
          <a:p>
            <a:endParaRPr lang="es-SV" dirty="0" smtClean="0"/>
          </a:p>
          <a:p>
            <a:r>
              <a:rPr lang="es-ES" dirty="0" smtClean="0"/>
              <a:t>Mujeres: 2</a:t>
            </a:r>
            <a:endParaRPr lang="es-SV" dirty="0" smtClean="0"/>
          </a:p>
          <a:p>
            <a:pPr lvl="0"/>
            <a:r>
              <a:rPr lang="es-ES" dirty="0" smtClean="0"/>
              <a:t>Hombres: 0</a:t>
            </a:r>
          </a:p>
          <a:p>
            <a:pPr lvl="0"/>
            <a:r>
              <a:rPr lang="es-ES" dirty="0" smtClean="0"/>
              <a:t>Total de empleados:</a:t>
            </a:r>
            <a:r>
              <a:rPr lang="es-SV" dirty="0" smtClean="0"/>
              <a:t> 2</a:t>
            </a:r>
          </a:p>
          <a:p>
            <a:endParaRPr lang="es-SV" dirty="0" smtClean="0"/>
          </a:p>
        </p:txBody>
      </p:sp>
    </p:spTree>
    <p:extLst>
      <p:ext uri="{BB962C8B-B14F-4D97-AF65-F5344CB8AC3E}">
        <p14:creationId xmlns:p14="http://schemas.microsoft.com/office/powerpoint/2010/main" val="1557665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5 Subtítulo"/>
          <p:cNvSpPr txBox="1">
            <a:spLocks/>
          </p:cNvSpPr>
          <p:nvPr/>
        </p:nvSpPr>
        <p:spPr>
          <a:xfrm>
            <a:off x="5580112" y="6309320"/>
            <a:ext cx="2808312" cy="288032"/>
          </a:xfrm>
          <a:prstGeom prst="rect">
            <a:avLst/>
          </a:prstGeom>
        </p:spPr>
        <p:txBody>
          <a:bodyPr>
            <a:normAutofit fontScale="4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SV" dirty="0" smtClean="0"/>
              <a:t>Regresar a </a:t>
            </a:r>
            <a:r>
              <a:rPr lang="es-SV" dirty="0" smtClean="0">
                <a:hlinkClick r:id="rId2" action="ppaction://hlinksldjump"/>
              </a:rPr>
              <a:t>ORGANIGRAMA CNE</a:t>
            </a:r>
            <a:endParaRPr lang="es-ES" dirty="0"/>
          </a:p>
        </p:txBody>
      </p:sp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395536" y="274638"/>
            <a:ext cx="8229600" cy="1143000"/>
          </a:xfrm>
        </p:spPr>
        <p:txBody>
          <a:bodyPr>
            <a:normAutofit/>
          </a:bodyPr>
          <a:lstStyle/>
          <a:p>
            <a:r>
              <a:rPr lang="es-ES" sz="3600" dirty="0" smtClean="0"/>
              <a:t>UNIDAD DE ASESORIA JURIDICA</a:t>
            </a:r>
            <a:endParaRPr lang="es-ES" dirty="0"/>
          </a:p>
        </p:txBody>
      </p:sp>
      <p:sp>
        <p:nvSpPr>
          <p:cNvPr id="5" name="4 Rectángulo"/>
          <p:cNvSpPr/>
          <p:nvPr/>
        </p:nvSpPr>
        <p:spPr>
          <a:xfrm>
            <a:off x="899592" y="1640989"/>
            <a:ext cx="72008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dirty="0" smtClean="0"/>
              <a:t>Verifica  </a:t>
            </a:r>
            <a:r>
              <a:rPr lang="es-SV" dirty="0"/>
              <a:t>el cumplimiento de aspectos legales y jurídicos de la Institución en todas sus áreas. Apoyar en la gestión jurídica interna, </a:t>
            </a:r>
            <a:r>
              <a:rPr lang="es-ES" dirty="0"/>
              <a:t>secretariado de actas de la Junta Directiva y la representación judicial y extrajudicial en litigios. Revisar y analizar los marcos regulatorios y normativas y el desarrollo e instrumentación de herramientas regulatorias.</a:t>
            </a:r>
            <a:endParaRPr lang="es-SV" dirty="0"/>
          </a:p>
          <a:p>
            <a:pPr algn="just"/>
            <a:endParaRPr lang="es-ES_tradnl" dirty="0" smtClean="0"/>
          </a:p>
          <a:p>
            <a:pPr algn="just"/>
            <a:endParaRPr lang="es-ES_tradnl" dirty="0" smtClean="0"/>
          </a:p>
          <a:p>
            <a:r>
              <a:rPr lang="es-ES" dirty="0"/>
              <a:t>Nombre </a:t>
            </a:r>
            <a:r>
              <a:rPr lang="es-ES" dirty="0" smtClean="0"/>
              <a:t>del Jefe de la Unidad de Asesoría Jurídica: José Daniel Martínez Peña</a:t>
            </a:r>
            <a:endParaRPr lang="es-ES_tradnl" dirty="0" smtClean="0"/>
          </a:p>
          <a:p>
            <a:endParaRPr lang="es-SV" dirty="0" smtClean="0"/>
          </a:p>
          <a:p>
            <a:endParaRPr lang="es-SV" dirty="0" smtClean="0"/>
          </a:p>
          <a:p>
            <a:endParaRPr lang="es-SV" dirty="0" smtClean="0"/>
          </a:p>
          <a:p>
            <a:r>
              <a:rPr lang="es-ES" dirty="0" smtClean="0"/>
              <a:t>Mujeres: 0</a:t>
            </a:r>
            <a:endParaRPr lang="es-SV" dirty="0" smtClean="0"/>
          </a:p>
          <a:p>
            <a:pPr lvl="0"/>
            <a:r>
              <a:rPr lang="es-ES" dirty="0" smtClean="0"/>
              <a:t>Hombres: 2</a:t>
            </a:r>
          </a:p>
          <a:p>
            <a:pPr lvl="0"/>
            <a:r>
              <a:rPr lang="es-ES" dirty="0" smtClean="0"/>
              <a:t>Total de empleados:</a:t>
            </a:r>
            <a:r>
              <a:rPr lang="es-SV" dirty="0" smtClean="0"/>
              <a:t> 2</a:t>
            </a:r>
          </a:p>
          <a:p>
            <a:endParaRPr lang="es-SV" dirty="0" smtClean="0"/>
          </a:p>
        </p:txBody>
      </p:sp>
    </p:spTree>
    <p:extLst>
      <p:ext uri="{BB962C8B-B14F-4D97-AF65-F5344CB8AC3E}">
        <p14:creationId xmlns:p14="http://schemas.microsoft.com/office/powerpoint/2010/main" val="713785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5 Subtítulo"/>
          <p:cNvSpPr txBox="1">
            <a:spLocks/>
          </p:cNvSpPr>
          <p:nvPr/>
        </p:nvSpPr>
        <p:spPr>
          <a:xfrm>
            <a:off x="5580112" y="6309320"/>
            <a:ext cx="2808312" cy="288032"/>
          </a:xfrm>
          <a:prstGeom prst="rect">
            <a:avLst/>
          </a:prstGeom>
        </p:spPr>
        <p:txBody>
          <a:bodyPr>
            <a:normAutofit fontScale="4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SV" dirty="0" smtClean="0"/>
              <a:t>Regresar a </a:t>
            </a:r>
            <a:r>
              <a:rPr lang="es-SV" dirty="0" smtClean="0">
                <a:hlinkClick r:id="rId2" action="ppaction://hlinksldjump"/>
              </a:rPr>
              <a:t>ORGANIGRAMA CNE</a:t>
            </a:r>
            <a:endParaRPr lang="es-ES" dirty="0"/>
          </a:p>
        </p:txBody>
      </p:sp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395536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s-ES" sz="3600" dirty="0" smtClean="0"/>
              <a:t>UNIDAD DE ADQUISICIONES </a:t>
            </a:r>
            <a:br>
              <a:rPr lang="es-ES" sz="3600" dirty="0" smtClean="0"/>
            </a:br>
            <a:r>
              <a:rPr lang="es-ES" sz="3600" dirty="0" smtClean="0"/>
              <a:t>Y CONTRATACIONES INSTITUCIONAL</a:t>
            </a:r>
            <a:endParaRPr lang="es-ES" dirty="0"/>
          </a:p>
        </p:txBody>
      </p:sp>
      <p:sp>
        <p:nvSpPr>
          <p:cNvPr id="5" name="4 Rectángulo"/>
          <p:cNvSpPr/>
          <p:nvPr/>
        </p:nvSpPr>
        <p:spPr>
          <a:xfrm>
            <a:off x="899592" y="1640989"/>
            <a:ext cx="720080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_tradnl" dirty="0" smtClean="0"/>
              <a:t>Planifica, </a:t>
            </a:r>
            <a:r>
              <a:rPr lang="es-ES_tradnl" dirty="0"/>
              <a:t>y </a:t>
            </a:r>
            <a:r>
              <a:rPr lang="es-ES_tradnl" dirty="0" smtClean="0"/>
              <a:t>desarrolla </a:t>
            </a:r>
            <a:r>
              <a:rPr lang="es-ES_tradnl" dirty="0"/>
              <a:t>la gestión oportuna, estandarizada y eficiente de los procesos de adquisiciones y  contrataciones institucionales para el normal funcionamiento de la Institución, que faciliten el cumplimiento de los planes de trabajo y objetivos institucionales</a:t>
            </a:r>
            <a:endParaRPr lang="es-ES_tradnl" dirty="0" smtClean="0"/>
          </a:p>
          <a:p>
            <a:pPr algn="just"/>
            <a:endParaRPr lang="es-ES_tradnl" dirty="0" smtClean="0"/>
          </a:p>
          <a:p>
            <a:r>
              <a:rPr lang="es-ES" dirty="0"/>
              <a:t>Nombre </a:t>
            </a:r>
            <a:r>
              <a:rPr lang="es-ES" dirty="0" smtClean="0"/>
              <a:t>de la Jefe de la Unidad de Adquisiciones y Contrataciones: Arely Evangelina Sánchez</a:t>
            </a:r>
            <a:endParaRPr lang="es-ES_tradnl" dirty="0" smtClean="0"/>
          </a:p>
          <a:p>
            <a:endParaRPr lang="es-SV" dirty="0" smtClean="0"/>
          </a:p>
          <a:p>
            <a:endParaRPr lang="es-SV" dirty="0" smtClean="0"/>
          </a:p>
          <a:p>
            <a:endParaRPr lang="es-SV" dirty="0" smtClean="0"/>
          </a:p>
          <a:p>
            <a:r>
              <a:rPr lang="es-ES" dirty="0" smtClean="0"/>
              <a:t>Mujeres: 1</a:t>
            </a:r>
            <a:endParaRPr lang="es-SV" dirty="0" smtClean="0"/>
          </a:p>
          <a:p>
            <a:pPr lvl="0"/>
            <a:r>
              <a:rPr lang="es-ES" dirty="0" smtClean="0"/>
              <a:t>Hombres: 0</a:t>
            </a:r>
          </a:p>
          <a:p>
            <a:pPr lvl="0"/>
            <a:r>
              <a:rPr lang="es-ES" dirty="0" smtClean="0"/>
              <a:t>Total de empleados:</a:t>
            </a:r>
            <a:r>
              <a:rPr lang="es-SV" dirty="0" smtClean="0"/>
              <a:t> 1</a:t>
            </a:r>
          </a:p>
          <a:p>
            <a:endParaRPr lang="es-SV" dirty="0" smtClean="0"/>
          </a:p>
        </p:txBody>
      </p:sp>
    </p:spTree>
    <p:extLst>
      <p:ext uri="{BB962C8B-B14F-4D97-AF65-F5344CB8AC3E}">
        <p14:creationId xmlns:p14="http://schemas.microsoft.com/office/powerpoint/2010/main" val="2693448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5 Subtítulo"/>
          <p:cNvSpPr txBox="1">
            <a:spLocks/>
          </p:cNvSpPr>
          <p:nvPr/>
        </p:nvSpPr>
        <p:spPr>
          <a:xfrm>
            <a:off x="5580112" y="6309320"/>
            <a:ext cx="2808312" cy="288032"/>
          </a:xfrm>
          <a:prstGeom prst="rect">
            <a:avLst/>
          </a:prstGeom>
        </p:spPr>
        <p:txBody>
          <a:bodyPr>
            <a:normAutofit fontScale="4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SV" dirty="0" smtClean="0"/>
              <a:t>Regresar a </a:t>
            </a:r>
            <a:r>
              <a:rPr lang="es-SV" dirty="0" smtClean="0">
                <a:hlinkClick r:id="rId2" action="ppaction://hlinksldjump"/>
              </a:rPr>
              <a:t>ORGANIGRAMA CNE</a:t>
            </a:r>
            <a:endParaRPr lang="es-ES" dirty="0"/>
          </a:p>
        </p:txBody>
      </p:sp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395536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s-ES" sz="3600" dirty="0" smtClean="0"/>
              <a:t>UNIDAD DE </a:t>
            </a:r>
            <a:r>
              <a:rPr lang="es-SV" sz="3600" dirty="0" smtClean="0"/>
              <a:t>GESTION DOCUMENTAL </a:t>
            </a:r>
            <a:br>
              <a:rPr lang="es-SV" sz="3600" dirty="0" smtClean="0"/>
            </a:br>
            <a:r>
              <a:rPr lang="es-SV" sz="3600" dirty="0" smtClean="0"/>
              <a:t>Y ARCHIVO</a:t>
            </a:r>
            <a:endParaRPr lang="es-ES" dirty="0"/>
          </a:p>
        </p:txBody>
      </p:sp>
      <p:sp>
        <p:nvSpPr>
          <p:cNvPr id="5" name="4 Rectángulo"/>
          <p:cNvSpPr/>
          <p:nvPr/>
        </p:nvSpPr>
        <p:spPr>
          <a:xfrm>
            <a:off x="899592" y="1640989"/>
            <a:ext cx="72008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dirty="0"/>
              <a:t>Tiene la función de resguardar la documentación en su fase semiactiva transferida por los archivos de gestión de toda la institución y desarrollar los tratamientos archivísticos; organizar el fondo documental acumulado; crear instrumentos de control y consulta; proporcionar documentos solicitados por las unidades productoras o generadoras y atender las consultas directas; lleva a cabo el proceso de eliminación de documentos y colabora en las capacitaciones para los funcionarios de la institución en la administración de los archivos de gestión, manejo del archivo histórico y otras actividades archivísticas</a:t>
            </a:r>
          </a:p>
          <a:p>
            <a:pPr algn="just"/>
            <a:endParaRPr lang="es-ES_tradnl" dirty="0" smtClean="0"/>
          </a:p>
          <a:p>
            <a:r>
              <a:rPr lang="es-ES" dirty="0"/>
              <a:t>Nombre </a:t>
            </a:r>
            <a:r>
              <a:rPr lang="es-ES" dirty="0" smtClean="0"/>
              <a:t>del </a:t>
            </a:r>
            <a:r>
              <a:rPr lang="es-ES" dirty="0"/>
              <a:t>responsable (Ad-Honorem): </a:t>
            </a:r>
            <a:r>
              <a:rPr lang="es-ES" dirty="0" smtClean="0"/>
              <a:t>Mario Ernesto García Funes</a:t>
            </a:r>
            <a:endParaRPr lang="es-ES_tradnl" dirty="0" smtClean="0"/>
          </a:p>
          <a:p>
            <a:endParaRPr lang="es-SV" dirty="0" smtClean="0"/>
          </a:p>
          <a:p>
            <a:r>
              <a:rPr lang="es-ES" dirty="0" smtClean="0"/>
              <a:t>Mujeres: </a:t>
            </a:r>
            <a:r>
              <a:rPr lang="es-ES" dirty="0"/>
              <a:t>0</a:t>
            </a:r>
            <a:endParaRPr lang="es-SV" dirty="0" smtClean="0"/>
          </a:p>
          <a:p>
            <a:pPr lvl="0"/>
            <a:r>
              <a:rPr lang="es-ES" dirty="0" smtClean="0"/>
              <a:t>Hombres: 1</a:t>
            </a:r>
          </a:p>
          <a:p>
            <a:pPr lvl="0"/>
            <a:r>
              <a:rPr lang="es-ES" dirty="0" smtClean="0"/>
              <a:t>Total de empleados:</a:t>
            </a:r>
            <a:r>
              <a:rPr lang="es-SV" dirty="0" smtClean="0"/>
              <a:t> 1</a:t>
            </a:r>
          </a:p>
          <a:p>
            <a:endParaRPr lang="es-SV" dirty="0" smtClean="0"/>
          </a:p>
        </p:txBody>
      </p:sp>
    </p:spTree>
    <p:extLst>
      <p:ext uri="{BB962C8B-B14F-4D97-AF65-F5344CB8AC3E}">
        <p14:creationId xmlns:p14="http://schemas.microsoft.com/office/powerpoint/2010/main" val="2625215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sz="3200" dirty="0"/>
              <a:t>UNIDAD DE </a:t>
            </a:r>
            <a:r>
              <a:rPr lang="es-SV" sz="3200" dirty="0"/>
              <a:t>GENERO</a:t>
            </a:r>
          </a:p>
        </p:txBody>
      </p:sp>
      <p:sp>
        <p:nvSpPr>
          <p:cNvPr id="3" name="2 Rectángulo"/>
          <p:cNvSpPr/>
          <p:nvPr/>
        </p:nvSpPr>
        <p:spPr>
          <a:xfrm>
            <a:off x="899592" y="1640989"/>
            <a:ext cx="7200800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_tradnl" dirty="0" smtClean="0"/>
              <a:t>Cumplir con las funciones establecidas en la Ley de </a:t>
            </a:r>
            <a:r>
              <a:rPr lang="es-ES" dirty="0"/>
              <a:t>de igualdad, equidad y erradicación de la discriminación contra las </a:t>
            </a:r>
            <a:r>
              <a:rPr lang="es-ES" dirty="0" smtClean="0"/>
              <a:t>mujeres, los lineamientos institucionales emitidos por el ISDEMU, y la </a:t>
            </a:r>
            <a:r>
              <a:rPr lang="es-ES" dirty="0"/>
              <a:t>Ley especial integral para una vida libre de violencia para las </a:t>
            </a:r>
            <a:r>
              <a:rPr lang="es-ES" dirty="0" smtClean="0"/>
              <a:t>mujeres. </a:t>
            </a:r>
            <a:endParaRPr lang="es-ES_tradnl" dirty="0" smtClean="0"/>
          </a:p>
          <a:p>
            <a:pPr algn="just"/>
            <a:endParaRPr lang="es-ES_tradnl" dirty="0"/>
          </a:p>
          <a:p>
            <a:pPr algn="just"/>
            <a:endParaRPr lang="es-ES_tradnl" dirty="0" smtClean="0"/>
          </a:p>
          <a:p>
            <a:r>
              <a:rPr lang="es-ES" dirty="0"/>
              <a:t>Nombre </a:t>
            </a:r>
            <a:r>
              <a:rPr lang="es-ES" dirty="0" smtClean="0"/>
              <a:t>del responsable: Maybel Jennifer (Ad-Honorem) Viscarra de Villalobos</a:t>
            </a:r>
            <a:endParaRPr lang="es-ES_tradnl" dirty="0" smtClean="0"/>
          </a:p>
          <a:p>
            <a:endParaRPr lang="es-SV" dirty="0" smtClean="0"/>
          </a:p>
          <a:p>
            <a:r>
              <a:rPr lang="es-ES" dirty="0" smtClean="0"/>
              <a:t>Mujeres: </a:t>
            </a:r>
            <a:r>
              <a:rPr lang="es-ES" dirty="0"/>
              <a:t>4</a:t>
            </a:r>
            <a:endParaRPr lang="es-SV" dirty="0" smtClean="0"/>
          </a:p>
          <a:p>
            <a:pPr lvl="0"/>
            <a:r>
              <a:rPr lang="es-ES" dirty="0" smtClean="0"/>
              <a:t>Hombres: 1</a:t>
            </a:r>
          </a:p>
          <a:p>
            <a:pPr lvl="0"/>
            <a:r>
              <a:rPr lang="es-ES" dirty="0" smtClean="0"/>
              <a:t>Total de empleados:</a:t>
            </a:r>
            <a:r>
              <a:rPr lang="es-SV" dirty="0" smtClean="0"/>
              <a:t> 5 </a:t>
            </a:r>
            <a:r>
              <a:rPr lang="es-ES" dirty="0"/>
              <a:t>(Ad-Honorem)</a:t>
            </a:r>
            <a:endParaRPr lang="es-SV" dirty="0" smtClean="0"/>
          </a:p>
          <a:p>
            <a:endParaRPr lang="es-SV" dirty="0" smtClean="0"/>
          </a:p>
        </p:txBody>
      </p:sp>
      <p:sp>
        <p:nvSpPr>
          <p:cNvPr id="4" name="5 Subtítulo"/>
          <p:cNvSpPr txBox="1">
            <a:spLocks/>
          </p:cNvSpPr>
          <p:nvPr/>
        </p:nvSpPr>
        <p:spPr>
          <a:xfrm>
            <a:off x="5580112" y="6309320"/>
            <a:ext cx="2808312" cy="288032"/>
          </a:xfrm>
          <a:prstGeom prst="rect">
            <a:avLst/>
          </a:prstGeom>
        </p:spPr>
        <p:txBody>
          <a:bodyPr>
            <a:normAutofit fontScale="4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SV" dirty="0" smtClean="0"/>
              <a:t>Regresar a </a:t>
            </a:r>
            <a:r>
              <a:rPr lang="es-SV" dirty="0" smtClean="0">
                <a:hlinkClick r:id="rId2" action="ppaction://hlinksldjump"/>
              </a:rPr>
              <a:t>ORGANIGRAMA CNE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729623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es-SV" sz="3200" dirty="0" smtClean="0"/>
              <a:t>COMITÉ CONSULTIVO </a:t>
            </a:r>
            <a:r>
              <a:rPr lang="es-SV" sz="3200" dirty="0"/>
              <a:t>CNE 2016 </a:t>
            </a:r>
            <a:r>
              <a:rPr lang="es-SV" sz="3200" dirty="0" smtClean="0"/>
              <a:t>– 2019</a:t>
            </a:r>
            <a:br>
              <a:rPr lang="es-SV" sz="3200" dirty="0" smtClean="0"/>
            </a:br>
            <a:r>
              <a:rPr lang="es-SV" sz="2000" dirty="0" smtClean="0"/>
              <a:t>El comité se mantiene hasta que se elija el nuevo</a:t>
            </a:r>
            <a:endParaRPr lang="es-ES" sz="2000" dirty="0"/>
          </a:p>
        </p:txBody>
      </p:sp>
      <p:sp>
        <p:nvSpPr>
          <p:cNvPr id="4" name="5 Subtítulo"/>
          <p:cNvSpPr txBox="1">
            <a:spLocks/>
          </p:cNvSpPr>
          <p:nvPr/>
        </p:nvSpPr>
        <p:spPr>
          <a:xfrm>
            <a:off x="5580112" y="6309320"/>
            <a:ext cx="2808312" cy="288032"/>
          </a:xfrm>
          <a:prstGeom prst="rect">
            <a:avLst/>
          </a:prstGeom>
        </p:spPr>
        <p:txBody>
          <a:bodyPr>
            <a:normAutofit fontScale="4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SV" smtClean="0"/>
              <a:t>Regresan a </a:t>
            </a:r>
            <a:r>
              <a:rPr lang="es-SV" smtClean="0">
                <a:hlinkClick r:id="rId2" action="ppaction://hlinksldjump"/>
              </a:rPr>
              <a:t>ORGANIGRAMA CNE</a:t>
            </a:r>
            <a:endParaRPr lang="es-ES" dirty="0"/>
          </a:p>
        </p:txBody>
      </p:sp>
      <p:graphicFrame>
        <p:nvGraphicFramePr>
          <p:cNvPr id="5" name="4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9317968"/>
              </p:ext>
            </p:extLst>
          </p:nvPr>
        </p:nvGraphicFramePr>
        <p:xfrm>
          <a:off x="1259632" y="1764179"/>
          <a:ext cx="6672618" cy="364920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1235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258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1163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1163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0800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dirty="0">
                          <a:effectLst/>
                        </a:rPr>
                        <a:t>Sector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dirty="0">
                          <a:effectLst/>
                        </a:rPr>
                        <a:t>Institución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dirty="0">
                          <a:effectLst/>
                        </a:rPr>
                        <a:t>Representante Titular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dirty="0">
                          <a:effectLst/>
                        </a:rPr>
                        <a:t>Representante Suplente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5137">
                <a:tc>
                  <a:txBody>
                    <a:bodyPr/>
                    <a:lstStyle/>
                    <a:p>
                      <a:pPr marR="978535"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8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Pendiente de aprobación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750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8000">
                <a:tc row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9718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8000">
                <a:tc row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8000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0385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08000">
                <a:tc row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endParaRPr lang="es-ES" sz="800" dirty="0">
                        <a:effectLst/>
                        <a:latin typeface="Calibri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08000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5499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6" name="5 Rectángulo"/>
          <p:cNvSpPr/>
          <p:nvPr/>
        </p:nvSpPr>
        <p:spPr>
          <a:xfrm>
            <a:off x="540060" y="5658954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ES" dirty="0"/>
              <a:t>Mujeres: </a:t>
            </a:r>
            <a:r>
              <a:rPr lang="es-ES" dirty="0" smtClean="0"/>
              <a:t>4</a:t>
            </a:r>
            <a:endParaRPr lang="es-SV" dirty="0"/>
          </a:p>
          <a:p>
            <a:pPr lvl="0"/>
            <a:r>
              <a:rPr lang="es-ES" dirty="0"/>
              <a:t>Hombres: </a:t>
            </a:r>
            <a:r>
              <a:rPr lang="es-ES" dirty="0" smtClean="0"/>
              <a:t>14</a:t>
            </a:r>
            <a:endParaRPr lang="es-ES" dirty="0"/>
          </a:p>
          <a:p>
            <a:pPr lvl="0"/>
            <a:r>
              <a:rPr lang="es-ES" dirty="0"/>
              <a:t>Total de funcionarios:</a:t>
            </a:r>
            <a:r>
              <a:rPr lang="es-SV" dirty="0"/>
              <a:t> </a:t>
            </a:r>
            <a:r>
              <a:rPr lang="es-SV" dirty="0" smtClean="0"/>
              <a:t>18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806252" y="1054477"/>
            <a:ext cx="856895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dirty="0" smtClean="0"/>
              <a:t>El Comité </a:t>
            </a:r>
            <a:r>
              <a:rPr lang="es-ES" dirty="0"/>
              <a:t>Consultivo </a:t>
            </a:r>
            <a:r>
              <a:rPr lang="es-ES" dirty="0" smtClean="0"/>
              <a:t> es nombrado por la Junta Directiva del CNE es de carácter </a:t>
            </a:r>
            <a:r>
              <a:rPr lang="es-ES" dirty="0"/>
              <a:t>permanente, </a:t>
            </a:r>
            <a:r>
              <a:rPr lang="es-ES" dirty="0" smtClean="0"/>
              <a:t> su trabajo es ad-honorem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779669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5 Subtítulo"/>
          <p:cNvSpPr txBox="1">
            <a:spLocks/>
          </p:cNvSpPr>
          <p:nvPr/>
        </p:nvSpPr>
        <p:spPr>
          <a:xfrm>
            <a:off x="5580112" y="6309320"/>
            <a:ext cx="2808312" cy="288032"/>
          </a:xfrm>
          <a:prstGeom prst="rect">
            <a:avLst/>
          </a:prstGeom>
        </p:spPr>
        <p:txBody>
          <a:bodyPr>
            <a:normAutofit fontScale="4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SV" dirty="0" smtClean="0"/>
              <a:t>Regresar a </a:t>
            </a:r>
            <a:r>
              <a:rPr lang="es-SV" dirty="0" smtClean="0">
                <a:hlinkClick r:id="rId2" action="ppaction://hlinksldjump"/>
              </a:rPr>
              <a:t>ORGANIGRAMA CNE</a:t>
            </a:r>
            <a:endParaRPr lang="es-ES" dirty="0"/>
          </a:p>
        </p:txBody>
      </p:sp>
      <p:sp>
        <p:nvSpPr>
          <p:cNvPr id="5" name="Rectángulo 1"/>
          <p:cNvSpPr/>
          <p:nvPr/>
        </p:nvSpPr>
        <p:spPr>
          <a:xfrm>
            <a:off x="502920" y="1300480"/>
            <a:ext cx="787527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CR" dirty="0"/>
              <a:t>La Auditoría Interna es una actividad independiente y objetiva de aseguramiento y consulta, concebida para agregar valor y mejorar las operaciones </a:t>
            </a:r>
            <a:r>
              <a:rPr lang="es-CR" dirty="0" smtClean="0"/>
              <a:t>del CNE. </a:t>
            </a:r>
            <a:r>
              <a:rPr lang="es-CR" dirty="0"/>
              <a:t>Ayuda a </a:t>
            </a:r>
            <a:r>
              <a:rPr lang="es-CR" dirty="0" smtClean="0"/>
              <a:t>la institución </a:t>
            </a:r>
            <a:r>
              <a:rPr lang="es-CR" dirty="0"/>
              <a:t>a cumplir sus objetivos aportando un enfoque sistemático y disciplinado para evaluar y mejorar la eficacia de los procesos de gestión de riesgos, control y gobierno.</a:t>
            </a:r>
          </a:p>
          <a:p>
            <a:endParaRPr lang="es-SV" dirty="0"/>
          </a:p>
          <a:p>
            <a:endParaRPr lang="es-SV" dirty="0" smtClean="0"/>
          </a:p>
          <a:p>
            <a:endParaRPr lang="es-SV" dirty="0"/>
          </a:p>
          <a:p>
            <a:endParaRPr lang="es-SV" dirty="0" smtClean="0"/>
          </a:p>
          <a:p>
            <a:r>
              <a:rPr lang="es-ES" dirty="0"/>
              <a:t>Nombre del </a:t>
            </a:r>
            <a:r>
              <a:rPr lang="es-ES" dirty="0" smtClean="0"/>
              <a:t>Jefe de Auditoría: Francisco Antonio Mejía Méndez</a:t>
            </a:r>
            <a:endParaRPr lang="es-ES" dirty="0"/>
          </a:p>
          <a:p>
            <a:endParaRPr lang="es-ES" dirty="0"/>
          </a:p>
          <a:p>
            <a:r>
              <a:rPr lang="es-ES" dirty="0"/>
              <a:t>Mujeres</a:t>
            </a:r>
            <a:r>
              <a:rPr lang="es-ES" dirty="0" smtClean="0"/>
              <a:t>: 0</a:t>
            </a:r>
            <a:endParaRPr lang="es-SV" dirty="0"/>
          </a:p>
          <a:p>
            <a:pPr lvl="0"/>
            <a:r>
              <a:rPr lang="es-ES" dirty="0"/>
              <a:t>Hombres</a:t>
            </a:r>
            <a:r>
              <a:rPr lang="es-ES" dirty="0" smtClean="0"/>
              <a:t>: 1</a:t>
            </a:r>
            <a:endParaRPr lang="es-ES" dirty="0"/>
          </a:p>
          <a:p>
            <a:pPr lvl="0"/>
            <a:r>
              <a:rPr lang="es-ES" dirty="0"/>
              <a:t>Total de empleados</a:t>
            </a:r>
            <a:r>
              <a:rPr lang="es-ES" dirty="0" smtClean="0"/>
              <a:t>:</a:t>
            </a:r>
            <a:r>
              <a:rPr lang="es-SV" dirty="0" smtClean="0"/>
              <a:t> 1</a:t>
            </a:r>
            <a:endParaRPr lang="es-SV" dirty="0"/>
          </a:p>
        </p:txBody>
      </p:sp>
      <p:sp>
        <p:nvSpPr>
          <p:cNvPr id="6" name="5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SV" sz="3600" dirty="0"/>
              <a:t>UNIDAD DE AUDITORIA INTERNA</a:t>
            </a:r>
            <a:r>
              <a:rPr lang="es-ES" dirty="0"/>
              <a:t/>
            </a:r>
            <a:br>
              <a:rPr lang="es-ES" dirty="0"/>
            </a:b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311606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5 Subtítulo"/>
          <p:cNvSpPr txBox="1">
            <a:spLocks/>
          </p:cNvSpPr>
          <p:nvPr/>
        </p:nvSpPr>
        <p:spPr>
          <a:xfrm>
            <a:off x="5580112" y="6309320"/>
            <a:ext cx="2808312" cy="288032"/>
          </a:xfrm>
          <a:prstGeom prst="rect">
            <a:avLst/>
          </a:prstGeom>
        </p:spPr>
        <p:txBody>
          <a:bodyPr>
            <a:normAutofit fontScale="4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SV" dirty="0" smtClean="0"/>
              <a:t>Regresar a </a:t>
            </a:r>
            <a:r>
              <a:rPr lang="es-SV" dirty="0" smtClean="0">
                <a:hlinkClick r:id="rId2" action="ppaction://hlinksldjump"/>
              </a:rPr>
              <a:t>ORGANIGRAMA CNE</a:t>
            </a:r>
            <a:endParaRPr lang="es-ES" dirty="0"/>
          </a:p>
        </p:txBody>
      </p:sp>
      <p:sp>
        <p:nvSpPr>
          <p:cNvPr id="5" name="4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SV" sz="3600" dirty="0"/>
              <a:t>SECRETARIO EJECUTIVO</a:t>
            </a:r>
            <a:r>
              <a:rPr lang="es-ES" dirty="0"/>
              <a:t/>
            </a:r>
            <a:br>
              <a:rPr lang="es-ES" dirty="0"/>
            </a:br>
            <a:endParaRPr lang="es-ES" dirty="0"/>
          </a:p>
        </p:txBody>
      </p:sp>
      <p:sp>
        <p:nvSpPr>
          <p:cNvPr id="6" name="Rectángulo 1"/>
          <p:cNvSpPr/>
          <p:nvPr/>
        </p:nvSpPr>
        <p:spPr>
          <a:xfrm>
            <a:off x="502920" y="1300480"/>
            <a:ext cx="787527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dirty="0" smtClean="0"/>
              <a:t>El artículo 10 de la Ley de Creación del Consejo Nacional de Energía define las funciones del Secretario Ejecutivo: </a:t>
            </a:r>
            <a:endParaRPr lang="es-ES" dirty="0"/>
          </a:p>
          <a:p>
            <a:endParaRPr lang="es-ES" dirty="0"/>
          </a:p>
          <a:p>
            <a:r>
              <a:rPr lang="es-ES" dirty="0" smtClean="0"/>
              <a:t>La </a:t>
            </a:r>
            <a:r>
              <a:rPr lang="es-ES" dirty="0"/>
              <a:t>Administración del Consejo, estará a cargo de un Secretario Ejecutivo, que será nombrado por la Junta Directiva. </a:t>
            </a:r>
          </a:p>
          <a:p>
            <a:r>
              <a:rPr lang="es-ES" dirty="0"/>
              <a:t>El Secretario Ejecutivo será el máximo funcionario técnico del Consejo y será el responsable técnico y administrativo del desempeño del Consejo y de su personal.</a:t>
            </a:r>
            <a:r>
              <a:rPr lang="es-CR" dirty="0" smtClean="0"/>
              <a:t>.</a:t>
            </a:r>
            <a:endParaRPr lang="es-CR" dirty="0"/>
          </a:p>
          <a:p>
            <a:endParaRPr lang="es-SV" dirty="0"/>
          </a:p>
          <a:p>
            <a:endParaRPr lang="es-SV" dirty="0" smtClean="0"/>
          </a:p>
          <a:p>
            <a:endParaRPr lang="es-SV" dirty="0"/>
          </a:p>
          <a:p>
            <a:endParaRPr lang="es-SV" dirty="0" smtClean="0"/>
          </a:p>
          <a:p>
            <a:r>
              <a:rPr lang="es-ES" dirty="0"/>
              <a:t>Nombre del </a:t>
            </a:r>
            <a:r>
              <a:rPr lang="es-ES" dirty="0" smtClean="0"/>
              <a:t>Secretario Ejecutivo: José Salvador </a:t>
            </a:r>
            <a:r>
              <a:rPr lang="es-ES" dirty="0" err="1" smtClean="0"/>
              <a:t>Handal</a:t>
            </a:r>
            <a:r>
              <a:rPr lang="es-ES" dirty="0" smtClean="0"/>
              <a:t> Candray</a:t>
            </a:r>
            <a:endParaRPr lang="es-ES" dirty="0"/>
          </a:p>
          <a:p>
            <a:endParaRPr lang="es-ES" dirty="0"/>
          </a:p>
          <a:p>
            <a:r>
              <a:rPr lang="es-ES" dirty="0"/>
              <a:t>Mujeres</a:t>
            </a:r>
            <a:r>
              <a:rPr lang="es-ES" dirty="0" smtClean="0"/>
              <a:t>: 0</a:t>
            </a:r>
            <a:endParaRPr lang="es-SV" dirty="0"/>
          </a:p>
          <a:p>
            <a:pPr lvl="0"/>
            <a:r>
              <a:rPr lang="es-ES" dirty="0"/>
              <a:t>Hombres</a:t>
            </a:r>
            <a:r>
              <a:rPr lang="es-ES" dirty="0" smtClean="0"/>
              <a:t>: 1</a:t>
            </a:r>
            <a:endParaRPr lang="es-ES" dirty="0"/>
          </a:p>
          <a:p>
            <a:pPr lvl="0"/>
            <a:r>
              <a:rPr lang="es-ES" dirty="0"/>
              <a:t>Total de empleados</a:t>
            </a:r>
            <a:r>
              <a:rPr lang="es-ES" dirty="0" smtClean="0"/>
              <a:t>:</a:t>
            </a:r>
            <a:r>
              <a:rPr lang="es-SV" dirty="0" smtClean="0"/>
              <a:t> 1</a:t>
            </a:r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514909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5 Subtítulo"/>
          <p:cNvSpPr txBox="1">
            <a:spLocks/>
          </p:cNvSpPr>
          <p:nvPr/>
        </p:nvSpPr>
        <p:spPr>
          <a:xfrm>
            <a:off x="5580112" y="6309320"/>
            <a:ext cx="2808312" cy="288032"/>
          </a:xfrm>
          <a:prstGeom prst="rect">
            <a:avLst/>
          </a:prstGeom>
        </p:spPr>
        <p:txBody>
          <a:bodyPr>
            <a:normAutofit fontScale="4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SV" dirty="0" smtClean="0"/>
              <a:t>Regresar a </a:t>
            </a:r>
            <a:r>
              <a:rPr lang="es-SV" dirty="0" smtClean="0">
                <a:hlinkClick r:id="rId2" action="ppaction://hlinksldjump"/>
              </a:rPr>
              <a:t>ORGANIGRAMA CNE</a:t>
            </a:r>
            <a:endParaRPr lang="es-ES" dirty="0"/>
          </a:p>
        </p:txBody>
      </p:sp>
      <p:sp>
        <p:nvSpPr>
          <p:cNvPr id="4" name="3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SV" sz="3600" dirty="0"/>
              <a:t>SUB SECRETARIO EJECUTIVO</a:t>
            </a:r>
            <a:r>
              <a:rPr lang="es-ES" dirty="0"/>
              <a:t/>
            </a:r>
            <a:br>
              <a:rPr lang="es-ES" dirty="0"/>
            </a:br>
            <a:endParaRPr lang="es-ES" dirty="0"/>
          </a:p>
        </p:txBody>
      </p:sp>
      <p:sp>
        <p:nvSpPr>
          <p:cNvPr id="5" name="4 Rectángulo"/>
          <p:cNvSpPr/>
          <p:nvPr/>
        </p:nvSpPr>
        <p:spPr>
          <a:xfrm>
            <a:off x="899592" y="1772816"/>
            <a:ext cx="7200800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_tradnl" dirty="0"/>
              <a:t>A</a:t>
            </a:r>
            <a:r>
              <a:rPr lang="es-SV" dirty="0"/>
              <a:t>poyar a la Secretaría Ejecutiva en sus funciones de naturaleza técnica y administrativa, acompañando los  esfuerzos y proporcionando el debido seguimiento a las directrices, proyectos y actividades liderados desde la Secretaría</a:t>
            </a:r>
            <a:r>
              <a:rPr lang="es-SV" dirty="0" smtClean="0"/>
              <a:t>.</a:t>
            </a:r>
          </a:p>
          <a:p>
            <a:endParaRPr lang="es-SV" dirty="0"/>
          </a:p>
          <a:p>
            <a:endParaRPr lang="es-SV" dirty="0" smtClean="0"/>
          </a:p>
          <a:p>
            <a:endParaRPr lang="es-SV" dirty="0"/>
          </a:p>
          <a:p>
            <a:endParaRPr lang="es-SV" dirty="0" smtClean="0"/>
          </a:p>
          <a:p>
            <a:r>
              <a:rPr lang="es-ES" dirty="0"/>
              <a:t>Nombre del </a:t>
            </a:r>
            <a:r>
              <a:rPr lang="es-ES" dirty="0" smtClean="0"/>
              <a:t>Sub Secretario: Luís Alonso </a:t>
            </a:r>
            <a:r>
              <a:rPr lang="es-ES" dirty="0" err="1" smtClean="0"/>
              <a:t>Castaneda</a:t>
            </a:r>
            <a:endParaRPr lang="es-ES" dirty="0"/>
          </a:p>
          <a:p>
            <a:endParaRPr lang="es-ES" dirty="0"/>
          </a:p>
          <a:p>
            <a:r>
              <a:rPr lang="es-ES" dirty="0"/>
              <a:t>Mujeres: 0</a:t>
            </a:r>
            <a:endParaRPr lang="es-SV" dirty="0"/>
          </a:p>
          <a:p>
            <a:pPr lvl="0"/>
            <a:r>
              <a:rPr lang="es-ES" dirty="0"/>
              <a:t>Hombres: 1</a:t>
            </a:r>
          </a:p>
          <a:p>
            <a:pPr lvl="0"/>
            <a:r>
              <a:rPr lang="es-ES" dirty="0"/>
              <a:t>Total de empleados:</a:t>
            </a:r>
            <a:r>
              <a:rPr lang="es-SV" dirty="0"/>
              <a:t> 1</a:t>
            </a:r>
          </a:p>
          <a:p>
            <a:endParaRPr lang="es-SV" dirty="0" smtClean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04184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5 Subtítulo"/>
          <p:cNvSpPr txBox="1">
            <a:spLocks/>
          </p:cNvSpPr>
          <p:nvPr/>
        </p:nvSpPr>
        <p:spPr>
          <a:xfrm>
            <a:off x="5580112" y="6309320"/>
            <a:ext cx="2808312" cy="288032"/>
          </a:xfrm>
          <a:prstGeom prst="rect">
            <a:avLst/>
          </a:prstGeom>
        </p:spPr>
        <p:txBody>
          <a:bodyPr>
            <a:normAutofit fontScale="4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SV" dirty="0" smtClean="0"/>
              <a:t>Regresar a </a:t>
            </a:r>
            <a:r>
              <a:rPr lang="es-SV" dirty="0" smtClean="0">
                <a:hlinkClick r:id="rId2" action="ppaction://hlinksldjump"/>
              </a:rPr>
              <a:t>ORGANIGRAMA CNE</a:t>
            </a:r>
            <a:endParaRPr lang="es-ES" dirty="0"/>
          </a:p>
        </p:txBody>
      </p:sp>
      <p:sp>
        <p:nvSpPr>
          <p:cNvPr id="4" name="3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sz="3600" dirty="0" smtClean="0"/>
              <a:t>DIRECCION DE MERCADO ELECTRICO</a:t>
            </a:r>
            <a:r>
              <a:rPr lang="es-ES" dirty="0"/>
              <a:t/>
            </a:r>
            <a:br>
              <a:rPr lang="es-ES" dirty="0"/>
            </a:br>
            <a:endParaRPr lang="es-ES" dirty="0"/>
          </a:p>
        </p:txBody>
      </p:sp>
      <p:sp>
        <p:nvSpPr>
          <p:cNvPr id="5" name="4 Rectángulo"/>
          <p:cNvSpPr/>
          <p:nvPr/>
        </p:nvSpPr>
        <p:spPr>
          <a:xfrm>
            <a:off x="899592" y="1772816"/>
            <a:ext cx="72008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AR" dirty="0" smtClean="0"/>
              <a:t>Contribuye al </a:t>
            </a:r>
            <a:r>
              <a:rPr lang="es-AR" dirty="0"/>
              <a:t>impulso de la de la Política Energética Nacional, en los aspectos referidos al mercado eléctrico, </a:t>
            </a:r>
            <a:r>
              <a:rPr lang="es-ES" dirty="0"/>
              <a:t>comprendiendo tanto la formulación de las propuestas de política, como el análisis y elaboración de instrumentos y las fases de promoción, consulta, coordinación y seguimiento</a:t>
            </a:r>
            <a:r>
              <a:rPr lang="es-AR" dirty="0"/>
              <a:t>, bajo la coordinación y lineamientos de la Secretaría </a:t>
            </a:r>
            <a:r>
              <a:rPr lang="es-AR" dirty="0" smtClean="0"/>
              <a:t>Ejecutiva/Sub </a:t>
            </a:r>
            <a:r>
              <a:rPr lang="es-AR" dirty="0"/>
              <a:t>Secretaría Ejecutiva.</a:t>
            </a:r>
            <a:endParaRPr lang="es-SV" dirty="0"/>
          </a:p>
          <a:p>
            <a:endParaRPr lang="es-SV" dirty="0" smtClean="0"/>
          </a:p>
          <a:p>
            <a:endParaRPr lang="es-SV" dirty="0"/>
          </a:p>
          <a:p>
            <a:endParaRPr lang="es-SV" dirty="0" smtClean="0"/>
          </a:p>
          <a:p>
            <a:r>
              <a:rPr lang="es-ES" dirty="0"/>
              <a:t>Nombre </a:t>
            </a:r>
            <a:r>
              <a:rPr lang="es-ES" dirty="0" smtClean="0"/>
              <a:t>del Director de Mercado Eléctrico: </a:t>
            </a:r>
            <a:r>
              <a:rPr lang="es-ES" dirty="0"/>
              <a:t>Carlos Alberto Nájera Pérez</a:t>
            </a:r>
          </a:p>
          <a:p>
            <a:endParaRPr lang="es-ES" dirty="0"/>
          </a:p>
          <a:p>
            <a:r>
              <a:rPr lang="es-ES" dirty="0"/>
              <a:t>Mujeres: </a:t>
            </a:r>
            <a:r>
              <a:rPr lang="es-ES" dirty="0" smtClean="0"/>
              <a:t>0</a:t>
            </a:r>
            <a:endParaRPr lang="es-SV" dirty="0"/>
          </a:p>
          <a:p>
            <a:pPr lvl="0"/>
            <a:r>
              <a:rPr lang="es-ES" dirty="0"/>
              <a:t>Hombres: </a:t>
            </a:r>
            <a:r>
              <a:rPr lang="es-ES" dirty="0" smtClean="0"/>
              <a:t>2</a:t>
            </a:r>
            <a:endParaRPr lang="es-ES" dirty="0"/>
          </a:p>
          <a:p>
            <a:pPr lvl="0"/>
            <a:r>
              <a:rPr lang="es-ES" dirty="0"/>
              <a:t>Total de empleados:</a:t>
            </a:r>
            <a:r>
              <a:rPr lang="es-SV" dirty="0"/>
              <a:t> </a:t>
            </a:r>
            <a:r>
              <a:rPr lang="es-SV" dirty="0" smtClean="0"/>
              <a:t>2</a:t>
            </a:r>
            <a:endParaRPr lang="es-SV" dirty="0"/>
          </a:p>
          <a:p>
            <a:endParaRPr lang="es-SV" dirty="0" smtClean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28943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SV" sz="3200" dirty="0" smtClean="0"/>
              <a:t>DIRECCION DE COMBUSTIBLES</a:t>
            </a:r>
            <a:endParaRPr lang="es-ES" sz="3200" dirty="0"/>
          </a:p>
        </p:txBody>
      </p:sp>
      <p:sp>
        <p:nvSpPr>
          <p:cNvPr id="3" name="2 Rectángulo"/>
          <p:cNvSpPr/>
          <p:nvPr/>
        </p:nvSpPr>
        <p:spPr>
          <a:xfrm>
            <a:off x="899592" y="1772816"/>
            <a:ext cx="7200800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AR" dirty="0" smtClean="0"/>
              <a:t>Contribuye al impulso de la de la Política Energética Nacional, en los aspectos referidos al mercado de combustibles incluyendo hidrocarburos, biocombustibles, biomasa y otros combustibles alternativos, comprendiendo tanto la formulación de las propuestas de política, como el análisis y elaboración de instrumentos y las fases de promoción, consulta, coordinación y seguimiento, bajo la coordinación y lineamientos de la Secretaría Ejecutiva / Sub Secretaría Ejecutiva.</a:t>
            </a:r>
            <a:endParaRPr lang="es-SV" dirty="0" smtClean="0"/>
          </a:p>
          <a:p>
            <a:endParaRPr lang="es-SV" i="1" dirty="0"/>
          </a:p>
          <a:p>
            <a:endParaRPr lang="es-SV" dirty="0" smtClean="0"/>
          </a:p>
          <a:p>
            <a:endParaRPr lang="es-SV" dirty="0" smtClean="0"/>
          </a:p>
          <a:p>
            <a:r>
              <a:rPr lang="es-ES" dirty="0"/>
              <a:t>Nombre </a:t>
            </a:r>
            <a:r>
              <a:rPr lang="es-ES" dirty="0" smtClean="0"/>
              <a:t>de la Directora de Combustibles: </a:t>
            </a:r>
            <a:r>
              <a:rPr lang="pt-BR" dirty="0" err="1"/>
              <a:t>Nadeshda</a:t>
            </a:r>
            <a:r>
              <a:rPr lang="pt-BR" dirty="0"/>
              <a:t> Rocio de Flor Aquino Campos</a:t>
            </a:r>
            <a:endParaRPr lang="es-ES" dirty="0"/>
          </a:p>
          <a:p>
            <a:endParaRPr lang="es-ES" dirty="0"/>
          </a:p>
          <a:p>
            <a:r>
              <a:rPr lang="es-ES" dirty="0"/>
              <a:t>Mujeres: </a:t>
            </a:r>
            <a:r>
              <a:rPr lang="es-ES" dirty="0" smtClean="0"/>
              <a:t>1</a:t>
            </a:r>
            <a:endParaRPr lang="es-SV" dirty="0"/>
          </a:p>
          <a:p>
            <a:pPr lvl="0"/>
            <a:r>
              <a:rPr lang="es-ES" dirty="0"/>
              <a:t>Hombres: 1</a:t>
            </a:r>
          </a:p>
          <a:p>
            <a:pPr lvl="0"/>
            <a:r>
              <a:rPr lang="es-ES" dirty="0"/>
              <a:t>Total de empleados:</a:t>
            </a:r>
            <a:r>
              <a:rPr lang="es-SV" dirty="0"/>
              <a:t> </a:t>
            </a:r>
            <a:r>
              <a:rPr lang="es-SV" dirty="0" smtClean="0"/>
              <a:t>2</a:t>
            </a:r>
            <a:endParaRPr lang="es-SV" dirty="0"/>
          </a:p>
          <a:p>
            <a:endParaRPr lang="es-SV" dirty="0" smtClean="0"/>
          </a:p>
          <a:p>
            <a:endParaRPr lang="es-ES" dirty="0"/>
          </a:p>
        </p:txBody>
      </p:sp>
      <p:sp>
        <p:nvSpPr>
          <p:cNvPr id="4" name="5 Subtítulo"/>
          <p:cNvSpPr txBox="1">
            <a:spLocks/>
          </p:cNvSpPr>
          <p:nvPr/>
        </p:nvSpPr>
        <p:spPr>
          <a:xfrm>
            <a:off x="5004048" y="6309320"/>
            <a:ext cx="2808312" cy="288032"/>
          </a:xfrm>
          <a:prstGeom prst="rect">
            <a:avLst/>
          </a:prstGeom>
        </p:spPr>
        <p:txBody>
          <a:bodyPr>
            <a:normAutofit fontScale="4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SV" smtClean="0"/>
              <a:t>Regresar a </a:t>
            </a:r>
            <a:r>
              <a:rPr lang="es-SV" smtClean="0">
                <a:hlinkClick r:id="rId2" action="ppaction://hlinksldjump"/>
              </a:rPr>
              <a:t>ORGANIGRAMA CNE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193725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5 Subtítulo"/>
          <p:cNvSpPr txBox="1">
            <a:spLocks/>
          </p:cNvSpPr>
          <p:nvPr/>
        </p:nvSpPr>
        <p:spPr>
          <a:xfrm>
            <a:off x="5580112" y="6309320"/>
            <a:ext cx="2808312" cy="288032"/>
          </a:xfrm>
          <a:prstGeom prst="rect">
            <a:avLst/>
          </a:prstGeom>
        </p:spPr>
        <p:txBody>
          <a:bodyPr>
            <a:normAutofit fontScale="4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SV" dirty="0" smtClean="0"/>
              <a:t>Regresar a </a:t>
            </a:r>
            <a:r>
              <a:rPr lang="es-SV" dirty="0" smtClean="0">
                <a:hlinkClick r:id="rId2" action="ppaction://hlinksldjump"/>
              </a:rPr>
              <a:t>ORGANIGRAMA CNE</a:t>
            </a:r>
            <a:endParaRPr lang="es-ES" dirty="0"/>
          </a:p>
        </p:txBody>
      </p:sp>
      <p:sp>
        <p:nvSpPr>
          <p:cNvPr id="4" name="3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sz="3600" dirty="0" smtClean="0"/>
              <a:t>DIRECCION DE ACCESO Y EQUIDAD </a:t>
            </a:r>
            <a:br>
              <a:rPr lang="es-ES" sz="3600" dirty="0" smtClean="0"/>
            </a:br>
            <a:r>
              <a:rPr lang="es-ES" sz="3600" dirty="0" smtClean="0"/>
              <a:t>ENERGETICA</a:t>
            </a:r>
            <a:endParaRPr lang="es-ES" dirty="0"/>
          </a:p>
        </p:txBody>
      </p:sp>
      <p:sp>
        <p:nvSpPr>
          <p:cNvPr id="5" name="4 Rectángulo"/>
          <p:cNvSpPr/>
          <p:nvPr/>
        </p:nvSpPr>
        <p:spPr>
          <a:xfrm>
            <a:off x="899592" y="1772816"/>
            <a:ext cx="7200800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AR" dirty="0" smtClean="0"/>
              <a:t>Contribuye </a:t>
            </a:r>
            <a:r>
              <a:rPr lang="es-AR" dirty="0"/>
              <a:t>al impulso de la de la Política Energética Nacional, en los aspectos referidos a electrificación rural y subsidios al sector energía, ya sean destinados a infraestructura o consumo y cualquiera sea la fuente, combustible o tecnología, comprendiendo tanto la formulación de las propuestas de política, como el análisis y elaboración de instrumentos y las fases de promoción, consulta, coordinación y seguimiento, bajo la coordinación y lineamientos de la Secretaría Ejecutiva / Sub Secretaría Ejecutiva</a:t>
            </a:r>
            <a:endParaRPr lang="es-SV" dirty="0" smtClean="0"/>
          </a:p>
          <a:p>
            <a:endParaRPr lang="es-SV" dirty="0"/>
          </a:p>
          <a:p>
            <a:endParaRPr lang="es-SV" dirty="0" smtClean="0"/>
          </a:p>
          <a:p>
            <a:r>
              <a:rPr lang="es-ES" dirty="0"/>
              <a:t>Nombre </a:t>
            </a:r>
            <a:r>
              <a:rPr lang="es-ES" dirty="0" smtClean="0"/>
              <a:t>del Director de Acceso y </a:t>
            </a:r>
            <a:r>
              <a:rPr lang="es-ES" dirty="0"/>
              <a:t>Equidad Energética</a:t>
            </a:r>
            <a:r>
              <a:rPr lang="es-ES" dirty="0" smtClean="0"/>
              <a:t>: José Francisco Guillen Arévalo</a:t>
            </a:r>
            <a:endParaRPr lang="es-ES" dirty="0"/>
          </a:p>
          <a:p>
            <a:endParaRPr lang="es-ES" dirty="0"/>
          </a:p>
          <a:p>
            <a:r>
              <a:rPr lang="es-ES" dirty="0"/>
              <a:t>Mujeres: 0</a:t>
            </a:r>
            <a:endParaRPr lang="es-SV" dirty="0"/>
          </a:p>
          <a:p>
            <a:pPr lvl="0"/>
            <a:r>
              <a:rPr lang="es-ES" dirty="0"/>
              <a:t>Hombres: </a:t>
            </a:r>
            <a:r>
              <a:rPr lang="es-ES" dirty="0" smtClean="0"/>
              <a:t>2</a:t>
            </a:r>
            <a:endParaRPr lang="es-ES" dirty="0"/>
          </a:p>
          <a:p>
            <a:pPr lvl="0"/>
            <a:r>
              <a:rPr lang="es-ES" dirty="0"/>
              <a:t>Total de empleados:</a:t>
            </a:r>
            <a:r>
              <a:rPr lang="es-SV" dirty="0"/>
              <a:t> </a:t>
            </a:r>
            <a:r>
              <a:rPr lang="es-SV" dirty="0" smtClean="0"/>
              <a:t>2</a:t>
            </a:r>
            <a:endParaRPr lang="es-SV" dirty="0"/>
          </a:p>
          <a:p>
            <a:endParaRPr lang="es-SV" dirty="0" smtClean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341200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1429</TotalTime>
  <Words>2175</Words>
  <Application>Microsoft Office PowerPoint</Application>
  <PresentationFormat>Presentación en pantalla (4:3)</PresentationFormat>
  <Paragraphs>304</Paragraphs>
  <Slides>25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25</vt:i4>
      </vt:variant>
    </vt:vector>
  </HeadingPairs>
  <TitlesOfParts>
    <vt:vector size="29" baseType="lpstr">
      <vt:lpstr>Arial</vt:lpstr>
      <vt:lpstr>Calibri</vt:lpstr>
      <vt:lpstr>Times New Roman</vt:lpstr>
      <vt:lpstr>Tema de Office</vt:lpstr>
      <vt:lpstr>ORGANIGRAMA CNE</vt:lpstr>
      <vt:lpstr>JUNTA DIRECTIVA</vt:lpstr>
      <vt:lpstr>COMITÉ CONSULTIVO CNE 2016 – 2019 El comité se mantiene hasta que se elija el nuevo</vt:lpstr>
      <vt:lpstr>UNIDAD DE AUDITORIA INTERNA </vt:lpstr>
      <vt:lpstr>SECRETARIO EJECUTIVO </vt:lpstr>
      <vt:lpstr>SUB SECRETARIO EJECUTIVO </vt:lpstr>
      <vt:lpstr>DIRECCION DE MERCADO ELECTRICO </vt:lpstr>
      <vt:lpstr>DIRECCION DE COMBUSTIBLES</vt:lpstr>
      <vt:lpstr>DIRECCION DE ACCESO Y EQUIDAD  ENERGETICA</vt:lpstr>
      <vt:lpstr>DIRECCION DE DESARROLLO DE RECURSOS RENOVABLES</vt:lpstr>
      <vt:lpstr>DIRECCION DE EFICIENCIA ENERGETICA</vt:lpstr>
      <vt:lpstr>DIRECCION DE DIRECCIÓN DE PLANIFICACION Y SEGUIMIENTO A LA GESTION INSTITUCIONAL</vt:lpstr>
      <vt:lpstr>DIRECCION DE FINANZAS  Y ADMINISTRACION</vt:lpstr>
      <vt:lpstr>SUB DIRECCIONES</vt:lpstr>
      <vt:lpstr>SUB DIRECCION DE SISTEMAS  Y TECNOLOGIAS</vt:lpstr>
      <vt:lpstr>DEPARTAMENTO DE TESORERIA</vt:lpstr>
      <vt:lpstr>DEPARTAMENTO DE PRESUPUESTO</vt:lpstr>
      <vt:lpstr>DEPARTAMENTO DE CONTABILIDAD</vt:lpstr>
      <vt:lpstr>DEPARTAMENTO DE ADMINISTRACION</vt:lpstr>
      <vt:lpstr>UNIDAD DE ACCESO A LA  INFORMACION PUBLICA</vt:lpstr>
      <vt:lpstr>UNIDAD DE COMUNICACIONES</vt:lpstr>
      <vt:lpstr>UNIDAD DE ASESORIA JURIDICA</vt:lpstr>
      <vt:lpstr>UNIDAD DE ADQUISICIONES  Y CONTRATACIONES INSTITUCIONAL</vt:lpstr>
      <vt:lpstr>UNIDAD DE GESTION DOCUMENTAL  Y ARCHIVO</vt:lpstr>
      <vt:lpstr>UNIDAD DE GENERO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Mario Ernesto García Funes</dc:creator>
  <cp:lastModifiedBy>Francisco Antonio Mejia Mendez</cp:lastModifiedBy>
  <cp:revision>78</cp:revision>
  <dcterms:created xsi:type="dcterms:W3CDTF">2017-08-23T19:46:38Z</dcterms:created>
  <dcterms:modified xsi:type="dcterms:W3CDTF">2022-02-10T15:48:01Z</dcterms:modified>
</cp:coreProperties>
</file>