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2" r:id="rId2"/>
    <p:sldId id="318" r:id="rId3"/>
    <p:sldId id="314" r:id="rId4"/>
    <p:sldId id="264" r:id="rId5"/>
    <p:sldId id="320" r:id="rId6"/>
    <p:sldId id="309" r:id="rId7"/>
    <p:sldId id="284" r:id="rId8"/>
    <p:sldId id="271" r:id="rId9"/>
    <p:sldId id="274" r:id="rId10"/>
    <p:sldId id="319" r:id="rId11"/>
    <p:sldId id="272" r:id="rId12"/>
    <p:sldId id="313" r:id="rId13"/>
    <p:sldId id="273" r:id="rId14"/>
    <p:sldId id="275" r:id="rId15"/>
  </p:sldIdLst>
  <p:sldSz cx="12179300" cy="9134475" type="ledger"/>
  <p:notesSz cx="7010400" cy="9296400"/>
  <p:custDataLst>
    <p:tags r:id="rId18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Enrique MS. Santos" initials="MEMS" lastIdx="7" clrIdx="0">
    <p:extLst>
      <p:ext uri="{19B8F6BF-5375-455C-9EA6-DF929625EA0E}">
        <p15:presenceInfo xmlns:p15="http://schemas.microsoft.com/office/powerpoint/2012/main" userId="S-1-5-21-3370812281-2617035514-3726286401-1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DEDEDE"/>
    <a:srgbClr val="00B2C9"/>
    <a:srgbClr val="D3D3D3"/>
    <a:srgbClr val="D1D1D1"/>
    <a:srgbClr val="595959"/>
    <a:srgbClr val="618EC4"/>
    <a:srgbClr val="DAFAF4"/>
    <a:srgbClr val="B9F5EA"/>
    <a:srgbClr val="16A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9822" autoAdjust="0"/>
  </p:normalViewPr>
  <p:slideViewPr>
    <p:cSldViewPr>
      <p:cViewPr varScale="1">
        <p:scale>
          <a:sx n="56" d="100"/>
          <a:sy n="56" d="100"/>
        </p:scale>
        <p:origin x="1392" y="84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image" Target="../media/image4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image" Target="../media/image4.png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package" Target="../embeddings/Hoja_de_c_lculo_de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image" Target="../media/image14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image" Target="../media/image15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image" Target="../media/image16.png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image" Target="../media/image17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image" Target="../media/image18.pn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9.xlsx"/><Relationship Id="rId1" Type="http://schemas.openxmlformats.org/officeDocument/2006/relationships/image" Target="../media/image19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1990565872696E-2"/>
          <c:y val="5.5382707591990002E-2"/>
          <c:w val="0.94445601886825459"/>
          <c:h val="0.6409345207512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0" tIns="36000" rIns="72000" bIns="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</c:v>
                </c:pt>
                <c:pt idx="1">
                  <c:v>JP SA</c:v>
                </c:pt>
                <c:pt idx="2">
                  <c:v>JP SO</c:v>
                </c:pt>
                <c:pt idx="3">
                  <c:v>JP CH</c:v>
                </c:pt>
                <c:pt idx="4">
                  <c:v>JP LL</c:v>
                </c:pt>
                <c:pt idx="5">
                  <c:v>JP SSI</c:v>
                </c:pt>
                <c:pt idx="6">
                  <c:v>JP SSII</c:v>
                </c:pt>
                <c:pt idx="7">
                  <c:v>JP SSIII</c:v>
                </c:pt>
                <c:pt idx="8">
                  <c:v>JP CU</c:v>
                </c:pt>
                <c:pt idx="9">
                  <c:v>JP LP</c:v>
                </c:pt>
                <c:pt idx="10">
                  <c:v>JP CA</c:v>
                </c:pt>
                <c:pt idx="11">
                  <c:v>JP SV</c:v>
                </c:pt>
                <c:pt idx="12">
                  <c:v>JP US</c:v>
                </c:pt>
                <c:pt idx="13">
                  <c:v>JP SM</c:v>
                </c:pt>
                <c:pt idx="14">
                  <c:v>JP MO</c:v>
                </c:pt>
                <c:pt idx="15">
                  <c:v>JP LU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277</c:v>
                </c:pt>
                <c:pt idx="1">
                  <c:v>393</c:v>
                </c:pt>
                <c:pt idx="2">
                  <c:v>377</c:v>
                </c:pt>
                <c:pt idx="3">
                  <c:v>166</c:v>
                </c:pt>
                <c:pt idx="4">
                  <c:v>403</c:v>
                </c:pt>
                <c:pt idx="5">
                  <c:v>370</c:v>
                </c:pt>
                <c:pt idx="6">
                  <c:v>334</c:v>
                </c:pt>
                <c:pt idx="7">
                  <c:v>365</c:v>
                </c:pt>
                <c:pt idx="8">
                  <c:v>221</c:v>
                </c:pt>
                <c:pt idx="9">
                  <c:v>185</c:v>
                </c:pt>
                <c:pt idx="10">
                  <c:v>145</c:v>
                </c:pt>
                <c:pt idx="11">
                  <c:v>143</c:v>
                </c:pt>
                <c:pt idx="12">
                  <c:v>330</c:v>
                </c:pt>
                <c:pt idx="13">
                  <c:v>388</c:v>
                </c:pt>
                <c:pt idx="14">
                  <c:v>210</c:v>
                </c:pt>
                <c:pt idx="15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8-4CD5-8F50-521B2B0A3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overlap val="-27"/>
        <c:axId val="261152640"/>
        <c:axId val="261153200"/>
      </c:barChart>
      <c:catAx>
        <c:axId val="26115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1153200"/>
        <c:crosses val="autoZero"/>
        <c:auto val="1"/>
        <c:lblAlgn val="ctr"/>
        <c:lblOffset val="100"/>
        <c:noMultiLvlLbl val="0"/>
      </c:catAx>
      <c:valAx>
        <c:axId val="26115320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115264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277</c:v>
                </c:pt>
                <c:pt idx="1">
                  <c:v>393</c:v>
                </c:pt>
                <c:pt idx="2">
                  <c:v>377</c:v>
                </c:pt>
                <c:pt idx="3">
                  <c:v>166</c:v>
                </c:pt>
                <c:pt idx="4">
                  <c:v>403</c:v>
                </c:pt>
                <c:pt idx="5">
                  <c:v>370</c:v>
                </c:pt>
                <c:pt idx="6">
                  <c:v>334</c:v>
                </c:pt>
                <c:pt idx="7">
                  <c:v>365</c:v>
                </c:pt>
                <c:pt idx="8">
                  <c:v>221</c:v>
                </c:pt>
                <c:pt idx="9">
                  <c:v>185</c:v>
                </c:pt>
                <c:pt idx="10">
                  <c:v>145</c:v>
                </c:pt>
                <c:pt idx="11">
                  <c:v>143</c:v>
                </c:pt>
                <c:pt idx="12">
                  <c:v>330</c:v>
                </c:pt>
                <c:pt idx="13">
                  <c:v>388</c:v>
                </c:pt>
                <c:pt idx="14">
                  <c:v>210</c:v>
                </c:pt>
                <c:pt idx="15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1155440"/>
        <c:axId val="261156000"/>
      </c:barChart>
      <c:catAx>
        <c:axId val="26115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61156000"/>
        <c:crosses val="autoZero"/>
        <c:auto val="1"/>
        <c:lblAlgn val="ctr"/>
        <c:lblOffset val="100"/>
        <c:noMultiLvlLbl val="0"/>
      </c:catAx>
      <c:valAx>
        <c:axId val="26115600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11554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DC-45AE-9B36-6D623F6D3367}"/>
              </c:ext>
            </c:extLst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5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2DC-45AE-9B36-6D623F6D3367}"/>
              </c:ext>
            </c:extLst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6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62DC-45AE-9B36-6D623F6D3367}"/>
              </c:ext>
            </c:extLst>
          </c:dPt>
          <c:dPt>
            <c:idx val="3"/>
            <c:invertIfNegative val="0"/>
            <c:bubble3D val="0"/>
            <c:spPr>
              <a:blipFill dpi="0" rotWithShape="1">
                <a:blip xmlns:r="http://schemas.openxmlformats.org/officeDocument/2006/relationships" r:embed="rId7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2DC-45AE-9B36-6D623F6D3367}"/>
              </c:ext>
            </c:extLst>
          </c:dPt>
          <c:dPt>
            <c:idx val="4"/>
            <c:invertIfNegative val="0"/>
            <c:bubble3D val="0"/>
            <c:spPr>
              <a:blipFill dpi="0" rotWithShape="1">
                <a:blip xmlns:r="http://schemas.openxmlformats.org/officeDocument/2006/relationships" r:embed="rId8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2DC-45AE-9B36-6D623F6D3367}"/>
              </c:ext>
            </c:extLst>
          </c:dPt>
          <c:dPt>
            <c:idx val="5"/>
            <c:invertIfNegative val="0"/>
            <c:bubble3D val="0"/>
            <c:spPr>
              <a:blipFill dpi="0" rotWithShape="1">
                <a:blip xmlns:r="http://schemas.openxmlformats.org/officeDocument/2006/relationships" r:embed="rId9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2DC-45AE-9B36-6D623F6D3367}"/>
              </c:ext>
            </c:extLst>
          </c:dPt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10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2DC-45AE-9B36-6D623F6D3367}"/>
              </c:ext>
            </c:extLst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11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2DC-45AE-9B36-6D623F6D3367}"/>
              </c:ext>
            </c:extLst>
          </c:dPt>
          <c:cat>
            <c:numRef>
              <c:f>Hoja1!$A$2:$A$9</c:f>
              <c:numCache>
                <c:formatCode>#,##0</c:formatCode>
                <c:ptCount val="8"/>
                <c:pt idx="0">
                  <c:v>3919</c:v>
                </c:pt>
                <c:pt idx="1">
                  <c:v>1175</c:v>
                </c:pt>
                <c:pt idx="2">
                  <c:v>381</c:v>
                </c:pt>
                <c:pt idx="3">
                  <c:v>331</c:v>
                </c:pt>
                <c:pt idx="4">
                  <c:v>140</c:v>
                </c:pt>
                <c:pt idx="5">
                  <c:v>115</c:v>
                </c:pt>
                <c:pt idx="6">
                  <c:v>107</c:v>
                </c:pt>
                <c:pt idx="7">
                  <c:v>253</c:v>
                </c:pt>
              </c:numCache>
            </c:numRef>
          </c:cat>
          <c:val>
            <c:numRef>
              <c:f>Hoja1!$B$2:$B$9</c:f>
              <c:numCache>
                <c:formatCode>#,##0</c:formatCode>
                <c:ptCount val="8"/>
                <c:pt idx="0">
                  <c:v>3919</c:v>
                </c:pt>
                <c:pt idx="1">
                  <c:v>1175</c:v>
                </c:pt>
                <c:pt idx="2">
                  <c:v>381</c:v>
                </c:pt>
                <c:pt idx="3">
                  <c:v>331</c:v>
                </c:pt>
                <c:pt idx="4">
                  <c:v>140</c:v>
                </c:pt>
                <c:pt idx="5">
                  <c:v>115</c:v>
                </c:pt>
                <c:pt idx="6">
                  <c:v>107</c:v>
                </c:pt>
                <c:pt idx="7">
                  <c:v>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DC-45AE-9B36-6D623F6D3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13"/>
        <c:axId val="263282944"/>
        <c:axId val="263283504"/>
      </c:barChart>
      <c:catAx>
        <c:axId val="263282944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3283504"/>
        <c:crosses val="autoZero"/>
        <c:auto val="1"/>
        <c:lblAlgn val="ctr"/>
        <c:lblOffset val="100"/>
        <c:noMultiLvlLbl val="0"/>
      </c:catAx>
      <c:valAx>
        <c:axId val="26328350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6328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2,179 medidas cautelares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376092"/>
                    </a:solidFill>
                    <a:latin typeface="Source Sans Pro" panose="020B0503030403020204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182</c:v>
                </c:pt>
                <c:pt idx="1">
                  <c:v>208</c:v>
                </c:pt>
                <c:pt idx="2">
                  <c:v>999</c:v>
                </c:pt>
                <c:pt idx="3">
                  <c:v>50</c:v>
                </c:pt>
                <c:pt idx="4">
                  <c:v>584</c:v>
                </c:pt>
                <c:pt idx="5">
                  <c:v>513</c:v>
                </c:pt>
                <c:pt idx="6">
                  <c:v>1624</c:v>
                </c:pt>
                <c:pt idx="7">
                  <c:v>562</c:v>
                </c:pt>
                <c:pt idx="8">
                  <c:v>118</c:v>
                </c:pt>
                <c:pt idx="9">
                  <c:v>21</c:v>
                </c:pt>
                <c:pt idx="10">
                  <c:v>69</c:v>
                </c:pt>
                <c:pt idx="11">
                  <c:v>59</c:v>
                </c:pt>
                <c:pt idx="12">
                  <c:v>295</c:v>
                </c:pt>
                <c:pt idx="13">
                  <c:v>158</c:v>
                </c:pt>
                <c:pt idx="14">
                  <c:v>257</c:v>
                </c:pt>
                <c:pt idx="15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CC-4082-AAF8-4710623B9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285744"/>
        <c:axId val="263286304"/>
      </c:barChart>
      <c:catAx>
        <c:axId val="263285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3286304"/>
        <c:crosses val="autoZero"/>
        <c:auto val="1"/>
        <c:lblAlgn val="ctr"/>
        <c:lblOffset val="100"/>
        <c:noMultiLvlLbl val="0"/>
      </c:catAx>
      <c:valAx>
        <c:axId val="2632863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2857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650 casos con medidas de acogimiento de emergencia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11</c:v>
                </c:pt>
                <c:pt idx="1">
                  <c:v>31</c:v>
                </c:pt>
                <c:pt idx="2">
                  <c:v>1</c:v>
                </c:pt>
                <c:pt idx="3">
                  <c:v>23</c:v>
                </c:pt>
                <c:pt idx="4">
                  <c:v>21</c:v>
                </c:pt>
                <c:pt idx="5">
                  <c:v>13</c:v>
                </c:pt>
                <c:pt idx="6">
                  <c:v>18</c:v>
                </c:pt>
                <c:pt idx="7">
                  <c:v>5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6</c:v>
                </c:pt>
                <c:pt idx="12">
                  <c:v>13</c:v>
                </c:pt>
                <c:pt idx="13">
                  <c:v>36</c:v>
                </c:pt>
                <c:pt idx="14">
                  <c:v>14</c:v>
                </c:pt>
                <c:pt idx="1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57-48EC-B18A-419454ECC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288544"/>
        <c:axId val="263289104"/>
      </c:barChart>
      <c:catAx>
        <c:axId val="26328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3289104"/>
        <c:crosses val="autoZero"/>
        <c:auto val="1"/>
        <c:lblAlgn val="ctr"/>
        <c:lblOffset val="100"/>
        <c:noMultiLvlLbl val="0"/>
      </c:catAx>
      <c:valAx>
        <c:axId val="26328910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2885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91 casos remitidos a JENA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23-47A5-802A-C1512ABE67DF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0.01</c:v>
                </c:pt>
                <c:pt idx="1">
                  <c:v>2</c:v>
                </c:pt>
                <c:pt idx="2">
                  <c:v>0.01</c:v>
                </c:pt>
                <c:pt idx="3">
                  <c:v>2</c:v>
                </c:pt>
                <c:pt idx="4">
                  <c:v>5</c:v>
                </c:pt>
                <c:pt idx="5">
                  <c:v>7</c:v>
                </c:pt>
                <c:pt idx="6">
                  <c:v>3</c:v>
                </c:pt>
                <c:pt idx="7">
                  <c:v>2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  <c:pt idx="11">
                  <c:v>1</c:v>
                </c:pt>
                <c:pt idx="12">
                  <c:v>0.01</c:v>
                </c:pt>
                <c:pt idx="13">
                  <c:v>16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23-47A5-802A-C1512ABE6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232576"/>
        <c:axId val="263233136"/>
      </c:barChart>
      <c:catAx>
        <c:axId val="263232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63233136"/>
        <c:crosses val="autoZero"/>
        <c:auto val="1"/>
        <c:lblAlgn val="ctr"/>
        <c:lblOffset val="100"/>
        <c:noMultiLvlLbl val="0"/>
      </c:catAx>
      <c:valAx>
        <c:axId val="2632331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232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29</c:v>
                </c:pt>
                <c:pt idx="1">
                  <c:v>59</c:v>
                </c:pt>
                <c:pt idx="2">
                  <c:v>43</c:v>
                </c:pt>
                <c:pt idx="3">
                  <c:v>32</c:v>
                </c:pt>
                <c:pt idx="4">
                  <c:v>123</c:v>
                </c:pt>
                <c:pt idx="5">
                  <c:v>12</c:v>
                </c:pt>
                <c:pt idx="6">
                  <c:v>44</c:v>
                </c:pt>
                <c:pt idx="7">
                  <c:v>4</c:v>
                </c:pt>
                <c:pt idx="8">
                  <c:v>73</c:v>
                </c:pt>
                <c:pt idx="9">
                  <c:v>22</c:v>
                </c:pt>
                <c:pt idx="10">
                  <c:v>24</c:v>
                </c:pt>
                <c:pt idx="11">
                  <c:v>136</c:v>
                </c:pt>
                <c:pt idx="12">
                  <c:v>110</c:v>
                </c:pt>
                <c:pt idx="13">
                  <c:v>51</c:v>
                </c:pt>
                <c:pt idx="14">
                  <c:v>132</c:v>
                </c:pt>
                <c:pt idx="15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4486208"/>
        <c:axId val="264486768"/>
      </c:barChart>
      <c:catAx>
        <c:axId val="26448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4486768"/>
        <c:crosses val="autoZero"/>
        <c:auto val="1"/>
        <c:lblAlgn val="ctr"/>
        <c:lblOffset val="100"/>
        <c:noMultiLvlLbl val="0"/>
      </c:catAx>
      <c:valAx>
        <c:axId val="2644867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4486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21</c:v>
                </c:pt>
                <c:pt idx="1">
                  <c:v>33</c:v>
                </c:pt>
                <c:pt idx="2">
                  <c:v>5</c:v>
                </c:pt>
                <c:pt idx="3">
                  <c:v>0</c:v>
                </c:pt>
                <c:pt idx="4">
                  <c:v>112</c:v>
                </c:pt>
                <c:pt idx="5">
                  <c:v>3</c:v>
                </c:pt>
                <c:pt idx="6">
                  <c:v>42</c:v>
                </c:pt>
                <c:pt idx="7">
                  <c:v>1</c:v>
                </c:pt>
                <c:pt idx="8">
                  <c:v>31</c:v>
                </c:pt>
                <c:pt idx="9">
                  <c:v>5</c:v>
                </c:pt>
                <c:pt idx="10">
                  <c:v>15</c:v>
                </c:pt>
                <c:pt idx="11">
                  <c:v>134</c:v>
                </c:pt>
                <c:pt idx="12">
                  <c:v>64</c:v>
                </c:pt>
                <c:pt idx="13">
                  <c:v>30</c:v>
                </c:pt>
                <c:pt idx="14">
                  <c:v>78</c:v>
                </c:pt>
                <c:pt idx="15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4489008"/>
        <c:axId val="264489568"/>
      </c:barChart>
      <c:catAx>
        <c:axId val="264489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4489568"/>
        <c:crosses val="autoZero"/>
        <c:auto val="1"/>
        <c:lblAlgn val="ctr"/>
        <c:lblOffset val="100"/>
        <c:noMultiLvlLbl val="0"/>
      </c:catAx>
      <c:valAx>
        <c:axId val="2644895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4489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2,941 medidas administrativas de protección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210</c:v>
                </c:pt>
                <c:pt idx="1">
                  <c:v>346</c:v>
                </c:pt>
                <c:pt idx="2">
                  <c:v>151</c:v>
                </c:pt>
                <c:pt idx="3">
                  <c:v>139</c:v>
                </c:pt>
                <c:pt idx="4">
                  <c:v>37</c:v>
                </c:pt>
                <c:pt idx="5">
                  <c:v>50</c:v>
                </c:pt>
                <c:pt idx="6">
                  <c:v>362</c:v>
                </c:pt>
                <c:pt idx="7">
                  <c:v>23</c:v>
                </c:pt>
                <c:pt idx="8">
                  <c:v>233</c:v>
                </c:pt>
                <c:pt idx="9">
                  <c:v>88</c:v>
                </c:pt>
                <c:pt idx="10">
                  <c:v>96</c:v>
                </c:pt>
                <c:pt idx="11">
                  <c:v>1164</c:v>
                </c:pt>
                <c:pt idx="12">
                  <c:v>331</c:v>
                </c:pt>
                <c:pt idx="13">
                  <c:v>114</c:v>
                </c:pt>
                <c:pt idx="14">
                  <c:v>250</c:v>
                </c:pt>
                <c:pt idx="15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6F-4E52-9E7B-087F7C0E9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4491808"/>
        <c:axId val="264492368"/>
      </c:barChart>
      <c:catAx>
        <c:axId val="264491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4492368"/>
        <c:crosses val="autoZero"/>
        <c:auto val="1"/>
        <c:lblAlgn val="ctr"/>
        <c:lblOffset val="100"/>
        <c:noMultiLvlLbl val="0"/>
      </c:catAx>
      <c:valAx>
        <c:axId val="26449236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44918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11/08/2020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11/08/2020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6" y="4416428"/>
            <a:ext cx="5607051" cy="4183063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11/08/2020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11/08/2020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11/08/2020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11/08/2020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11/08/2020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11/08/2020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11/08/2020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55" r="-4859" b="-3231"/>
          <a:stretch/>
        </p:blipFill>
        <p:spPr>
          <a:xfrm>
            <a:off x="5140394" y="5502163"/>
            <a:ext cx="2021374" cy="138781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CuadroTexto"/>
          <p:cNvSpPr txBox="1"/>
          <p:nvPr/>
        </p:nvSpPr>
        <p:spPr>
          <a:xfrm>
            <a:off x="5690536" y="7771308"/>
            <a:ext cx="711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</a:endParaRPr>
          </a:p>
        </p:txBody>
      </p:sp>
      <p:pic>
        <p:nvPicPr>
          <p:cNvPr id="10" name="Picture 2" descr="Imágenes integradas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347" y="7022938"/>
            <a:ext cx="686056" cy="68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0" name="Grupo 319"/>
          <p:cNvGrpSpPr/>
          <p:nvPr/>
        </p:nvGrpSpPr>
        <p:grpSpPr>
          <a:xfrm>
            <a:off x="9768041" y="2571373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1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2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3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Grupo 315"/>
          <p:cNvGrpSpPr/>
          <p:nvPr/>
        </p:nvGrpSpPr>
        <p:grpSpPr>
          <a:xfrm>
            <a:off x="5023986" y="257805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1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91"/>
          <p:cNvSpPr/>
          <p:nvPr/>
        </p:nvSpPr>
        <p:spPr>
          <a:xfrm>
            <a:off x="0" y="3406610"/>
            <a:ext cx="12179300" cy="1950460"/>
          </a:xfrm>
          <a:prstGeom prst="rect">
            <a:avLst/>
          </a:prstGeom>
          <a:solidFill>
            <a:srgbClr val="DEDED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5086" y="4148459"/>
            <a:ext cx="8726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500" b="1" dirty="0" smtClean="0">
                <a:latin typeface="Source Sans Pro Light"/>
                <a:ea typeface="Roboto" panose="02000000000000000000" pitchFamily="2" charset="0"/>
              </a:rPr>
              <a:t>Juntas de Protección de la Niñez y de la Adolescencia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906074" y="5008466"/>
            <a:ext cx="2214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/>
                <a:ea typeface="Roboto" panose="02000000000000000000" pitchFamily="2" charset="0"/>
              </a:rPr>
              <a:t>Departamento de Información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/>
              <a:ea typeface="Roboto" panose="020000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60528" y="3447657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b="1" dirty="0">
                <a:latin typeface="Source Sans Pro Light"/>
                <a:ea typeface="Roboto" panose="02000000000000000000" pitchFamily="2" charset="0"/>
              </a:rPr>
              <a:t>Informe</a:t>
            </a:r>
          </a:p>
        </p:txBody>
      </p:sp>
      <p:sp>
        <p:nvSpPr>
          <p:cNvPr id="20" name="Rectangle 91"/>
          <p:cNvSpPr/>
          <p:nvPr/>
        </p:nvSpPr>
        <p:spPr>
          <a:xfrm>
            <a:off x="2555436" y="3736758"/>
            <a:ext cx="49632" cy="136647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21737" y="3551740"/>
            <a:ext cx="1535496" cy="1584000"/>
            <a:chOff x="5321902" y="2566928"/>
            <a:chExt cx="1535496" cy="1584000"/>
          </a:xfrm>
        </p:grpSpPr>
        <p:sp>
          <p:nvSpPr>
            <p:cNvPr id="12" name="Oval 21"/>
            <p:cNvSpPr/>
            <p:nvPr/>
          </p:nvSpPr>
          <p:spPr>
            <a:xfrm>
              <a:off x="5321902" y="2566928"/>
              <a:ext cx="1535496" cy="1584000"/>
            </a:xfrm>
            <a:prstGeom prst="ellipse">
              <a:avLst/>
            </a:prstGeom>
            <a:solidFill>
              <a:srgbClr val="A1A1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36"/>
            <p:cNvSpPr>
              <a:spLocks/>
            </p:cNvSpPr>
            <p:nvPr/>
          </p:nvSpPr>
          <p:spPr bwMode="auto">
            <a:xfrm>
              <a:off x="5874534" y="3327582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" name="Freeform 37"/>
            <p:cNvSpPr>
              <a:spLocks/>
            </p:cNvSpPr>
            <p:nvPr/>
          </p:nvSpPr>
          <p:spPr bwMode="auto">
            <a:xfrm>
              <a:off x="6122006" y="3181094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5604432" y="2849314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6" name="Freeform 36"/>
            <p:cNvSpPr>
              <a:spLocks/>
            </p:cNvSpPr>
            <p:nvPr/>
          </p:nvSpPr>
          <p:spPr bwMode="auto">
            <a:xfrm>
              <a:off x="6374783" y="3329845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7295693" y="265395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3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6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7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8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0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1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8389900" y="262774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61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72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5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2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70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1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3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67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8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9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4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65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7" name="Grupo 6"/>
          <p:cNvGrpSpPr/>
          <p:nvPr/>
        </p:nvGrpSpPr>
        <p:grpSpPr>
          <a:xfrm>
            <a:off x="6166342" y="256704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9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32" name="Group 50"/>
          <p:cNvGrpSpPr/>
          <p:nvPr/>
        </p:nvGrpSpPr>
        <p:grpSpPr>
          <a:xfrm>
            <a:off x="2697362" y="265828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159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0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3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4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5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4" name="Grupo 133"/>
          <p:cNvGrpSpPr/>
          <p:nvPr/>
        </p:nvGrpSpPr>
        <p:grpSpPr>
          <a:xfrm>
            <a:off x="3791569" y="263207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144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5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153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6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150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1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2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7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148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9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135" name="Grupo 134"/>
          <p:cNvGrpSpPr/>
          <p:nvPr/>
        </p:nvGrpSpPr>
        <p:grpSpPr>
          <a:xfrm>
            <a:off x="1568011" y="257137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40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1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2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025" name="Grupo 1024"/>
          <p:cNvGrpSpPr/>
          <p:nvPr/>
        </p:nvGrpSpPr>
        <p:grpSpPr>
          <a:xfrm>
            <a:off x="413734" y="257838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13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upo 170"/>
          <p:cNvGrpSpPr/>
          <p:nvPr/>
        </p:nvGrpSpPr>
        <p:grpSpPr>
          <a:xfrm>
            <a:off x="10915712" y="2562025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76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7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8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9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56" name="Grupo 255"/>
          <p:cNvGrpSpPr/>
          <p:nvPr/>
        </p:nvGrpSpPr>
        <p:grpSpPr>
          <a:xfrm>
            <a:off x="3849370" y="5523116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6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6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19" name="Group 50"/>
          <p:cNvGrpSpPr/>
          <p:nvPr/>
        </p:nvGrpSpPr>
        <p:grpSpPr>
          <a:xfrm>
            <a:off x="380390" y="5614362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45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6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7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8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9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0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1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2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3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20" name="Grupo 219"/>
          <p:cNvGrpSpPr/>
          <p:nvPr/>
        </p:nvGrpSpPr>
        <p:grpSpPr>
          <a:xfrm>
            <a:off x="1474597" y="5588147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23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24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23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23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23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10" name="Grupo 209"/>
          <p:cNvGrpSpPr/>
          <p:nvPr/>
        </p:nvGrpSpPr>
        <p:grpSpPr>
          <a:xfrm>
            <a:off x="8598740" y="5518098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15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6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7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89" name="Group 50"/>
          <p:cNvGrpSpPr/>
          <p:nvPr/>
        </p:nvGrpSpPr>
        <p:grpSpPr>
          <a:xfrm>
            <a:off x="9737619" y="5608663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90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1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2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3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4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5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6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7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99" name="Grupo 298"/>
          <p:cNvGrpSpPr/>
          <p:nvPr/>
        </p:nvGrpSpPr>
        <p:grpSpPr>
          <a:xfrm>
            <a:off x="10831826" y="5582448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30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31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30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30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30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324" name="Grupo 323"/>
          <p:cNvGrpSpPr/>
          <p:nvPr/>
        </p:nvGrpSpPr>
        <p:grpSpPr>
          <a:xfrm>
            <a:off x="2679895" y="5518098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5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6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7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8" name="Grupo 327"/>
          <p:cNvGrpSpPr/>
          <p:nvPr/>
        </p:nvGrpSpPr>
        <p:grpSpPr>
          <a:xfrm>
            <a:off x="7310044" y="5532754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9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0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1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4"/>
          <p:cNvSpPr txBox="1"/>
          <p:nvPr/>
        </p:nvSpPr>
        <p:spPr>
          <a:xfrm>
            <a:off x="2977024" y="4661786"/>
            <a:ext cx="4057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300" b="1" dirty="0" smtClean="0">
                <a:solidFill>
                  <a:schemeClr val="accent1"/>
                </a:solidFill>
                <a:latin typeface="Source Sans Pro Light"/>
                <a:ea typeface="Roboto" panose="02000000000000000000" pitchFamily="2" charset="0"/>
              </a:rPr>
              <a:t>Enero  -  junio 2020</a:t>
            </a:r>
            <a:endParaRPr lang="en-US" sz="2000" b="1" dirty="0">
              <a:solidFill>
                <a:schemeClr val="accent1"/>
              </a:solidFill>
              <a:latin typeface="Source Sans Pro Light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cap="small" dirty="0">
                <a:latin typeface="Source Sans Pro Light"/>
                <a:cs typeface="Arial" pitchFamily="34" charset="0"/>
              </a:rPr>
              <a:t>JENA:</a:t>
            </a:r>
            <a:r>
              <a:rPr lang="es-ES" sz="1300" cap="small" dirty="0">
                <a:latin typeface="Source Sans Pro Light"/>
                <a:cs typeface="Arial" pitchFamily="34" charset="0"/>
              </a:rPr>
              <a:t> </a:t>
            </a:r>
            <a:r>
              <a:rPr lang="es-ES" sz="1300" dirty="0"/>
              <a:t>Juzgado Especializado de la Niñez y </a:t>
            </a:r>
            <a:r>
              <a:rPr lang="es-ES" sz="1300" dirty="0" smtClean="0"/>
              <a:t>Adolescencia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Remitido </a:t>
            </a:r>
            <a:r>
              <a:rPr lang="es-ES" sz="1300" b="1" dirty="0">
                <a:latin typeface="Source Sans Pro Light"/>
              </a:rPr>
              <a:t>a JENA: </a:t>
            </a:r>
            <a:r>
              <a:rPr lang="es-ES" sz="1300" dirty="0">
                <a:latin typeface="Source Sans Pro Light"/>
              </a:rPr>
              <a:t>Envío de diligencias administrativas para el pronunciamiento o ratificación de las medidas</a:t>
            </a:r>
            <a:r>
              <a:rPr lang="es-ES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 smtClean="0">
                <a:latin typeface="Source Sans Pro Light"/>
              </a:rPr>
              <a:t>Junta de Protección</a:t>
            </a:r>
            <a:endParaRPr lang="es-SV" sz="1300" dirty="0">
              <a:latin typeface="Source Sans Pro Light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1160852" y="830822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8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24582"/>
            <a:ext cx="4578698" cy="963379"/>
            <a:chOff x="4597" y="260172"/>
            <a:chExt cx="4578697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534915" y="260172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Remisión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908690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JENA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24" name="1 Gráfico"/>
          <p:cNvGraphicFramePr/>
          <p:nvPr>
            <p:extLst>
              <p:ext uri="{D42A27DB-BD31-4B8C-83A1-F6EECF244321}">
                <p14:modId xmlns:p14="http://schemas.microsoft.com/office/powerpoint/2010/main" val="2510704838"/>
              </p:ext>
            </p:extLst>
          </p:nvPr>
        </p:nvGraphicFramePr>
        <p:xfrm>
          <a:off x="751488" y="1668629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ángulo 24"/>
          <p:cNvSpPr/>
          <p:nvPr/>
        </p:nvSpPr>
        <p:spPr>
          <a:xfrm>
            <a:off x="2" y="6726432"/>
            <a:ext cx="9618041" cy="461639"/>
          </a:xfrm>
          <a:prstGeom prst="rect">
            <a:avLst/>
          </a:prstGeom>
          <a:solidFill>
            <a:srgbClr val="E38690"/>
          </a:solidFill>
        </p:spPr>
        <p:txBody>
          <a:bodyPr wrap="square" lIns="91414" tIns="45707" rIns="91414" bIns="45707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 Total 43 casos remitidos a JENA</a:t>
            </a:r>
            <a:endParaRPr lang="es-SV" dirty="0">
              <a:solidFill>
                <a:schemeClr val="bg1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685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Audiencia </a:t>
            </a:r>
            <a:r>
              <a:rPr lang="es-SV" sz="1300" b="1" dirty="0">
                <a:latin typeface="Source Sans Pro Light"/>
              </a:rPr>
              <a:t>Única:</a:t>
            </a:r>
            <a:r>
              <a:rPr lang="es-SV" sz="1300" dirty="0">
                <a:latin typeface="Source Sans Pro Light"/>
              </a:rPr>
              <a:t> Constituye la etapa </a:t>
            </a:r>
            <a:r>
              <a:rPr lang="es-SV" sz="1300" dirty="0" smtClean="0">
                <a:latin typeface="Source Sans Pro Light"/>
              </a:rPr>
              <a:t>donde </a:t>
            </a:r>
            <a:r>
              <a:rPr lang="es-SV" sz="1300" dirty="0">
                <a:latin typeface="Source Sans Pro Light"/>
              </a:rPr>
              <a:t>se </a:t>
            </a:r>
            <a:r>
              <a:rPr lang="es-SV" sz="1300" dirty="0" smtClean="0">
                <a:latin typeface="Source Sans Pro Light"/>
              </a:rPr>
              <a:t>exponen los </a:t>
            </a:r>
            <a:r>
              <a:rPr lang="es-SV" sz="1300" dirty="0">
                <a:latin typeface="Source Sans Pro Light"/>
              </a:rPr>
              <a:t>hechos </a:t>
            </a:r>
            <a:r>
              <a:rPr lang="es-SV" sz="1300" dirty="0" smtClean="0">
                <a:latin typeface="Source Sans Pro Light"/>
              </a:rPr>
              <a:t>de las posibles vulneraciones a derechos de niñas, niños y adolescentes </a:t>
            </a:r>
            <a:r>
              <a:rPr lang="es-SV" sz="1300" dirty="0">
                <a:latin typeface="Source Sans Pro Light"/>
              </a:rPr>
              <a:t>de forma oral </a:t>
            </a:r>
            <a:r>
              <a:rPr lang="es-SV" sz="1300" dirty="0" smtClean="0">
                <a:latin typeface="Source Sans Pro Light"/>
              </a:rPr>
              <a:t>ante los </a:t>
            </a:r>
            <a:r>
              <a:rPr lang="es-SV" sz="1300" dirty="0">
                <a:latin typeface="Source Sans Pro Light"/>
              </a:rPr>
              <a:t>miembros de la Junta de </a:t>
            </a:r>
            <a:r>
              <a:rPr lang="es-SV" sz="1300" dirty="0" smtClean="0">
                <a:latin typeface="Source Sans Pro Light"/>
              </a:rPr>
              <a:t>Protección.  Al finalizar la audiencia los miembros de Junta de Protección.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4263884401"/>
              </p:ext>
            </p:extLst>
          </p:nvPr>
        </p:nvGraphicFramePr>
        <p:xfrm>
          <a:off x="601438" y="196729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046552" y="825869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232655" y="94439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9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687" y="6794969"/>
            <a:ext cx="6229206" cy="461665"/>
          </a:xfrm>
          <a:prstGeom prst="rect">
            <a:avLst/>
          </a:prstGeom>
          <a:solidFill>
            <a:srgbClr val="7DCFB8"/>
          </a:solidFill>
        </p:spPr>
        <p:txBody>
          <a:bodyPr wrap="non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946 </a:t>
            </a:r>
            <a:r>
              <a:rPr lang="es-ES" dirty="0">
                <a:solidFill>
                  <a:schemeClr val="bg1"/>
                </a:solidFill>
              </a:rPr>
              <a:t>audiencias únicas realizadas</a:t>
            </a: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06294"/>
            <a:ext cx="4719435" cy="963379"/>
            <a:chOff x="4597" y="241884"/>
            <a:chExt cx="4719434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498339" y="241884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Audiencias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3303914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únicas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86070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731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09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05074" y="7421918"/>
            <a:ext cx="10323705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Resolución </a:t>
            </a:r>
            <a:r>
              <a:rPr lang="es-ES" sz="1300" b="1" dirty="0">
                <a:latin typeface="Source Sans Pro Light"/>
              </a:rPr>
              <a:t>sin </a:t>
            </a:r>
            <a:r>
              <a:rPr lang="es-ES" sz="1300" b="1" dirty="0" smtClean="0">
                <a:latin typeface="Source Sans Pro Light"/>
              </a:rPr>
              <a:t>audiencia única: </a:t>
            </a:r>
            <a:r>
              <a:rPr lang="es-ES" sz="1300" dirty="0" smtClean="0">
                <a:latin typeface="Source Sans Pro Light"/>
              </a:rPr>
              <a:t>Cuando no es posible celebrar una audiencia única </a:t>
            </a:r>
            <a:r>
              <a:rPr lang="es-ES" sz="1300" dirty="0">
                <a:latin typeface="Source Sans Pro Light"/>
              </a:rPr>
              <a:t>se exponen los hechos de las </a:t>
            </a:r>
            <a:r>
              <a:rPr lang="es-ES" sz="1300" dirty="0" smtClean="0">
                <a:latin typeface="Source Sans Pro Light"/>
              </a:rPr>
              <a:t>amenazas vulneraciones </a:t>
            </a:r>
            <a:r>
              <a:rPr lang="es-ES" sz="1300" dirty="0">
                <a:latin typeface="Source Sans Pro Light"/>
              </a:rPr>
              <a:t>a derechos de niñas, niños y adolescentes sin la comparecencia de las partes. </a:t>
            </a:r>
            <a:r>
              <a:rPr lang="es-ES" sz="1300" dirty="0" smtClean="0">
                <a:latin typeface="Source Sans Pro Light"/>
              </a:rPr>
              <a:t>Mediante un auto motivado los miembros </a:t>
            </a:r>
            <a:r>
              <a:rPr lang="es-ES" sz="1300" dirty="0">
                <a:latin typeface="Source Sans Pro Light"/>
              </a:rPr>
              <a:t>de Junta </a:t>
            </a:r>
            <a:r>
              <a:rPr lang="es-ES" sz="1300" dirty="0" smtClean="0">
                <a:latin typeface="Source Sans Pro Light"/>
              </a:rPr>
              <a:t>de Protección se pronuncian sobre los hechos declarando la inexistencia o existencia de la amenaza o vulneración, dictando medidas de protección o una sanción.</a:t>
            </a: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2114134968"/>
              </p:ext>
            </p:extLst>
          </p:nvPr>
        </p:nvGraphicFramePr>
        <p:xfrm>
          <a:off x="605184" y="188385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160852" y="8455669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-1" y="6636858"/>
            <a:ext cx="8672949" cy="461665"/>
          </a:xfrm>
          <a:prstGeom prst="rect">
            <a:avLst/>
          </a:prstGeom>
          <a:solidFill>
            <a:srgbClr val="C97CC0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587 casos con resolución sin audiencia única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32655" y="944399"/>
            <a:ext cx="10929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10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Grupo 158"/>
          <p:cNvGrpSpPr/>
          <p:nvPr/>
        </p:nvGrpSpPr>
        <p:grpSpPr>
          <a:xfrm>
            <a:off x="2557542" y="124582"/>
            <a:ext cx="6988492" cy="1018621"/>
            <a:chOff x="-1121704" y="260172"/>
            <a:chExt cx="6988491" cy="1018621"/>
          </a:xfrm>
        </p:grpSpPr>
        <p:sp>
          <p:nvSpPr>
            <p:cNvPr id="42" name="Subtitle 4"/>
            <p:cNvSpPr txBox="1">
              <a:spLocks/>
            </p:cNvSpPr>
            <p:nvPr/>
          </p:nvSpPr>
          <p:spPr>
            <a:xfrm>
              <a:off x="-596788" y="260172"/>
              <a:ext cx="295976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Resolución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2156924" y="524706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 smtClean="0">
                  <a:latin typeface="+mj-lt"/>
                </a:rPr>
                <a:t>audiencia única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44" name="Subtitle 4"/>
            <p:cNvSpPr txBox="1">
              <a:spLocks/>
            </p:cNvSpPr>
            <p:nvPr/>
          </p:nvSpPr>
          <p:spPr>
            <a:xfrm>
              <a:off x="215346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sin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5" name="Round Same Side Corner Rectangle 42"/>
            <p:cNvSpPr/>
            <p:nvPr/>
          </p:nvSpPr>
          <p:spPr>
            <a:xfrm rot="5400000" flipH="1">
              <a:off x="-233168" y="42309"/>
              <a:ext cx="90343" cy="18674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2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833066" y="7100907"/>
            <a:ext cx="10441160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Source Sans Pro Light"/>
              </a:rPr>
              <a:t>Medidas administrativas: </a:t>
            </a:r>
            <a:r>
              <a:rPr lang="es-SV" sz="1300" dirty="0">
                <a:latin typeface="Source Sans Pro Light"/>
              </a:rPr>
              <a:t>medidas de protección dictadas en audiencia </a:t>
            </a:r>
            <a:r>
              <a:rPr lang="es-SV" sz="1300" dirty="0" smtClean="0">
                <a:latin typeface="Source Sans Pro Light"/>
              </a:rPr>
              <a:t>única o resolución sin audiencia </a:t>
            </a:r>
            <a:r>
              <a:rPr lang="es-SV" sz="1300" dirty="0">
                <a:latin typeface="Source Sans Pro Light"/>
              </a:rPr>
              <a:t>para la adecuada protección de los derechos de niñas, niños y adolescentes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2148125219"/>
              </p:ext>
            </p:extLst>
          </p:nvPr>
        </p:nvGraphicFramePr>
        <p:xfrm>
          <a:off x="527890" y="198593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8" name="17 Conector recto"/>
          <p:cNvCxnSpPr/>
          <p:nvPr/>
        </p:nvCxnSpPr>
        <p:spPr>
          <a:xfrm>
            <a:off x="928314" y="800868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8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20786" y="6735050"/>
            <a:ext cx="8064896" cy="461665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3,723 </a:t>
            </a:r>
            <a:r>
              <a:rPr lang="es-ES" dirty="0">
                <a:solidFill>
                  <a:schemeClr val="bg1"/>
                </a:solidFill>
              </a:rPr>
              <a:t>medidas administrativas de protección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32655" y="958913"/>
            <a:ext cx="109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11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2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2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7" name="Grupo 158"/>
          <p:cNvGrpSpPr/>
          <p:nvPr/>
        </p:nvGrpSpPr>
        <p:grpSpPr>
          <a:xfrm>
            <a:off x="3209330" y="140843"/>
            <a:ext cx="6424303" cy="1075512"/>
            <a:chOff x="4597" y="276433"/>
            <a:chExt cx="6424302" cy="1075512"/>
          </a:xfrm>
        </p:grpSpPr>
        <p:sp>
          <p:nvSpPr>
            <p:cNvPr id="38" name="Subtitle 4"/>
            <p:cNvSpPr txBox="1">
              <a:spLocks/>
            </p:cNvSpPr>
            <p:nvPr/>
          </p:nvSpPr>
          <p:spPr>
            <a:xfrm>
              <a:off x="516628" y="278460"/>
              <a:ext cx="254070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271903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protección</a:t>
              </a:r>
            </a:p>
            <a:p>
              <a:pPr marL="342802" indent="-342802"/>
              <a:endParaRPr lang="es-SV" sz="3200" b="1" dirty="0"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2715580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solidFill>
                    <a:schemeClr val="bg1">
                      <a:lumMod val="50000"/>
                    </a:schemeClr>
                  </a:solidFill>
                </a:rPr>
                <a:t>administrativas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1" name="Round Same Side Corner Rectangle 42"/>
            <p:cNvSpPr/>
            <p:nvPr/>
          </p:nvSpPr>
          <p:spPr>
            <a:xfrm rot="5400000" flipH="1">
              <a:off x="731085" y="222646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57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0"/>
          <p:cNvSpPr/>
          <p:nvPr/>
        </p:nvSpPr>
        <p:spPr>
          <a:xfrm>
            <a:off x="2068289" y="4424024"/>
            <a:ext cx="288032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108 </a:t>
            </a:r>
            <a:r>
              <a:rPr lang="ms-MY" sz="1400" b="1" dirty="0" smtClean="0">
                <a:latin typeface="Source Sans Pro Light"/>
              </a:rPr>
              <a:t>Inadmisibilidades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7209965" y="6243915"/>
            <a:ext cx="3815317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>
                <a:latin typeface="Source Sans Pro Light"/>
              </a:rPr>
              <a:t>L</a:t>
            </a:r>
            <a:r>
              <a:rPr lang="es-SV" sz="1600" dirty="0" smtClean="0">
                <a:latin typeface="Source Sans Pro Light"/>
              </a:rPr>
              <a:t>as </a:t>
            </a:r>
            <a:r>
              <a:rPr lang="es-SV" sz="1600" dirty="0">
                <a:latin typeface="Source Sans Pro Light"/>
              </a:rPr>
              <a:t>Juntas de Protección de la Niñez y de la Adolescencia </a:t>
            </a:r>
            <a:r>
              <a:rPr lang="es-SV" sz="1600" dirty="0" smtClean="0">
                <a:latin typeface="Source Sans Pro Light"/>
              </a:rPr>
              <a:t>resolvieron por otras formas un total de: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70" name="Rectangle 30"/>
          <p:cNvSpPr/>
          <p:nvPr/>
        </p:nvSpPr>
        <p:spPr>
          <a:xfrm>
            <a:off x="2076921" y="2321534"/>
            <a:ext cx="288434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1,967 </a:t>
            </a:r>
            <a:r>
              <a:rPr lang="ms-MY" sz="1400" b="1" dirty="0" smtClean="0">
                <a:latin typeface="Source Sans Pro Light"/>
              </a:rPr>
              <a:t>Improponibilidades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72" name="Rectangle 30"/>
          <p:cNvSpPr/>
          <p:nvPr/>
        </p:nvSpPr>
        <p:spPr>
          <a:xfrm>
            <a:off x="7606577" y="2308209"/>
            <a:ext cx="252028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149 </a:t>
            </a:r>
            <a:r>
              <a:rPr lang="ms-MY" sz="1400" b="1" dirty="0" smtClean="0">
                <a:latin typeface="Source Sans Pro Light"/>
              </a:rPr>
              <a:t>Incompetencias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4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7" name="Rectangle 66"/>
          <p:cNvSpPr/>
          <p:nvPr/>
        </p:nvSpPr>
        <p:spPr>
          <a:xfrm>
            <a:off x="2104865" y="2753226"/>
            <a:ext cx="384831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Los hechos denunciados no configuran una amenaza o violación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r>
              <a:rPr lang="es-SV" sz="1300" dirty="0" smtClean="0">
                <a:latin typeface="Source Sans Pro Light"/>
              </a:rPr>
              <a:t>(Incluidas las </a:t>
            </a:r>
            <a:r>
              <a:rPr lang="es-SV" sz="1300" dirty="0" err="1" smtClean="0">
                <a:latin typeface="Source Sans Pro Light"/>
              </a:rPr>
              <a:t>improponibilidades</a:t>
            </a:r>
            <a:r>
              <a:rPr lang="es-SV" sz="1300" dirty="0" smtClean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</p:txBody>
      </p:sp>
      <p:sp>
        <p:nvSpPr>
          <p:cNvPr id="73" name="Rectangle 66"/>
          <p:cNvSpPr/>
          <p:nvPr/>
        </p:nvSpPr>
        <p:spPr>
          <a:xfrm>
            <a:off x="2102171" y="4791425"/>
            <a:ext cx="375957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Cuando la demanda carece de alguno de los requisitos mínimos exigidos; siempre y cuando se le brinde al </a:t>
            </a:r>
            <a:r>
              <a:rPr lang="es-SV" sz="1300" dirty="0" err="1">
                <a:latin typeface="Source Sans Pro Light"/>
              </a:rPr>
              <a:t>avisante</a:t>
            </a:r>
            <a:r>
              <a:rPr lang="es-SV" sz="1300" dirty="0">
                <a:latin typeface="Source Sans Pro Light"/>
              </a:rPr>
              <a:t> o denunciante la oportunidad de corregir las omisiones o deficiencias del aviso o de la denuncia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/>
            <a:r>
              <a:rPr lang="es-SV" sz="1300" dirty="0">
                <a:latin typeface="Source Sans Pro Light"/>
              </a:rPr>
              <a:t>(Incluidas las </a:t>
            </a:r>
            <a:r>
              <a:rPr lang="es-SV" sz="1300" dirty="0" err="1">
                <a:latin typeface="Source Sans Pro Light"/>
              </a:rPr>
              <a:t>inadminisbilidades</a:t>
            </a:r>
            <a:r>
              <a:rPr lang="es-SV" sz="1300" dirty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  <a:p>
            <a:pPr algn="just"/>
            <a:endParaRPr lang="en-GB" sz="1300" dirty="0">
              <a:latin typeface="Source Sans Pro Light"/>
            </a:endParaRPr>
          </a:p>
        </p:txBody>
      </p:sp>
      <p:sp>
        <p:nvSpPr>
          <p:cNvPr id="83" name="Rectangle 66"/>
          <p:cNvSpPr/>
          <p:nvPr/>
        </p:nvSpPr>
        <p:spPr>
          <a:xfrm>
            <a:off x="7588289" y="2660928"/>
            <a:ext cx="371595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Casos para los cuales no se cuenta con la competencia o jurisdicción para actuar o proceder</a:t>
            </a:r>
            <a:r>
              <a:rPr lang="es-SV" sz="1300" dirty="0" smtClean="0">
                <a:latin typeface="Source Sans Pro Light"/>
              </a:rPr>
              <a:t>.</a:t>
            </a:r>
          </a:p>
        </p:txBody>
      </p:sp>
      <p:grpSp>
        <p:nvGrpSpPr>
          <p:cNvPr id="84" name="Group 2"/>
          <p:cNvGrpSpPr/>
          <p:nvPr/>
        </p:nvGrpSpPr>
        <p:grpSpPr>
          <a:xfrm>
            <a:off x="900125" y="2365591"/>
            <a:ext cx="958349" cy="960265"/>
            <a:chOff x="1192597" y="1958125"/>
            <a:chExt cx="958349" cy="960265"/>
          </a:xfrm>
        </p:grpSpPr>
        <p:sp>
          <p:nvSpPr>
            <p:cNvPr id="85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0D8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00B2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0" name="Group 2"/>
          <p:cNvGrpSpPr/>
          <p:nvPr/>
        </p:nvGrpSpPr>
        <p:grpSpPr>
          <a:xfrm>
            <a:off x="900211" y="4465837"/>
            <a:ext cx="958349" cy="960265"/>
            <a:chOff x="1192597" y="1958125"/>
            <a:chExt cx="958349" cy="960265"/>
          </a:xfrm>
        </p:grpSpPr>
        <p:sp>
          <p:nvSpPr>
            <p:cNvPr id="91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BEE7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7DC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7" name="Group 2"/>
          <p:cNvGrpSpPr/>
          <p:nvPr/>
        </p:nvGrpSpPr>
        <p:grpSpPr>
          <a:xfrm>
            <a:off x="6439686" y="2359541"/>
            <a:ext cx="958349" cy="960265"/>
            <a:chOff x="1192597" y="1958125"/>
            <a:chExt cx="958349" cy="960265"/>
          </a:xfrm>
        </p:grpSpPr>
        <p:sp>
          <p:nvSpPr>
            <p:cNvPr id="98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EA7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1D4E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pic>
        <p:nvPicPr>
          <p:cNvPr id="12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grpSp>
        <p:nvGrpSpPr>
          <p:cNvPr id="132" name="Grupo 71"/>
          <p:cNvGrpSpPr/>
          <p:nvPr/>
        </p:nvGrpSpPr>
        <p:grpSpPr>
          <a:xfrm>
            <a:off x="2976660" y="79506"/>
            <a:ext cx="7929829" cy="1272439"/>
            <a:chOff x="650530" y="79506"/>
            <a:chExt cx="7929829" cy="1272439"/>
          </a:xfrm>
        </p:grpSpPr>
        <p:sp>
          <p:nvSpPr>
            <p:cNvPr id="133" name="Subtitle 4"/>
            <p:cNvSpPr txBox="1">
              <a:spLocks/>
            </p:cNvSpPr>
            <p:nvPr/>
          </p:nvSpPr>
          <p:spPr>
            <a:xfrm>
              <a:off x="1001652" y="79506"/>
              <a:ext cx="3768480" cy="122276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7200" b="1" dirty="0" smtClean="0">
                  <a:latin typeface="+mj-lt"/>
                </a:rPr>
                <a:t>Otras</a:t>
              </a:r>
              <a:endParaRPr lang="es-SV" sz="7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4" name="Subtitle 4"/>
            <p:cNvSpPr txBox="1">
              <a:spLocks/>
            </p:cNvSpPr>
            <p:nvPr/>
          </p:nvSpPr>
          <p:spPr>
            <a:xfrm>
              <a:off x="3115448" y="597858"/>
              <a:ext cx="5464911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4400" b="1" dirty="0">
                  <a:latin typeface="+mj-lt"/>
                </a:rPr>
                <a:t>d</a:t>
              </a:r>
              <a:r>
                <a:rPr lang="es-SV" sz="4400" b="1" dirty="0" smtClean="0">
                  <a:latin typeface="+mj-lt"/>
                </a:rPr>
                <a:t>e finalización</a:t>
              </a:r>
              <a:endParaRPr lang="es-SV" sz="4400" b="1" dirty="0">
                <a:latin typeface="+mj-lt"/>
              </a:endParaRPr>
            </a:p>
          </p:txBody>
        </p:sp>
        <p:sp>
          <p:nvSpPr>
            <p:cNvPr id="135" name="Subtitle 4"/>
            <p:cNvSpPr txBox="1">
              <a:spLocks/>
            </p:cNvSpPr>
            <p:nvPr/>
          </p:nvSpPr>
          <p:spPr>
            <a:xfrm>
              <a:off x="3187456" y="276433"/>
              <a:ext cx="174094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4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formas</a:t>
              </a:r>
              <a:endParaRPr lang="es-SV" sz="3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6" name="Round Same Side Corner Rectangle 42"/>
            <p:cNvSpPr/>
            <p:nvPr/>
          </p:nvSpPr>
          <p:spPr>
            <a:xfrm rot="5400000" flipH="1">
              <a:off x="1627920" y="113119"/>
              <a:ext cx="99377" cy="205415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140" name="Rectangle 30"/>
          <p:cNvSpPr/>
          <p:nvPr/>
        </p:nvSpPr>
        <p:spPr>
          <a:xfrm>
            <a:off x="7606682" y="4435308"/>
            <a:ext cx="302745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41 </a:t>
            </a:r>
            <a:r>
              <a:rPr lang="ms-MY" sz="1400" b="1" dirty="0" smtClean="0">
                <a:latin typeface="Source Sans Pro Light"/>
              </a:rPr>
              <a:t>Improcedencias</a:t>
            </a:r>
            <a:endParaRPr lang="ms-MY" sz="1400" b="1" dirty="0">
              <a:latin typeface="Source Sans Pro Light"/>
            </a:endParaRPr>
          </a:p>
        </p:txBody>
      </p:sp>
      <p:grpSp>
        <p:nvGrpSpPr>
          <p:cNvPr id="141" name="Group 2"/>
          <p:cNvGrpSpPr/>
          <p:nvPr/>
        </p:nvGrpSpPr>
        <p:grpSpPr>
          <a:xfrm>
            <a:off x="6434834" y="4466665"/>
            <a:ext cx="958349" cy="960265"/>
            <a:chOff x="1192597" y="1958125"/>
            <a:chExt cx="958349" cy="960265"/>
          </a:xfrm>
        </p:grpSpPr>
        <p:sp>
          <p:nvSpPr>
            <p:cNvPr id="142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E8D8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D2B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5" name="Group 17"/>
          <p:cNvGrpSpPr/>
          <p:nvPr/>
        </p:nvGrpSpPr>
        <p:grpSpPr>
          <a:xfrm flipH="1">
            <a:off x="8123546" y="6972443"/>
            <a:ext cx="2934656" cy="1267202"/>
            <a:chOff x="4947380" y="1987643"/>
            <a:chExt cx="2606350" cy="1152002"/>
          </a:xfrm>
        </p:grpSpPr>
        <p:sp>
          <p:nvSpPr>
            <p:cNvPr id="156" name="Freeform 2"/>
            <p:cNvSpPr/>
            <p:nvPr/>
          </p:nvSpPr>
          <p:spPr>
            <a:xfrm>
              <a:off x="5536713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00CEEA"/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37" tIns="121839" rIns="280904" bIns="121839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</p:txBody>
        </p:sp>
        <p:sp>
          <p:nvSpPr>
            <p:cNvPr id="159" name="Freeform 9"/>
            <p:cNvSpPr/>
            <p:nvPr/>
          </p:nvSpPr>
          <p:spPr>
            <a:xfrm>
              <a:off x="4947380" y="1987643"/>
              <a:ext cx="1152002" cy="1152002"/>
            </a:xfrm>
            <a:custGeom>
              <a:avLst/>
              <a:gdLst>
                <a:gd name="connsiteX0" fmla="*/ 0 w 1152002"/>
                <a:gd name="connsiteY0" fmla="*/ 576001 h 1152002"/>
                <a:gd name="connsiteX1" fmla="*/ 576001 w 1152002"/>
                <a:gd name="connsiteY1" fmla="*/ 0 h 1152002"/>
                <a:gd name="connsiteX2" fmla="*/ 1152002 w 1152002"/>
                <a:gd name="connsiteY2" fmla="*/ 576001 h 1152002"/>
                <a:gd name="connsiteX3" fmla="*/ 576001 w 1152002"/>
                <a:gd name="connsiteY3" fmla="*/ 1152002 h 1152002"/>
                <a:gd name="connsiteX4" fmla="*/ 0 w 1152002"/>
                <a:gd name="connsiteY4" fmla="*/ 576001 h 115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002" h="1152002">
                  <a:moveTo>
                    <a:pt x="0" y="576001"/>
                  </a:moveTo>
                  <a:cubicBezTo>
                    <a:pt x="0" y="257884"/>
                    <a:pt x="257884" y="0"/>
                    <a:pt x="576001" y="0"/>
                  </a:cubicBezTo>
                  <a:cubicBezTo>
                    <a:pt x="894118" y="0"/>
                    <a:pt x="1152002" y="257884"/>
                    <a:pt x="1152002" y="576001"/>
                  </a:cubicBezTo>
                  <a:cubicBezTo>
                    <a:pt x="1152002" y="894118"/>
                    <a:pt x="894118" y="1152002"/>
                    <a:pt x="576001" y="1152002"/>
                  </a:cubicBezTo>
                  <a:cubicBezTo>
                    <a:pt x="257884" y="1152002"/>
                    <a:pt x="0" y="894118"/>
                    <a:pt x="0" y="576001"/>
                  </a:cubicBezTo>
                  <a:close/>
                </a:path>
              </a:pathLst>
            </a:custGeom>
            <a:solidFill>
              <a:srgbClr val="00B2C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37438"/>
                <a:satOff val="17272"/>
                <a:lumOff val="7255"/>
                <a:alphaOff val="0"/>
              </a:schemeClr>
            </a:fillRef>
            <a:effectRef idx="0">
              <a:schemeClr val="accent3">
                <a:hueOff val="337438"/>
                <a:satOff val="17272"/>
                <a:lumOff val="7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5852" tIns="185852" rIns="185852" bIns="185852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SV" sz="2800" b="1" kern="1200" dirty="0" smtClean="0"/>
                <a:t>Casos</a:t>
              </a:r>
              <a:endParaRPr lang="id-ID" sz="2800" b="1" kern="1200" dirty="0"/>
            </a:p>
          </p:txBody>
        </p:sp>
        <p:sp>
          <p:nvSpPr>
            <p:cNvPr id="158" name="Freeform 11"/>
            <p:cNvSpPr/>
            <p:nvPr/>
          </p:nvSpPr>
          <p:spPr>
            <a:xfrm>
              <a:off x="6099382" y="2302415"/>
              <a:ext cx="1263101" cy="535889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9" tIns="-1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dirty="0" smtClean="0">
                  <a:solidFill>
                    <a:schemeClr val="bg1"/>
                  </a:solidFill>
                  <a:latin typeface="Source Sans Pro"/>
                  <a:ea typeface="Fira Sans SemiBold Italic" panose="00000700000000000000" pitchFamily="50" charset="0"/>
                  <a:cs typeface="Clear Sans" panose="020B0503030202020304" pitchFamily="34" charset="0"/>
                </a:rPr>
                <a:t>1,967</a:t>
              </a:r>
              <a:endParaRPr lang="id-ID" sz="3200" b="1" kern="1200" dirty="0">
                <a:solidFill>
                  <a:schemeClr val="bg1"/>
                </a:solidFill>
                <a:latin typeface="Source Sans Pro"/>
                <a:ea typeface="Fira Sans SemiBold Italic" panose="00000700000000000000" pitchFamily="50" charset="0"/>
                <a:cs typeface="Clear Sans" panose="020B0503030202020304" pitchFamily="34" charset="0"/>
              </a:endParaRPr>
            </a:p>
          </p:txBody>
        </p:sp>
      </p:grpSp>
      <p:sp>
        <p:nvSpPr>
          <p:cNvPr id="75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6" name="Rectángulo 75"/>
          <p:cNvSpPr/>
          <p:nvPr/>
        </p:nvSpPr>
        <p:spPr>
          <a:xfrm>
            <a:off x="213605" y="947009"/>
            <a:ext cx="1099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12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889517" y="6546556"/>
            <a:ext cx="5063645" cy="991297"/>
            <a:chOff x="1200413" y="6528268"/>
            <a:chExt cx="5063645" cy="991297"/>
          </a:xfrm>
        </p:grpSpPr>
        <p:grpSp>
          <p:nvGrpSpPr>
            <p:cNvPr id="47" name="Group 2"/>
            <p:cNvGrpSpPr/>
            <p:nvPr/>
          </p:nvGrpSpPr>
          <p:grpSpPr>
            <a:xfrm>
              <a:off x="1200413" y="6559300"/>
              <a:ext cx="958349" cy="960265"/>
              <a:chOff x="1192597" y="1958125"/>
              <a:chExt cx="958349" cy="960265"/>
            </a:xfrm>
          </p:grpSpPr>
          <p:sp>
            <p:nvSpPr>
              <p:cNvPr id="49" name="Rectangle 43"/>
              <p:cNvSpPr>
                <a:spLocks noChangeAspect="1"/>
              </p:cNvSpPr>
              <p:nvPr/>
            </p:nvSpPr>
            <p:spPr>
              <a:xfrm>
                <a:off x="1192597" y="1958125"/>
                <a:ext cx="958349" cy="960265"/>
              </a:xfrm>
              <a:prstGeom prst="rect">
                <a:avLst/>
              </a:prstGeom>
              <a:solidFill>
                <a:srgbClr val="CE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4"/>
              <p:cNvSpPr>
                <a:spLocks noChangeAspect="1"/>
              </p:cNvSpPr>
              <p:nvPr/>
            </p:nvSpPr>
            <p:spPr>
              <a:xfrm>
                <a:off x="1192597" y="2775376"/>
                <a:ext cx="958349" cy="143012"/>
              </a:xfrm>
              <a:prstGeom prst="rect">
                <a:avLst/>
              </a:prstGeom>
              <a:solidFill>
                <a:srgbClr val="9DC6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31"/>
              <p:cNvSpPr>
                <a:spLocks/>
              </p:cNvSpPr>
              <p:nvPr/>
            </p:nvSpPr>
            <p:spPr bwMode="auto">
              <a:xfrm>
                <a:off x="1703255" y="2259512"/>
                <a:ext cx="235508" cy="232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52" name="Rectangle 30"/>
            <p:cNvSpPr/>
            <p:nvPr/>
          </p:nvSpPr>
          <p:spPr>
            <a:xfrm>
              <a:off x="2383227" y="6528268"/>
              <a:ext cx="2884344" cy="461665"/>
            </a:xfrm>
            <a:prstGeom prst="rect">
              <a:avLst/>
            </a:prstGeom>
            <a:noFill/>
          </p:spPr>
          <p:txBody>
            <a:bodyPr wrap="square" lIns="91414" tIns="45707" rIns="91414" bIns="45707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 Light"/>
                </a:rPr>
                <a:t>131 </a:t>
              </a:r>
              <a:r>
                <a:rPr lang="ms-MY" sz="1500" b="1" dirty="0" smtClean="0">
                  <a:latin typeface="Source Sans Pro Light"/>
                </a:rPr>
                <a:t>Acumulados</a:t>
              </a:r>
              <a:endParaRPr lang="ms-MY" sz="1500" b="1" dirty="0">
                <a:latin typeface="Source Sans Pro Light"/>
              </a:endParaRPr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2383640" y="6910112"/>
              <a:ext cx="3880418" cy="502264"/>
            </a:xfrm>
            <a:prstGeom prst="rect">
              <a:avLst/>
            </a:prstGeom>
          </p:spPr>
          <p:txBody>
            <a:bodyPr wrap="square" lIns="91414" tIns="45707" rIns="91414" bIns="45707">
              <a:spAutoFit/>
            </a:bodyPr>
            <a:lstStyle/>
            <a:p>
              <a:pPr algn="just"/>
              <a:r>
                <a:rPr lang="es-ES" sz="1300" dirty="0">
                  <a:latin typeface="Source Sans Pro Light"/>
                </a:rPr>
                <a:t>La unión de dos casos registrados en los que se exponen los mismos hechos.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05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 Same Side Corner Rectangle 40"/>
          <p:cNvSpPr/>
          <p:nvPr/>
        </p:nvSpPr>
        <p:spPr>
          <a:xfrm rot="5400000" flipH="1">
            <a:off x="5349773" y="1907742"/>
            <a:ext cx="1440000" cy="12179303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0D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58" name="Round Same Side Corner Rectangle 40"/>
          <p:cNvSpPr/>
          <p:nvPr/>
        </p:nvSpPr>
        <p:spPr>
          <a:xfrm rot="5400000" flipH="1">
            <a:off x="8136194" y="4712514"/>
            <a:ext cx="247592" cy="5803241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48" name="Round Same Side Corner Rectangle 40"/>
          <p:cNvSpPr/>
          <p:nvPr/>
        </p:nvSpPr>
        <p:spPr>
          <a:xfrm rot="5400000" flipH="1">
            <a:off x="2489089" y="5971950"/>
            <a:ext cx="234832" cy="3268098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71"/>
            <a:ext cx="1198207" cy="841649"/>
          </a:xfrm>
          <a:prstGeom prst="rect">
            <a:avLst/>
          </a:prstGeom>
        </p:spPr>
      </p:pic>
      <p:sp>
        <p:nvSpPr>
          <p:cNvPr id="161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655905"/>
            <a:ext cx="12179300" cy="486326"/>
          </a:xfrm>
        </p:spPr>
        <p:txBody>
          <a:bodyPr/>
          <a:lstStyle/>
          <a:p>
            <a:r>
              <a:rPr lang="es-SV" sz="1500" dirty="0" smtClean="0"/>
              <a:t>Fuente: Sistema de Información de Denuncias - SID 2020, Departamento de Información</a:t>
            </a:r>
            <a:endParaRPr lang="es-SV" sz="1500" dirty="0"/>
          </a:p>
        </p:txBody>
      </p:sp>
      <p:grpSp>
        <p:nvGrpSpPr>
          <p:cNvPr id="14" name="Grupo 13"/>
          <p:cNvGrpSpPr/>
          <p:nvPr/>
        </p:nvGrpSpPr>
        <p:grpSpPr>
          <a:xfrm>
            <a:off x="558286" y="7650290"/>
            <a:ext cx="3804929" cy="906336"/>
            <a:chOff x="558283" y="7716503"/>
            <a:chExt cx="3804929" cy="906334"/>
          </a:xfrm>
        </p:grpSpPr>
        <p:sp>
          <p:nvSpPr>
            <p:cNvPr id="149" name="Rectangle 92"/>
            <p:cNvSpPr/>
            <p:nvPr/>
          </p:nvSpPr>
          <p:spPr>
            <a:xfrm>
              <a:off x="2426332" y="7716503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3,723</a:t>
              </a:r>
              <a:endParaRPr lang="es-SV" sz="4000" dirty="0">
                <a:latin typeface="Source Sans Pro" panose="020B0503030403020204"/>
              </a:endParaRPr>
            </a:p>
          </p:txBody>
        </p:sp>
        <p:sp>
          <p:nvSpPr>
            <p:cNvPr id="152" name="Rectangle 92"/>
            <p:cNvSpPr/>
            <p:nvPr/>
          </p:nvSpPr>
          <p:spPr>
            <a:xfrm>
              <a:off x="558283" y="7723099"/>
              <a:ext cx="2026521" cy="724277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5,734</a:t>
              </a:r>
              <a:endParaRPr lang="es-SV" sz="4000" b="1" dirty="0">
                <a:latin typeface="Source Sans Pro" panose="020B0503030403020204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086443" y="8268895"/>
              <a:ext cx="1174809" cy="353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SV" sz="1700" dirty="0">
                  <a:latin typeface="Source Sans Pro" panose="020B0503030403020204"/>
                </a:rPr>
                <a:t>C</a:t>
              </a:r>
              <a:r>
                <a:rPr lang="es-SV" sz="1700" dirty="0" smtClean="0">
                  <a:latin typeface="Source Sans Pro" panose="020B0503030403020204"/>
                </a:rPr>
                <a:t>autelares</a:t>
              </a:r>
              <a:endParaRPr lang="es-ES" sz="1700" dirty="0"/>
            </a:p>
          </p:txBody>
        </p:sp>
        <p:sp>
          <p:nvSpPr>
            <p:cNvPr id="131" name="Rectangle 92"/>
            <p:cNvSpPr/>
            <p:nvPr/>
          </p:nvSpPr>
          <p:spPr>
            <a:xfrm>
              <a:off x="2400990" y="8282001"/>
              <a:ext cx="1953118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latin typeface="Source Sans Pro" panose="020B0503030403020204"/>
                </a:rPr>
                <a:t>A</a:t>
              </a:r>
              <a:r>
                <a:rPr lang="es-SV" sz="1700" dirty="0" smtClean="0">
                  <a:latin typeface="Source Sans Pro" panose="020B0503030403020204"/>
                </a:rPr>
                <a:t>dministrativas</a:t>
              </a:r>
              <a:endParaRPr lang="es-SV" sz="1700" dirty="0">
                <a:latin typeface="Source Sans Pro" panose="020B0503030403020204"/>
              </a:endParaRPr>
            </a:p>
          </p:txBody>
        </p:sp>
      </p:grpSp>
      <p:sp>
        <p:nvSpPr>
          <p:cNvPr id="133" name="Rectangle 92"/>
          <p:cNvSpPr/>
          <p:nvPr/>
        </p:nvSpPr>
        <p:spPr>
          <a:xfrm>
            <a:off x="5072751" y="7643750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946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4" name="Rectangle 92"/>
          <p:cNvSpPr/>
          <p:nvPr/>
        </p:nvSpPr>
        <p:spPr>
          <a:xfrm>
            <a:off x="5047408" y="8218773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Audiencias únicas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35" name="Rectangle 92"/>
          <p:cNvSpPr/>
          <p:nvPr/>
        </p:nvSpPr>
        <p:spPr>
          <a:xfrm>
            <a:off x="7275959" y="7639154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400" b="1" dirty="0" smtClean="0">
                <a:latin typeface="Source Sans Pro" panose="020B0503030403020204"/>
              </a:rPr>
              <a:t>587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8" name="Rectangle 92"/>
          <p:cNvSpPr/>
          <p:nvPr/>
        </p:nvSpPr>
        <p:spPr>
          <a:xfrm>
            <a:off x="7172769" y="8210910"/>
            <a:ext cx="2322053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 smtClean="0">
                <a:latin typeface="Source Sans Pro" panose="020B0503030403020204"/>
              </a:rPr>
              <a:t>Sin audiencia única</a:t>
            </a:r>
            <a:endParaRPr lang="es-SV" sz="1700" dirty="0">
              <a:latin typeface="Source Sans Pro" panose="020B0503030403020204"/>
            </a:endParaRPr>
          </a:p>
          <a:p>
            <a:pPr marL="180923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0" name="Rectangle 92"/>
          <p:cNvSpPr/>
          <p:nvPr/>
        </p:nvSpPr>
        <p:spPr>
          <a:xfrm>
            <a:off x="9343443" y="7651729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1,967</a:t>
            </a: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42" name="Rectangle 92"/>
          <p:cNvSpPr/>
          <p:nvPr/>
        </p:nvSpPr>
        <p:spPr>
          <a:xfrm>
            <a:off x="9203802" y="8222298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Otras formas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3" name="Subtitle 4"/>
          <p:cNvSpPr txBox="1">
            <a:spLocks/>
          </p:cNvSpPr>
          <p:nvPr/>
        </p:nvSpPr>
        <p:spPr>
          <a:xfrm>
            <a:off x="962764" y="7406619"/>
            <a:ext cx="3277789" cy="372124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>
                <a:solidFill>
                  <a:schemeClr val="bg1"/>
                </a:solidFill>
                <a:latin typeface="+mj-lt"/>
              </a:rPr>
              <a:t>Medidas</a:t>
            </a:r>
          </a:p>
        </p:txBody>
      </p:sp>
      <p:sp>
        <p:nvSpPr>
          <p:cNvPr id="147" name="Subtitle 4"/>
          <p:cNvSpPr txBox="1">
            <a:spLocks/>
          </p:cNvSpPr>
          <p:nvPr/>
        </p:nvSpPr>
        <p:spPr>
          <a:xfrm>
            <a:off x="5348677" y="7415480"/>
            <a:ext cx="5812933" cy="375207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 smtClean="0">
                <a:solidFill>
                  <a:schemeClr val="bg1"/>
                </a:solidFill>
                <a:latin typeface="+mj-lt"/>
              </a:rPr>
              <a:t>Resolución de casos</a:t>
            </a: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9" name="Grupo 158"/>
          <p:cNvGrpSpPr/>
          <p:nvPr/>
        </p:nvGrpSpPr>
        <p:grpSpPr>
          <a:xfrm>
            <a:off x="2747690" y="124582"/>
            <a:ext cx="6654331" cy="1091773"/>
            <a:chOff x="-60025" y="260172"/>
            <a:chExt cx="6654330" cy="1091773"/>
          </a:xfrm>
        </p:grpSpPr>
        <p:sp>
          <p:nvSpPr>
            <p:cNvPr id="214" name="Subtitle 4"/>
            <p:cNvSpPr txBox="1">
              <a:spLocks/>
            </p:cNvSpPr>
            <p:nvPr/>
          </p:nvSpPr>
          <p:spPr>
            <a:xfrm>
              <a:off x="308523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5200" b="1" dirty="0">
                  <a:latin typeface="+mj-lt"/>
                </a:rPr>
                <a:t>Resumen</a:t>
              </a:r>
              <a:endParaRPr lang="es-SV" sz="5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15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16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estadístico de</a:t>
              </a:r>
            </a:p>
          </p:txBody>
        </p:sp>
        <p:sp>
          <p:nvSpPr>
            <p:cNvPr id="217" name="Round Same Side Corner Rectangle 42"/>
            <p:cNvSpPr/>
            <p:nvPr/>
          </p:nvSpPr>
          <p:spPr>
            <a:xfrm rot="5400000" flipH="1">
              <a:off x="743629" y="180157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219" name="矩形 39"/>
          <p:cNvSpPr/>
          <p:nvPr/>
        </p:nvSpPr>
        <p:spPr>
          <a:xfrm rot="16200000">
            <a:off x="10769632" y="7575822"/>
            <a:ext cx="2454010" cy="384707"/>
          </a:xfrm>
          <a:prstGeom prst="rect">
            <a:avLst/>
          </a:prstGeom>
          <a:solidFill>
            <a:srgbClr val="00B2C9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900" b="1" dirty="0">
                <a:solidFill>
                  <a:schemeClr val="bg1"/>
                </a:solidFill>
              </a:rPr>
              <a:t>Juntas de Protección</a:t>
            </a:r>
            <a:endParaRPr lang="zh-CN" altLang="zh-CN" sz="19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-2601" y="1182861"/>
            <a:ext cx="5272624" cy="3419173"/>
            <a:chOff x="-2601" y="1535788"/>
            <a:chExt cx="5439181" cy="3419173"/>
          </a:xfrm>
        </p:grpSpPr>
        <p:sp>
          <p:nvSpPr>
            <p:cNvPr id="146" name="Rectangle 5"/>
            <p:cNvSpPr/>
            <p:nvPr/>
          </p:nvSpPr>
          <p:spPr>
            <a:xfrm>
              <a:off x="-2601" y="2764928"/>
              <a:ext cx="4724100" cy="900000"/>
            </a:xfrm>
            <a:prstGeom prst="rect">
              <a:avLst/>
            </a:prstGeom>
            <a:gradFill flip="none" rotWithShape="1">
              <a:gsLst>
                <a:gs pos="100000">
                  <a:srgbClr val="FA7EBC"/>
                </a:gs>
                <a:gs pos="82000">
                  <a:srgbClr val="F73F9B"/>
                </a:gs>
                <a:gs pos="0">
                  <a:srgbClr val="F73F9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0" name="Group 14"/>
            <p:cNvGrpSpPr/>
            <p:nvPr/>
          </p:nvGrpSpPr>
          <p:grpSpPr>
            <a:xfrm>
              <a:off x="3852580" y="2394421"/>
              <a:ext cx="1584000" cy="1584000"/>
              <a:chOff x="9000287" y="3429000"/>
              <a:chExt cx="1217066" cy="1217066"/>
            </a:xfrm>
          </p:grpSpPr>
          <p:sp>
            <p:nvSpPr>
              <p:cNvPr id="281" name="Oval 15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F73F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al 16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1" name="Rectangle 4"/>
            <p:cNvSpPr/>
            <p:nvPr/>
          </p:nvSpPr>
          <p:spPr>
            <a:xfrm>
              <a:off x="1554" y="1872485"/>
              <a:ext cx="2810758" cy="900000"/>
            </a:xfrm>
            <a:prstGeom prst="rect">
              <a:avLst/>
            </a:prstGeom>
            <a:gradFill flip="none" rotWithShape="1">
              <a:gsLst>
                <a:gs pos="100000">
                  <a:srgbClr val="70BDD2"/>
                </a:gs>
                <a:gs pos="73000">
                  <a:srgbClr val="4BACC6"/>
                </a:gs>
                <a:gs pos="0">
                  <a:srgbClr val="4BACC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3" name="Group 10"/>
            <p:cNvGrpSpPr/>
            <p:nvPr/>
          </p:nvGrpSpPr>
          <p:grpSpPr>
            <a:xfrm>
              <a:off x="2099201" y="1535788"/>
              <a:ext cx="1548000" cy="1548000"/>
              <a:chOff x="9000287" y="3429000"/>
              <a:chExt cx="1217066" cy="1217066"/>
            </a:xfrm>
          </p:grpSpPr>
          <p:sp>
            <p:nvSpPr>
              <p:cNvPr id="279" name="Oval 8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9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4" name="Rectangle 6"/>
            <p:cNvSpPr/>
            <p:nvPr/>
          </p:nvSpPr>
          <p:spPr>
            <a:xfrm>
              <a:off x="161" y="3663565"/>
              <a:ext cx="2993145" cy="967467"/>
            </a:xfrm>
            <a:prstGeom prst="rect">
              <a:avLst/>
            </a:prstGeom>
            <a:gradFill>
              <a:gsLst>
                <a:gs pos="100000">
                  <a:schemeClr val="accent4">
                    <a:lumMod val="60000"/>
                    <a:lumOff val="40000"/>
                  </a:schemeClr>
                </a:gs>
                <a:gs pos="78000">
                  <a:schemeClr val="accent4"/>
                </a:gs>
                <a:gs pos="100000">
                  <a:schemeClr val="accent4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5" name="Group 20"/>
            <p:cNvGrpSpPr/>
            <p:nvPr/>
          </p:nvGrpSpPr>
          <p:grpSpPr>
            <a:xfrm>
              <a:off x="2455518" y="3370961"/>
              <a:ext cx="1584000" cy="1584000"/>
              <a:chOff x="9000287" y="3429000"/>
              <a:chExt cx="1217066" cy="1217066"/>
            </a:xfrm>
          </p:grpSpPr>
          <p:sp>
            <p:nvSpPr>
              <p:cNvPr id="277" name="Oval 21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al 22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600" dirty="0">
                  <a:solidFill>
                    <a:srgbClr val="8064A2"/>
                  </a:solidFill>
                </a:endParaRPr>
              </a:p>
            </p:txBody>
          </p:sp>
        </p:grpSp>
        <p:sp>
          <p:nvSpPr>
            <p:cNvPr id="156" name="35 CuadroTexto"/>
            <p:cNvSpPr txBox="1"/>
            <p:nvPr/>
          </p:nvSpPr>
          <p:spPr>
            <a:xfrm>
              <a:off x="813797" y="2019035"/>
              <a:ext cx="1332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Casos </a:t>
              </a: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recibidos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grpSp>
          <p:nvGrpSpPr>
            <p:cNvPr id="157" name="Group 50"/>
            <p:cNvGrpSpPr/>
            <p:nvPr/>
          </p:nvGrpSpPr>
          <p:grpSpPr>
            <a:xfrm>
              <a:off x="376010" y="2154045"/>
              <a:ext cx="309238" cy="353993"/>
              <a:chOff x="10074265" y="1647825"/>
              <a:chExt cx="464344" cy="435769"/>
            </a:xfrm>
            <a:solidFill>
              <a:schemeClr val="bg1"/>
            </a:solidFill>
          </p:grpSpPr>
          <p:sp>
            <p:nvSpPr>
              <p:cNvPr id="268" name="AutoShape 69"/>
              <p:cNvSpPr>
                <a:spLocks/>
              </p:cNvSpPr>
              <p:nvPr/>
            </p:nvSpPr>
            <p:spPr bwMode="auto">
              <a:xfrm>
                <a:off x="1007426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69" name="AutoShape 70"/>
              <p:cNvSpPr>
                <a:spLocks/>
              </p:cNvSpPr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0" name="AutoShape 71"/>
              <p:cNvSpPr>
                <a:spLocks/>
              </p:cNvSpPr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1" name="AutoShape 72"/>
              <p:cNvSpPr>
                <a:spLocks/>
              </p:cNvSpPr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2" name="AutoShape 73"/>
              <p:cNvSpPr>
                <a:spLocks/>
              </p:cNvSpPr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3" name="AutoShape 74"/>
              <p:cNvSpPr>
                <a:spLocks/>
              </p:cNvSpPr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4" name="AutoShape 75"/>
              <p:cNvSpPr>
                <a:spLocks/>
              </p:cNvSpPr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5" name="AutoShape 76"/>
              <p:cNvSpPr>
                <a:spLocks/>
              </p:cNvSpPr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6" name="AutoShape 77"/>
              <p:cNvSpPr>
                <a:spLocks/>
              </p:cNvSpPr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182" name="Grupo 181"/>
            <p:cNvGrpSpPr/>
            <p:nvPr/>
          </p:nvGrpSpPr>
          <p:grpSpPr>
            <a:xfrm>
              <a:off x="263151" y="3044821"/>
              <a:ext cx="551555" cy="380586"/>
              <a:chOff x="457236" y="6902728"/>
              <a:chExt cx="606711" cy="460509"/>
            </a:xfrm>
            <a:solidFill>
              <a:schemeClr val="bg1"/>
            </a:solidFill>
          </p:grpSpPr>
          <p:grpSp>
            <p:nvGrpSpPr>
              <p:cNvPr id="253" name="Group 19"/>
              <p:cNvGrpSpPr>
                <a:grpSpLocks noChangeAspect="1"/>
              </p:cNvGrpSpPr>
              <p:nvPr/>
            </p:nvGrpSpPr>
            <p:grpSpPr bwMode="auto">
              <a:xfrm>
                <a:off x="457236" y="7023993"/>
                <a:ext cx="146115" cy="256563"/>
                <a:chOff x="5387" y="1615"/>
                <a:chExt cx="1614" cy="2834"/>
              </a:xfrm>
              <a:grpFill/>
            </p:grpSpPr>
            <p:sp>
              <p:nvSpPr>
                <p:cNvPr id="264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5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6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7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4" name="Group 26"/>
              <p:cNvGrpSpPr>
                <a:grpSpLocks noChangeAspect="1"/>
              </p:cNvGrpSpPr>
              <p:nvPr/>
            </p:nvGrpSpPr>
            <p:grpSpPr bwMode="auto">
              <a:xfrm>
                <a:off x="922139" y="7023981"/>
                <a:ext cx="141808" cy="258453"/>
                <a:chOff x="3058" y="1459"/>
                <a:chExt cx="1556" cy="2836"/>
              </a:xfrm>
              <a:grpFill/>
            </p:grpSpPr>
            <p:sp>
              <p:nvSpPr>
                <p:cNvPr id="262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3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5" name="Group 36"/>
              <p:cNvGrpSpPr>
                <a:grpSpLocks noChangeAspect="1"/>
              </p:cNvGrpSpPr>
              <p:nvPr/>
            </p:nvGrpSpPr>
            <p:grpSpPr bwMode="auto">
              <a:xfrm>
                <a:off x="545094" y="6902728"/>
                <a:ext cx="236369" cy="458207"/>
                <a:chOff x="2863" y="985"/>
                <a:chExt cx="1952" cy="3784"/>
              </a:xfrm>
              <a:grpFill/>
            </p:grpSpPr>
            <p:sp>
              <p:nvSpPr>
                <p:cNvPr id="259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0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1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6" name="Group 31"/>
              <p:cNvGrpSpPr>
                <a:grpSpLocks noChangeAspect="1"/>
              </p:cNvGrpSpPr>
              <p:nvPr/>
            </p:nvGrpSpPr>
            <p:grpSpPr bwMode="auto">
              <a:xfrm>
                <a:off x="751030" y="6915806"/>
                <a:ext cx="200041" cy="447431"/>
                <a:chOff x="4511" y="1258"/>
                <a:chExt cx="1652" cy="3695"/>
              </a:xfrm>
              <a:grpFill/>
            </p:grpSpPr>
            <p:sp>
              <p:nvSpPr>
                <p:cNvPr id="257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58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</p:grpSp>
        <p:sp>
          <p:nvSpPr>
            <p:cNvPr id="225" name="Rectángulo 224"/>
            <p:cNvSpPr/>
            <p:nvPr/>
          </p:nvSpPr>
          <p:spPr>
            <a:xfrm>
              <a:off x="2187132" y="2028426"/>
              <a:ext cx="142309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4BACC6"/>
                  </a:solidFill>
                  <a:latin typeface="Source Sans Pro" pitchFamily="34" charset="0"/>
                </a:rPr>
                <a:t>4,568</a:t>
              </a:r>
              <a:endParaRPr lang="es-ES" sz="3000" dirty="0">
                <a:solidFill>
                  <a:srgbClr val="4BACC6"/>
                </a:solidFill>
              </a:endParaRPr>
            </a:p>
          </p:txBody>
        </p:sp>
        <p:sp>
          <p:nvSpPr>
            <p:cNvPr id="246" name="Rectángulo 245"/>
            <p:cNvSpPr/>
            <p:nvPr/>
          </p:nvSpPr>
          <p:spPr>
            <a:xfrm>
              <a:off x="4061111" y="2906519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F73F9B"/>
                  </a:solidFill>
                  <a:latin typeface="Source Sans Pro" pitchFamily="34" charset="0"/>
                </a:rPr>
                <a:t>5,482</a:t>
              </a:r>
              <a:endParaRPr lang="es-ES_tradnl" sz="3000" b="1" dirty="0">
                <a:solidFill>
                  <a:srgbClr val="F73F9B"/>
                </a:solidFill>
                <a:latin typeface="Source Sans Pro" pitchFamily="34" charset="0"/>
              </a:endParaRPr>
            </a:p>
          </p:txBody>
        </p:sp>
        <p:sp>
          <p:nvSpPr>
            <p:cNvPr id="247" name="Rectángulo 246"/>
            <p:cNvSpPr/>
            <p:nvPr/>
          </p:nvSpPr>
          <p:spPr>
            <a:xfrm>
              <a:off x="2676758" y="3913648"/>
              <a:ext cx="118103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rgbClr val="8064A2"/>
                  </a:solidFill>
                  <a:latin typeface="Source Sans Pro" pitchFamily="34" charset="0"/>
                </a:rPr>
                <a:t>6,421</a:t>
              </a:r>
              <a:endParaRPr lang="es-ES" sz="3000" dirty="0">
                <a:solidFill>
                  <a:srgbClr val="8064A2"/>
                </a:solidFill>
              </a:endParaRPr>
            </a:p>
          </p:txBody>
        </p:sp>
        <p:grpSp>
          <p:nvGrpSpPr>
            <p:cNvPr id="17" name="Grupo 16"/>
            <p:cNvGrpSpPr/>
            <p:nvPr/>
          </p:nvGrpSpPr>
          <p:grpSpPr>
            <a:xfrm>
              <a:off x="282402" y="3941294"/>
              <a:ext cx="482615" cy="361780"/>
              <a:chOff x="677297" y="5438205"/>
              <a:chExt cx="1408396" cy="990475"/>
            </a:xfrm>
            <a:solidFill>
              <a:schemeClr val="bg1"/>
            </a:solidFill>
          </p:grpSpPr>
          <p:sp>
            <p:nvSpPr>
              <p:cNvPr id="6" name="Triángulo isósceles 5"/>
              <p:cNvSpPr/>
              <p:nvPr/>
            </p:nvSpPr>
            <p:spPr>
              <a:xfrm>
                <a:off x="1153616" y="6179985"/>
                <a:ext cx="475985" cy="24869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cxnSp>
            <p:nvCxnSpPr>
              <p:cNvPr id="16" name="Conector recto 15"/>
              <p:cNvCxnSpPr/>
              <p:nvPr/>
            </p:nvCxnSpPr>
            <p:spPr>
              <a:xfrm>
                <a:off x="736970" y="6143366"/>
                <a:ext cx="1341305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19"/>
              <p:cNvGrpSpPr>
                <a:grpSpLocks noChangeAspect="1"/>
              </p:cNvGrpSpPr>
              <p:nvPr/>
            </p:nvGrpSpPr>
            <p:grpSpPr bwMode="auto">
              <a:xfrm>
                <a:off x="677297" y="5438205"/>
                <a:ext cx="458574" cy="672226"/>
                <a:chOff x="5387" y="1615"/>
                <a:chExt cx="1614" cy="2834"/>
              </a:xfrm>
              <a:grpFill/>
            </p:grpSpPr>
            <p:sp>
              <p:nvSpPr>
                <p:cNvPr id="128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0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6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39" name="Group 26"/>
              <p:cNvGrpSpPr>
                <a:grpSpLocks noChangeAspect="1"/>
              </p:cNvGrpSpPr>
              <p:nvPr/>
            </p:nvGrpSpPr>
            <p:grpSpPr bwMode="auto">
              <a:xfrm>
                <a:off x="1641430" y="5438222"/>
                <a:ext cx="444263" cy="673982"/>
                <a:chOff x="3058" y="1459"/>
                <a:chExt cx="1556" cy="2836"/>
              </a:xfrm>
              <a:grpFill/>
            </p:grpSpPr>
            <p:sp>
              <p:nvSpPr>
                <p:cNvPr id="141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  <p:sp>
              <p:nvSpPr>
                <p:cNvPr id="144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</p:grpSp>
        </p:grpSp>
        <p:sp>
          <p:nvSpPr>
            <p:cNvPr id="248" name="87 CuadroTexto"/>
            <p:cNvSpPr txBox="1"/>
            <p:nvPr/>
          </p:nvSpPr>
          <p:spPr>
            <a:xfrm>
              <a:off x="846874" y="3679152"/>
              <a:ext cx="1813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Presuntas amenazas o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vulneraciones </a:t>
              </a:r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a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derechos</a:t>
              </a:r>
              <a:endParaRPr lang="ms-MY" sz="14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35 CuadroTexto"/>
            <p:cNvSpPr txBox="1"/>
            <p:nvPr/>
          </p:nvSpPr>
          <p:spPr>
            <a:xfrm>
              <a:off x="847113" y="2836171"/>
              <a:ext cx="21690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endParaRPr lang="es-ES_tradnl" sz="1400" b="1" dirty="0" smtClean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víctimas de amenazas o vulneración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76318" y="4653758"/>
            <a:ext cx="4322574" cy="2600797"/>
            <a:chOff x="6982360" y="4336698"/>
            <a:chExt cx="4322574" cy="2600797"/>
          </a:xfrm>
        </p:grpSpPr>
        <p:grpSp>
          <p:nvGrpSpPr>
            <p:cNvPr id="22" name="21 Grupo"/>
            <p:cNvGrpSpPr/>
            <p:nvPr/>
          </p:nvGrpSpPr>
          <p:grpSpPr>
            <a:xfrm>
              <a:off x="7079068" y="4336698"/>
              <a:ext cx="4048513" cy="2311820"/>
              <a:chOff x="5513586" y="5215309"/>
              <a:chExt cx="4048513" cy="2311823"/>
            </a:xfrm>
          </p:grpSpPr>
          <p:sp>
            <p:nvSpPr>
              <p:cNvPr id="160" name="Rectangle 66"/>
              <p:cNvSpPr/>
              <p:nvPr/>
            </p:nvSpPr>
            <p:spPr>
              <a:xfrm>
                <a:off x="5513586" y="7034689"/>
                <a:ext cx="1077447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Integridad Personal</a:t>
                </a:r>
                <a:endParaRPr lang="en-GB" sz="1300" dirty="0"/>
              </a:p>
            </p:txBody>
          </p:sp>
          <p:sp>
            <p:nvSpPr>
              <p:cNvPr id="162" name="TextBox 65"/>
              <p:cNvSpPr txBox="1"/>
              <p:nvPr/>
            </p:nvSpPr>
            <p:spPr>
              <a:xfrm>
                <a:off x="5575831" y="6672238"/>
                <a:ext cx="825624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252082"/>
                    </a:solidFill>
                    <a:latin typeface="Source Sans Pro" panose="020B0503030403020204" pitchFamily="34" charset="0"/>
                  </a:rPr>
                  <a:t>3,919</a:t>
                </a:r>
                <a:endParaRPr lang="en-GB" sz="1600" b="1" dirty="0">
                  <a:solidFill>
                    <a:srgbClr val="25208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3" name="Rectangle 66"/>
              <p:cNvSpPr/>
              <p:nvPr/>
            </p:nvSpPr>
            <p:spPr>
              <a:xfrm>
                <a:off x="7576019" y="7026682"/>
                <a:ext cx="1071365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 smtClean="0"/>
                  <a:t>Educación y cultura</a:t>
                </a:r>
                <a:endParaRPr lang="en-GB" sz="1300" dirty="0"/>
              </a:p>
            </p:txBody>
          </p:sp>
          <p:sp>
            <p:nvSpPr>
              <p:cNvPr id="164" name="TextBox 65"/>
              <p:cNvSpPr txBox="1"/>
              <p:nvPr/>
            </p:nvSpPr>
            <p:spPr>
              <a:xfrm>
                <a:off x="6693847" y="6661923"/>
                <a:ext cx="787543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 pitchFamily="34" charset="0"/>
                  </a:rPr>
                  <a:t>1,175</a:t>
                </a:r>
                <a:endParaRPr lang="en-GB" sz="1600" b="1" dirty="0">
                  <a:solidFill>
                    <a:srgbClr val="066BA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5" name="TextBox 65"/>
              <p:cNvSpPr txBox="1"/>
              <p:nvPr/>
            </p:nvSpPr>
            <p:spPr>
              <a:xfrm>
                <a:off x="7749471" y="6675069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09AE0"/>
                    </a:solidFill>
                    <a:latin typeface="Source Sans Pro" panose="020B0503030403020204" pitchFamily="34" charset="0"/>
                  </a:rPr>
                  <a:t>381</a:t>
                </a:r>
                <a:endParaRPr lang="en-GB" sz="1600" b="1" dirty="0">
                  <a:solidFill>
                    <a:srgbClr val="009AE0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6" name="Rectangle 66"/>
              <p:cNvSpPr/>
              <p:nvPr/>
            </p:nvSpPr>
            <p:spPr>
              <a:xfrm>
                <a:off x="6655668" y="7033598"/>
                <a:ext cx="883220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Salud</a:t>
                </a:r>
                <a:endParaRPr lang="en-GB" sz="1300" dirty="0"/>
              </a:p>
            </p:txBody>
          </p:sp>
          <p:sp>
            <p:nvSpPr>
              <p:cNvPr id="167" name="Round Same Side Corner Rectangle 40"/>
              <p:cNvSpPr/>
              <p:nvPr/>
            </p:nvSpPr>
            <p:spPr>
              <a:xfrm flipH="1">
                <a:off x="5637411" y="5215309"/>
                <a:ext cx="825453" cy="1522142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2520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" name="Round Same Side Corner Rectangle 40"/>
              <p:cNvSpPr/>
              <p:nvPr/>
            </p:nvSpPr>
            <p:spPr>
              <a:xfrm flipH="1">
                <a:off x="6675616" y="5839108"/>
                <a:ext cx="805774" cy="894613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5E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9" name="2 Conector recto"/>
              <p:cNvCxnSpPr/>
              <p:nvPr/>
            </p:nvCxnSpPr>
            <p:spPr>
              <a:xfrm>
                <a:off x="5625403" y="6766427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Round Same Side Corner Rectangle 40"/>
              <p:cNvSpPr/>
              <p:nvPr/>
            </p:nvSpPr>
            <p:spPr>
              <a:xfrm flipH="1">
                <a:off x="7705829" y="6179987"/>
                <a:ext cx="828000" cy="548640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9A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Round Same Side Corner Rectangle 40"/>
              <p:cNvSpPr/>
              <p:nvPr/>
            </p:nvSpPr>
            <p:spPr>
              <a:xfrm flipH="1">
                <a:off x="8736042" y="5863381"/>
                <a:ext cx="811538" cy="865971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FF7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Rectangle 45"/>
              <p:cNvSpPr/>
              <p:nvPr/>
            </p:nvSpPr>
            <p:spPr>
              <a:xfrm>
                <a:off x="5627885" y="6124720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61.03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4" name="Rectangle 66"/>
              <p:cNvSpPr/>
              <p:nvPr/>
            </p:nvSpPr>
            <p:spPr>
              <a:xfrm>
                <a:off x="8754329" y="7024078"/>
                <a:ext cx="744574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Otros</a:t>
                </a:r>
                <a:endParaRPr lang="en-GB" sz="1300" dirty="0"/>
              </a:p>
            </p:txBody>
          </p:sp>
          <p:sp>
            <p:nvSpPr>
              <p:cNvPr id="185" name="TextBox 65"/>
              <p:cNvSpPr txBox="1"/>
              <p:nvPr/>
            </p:nvSpPr>
            <p:spPr>
              <a:xfrm>
                <a:off x="8850512" y="6657163"/>
                <a:ext cx="526106" cy="461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FF7C00"/>
                    </a:solidFill>
                    <a:latin typeface="Source Sans Pro" panose="020B0503030403020204" pitchFamily="34" charset="0"/>
                  </a:rPr>
                  <a:t>946</a:t>
                </a:r>
                <a:endParaRPr lang="en-GB" sz="1600" b="1" dirty="0">
                  <a:solidFill>
                    <a:srgbClr val="FF7C00"/>
                  </a:solidFill>
                  <a:latin typeface="Source Sans Pro" panose="020B0503030403020204" pitchFamily="34" charset="0"/>
                </a:endParaRPr>
              </a:p>
            </p:txBody>
          </p:sp>
          <p:cxnSp>
            <p:nvCxnSpPr>
              <p:cNvPr id="186" name="157 Conector recto"/>
              <p:cNvCxnSpPr/>
              <p:nvPr/>
            </p:nvCxnSpPr>
            <p:spPr>
              <a:xfrm>
                <a:off x="5625911" y="7035108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Rectangle 45"/>
              <p:cNvSpPr/>
              <p:nvPr/>
            </p:nvSpPr>
            <p:spPr>
              <a:xfrm>
                <a:off x="6660278" y="6115716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18.30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8" name="Rectangle 45"/>
              <p:cNvSpPr/>
              <p:nvPr/>
            </p:nvSpPr>
            <p:spPr>
              <a:xfrm>
                <a:off x="7669425" y="6124315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5.93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9" name="Rectangle 45"/>
              <p:cNvSpPr/>
              <p:nvPr/>
            </p:nvSpPr>
            <p:spPr>
              <a:xfrm>
                <a:off x="8698099" y="6143368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14.73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</p:grpSp>
        <p:sp>
          <p:nvSpPr>
            <p:cNvPr id="285" name="35 CuadroTexto"/>
            <p:cNvSpPr txBox="1"/>
            <p:nvPr/>
          </p:nvSpPr>
          <p:spPr>
            <a:xfrm>
              <a:off x="6982360" y="6629718"/>
              <a:ext cx="4322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amenazas o vulneraciones a </a:t>
              </a:r>
              <a:r>
                <a:rPr lang="es-E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derechos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4910947" y="5482423"/>
            <a:ext cx="7038693" cy="1759432"/>
            <a:chOff x="4910947" y="5482423"/>
            <a:chExt cx="7038693" cy="1759432"/>
          </a:xfrm>
        </p:grpSpPr>
        <p:grpSp>
          <p:nvGrpSpPr>
            <p:cNvPr id="190" name="Grupo 189"/>
            <p:cNvGrpSpPr/>
            <p:nvPr/>
          </p:nvGrpSpPr>
          <p:grpSpPr>
            <a:xfrm>
              <a:off x="4910947" y="5482423"/>
              <a:ext cx="7038693" cy="1372691"/>
              <a:chOff x="183507" y="5799805"/>
              <a:chExt cx="6398812" cy="1372692"/>
            </a:xfrm>
          </p:grpSpPr>
          <p:sp>
            <p:nvSpPr>
              <p:cNvPr id="191" name="Rectangle 45"/>
              <p:cNvSpPr/>
              <p:nvPr/>
            </p:nvSpPr>
            <p:spPr>
              <a:xfrm>
                <a:off x="183507" y="6516590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00A6DA"/>
                    </a:solidFill>
                    <a:latin typeface="Source Sans Pro" pitchFamily="34" charset="0"/>
                  </a:rPr>
                  <a:t>62.59%</a:t>
                </a:r>
                <a:endParaRPr lang="ms-MY" sz="3500" b="1" dirty="0">
                  <a:solidFill>
                    <a:srgbClr val="00A6DA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2" name="Rectangle 46"/>
              <p:cNvSpPr/>
              <p:nvPr/>
            </p:nvSpPr>
            <p:spPr>
              <a:xfrm>
                <a:off x="264585" y="5801997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ms-MY" sz="2000" b="1" dirty="0" smtClean="0">
                    <a:latin typeface="Source Sans Pro" pitchFamily="34" charset="0"/>
                  </a:rPr>
                  <a:t>3,431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 smtClean="0">
                    <a:latin typeface="Source Sans Pro" pitchFamily="34" charset="0"/>
                  </a:rPr>
                  <a:t>niñas </a:t>
                </a:r>
                <a:r>
                  <a:rPr lang="ms-MY" sz="1100" dirty="0">
                    <a:latin typeface="Source Sans Pro" pitchFamily="34" charset="0"/>
                  </a:rPr>
                  <a:t>y adolescentes mujeres</a:t>
                </a:r>
              </a:p>
            </p:txBody>
          </p:sp>
          <p:grpSp>
            <p:nvGrpSpPr>
              <p:cNvPr id="193" name="Group 19"/>
              <p:cNvGrpSpPr>
                <a:grpSpLocks noChangeAspect="1"/>
              </p:cNvGrpSpPr>
              <p:nvPr/>
            </p:nvGrpSpPr>
            <p:grpSpPr bwMode="auto">
              <a:xfrm>
                <a:off x="1222163" y="6080585"/>
                <a:ext cx="284738" cy="499967"/>
                <a:chOff x="5387" y="1615"/>
                <a:chExt cx="1614" cy="2834"/>
              </a:xfrm>
              <a:solidFill>
                <a:srgbClr val="00A6DA"/>
              </a:solidFill>
            </p:grpSpPr>
            <p:sp>
              <p:nvSpPr>
                <p:cNvPr id="210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1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3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4" name="Group 36"/>
              <p:cNvGrpSpPr>
                <a:grpSpLocks noChangeAspect="1"/>
              </p:cNvGrpSpPr>
              <p:nvPr/>
            </p:nvGrpSpPr>
            <p:grpSpPr bwMode="auto">
              <a:xfrm>
                <a:off x="1485003" y="5853987"/>
                <a:ext cx="380676" cy="737947"/>
                <a:chOff x="2863" y="985"/>
                <a:chExt cx="1952" cy="3784"/>
              </a:xfrm>
              <a:solidFill>
                <a:srgbClr val="00A6DA"/>
              </a:solidFill>
            </p:grpSpPr>
            <p:sp>
              <p:nvSpPr>
                <p:cNvPr id="207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8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9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5" name="Group 26"/>
              <p:cNvGrpSpPr>
                <a:grpSpLocks noChangeAspect="1"/>
              </p:cNvGrpSpPr>
              <p:nvPr/>
            </p:nvGrpSpPr>
            <p:grpSpPr bwMode="auto">
              <a:xfrm>
                <a:off x="3019489" y="6083810"/>
                <a:ext cx="276337" cy="503652"/>
                <a:chOff x="3058" y="1459"/>
                <a:chExt cx="1556" cy="2836"/>
              </a:xfrm>
              <a:solidFill>
                <a:srgbClr val="93B83E"/>
              </a:solidFill>
            </p:grpSpPr>
            <p:sp>
              <p:nvSpPr>
                <p:cNvPr id="205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6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6" name="Group 31"/>
              <p:cNvGrpSpPr>
                <a:grpSpLocks noChangeAspect="1"/>
              </p:cNvGrpSpPr>
              <p:nvPr/>
            </p:nvGrpSpPr>
            <p:grpSpPr bwMode="auto">
              <a:xfrm>
                <a:off x="2691948" y="5873713"/>
                <a:ext cx="322169" cy="720591"/>
                <a:chOff x="4511" y="1258"/>
                <a:chExt cx="1652" cy="3695"/>
              </a:xfrm>
              <a:solidFill>
                <a:srgbClr val="93B83E"/>
              </a:solidFill>
            </p:grpSpPr>
            <p:sp>
              <p:nvSpPr>
                <p:cNvPr id="203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4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sp>
            <p:nvSpPr>
              <p:cNvPr id="197" name="Rectangle 46"/>
              <p:cNvSpPr/>
              <p:nvPr/>
            </p:nvSpPr>
            <p:spPr>
              <a:xfrm>
                <a:off x="3280349" y="5799805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1,728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>
                    <a:latin typeface="Source Sans Pro" pitchFamily="34" charset="0"/>
                  </a:rPr>
                  <a:t>niños y adolescentes hombres</a:t>
                </a:r>
              </a:p>
            </p:txBody>
          </p:sp>
          <p:sp>
            <p:nvSpPr>
              <p:cNvPr id="198" name="Rectangle 45"/>
              <p:cNvSpPr/>
              <p:nvPr/>
            </p:nvSpPr>
            <p:spPr>
              <a:xfrm>
                <a:off x="2451096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3B83E"/>
                    </a:solidFill>
                    <a:latin typeface="Source Sans Pro" pitchFamily="34" charset="0"/>
                  </a:rPr>
                  <a:t>31.52%</a:t>
                </a:r>
                <a:endParaRPr lang="ms-MY" sz="3500" b="1" dirty="0">
                  <a:solidFill>
                    <a:srgbClr val="93B83E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9" name="Rectangle 45"/>
              <p:cNvSpPr/>
              <p:nvPr/>
            </p:nvSpPr>
            <p:spPr>
              <a:xfrm>
                <a:off x="4637861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A1C85"/>
                    </a:solidFill>
                    <a:latin typeface="Source Sans Pro" pitchFamily="34" charset="0"/>
                  </a:rPr>
                  <a:t>5.89%</a:t>
                </a:r>
                <a:endParaRPr lang="ms-MY" sz="3500" b="1" dirty="0">
                  <a:solidFill>
                    <a:srgbClr val="9A1C85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200" name="Rectangle 46"/>
              <p:cNvSpPr/>
              <p:nvPr/>
            </p:nvSpPr>
            <p:spPr>
              <a:xfrm>
                <a:off x="5118953" y="5812155"/>
                <a:ext cx="976911" cy="738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323</a:t>
                </a:r>
                <a:endParaRPr lang="ms-MY" sz="1300" b="1" dirty="0">
                  <a:latin typeface="Source Sans Pro" pitchFamily="34" charset="0"/>
                </a:endParaRPr>
              </a:p>
              <a:p>
                <a:r>
                  <a:rPr lang="ms-MY" sz="1100" dirty="0">
                    <a:latin typeface="Source Sans Pro" pitchFamily="34" charset="0"/>
                  </a:rPr>
                  <a:t>se desconoce sexo y edad</a:t>
                </a:r>
              </a:p>
            </p:txBody>
          </p:sp>
          <p:sp>
            <p:nvSpPr>
              <p:cNvPr id="201" name="Parallelogram 8"/>
              <p:cNvSpPr/>
              <p:nvPr/>
            </p:nvSpPr>
            <p:spPr>
              <a:xfrm>
                <a:off x="2223382" y="5843426"/>
                <a:ext cx="86284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Parallelogram 8"/>
              <p:cNvSpPr/>
              <p:nvPr/>
            </p:nvSpPr>
            <p:spPr>
              <a:xfrm>
                <a:off x="4548498" y="5837836"/>
                <a:ext cx="94912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4" name="35 CuadroTexto"/>
            <p:cNvSpPr txBox="1"/>
            <p:nvPr/>
          </p:nvSpPr>
          <p:spPr>
            <a:xfrm>
              <a:off x="5170589" y="6934078"/>
              <a:ext cx="6393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r>
                <a:rPr lang="es-ES_tradnl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víctimas de </a:t>
              </a: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amenazas o vulneración</a:t>
              </a:r>
              <a:endPara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sp>
          <p:nvSpPr>
            <p:cNvPr id="26" name="Triángulo isósceles 25"/>
            <p:cNvSpPr/>
            <p:nvPr/>
          </p:nvSpPr>
          <p:spPr>
            <a:xfrm>
              <a:off x="8265666" y="6891752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472297" y="2565527"/>
            <a:ext cx="6312751" cy="2712029"/>
            <a:chOff x="5636889" y="2551013"/>
            <a:chExt cx="6312751" cy="2712029"/>
          </a:xfrm>
        </p:grpSpPr>
        <p:grpSp>
          <p:nvGrpSpPr>
            <p:cNvPr id="20" name="Grupo 19"/>
            <p:cNvGrpSpPr/>
            <p:nvPr/>
          </p:nvGrpSpPr>
          <p:grpSpPr>
            <a:xfrm>
              <a:off x="5636889" y="2551013"/>
              <a:ext cx="6312751" cy="2712029"/>
              <a:chOff x="5940555" y="848513"/>
              <a:chExt cx="5132966" cy="2712029"/>
            </a:xfrm>
          </p:grpSpPr>
          <p:graphicFrame>
            <p:nvGraphicFramePr>
              <p:cNvPr id="13" name="Gráfico 12"/>
              <p:cNvGraphicFramePr/>
              <p:nvPr>
                <p:extLst>
                  <p:ext uri="{D42A27DB-BD31-4B8C-83A1-F6EECF244321}">
                    <p14:modId xmlns:p14="http://schemas.microsoft.com/office/powerpoint/2010/main" val="1816670245"/>
                  </p:ext>
                </p:extLst>
              </p:nvPr>
            </p:nvGraphicFramePr>
            <p:xfrm>
              <a:off x="5940555" y="848513"/>
              <a:ext cx="5132966" cy="252244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86" name="35 CuadroTexto"/>
              <p:cNvSpPr txBox="1"/>
              <p:nvPr/>
            </p:nvSpPr>
            <p:spPr>
              <a:xfrm>
                <a:off x="6412936" y="3252765"/>
                <a:ext cx="4367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Casos por Junta de Protección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endParaRPr>
              </a:p>
            </p:txBody>
          </p:sp>
        </p:grpSp>
        <p:sp>
          <p:nvSpPr>
            <p:cNvPr id="297" name="Triángulo isósceles 296"/>
            <p:cNvSpPr/>
            <p:nvPr/>
          </p:nvSpPr>
          <p:spPr>
            <a:xfrm>
              <a:off x="8710478" y="4898033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8" name="Triángulo isósceles 297"/>
          <p:cNvSpPr/>
          <p:nvPr/>
        </p:nvSpPr>
        <p:spPr>
          <a:xfrm>
            <a:off x="2438351" y="6891424"/>
            <a:ext cx="136748" cy="99702"/>
          </a:xfrm>
          <a:prstGeom prst="triangl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5747491" y="1168763"/>
            <a:ext cx="5799691" cy="1655206"/>
            <a:chOff x="5762005" y="1110853"/>
            <a:chExt cx="5799691" cy="1655206"/>
          </a:xfrm>
        </p:grpSpPr>
        <p:grpSp>
          <p:nvGrpSpPr>
            <p:cNvPr id="21" name="Grupo 20"/>
            <p:cNvGrpSpPr/>
            <p:nvPr/>
          </p:nvGrpSpPr>
          <p:grpSpPr>
            <a:xfrm>
              <a:off x="7501512" y="1110853"/>
              <a:ext cx="4060184" cy="1655206"/>
              <a:chOff x="6880455" y="1256834"/>
              <a:chExt cx="4060184" cy="1655206"/>
            </a:xfrm>
          </p:grpSpPr>
          <p:grpSp>
            <p:nvGrpSpPr>
              <p:cNvPr id="19" name="Grupo 18"/>
              <p:cNvGrpSpPr/>
              <p:nvPr/>
            </p:nvGrpSpPr>
            <p:grpSpPr>
              <a:xfrm>
                <a:off x="8207231" y="1256834"/>
                <a:ext cx="1167455" cy="1177047"/>
                <a:chOff x="8959825" y="1429879"/>
                <a:chExt cx="1167455" cy="1177047"/>
              </a:xfrm>
            </p:grpSpPr>
            <p:sp>
              <p:nvSpPr>
                <p:cNvPr id="287" name="Block Arc 83"/>
                <p:cNvSpPr/>
                <p:nvPr/>
              </p:nvSpPr>
              <p:spPr>
                <a:xfrm rot="14053169">
                  <a:off x="8959825" y="1440765"/>
                  <a:ext cx="1166161" cy="1166161"/>
                </a:xfrm>
                <a:prstGeom prst="blockArc">
                  <a:avLst>
                    <a:gd name="adj1" fmla="val 11377067"/>
                    <a:gd name="adj2" fmla="val 12637620"/>
                    <a:gd name="adj3" fmla="val 30114"/>
                  </a:avLst>
                </a:prstGeom>
                <a:solidFill>
                  <a:srgbClr val="5399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8" name="Block Arc 84"/>
                <p:cNvSpPr/>
                <p:nvPr/>
              </p:nvSpPr>
              <p:spPr>
                <a:xfrm rot="19453169">
                  <a:off x="8961119" y="1429879"/>
                  <a:ext cx="1166161" cy="1166161"/>
                </a:xfrm>
                <a:prstGeom prst="blockArc">
                  <a:avLst>
                    <a:gd name="adj1" fmla="val 555767"/>
                    <a:gd name="adj2" fmla="val 5930056"/>
                    <a:gd name="adj3" fmla="val 25764"/>
                  </a:avLst>
                </a:prstGeom>
                <a:solidFill>
                  <a:srgbClr val="066B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9" name="Block Arc 85"/>
                <p:cNvSpPr/>
                <p:nvPr/>
              </p:nvSpPr>
              <p:spPr>
                <a:xfrm rot="3253169">
                  <a:off x="8961118" y="1438123"/>
                  <a:ext cx="1166161" cy="1166161"/>
                </a:xfrm>
                <a:prstGeom prst="blockArc">
                  <a:avLst>
                    <a:gd name="adj1" fmla="val 1945819"/>
                    <a:gd name="adj2" fmla="val 16670860"/>
                    <a:gd name="adj3" fmla="val 20428"/>
                  </a:avLst>
                </a:prstGeom>
                <a:solidFill>
                  <a:srgbClr val="EC57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0" name="Rectangle 30"/>
              <p:cNvSpPr/>
              <p:nvPr/>
            </p:nvSpPr>
            <p:spPr>
              <a:xfrm>
                <a:off x="7096992" y="1450176"/>
                <a:ext cx="1641461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EC57AB"/>
                    </a:solidFill>
                    <a:latin typeface="Source Sans Pro" pitchFamily="34" charset="0"/>
                  </a:rPr>
                  <a:t>90.02%</a:t>
                </a:r>
              </a:p>
            </p:txBody>
          </p:sp>
          <p:sp>
            <p:nvSpPr>
              <p:cNvPr id="291" name="Rectangle 30"/>
              <p:cNvSpPr/>
              <p:nvPr/>
            </p:nvSpPr>
            <p:spPr>
              <a:xfrm>
                <a:off x="8877356" y="2321809"/>
                <a:ext cx="1486294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53994D"/>
                    </a:solidFill>
                    <a:latin typeface="Source Sans Pro" pitchFamily="34" charset="0"/>
                  </a:rPr>
                  <a:t>0.77%</a:t>
                </a:r>
              </a:p>
            </p:txBody>
          </p:sp>
          <p:sp>
            <p:nvSpPr>
              <p:cNvPr id="292" name="Rectangle 30"/>
              <p:cNvSpPr/>
              <p:nvPr/>
            </p:nvSpPr>
            <p:spPr>
              <a:xfrm>
                <a:off x="9406323" y="1575862"/>
                <a:ext cx="1534316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066BA2"/>
                    </a:solidFill>
                    <a:latin typeface="Source Sans Pro" pitchFamily="34" charset="0"/>
                  </a:rPr>
                  <a:t>9.22%</a:t>
                </a:r>
              </a:p>
            </p:txBody>
          </p:sp>
          <p:sp>
            <p:nvSpPr>
              <p:cNvPr id="293" name="TextBox 65"/>
              <p:cNvSpPr txBox="1"/>
              <p:nvPr/>
            </p:nvSpPr>
            <p:spPr>
              <a:xfrm>
                <a:off x="6880455" y="1805063"/>
                <a:ext cx="13933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EC57AB"/>
                    </a:solidFill>
                    <a:latin typeface="Source Sans Pro" panose="020B0503030403020204"/>
                  </a:rPr>
                  <a:t>4,112 </a:t>
                </a:r>
                <a:r>
                  <a:rPr lang="en-US" sz="1600" b="1" dirty="0" err="1" smtClean="0">
                    <a:solidFill>
                      <a:srgbClr val="EC57AB"/>
                    </a:solidFill>
                    <a:latin typeface="Source Sans Pro" panose="020B0503030403020204"/>
                  </a:rPr>
                  <a:t>avisos</a:t>
                </a:r>
                <a:endParaRPr lang="es-ES" sz="1400" b="1" dirty="0">
                  <a:solidFill>
                    <a:srgbClr val="EC57AB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4" name="TextBox 65"/>
              <p:cNvSpPr txBox="1"/>
              <p:nvPr/>
            </p:nvSpPr>
            <p:spPr>
              <a:xfrm>
                <a:off x="9376234" y="1911492"/>
                <a:ext cx="1459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421</a:t>
                </a:r>
                <a:r>
                  <a:rPr lang="en-U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 </a:t>
                </a:r>
                <a:r>
                  <a:rPr lang="es-E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denuncias</a:t>
                </a:r>
                <a:endParaRPr lang="es-ES" sz="1400" b="1" dirty="0">
                  <a:solidFill>
                    <a:srgbClr val="066BA2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5" name="TextBox 65"/>
              <p:cNvSpPr txBox="1"/>
              <p:nvPr/>
            </p:nvSpPr>
            <p:spPr>
              <a:xfrm>
                <a:off x="8910386" y="2573486"/>
                <a:ext cx="1204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35 </a:t>
                </a:r>
                <a:r>
                  <a:rPr lang="en-U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de </a:t>
                </a:r>
                <a:r>
                  <a:rPr lang="es-E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oficio</a:t>
                </a:r>
                <a:endParaRPr lang="es-ES" sz="1400" b="1" dirty="0">
                  <a:solidFill>
                    <a:srgbClr val="53994D"/>
                  </a:solidFill>
                  <a:latin typeface="Source Sans Pro" panose="020B0503030403020204"/>
                </a:endParaRP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5762005" y="2055926"/>
              <a:ext cx="3152719" cy="307777"/>
              <a:chOff x="5587837" y="2128496"/>
              <a:chExt cx="3152719" cy="307777"/>
            </a:xfrm>
          </p:grpSpPr>
          <p:sp>
            <p:nvSpPr>
              <p:cNvPr id="296" name="35 CuadroTexto"/>
              <p:cNvSpPr txBox="1"/>
              <p:nvPr/>
            </p:nvSpPr>
            <p:spPr>
              <a:xfrm>
                <a:off x="5587837" y="2128496"/>
                <a:ext cx="3152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Forma de recepción de los </a:t>
                </a: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/>
                    <a:ea typeface="+mj-ea"/>
                    <a:cs typeface="+mj-cs"/>
                  </a:rPr>
                  <a:t>casos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/>
                  <a:ea typeface="+mj-ea"/>
                  <a:cs typeface="+mj-cs"/>
                </a:endParaRPr>
              </a:p>
            </p:txBody>
          </p:sp>
          <p:sp>
            <p:nvSpPr>
              <p:cNvPr id="299" name="Triángulo isósceles 298"/>
              <p:cNvSpPr/>
              <p:nvPr/>
            </p:nvSpPr>
            <p:spPr>
              <a:xfrm rot="5400000">
                <a:off x="8594819" y="2249662"/>
                <a:ext cx="136748" cy="99702"/>
              </a:xfrm>
              <a:prstGeom prst="triangle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388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1160852" y="7389644"/>
            <a:ext cx="10113374" cy="1296145"/>
            <a:chOff x="1160852" y="7260119"/>
            <a:chExt cx="10113374" cy="1296145"/>
          </a:xfrm>
        </p:grpSpPr>
        <p:sp>
          <p:nvSpPr>
            <p:cNvPr id="9" name="Rectangle 92"/>
            <p:cNvSpPr/>
            <p:nvPr/>
          </p:nvSpPr>
          <p:spPr>
            <a:xfrm>
              <a:off x="1160852" y="7260119"/>
              <a:ext cx="10113374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dirty="0">
                  <a:latin typeface="Source Sans Pro Light"/>
                </a:rPr>
                <a:t>De enero a </a:t>
              </a:r>
              <a:r>
                <a:rPr lang="es-ES" sz="1600" dirty="0" smtClean="0">
                  <a:latin typeface="Source Sans Pro Light"/>
                </a:rPr>
                <a:t>junio 2020, </a:t>
              </a:r>
              <a:r>
                <a:rPr lang="es-ES" sz="1600" dirty="0">
                  <a:latin typeface="Source Sans Pro Light"/>
                </a:rPr>
                <a:t>las Juntas de Protección recibieron </a:t>
              </a:r>
              <a:r>
                <a:rPr lang="es-ES" sz="1600" dirty="0" smtClean="0">
                  <a:latin typeface="Source Sans Pro Light"/>
                </a:rPr>
                <a:t>4,568 casos </a:t>
              </a:r>
              <a:r>
                <a:rPr lang="es-ES" sz="1600" dirty="0">
                  <a:latin typeface="Source Sans Pro Light"/>
                </a:rPr>
                <a:t>por presunta amenaza o vulneración a derechos de niñas, niños y adolescentes. Las Juntas de </a:t>
              </a:r>
              <a:r>
                <a:rPr lang="es-ES" sz="1600" dirty="0" smtClean="0">
                  <a:latin typeface="Source Sans Pro Light"/>
                </a:rPr>
                <a:t>La Libertad, San Miguel y Sonsonate reportan </a:t>
              </a:r>
              <a:r>
                <a:rPr lang="es-ES" sz="1600" dirty="0">
                  <a:latin typeface="Source Sans Pro Light"/>
                </a:rPr>
                <a:t>la mayor cantidad</a:t>
              </a:r>
              <a:r>
                <a:rPr lang="es-ES" sz="16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cap="small" dirty="0" smtClean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Source Sans Pro Light"/>
                <a:cs typeface="Arial" pitchFamily="34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2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200" dirty="0">
                  <a:latin typeface="Source Sans Pro Light"/>
                </a:rPr>
                <a:t>Junta de Protección</a:t>
              </a: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160852" y="8210738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ES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1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25" name="Rectángulo 24"/>
          <p:cNvSpPr/>
          <p:nvPr/>
        </p:nvSpPr>
        <p:spPr>
          <a:xfrm>
            <a:off x="270755" y="93434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</a:t>
            </a:r>
            <a:endParaRPr lang="es-SV" sz="1600" b="1" dirty="0">
              <a:latin typeface="Source Sans Pro" panose="020B0503030403020204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655190556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1" y="6758103"/>
            <a:ext cx="8321898" cy="461665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>
                <a:solidFill>
                  <a:schemeClr val="bg1"/>
                </a:solidFill>
                <a:latin typeface="Source Sans Pro"/>
              </a:rPr>
              <a:t> </a:t>
            </a: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Total 4,568 casos </a:t>
            </a:r>
            <a:r>
              <a:rPr lang="es-SV" dirty="0">
                <a:solidFill>
                  <a:schemeClr val="bg1"/>
                </a:solidFill>
                <a:latin typeface="Source Sans Pro"/>
              </a:rPr>
              <a:t>recibidos en Juntas de Protección </a:t>
            </a:r>
          </a:p>
        </p:txBody>
      </p:sp>
      <p:grpSp>
        <p:nvGrpSpPr>
          <p:cNvPr id="20" name="Grupo 158"/>
          <p:cNvGrpSpPr/>
          <p:nvPr/>
        </p:nvGrpSpPr>
        <p:grpSpPr>
          <a:xfrm>
            <a:off x="3477217" y="139650"/>
            <a:ext cx="5603128" cy="1091773"/>
            <a:chOff x="991178" y="260172"/>
            <a:chExt cx="5603127" cy="1091773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438188" y="260172"/>
              <a:ext cx="2071587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Casos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r</a:t>
              </a:r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ecibidos en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647515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6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4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3" name="TextBox 65"/>
          <p:cNvSpPr txBox="1"/>
          <p:nvPr/>
        </p:nvSpPr>
        <p:spPr>
          <a:xfrm>
            <a:off x="6881738" y="1545146"/>
            <a:ext cx="1999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C57AB"/>
                </a:solidFill>
                <a:latin typeface="Source Sans Pro" panose="020B0503030403020204"/>
              </a:rPr>
              <a:t>4,112 </a:t>
            </a:r>
            <a:r>
              <a:rPr lang="en-US" b="1" dirty="0" err="1" smtClean="0">
                <a:solidFill>
                  <a:srgbClr val="EC57AB"/>
                </a:solidFill>
                <a:latin typeface="Source Sans Pro" panose="020B0503030403020204"/>
              </a:rPr>
              <a:t>avisos</a:t>
            </a:r>
            <a:endParaRPr lang="es-ES" b="1" dirty="0">
              <a:solidFill>
                <a:srgbClr val="EC57AB"/>
              </a:solidFill>
              <a:latin typeface="Source Sans Pro" panose="020B0503030403020204"/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6931912" y="1949070"/>
            <a:ext cx="3976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Constituye el acto de informar o de poner en conocimiento </a:t>
            </a:r>
            <a:r>
              <a:rPr lang="es-SV" sz="1400" dirty="0" smtClean="0">
                <a:latin typeface="Source Sans Pro" panose="020B0503030403020204"/>
              </a:rPr>
              <a:t>en Juntas de Protección hechos </a:t>
            </a:r>
            <a:r>
              <a:rPr lang="es-SV" sz="1400" dirty="0">
                <a:latin typeface="Source Sans Pro" panose="020B0503030403020204"/>
              </a:rPr>
              <a:t>que configuren una posible amenaza o vulneración de derechos de niñas, niños y </a:t>
            </a:r>
            <a:r>
              <a:rPr lang="es-SV" sz="1400" dirty="0" smtClean="0">
                <a:latin typeface="Source Sans Pro" panose="020B0503030403020204"/>
              </a:rPr>
              <a:t>adolescentes, </a:t>
            </a:r>
            <a:r>
              <a:rPr lang="es-SV" sz="1400" i="1" dirty="0" smtClean="0">
                <a:latin typeface="Source Sans Pro" panose="020B0503030403020204"/>
              </a:rPr>
              <a:t>(No es requisito registrar los datos personales de la persona que da aviso) 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1" name="Oval 34"/>
          <p:cNvSpPr/>
          <p:nvPr/>
        </p:nvSpPr>
        <p:spPr>
          <a:xfrm>
            <a:off x="6506840" y="1641839"/>
            <a:ext cx="360000" cy="360000"/>
          </a:xfrm>
          <a:prstGeom prst="ellipse">
            <a:avLst/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6864456" y="3655691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66BA2"/>
                </a:solidFill>
                <a:latin typeface="Source Sans Pro" panose="020B0503030403020204"/>
              </a:rPr>
              <a:t>421 </a:t>
            </a:r>
            <a:r>
              <a:rPr lang="es-ES" b="1" dirty="0" smtClean="0">
                <a:solidFill>
                  <a:srgbClr val="066BA2"/>
                </a:solidFill>
                <a:latin typeface="Source Sans Pro" panose="020B0503030403020204"/>
              </a:rPr>
              <a:t>denuncias</a:t>
            </a:r>
            <a:endParaRPr lang="es-ES" b="1" dirty="0">
              <a:solidFill>
                <a:srgbClr val="066BA2"/>
              </a:solidFill>
              <a:latin typeface="Source Sans Pro" panose="020B0503030403020204"/>
            </a:endParaRPr>
          </a:p>
        </p:txBody>
      </p:sp>
      <p:sp>
        <p:nvSpPr>
          <p:cNvPr id="33" name="Rectangle 66"/>
          <p:cNvSpPr/>
          <p:nvPr/>
        </p:nvSpPr>
        <p:spPr>
          <a:xfrm>
            <a:off x="6931912" y="4059615"/>
            <a:ext cx="39900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Es el medio a través del cual una persona directamente perjudicada o no, informa </a:t>
            </a:r>
            <a:r>
              <a:rPr lang="es-SV" sz="1400" dirty="0" smtClean="0">
                <a:latin typeface="Source Sans Pro" panose="020B0503030403020204"/>
              </a:rPr>
              <a:t>en Junta de Protección un </a:t>
            </a:r>
            <a:r>
              <a:rPr lang="es-SV" sz="1400" dirty="0">
                <a:latin typeface="Source Sans Pro" panose="020B0503030403020204"/>
              </a:rPr>
              <a:t>hecho que constituye una amenaza o vulneración a</a:t>
            </a:r>
            <a:r>
              <a:rPr lang="es-SV" sz="1400" dirty="0" smtClean="0">
                <a:latin typeface="Source Sans Pro" panose="020B0503030403020204"/>
              </a:rPr>
              <a:t> </a:t>
            </a:r>
            <a:r>
              <a:rPr lang="es-SV" sz="1400" dirty="0">
                <a:latin typeface="Source Sans Pro" panose="020B0503030403020204"/>
              </a:rPr>
              <a:t>derechos de </a:t>
            </a:r>
            <a:r>
              <a:rPr lang="es-SV" sz="1400" dirty="0" smtClean="0">
                <a:latin typeface="Source Sans Pro" panose="020B0503030403020204"/>
              </a:rPr>
              <a:t>niñas, niños </a:t>
            </a:r>
            <a:r>
              <a:rPr lang="es-SV" sz="1400" dirty="0">
                <a:latin typeface="Source Sans Pro" panose="020B0503030403020204"/>
              </a:rPr>
              <a:t>y</a:t>
            </a:r>
            <a:r>
              <a:rPr lang="es-SV" sz="1400" dirty="0" smtClean="0">
                <a:latin typeface="Source Sans Pro" panose="020B0503030403020204"/>
              </a:rPr>
              <a:t> adolescentes.</a:t>
            </a:r>
          </a:p>
          <a:p>
            <a:pPr algn="just"/>
            <a:r>
              <a:rPr lang="es-ES_tradnl" sz="1400" i="1" dirty="0" smtClean="0">
                <a:latin typeface="Source Sans Pro" panose="020B0503030403020204"/>
              </a:rPr>
              <a:t>(Es requisito </a:t>
            </a:r>
            <a:r>
              <a:rPr lang="es-SV" sz="1400" i="1" dirty="0">
                <a:latin typeface="Source Sans Pro" panose="020B0503030403020204"/>
              </a:rPr>
              <a:t>registrar los datos personales de la persona que </a:t>
            </a:r>
            <a:r>
              <a:rPr lang="es-SV" sz="1400" i="1" dirty="0" smtClean="0">
                <a:latin typeface="Source Sans Pro" panose="020B0503030403020204"/>
              </a:rPr>
              <a:t>denuncia)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4" name="Oval 34"/>
          <p:cNvSpPr/>
          <p:nvPr/>
        </p:nvSpPr>
        <p:spPr>
          <a:xfrm>
            <a:off x="6506840" y="3752384"/>
            <a:ext cx="360000" cy="360000"/>
          </a:xfrm>
          <a:prstGeom prst="ellipse">
            <a:avLst/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44" name="TextBox 65"/>
          <p:cNvSpPr txBox="1"/>
          <p:nvPr/>
        </p:nvSpPr>
        <p:spPr>
          <a:xfrm>
            <a:off x="6900788" y="6029784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53994D"/>
                </a:solidFill>
                <a:latin typeface="Source Sans Pro" panose="020B0503030403020204"/>
              </a:rPr>
              <a:t>35 de </a:t>
            </a:r>
            <a:r>
              <a:rPr lang="es-ES" b="1" dirty="0" smtClean="0">
                <a:solidFill>
                  <a:srgbClr val="53994D"/>
                </a:solidFill>
                <a:latin typeface="Source Sans Pro" panose="020B0503030403020204"/>
              </a:rPr>
              <a:t>oficio</a:t>
            </a:r>
            <a:endParaRPr lang="es-ES" b="1" dirty="0">
              <a:solidFill>
                <a:srgbClr val="53994D"/>
              </a:solidFill>
              <a:latin typeface="Source Sans Pro" panose="020B0503030403020204"/>
            </a:endParaRPr>
          </a:p>
        </p:txBody>
      </p:sp>
      <p:sp>
        <p:nvSpPr>
          <p:cNvPr id="45" name="Rectangle 66"/>
          <p:cNvSpPr/>
          <p:nvPr/>
        </p:nvSpPr>
        <p:spPr>
          <a:xfrm>
            <a:off x="6931912" y="6414658"/>
            <a:ext cx="3987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F</a:t>
            </a:r>
            <a:r>
              <a:rPr lang="es-SV" sz="1400" dirty="0" smtClean="0">
                <a:latin typeface="Source Sans Pro" panose="020B0503030403020204"/>
              </a:rPr>
              <a:t>orma </a:t>
            </a:r>
            <a:r>
              <a:rPr lang="es-SV" sz="1400" dirty="0">
                <a:latin typeface="Source Sans Pro" panose="020B0503030403020204"/>
              </a:rPr>
              <a:t>de inicio del procedimiento administrativo, cuando la misma </a:t>
            </a:r>
            <a:r>
              <a:rPr lang="es-SV" sz="1400" dirty="0" smtClean="0">
                <a:latin typeface="Source Sans Pro" panose="020B0503030403020204"/>
              </a:rPr>
              <a:t>autoridad (CONNA)  </a:t>
            </a:r>
            <a:r>
              <a:rPr lang="es-SV" sz="1400" dirty="0">
                <a:latin typeface="Source Sans Pro" panose="020B0503030403020204"/>
              </a:rPr>
              <a:t>es quien ha tenido el conocimiento, de una acción u omisión que posiblemente constituya una amenaza o vulneración de derechos, sin haber mediado un aviso o </a:t>
            </a:r>
            <a:r>
              <a:rPr lang="es-SV" sz="1400" dirty="0" smtClean="0">
                <a:latin typeface="Source Sans Pro" panose="020B0503030403020204"/>
              </a:rPr>
              <a:t>denuncia. </a:t>
            </a:r>
            <a:endParaRPr lang="en-GB" sz="1400" dirty="0">
              <a:latin typeface="Source Sans Pro" panose="020B0503030403020204"/>
            </a:endParaRPr>
          </a:p>
        </p:txBody>
      </p:sp>
      <p:sp>
        <p:nvSpPr>
          <p:cNvPr id="55" name="Oval 34"/>
          <p:cNvSpPr/>
          <p:nvPr/>
        </p:nvSpPr>
        <p:spPr>
          <a:xfrm>
            <a:off x="6513649" y="6126477"/>
            <a:ext cx="360000" cy="360000"/>
          </a:xfrm>
          <a:prstGeom prst="ellipse">
            <a:avLst/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15" name="Rectangle 30"/>
          <p:cNvSpPr/>
          <p:nvPr/>
        </p:nvSpPr>
        <p:spPr>
          <a:xfrm>
            <a:off x="3525596" y="2030540"/>
            <a:ext cx="1641461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EC57AB"/>
                </a:solidFill>
                <a:latin typeface="Source Sans Pro" pitchFamily="34" charset="0"/>
              </a:rPr>
              <a:t>90.02%</a:t>
            </a:r>
          </a:p>
        </p:txBody>
      </p:sp>
      <p:sp>
        <p:nvSpPr>
          <p:cNvPr id="62" name="Rectangle 92"/>
          <p:cNvSpPr/>
          <p:nvPr/>
        </p:nvSpPr>
        <p:spPr>
          <a:xfrm>
            <a:off x="1245360" y="7159834"/>
            <a:ext cx="4624595" cy="98613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Source Sans Pro" panose="020B0503030403020204"/>
              </a:rPr>
              <a:t>4,112 provienen de avisos (90.02%), 421 por denuncias (9.22%) y 35 son por actuaciones de oficio (0.77%)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" panose="020B0503030403020204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-975" y="6564755"/>
            <a:ext cx="4336614" cy="461665"/>
          </a:xfrm>
          <a:prstGeom prst="rect">
            <a:avLst/>
          </a:prstGeom>
          <a:solidFill>
            <a:srgbClr val="4BACC6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b="1" dirty="0" smtClean="0">
                <a:latin typeface="Source Sans Pro" panose="020B0503030403020204"/>
                <a:ea typeface="+mj-ea"/>
                <a:cs typeface="+mj-cs"/>
              </a:rPr>
              <a:t>     </a:t>
            </a:r>
            <a:r>
              <a:rPr lang="es-ES_tradnl" b="1" dirty="0" smtClean="0">
                <a:solidFill>
                  <a:schemeClr val="bg1"/>
                </a:solidFill>
                <a:latin typeface="Source Sans Pro" panose="020B0503030403020204"/>
                <a:ea typeface="+mj-ea"/>
                <a:cs typeface="+mj-cs"/>
              </a:rPr>
              <a:t>4,568 casos recibidos</a:t>
            </a:r>
            <a:endParaRPr lang="es-SV" b="1" dirty="0">
              <a:solidFill>
                <a:schemeClr val="bg1"/>
              </a:solidFill>
              <a:latin typeface="Source Sans Pro" panose="020B0503030403020204"/>
              <a:ea typeface="+mj-ea"/>
              <a:cs typeface="+mj-cs"/>
            </a:endParaRPr>
          </a:p>
        </p:txBody>
      </p:sp>
      <p:sp>
        <p:nvSpPr>
          <p:cNvPr id="56" name="Rectangle 30"/>
          <p:cNvSpPr/>
          <p:nvPr/>
        </p:nvSpPr>
        <p:spPr>
          <a:xfrm>
            <a:off x="3527487" y="5554222"/>
            <a:ext cx="1486294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smtClean="0">
                <a:solidFill>
                  <a:srgbClr val="53994D"/>
                </a:solidFill>
                <a:latin typeface="Source Sans Pro" pitchFamily="34" charset="0"/>
              </a:rPr>
              <a:t>0.77%</a:t>
            </a:r>
            <a:endParaRPr lang="ms-MY" sz="2800" b="1" dirty="0" smtClean="0">
              <a:solidFill>
                <a:srgbClr val="53994D"/>
              </a:solidFill>
              <a:latin typeface="Source Sans Pro" pitchFamily="34" charset="0"/>
            </a:endParaRPr>
          </a:p>
        </p:txBody>
      </p:sp>
      <p:sp>
        <p:nvSpPr>
          <p:cNvPr id="57" name="Rectangle 30"/>
          <p:cNvSpPr/>
          <p:nvPr/>
        </p:nvSpPr>
        <p:spPr>
          <a:xfrm>
            <a:off x="4335639" y="3700276"/>
            <a:ext cx="153431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066BA2"/>
                </a:solidFill>
                <a:latin typeface="Source Sans Pro" pitchFamily="34" charset="0"/>
              </a:rPr>
              <a:t>9.22%</a:t>
            </a:r>
          </a:p>
        </p:txBody>
      </p:sp>
      <p:sp>
        <p:nvSpPr>
          <p:cNvPr id="4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58" name="Block Arc 83"/>
          <p:cNvSpPr/>
          <p:nvPr/>
        </p:nvSpPr>
        <p:spPr>
          <a:xfrm rot="14053169">
            <a:off x="949235" y="2247057"/>
            <a:ext cx="3327194" cy="3327195"/>
          </a:xfrm>
          <a:prstGeom prst="blockArc">
            <a:avLst>
              <a:gd name="adj1" fmla="val 11377067"/>
              <a:gd name="adj2" fmla="val 12637620"/>
              <a:gd name="adj3" fmla="val 30114"/>
            </a:avLst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84"/>
          <p:cNvSpPr/>
          <p:nvPr/>
        </p:nvSpPr>
        <p:spPr>
          <a:xfrm rot="19453169">
            <a:off x="950529" y="2236171"/>
            <a:ext cx="3327195" cy="3327194"/>
          </a:xfrm>
          <a:prstGeom prst="blockArc">
            <a:avLst>
              <a:gd name="adj1" fmla="val 555767"/>
              <a:gd name="adj2" fmla="val 5930056"/>
              <a:gd name="adj3" fmla="val 25764"/>
            </a:avLst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85"/>
          <p:cNvSpPr/>
          <p:nvPr/>
        </p:nvSpPr>
        <p:spPr>
          <a:xfrm rot="3253169">
            <a:off x="950528" y="2244415"/>
            <a:ext cx="3327194" cy="3327195"/>
          </a:xfrm>
          <a:prstGeom prst="blockArc">
            <a:avLst>
              <a:gd name="adj1" fmla="val 1945819"/>
              <a:gd name="adj2" fmla="val 16670860"/>
              <a:gd name="adj3" fmla="val 20428"/>
            </a:avLst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50"/>
          <p:cNvGrpSpPr/>
          <p:nvPr/>
        </p:nvGrpSpPr>
        <p:grpSpPr>
          <a:xfrm>
            <a:off x="2173341" y="3483575"/>
            <a:ext cx="729169" cy="758814"/>
            <a:chOff x="10074265" y="1647825"/>
            <a:chExt cx="464344" cy="435769"/>
          </a:xfrm>
          <a:solidFill>
            <a:schemeClr val="bg1">
              <a:lumMod val="75000"/>
            </a:schemeClr>
          </a:solidFill>
        </p:grpSpPr>
        <p:sp>
          <p:nvSpPr>
            <p:cNvPr id="66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7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8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9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3" name="Rectángulo 62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2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4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2" name="Grupo 158"/>
          <p:cNvGrpSpPr/>
          <p:nvPr/>
        </p:nvGrpSpPr>
        <p:grpSpPr>
          <a:xfrm>
            <a:off x="3487681" y="139650"/>
            <a:ext cx="5885739" cy="1091773"/>
            <a:chOff x="685121" y="260172"/>
            <a:chExt cx="5885738" cy="1091773"/>
          </a:xfrm>
        </p:grpSpPr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1262779" y="260172"/>
              <a:ext cx="232014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Forma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286099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los casos</a:t>
              </a:r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2901082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 recepción</a:t>
              </a:r>
            </a:p>
          </p:txBody>
        </p:sp>
        <p:sp>
          <p:nvSpPr>
            <p:cNvPr id="50" name="Round Same Side Corner Rectangle 42"/>
            <p:cNvSpPr/>
            <p:nvPr/>
          </p:nvSpPr>
          <p:spPr>
            <a:xfrm rot="5400000" flipH="1">
              <a:off x="1341458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52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53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5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ángulo 200"/>
          <p:cNvSpPr/>
          <p:nvPr/>
        </p:nvSpPr>
        <p:spPr>
          <a:xfrm>
            <a:off x="8460466" y="5445847"/>
            <a:ext cx="1317957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5943954" y="5433167"/>
            <a:ext cx="1198143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300783" y="1951408"/>
            <a:ext cx="2047244" cy="4618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>
            <a:off x="911626" y="7988560"/>
            <a:ext cx="104368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>
                <a:latin typeface="Source Sans Pro Light"/>
              </a:rPr>
              <a:t>Nota: </a:t>
            </a:r>
            <a:r>
              <a:rPr lang="es-SV" sz="1100" dirty="0">
                <a:latin typeface="Source Sans Pro Light"/>
              </a:rPr>
              <a:t>e</a:t>
            </a:r>
            <a:r>
              <a:rPr lang="es-SV" sz="1100" dirty="0" smtClean="0">
                <a:latin typeface="Source Sans Pro Light"/>
              </a:rPr>
              <a:t>xisten </a:t>
            </a:r>
            <a:r>
              <a:rPr lang="es-SV" sz="1100" dirty="0">
                <a:latin typeface="Source Sans Pro Light"/>
              </a:rPr>
              <a:t>casos donde se identifica a más de una niña, niño o adolescente, por lo tanto la cantidad de </a:t>
            </a:r>
            <a:r>
              <a:rPr lang="es-SV" sz="1100" dirty="0" smtClean="0">
                <a:latin typeface="Source Sans Pro Light"/>
              </a:rPr>
              <a:t>presuntas </a:t>
            </a:r>
            <a:r>
              <a:rPr lang="es-SV" sz="1100" dirty="0">
                <a:latin typeface="Source Sans Pro Light"/>
              </a:rPr>
              <a:t>víctimas es superior al total de casos recibidos.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0" y="6886731"/>
            <a:ext cx="11185406" cy="460800"/>
          </a:xfrm>
          <a:prstGeom prst="rect">
            <a:avLst/>
          </a:prstGeom>
          <a:solidFill>
            <a:srgbClr val="F73F9B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es-SV" b="1" dirty="0">
                <a:solidFill>
                  <a:schemeClr val="bg1"/>
                </a:solidFill>
                <a:latin typeface="Source Sans Pro Light" pitchFamily="34" charset="0"/>
              </a:rPr>
              <a:t>    </a:t>
            </a:r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5,482 presuntas víctimas de amenazas o vulneraciones a sus derechos.</a:t>
            </a:r>
            <a:endParaRPr lang="es-SV" b="1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862956" y="7413486"/>
            <a:ext cx="10411270" cy="103454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Source Sans Pro Light"/>
              </a:rPr>
              <a:t>De enero a </a:t>
            </a:r>
            <a:r>
              <a:rPr lang="es-ES" sz="1600" dirty="0" smtClean="0">
                <a:latin typeface="Source Sans Pro Light"/>
              </a:rPr>
              <a:t>junio 2020, </a:t>
            </a:r>
            <a:r>
              <a:rPr lang="es-ES" sz="1600" dirty="0">
                <a:latin typeface="Source Sans Pro Light"/>
              </a:rPr>
              <a:t>el total de presuntas víctimas ascendió a </a:t>
            </a:r>
            <a:r>
              <a:rPr lang="es-ES" sz="1600" dirty="0" smtClean="0">
                <a:latin typeface="Source Sans Pro Light"/>
              </a:rPr>
              <a:t>5,482 personas</a:t>
            </a:r>
            <a:r>
              <a:rPr lang="es-ES" sz="1600" dirty="0">
                <a:latin typeface="Source Sans Pro Light"/>
              </a:rPr>
              <a:t>; el </a:t>
            </a:r>
            <a:r>
              <a:rPr lang="es-ES" sz="1600" dirty="0" smtClean="0">
                <a:latin typeface="Source Sans Pro Light"/>
              </a:rPr>
              <a:t>62.59% </a:t>
            </a:r>
            <a:r>
              <a:rPr lang="es-ES" sz="1600" dirty="0">
                <a:latin typeface="Source Sans Pro Light"/>
              </a:rPr>
              <a:t>fueron  niñas y adolescentes mujeres y el  </a:t>
            </a:r>
            <a:r>
              <a:rPr lang="es-ES" sz="1600" dirty="0" smtClean="0">
                <a:latin typeface="Source Sans Pro Light"/>
              </a:rPr>
              <a:t>31.52% </a:t>
            </a:r>
            <a:r>
              <a:rPr lang="es-ES" sz="1600" dirty="0">
                <a:latin typeface="Source Sans Pro Light"/>
              </a:rPr>
              <a:t>niños y adolescentes hombres.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900681" y="8368464"/>
            <a:ext cx="10299174" cy="28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>
                <a:latin typeface="Source Sans Pro Light"/>
              </a:rPr>
              <a:t>* Se desconoce sexo y edad:</a:t>
            </a:r>
            <a:r>
              <a:rPr lang="es-SV" sz="1000" dirty="0" smtClean="0">
                <a:latin typeface="Source Sans Pro Light"/>
              </a:rPr>
              <a:t> al </a:t>
            </a:r>
            <a:r>
              <a:rPr lang="es-SV" sz="1000" dirty="0">
                <a:latin typeface="Source Sans Pro Light"/>
              </a:rPr>
              <a:t>momento de la recepción del caso la persona que da aviso o denunciante no pudo establecer el sexo o edad de la niña, niño o adolescente.</a:t>
            </a:r>
          </a:p>
        </p:txBody>
      </p:sp>
      <p:sp>
        <p:nvSpPr>
          <p:cNvPr id="7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</a:t>
            </a:r>
            <a:r>
              <a:rPr lang="es-SV" sz="1600" b="1" dirty="0">
                <a:latin typeface="Source Sans Pro" panose="020B0503030403020204"/>
              </a:rPr>
              <a:t>3</a:t>
            </a:r>
          </a:p>
        </p:txBody>
      </p:sp>
      <p:sp>
        <p:nvSpPr>
          <p:cNvPr id="9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10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10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1" name="Grupo 158"/>
          <p:cNvGrpSpPr/>
          <p:nvPr/>
        </p:nvGrpSpPr>
        <p:grpSpPr>
          <a:xfrm>
            <a:off x="2058543" y="139650"/>
            <a:ext cx="8172402" cy="1091773"/>
            <a:chOff x="383663" y="260172"/>
            <a:chExt cx="7101852" cy="1091773"/>
          </a:xfrm>
        </p:grpSpPr>
        <p:sp>
          <p:nvSpPr>
            <p:cNvPr id="112" name="Subtitle 4"/>
            <p:cNvSpPr txBox="1">
              <a:spLocks/>
            </p:cNvSpPr>
            <p:nvPr/>
          </p:nvSpPr>
          <p:spPr>
            <a:xfrm>
              <a:off x="979638" y="260172"/>
              <a:ext cx="2592188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P</a:t>
              </a:r>
              <a:r>
                <a:rPr lang="es-SV" sz="4700" b="1" dirty="0" smtClean="0">
                  <a:latin typeface="+mj-lt"/>
                </a:rPr>
                <a:t>resuntas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13" name="Subtitle 4"/>
            <p:cNvSpPr txBox="1">
              <a:spLocks/>
            </p:cNvSpPr>
            <p:nvPr/>
          </p:nvSpPr>
          <p:spPr>
            <a:xfrm>
              <a:off x="3089760" y="597858"/>
              <a:ext cx="4395755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o</a:t>
              </a:r>
              <a:r>
                <a:rPr lang="es-SV" sz="3200" b="1" dirty="0" smtClean="0">
                  <a:latin typeface="+mj-lt"/>
                </a:rPr>
                <a:t> vulneraciones a derechos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114" name="Subtitle 4"/>
            <p:cNvSpPr txBox="1">
              <a:spLocks/>
            </p:cNvSpPr>
            <p:nvPr/>
          </p:nvSpPr>
          <p:spPr>
            <a:xfrm>
              <a:off x="3129846" y="276433"/>
              <a:ext cx="356225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víctimas de amenazas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5" name="Round Same Side Corner Rectangle 42"/>
            <p:cNvSpPr/>
            <p:nvPr/>
          </p:nvSpPr>
          <p:spPr>
            <a:xfrm rot="5400000" flipH="1">
              <a:off x="1182800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541462" y="1710480"/>
            <a:ext cx="1479715" cy="510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Grupo 25"/>
          <p:cNvGrpSpPr/>
          <p:nvPr/>
        </p:nvGrpSpPr>
        <p:grpSpPr>
          <a:xfrm>
            <a:off x="142201" y="2663501"/>
            <a:ext cx="2138904" cy="1349262"/>
            <a:chOff x="-89717" y="3691350"/>
            <a:chExt cx="2138904" cy="1349262"/>
          </a:xfrm>
        </p:grpSpPr>
        <p:sp>
          <p:nvSpPr>
            <p:cNvPr id="134" name="Rectangle 45"/>
            <p:cNvSpPr/>
            <p:nvPr/>
          </p:nvSpPr>
          <p:spPr>
            <a:xfrm>
              <a:off x="-89717" y="4440448"/>
              <a:ext cx="2138904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300" b="1" dirty="0" smtClean="0">
                  <a:solidFill>
                    <a:srgbClr val="00A6DA"/>
                  </a:solidFill>
                  <a:latin typeface="Source Sans Pro" pitchFamily="34" charset="0"/>
                </a:rPr>
                <a:t>62.59%</a:t>
              </a:r>
              <a:endParaRPr lang="ms-MY" sz="3300" b="1" dirty="0">
                <a:solidFill>
                  <a:srgbClr val="00A6DA"/>
                </a:solidFill>
                <a:latin typeface="Source Sans Pro" pitchFamily="34" charset="0"/>
              </a:endParaRPr>
            </a:p>
          </p:txBody>
        </p:sp>
        <p:sp>
          <p:nvSpPr>
            <p:cNvPr id="135" name="Rectangle 46"/>
            <p:cNvSpPr/>
            <p:nvPr/>
          </p:nvSpPr>
          <p:spPr>
            <a:xfrm>
              <a:off x="-531" y="3691350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ms-MY" sz="2000" b="1" dirty="0" smtClean="0">
                  <a:latin typeface="Source Sans Pro" pitchFamily="34" charset="0"/>
                </a:rPr>
                <a:t>3,431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 smtClean="0">
                  <a:latin typeface="Source Sans Pro" pitchFamily="34" charset="0"/>
                </a:rPr>
                <a:t>niñas </a:t>
              </a:r>
              <a:r>
                <a:rPr lang="ms-MY" sz="1100" dirty="0">
                  <a:latin typeface="Source Sans Pro" pitchFamily="34" charset="0"/>
                </a:rPr>
                <a:t>y adolescentes mujeres</a:t>
              </a:r>
            </a:p>
          </p:txBody>
        </p:sp>
        <p:grpSp>
          <p:nvGrpSpPr>
            <p:cNvPr id="136" name="Group 19"/>
            <p:cNvGrpSpPr>
              <a:grpSpLocks noChangeAspect="1"/>
            </p:cNvGrpSpPr>
            <p:nvPr/>
          </p:nvGrpSpPr>
          <p:grpSpPr bwMode="auto">
            <a:xfrm>
              <a:off x="1033755" y="3969938"/>
              <a:ext cx="313212" cy="499967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7" name="Group 36"/>
            <p:cNvGrpSpPr>
              <a:grpSpLocks noChangeAspect="1"/>
            </p:cNvGrpSpPr>
            <p:nvPr/>
          </p:nvGrpSpPr>
          <p:grpSpPr bwMode="auto">
            <a:xfrm>
              <a:off x="1275254" y="3743340"/>
              <a:ext cx="418744" cy="737946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151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7" name="Grupo 26"/>
          <p:cNvGrpSpPr/>
          <p:nvPr/>
        </p:nvGrpSpPr>
        <p:grpSpPr>
          <a:xfrm>
            <a:off x="446312" y="3983896"/>
            <a:ext cx="1732427" cy="1332667"/>
            <a:chOff x="1801529" y="3689158"/>
            <a:chExt cx="1732427" cy="1332667"/>
          </a:xfrm>
        </p:grpSpPr>
        <p:grpSp>
          <p:nvGrpSpPr>
            <p:cNvPr id="138" name="Group 26"/>
            <p:cNvGrpSpPr>
              <a:grpSpLocks noChangeAspect="1"/>
            </p:cNvGrpSpPr>
            <p:nvPr/>
          </p:nvGrpSpPr>
          <p:grpSpPr bwMode="auto">
            <a:xfrm>
              <a:off x="2162396" y="3973163"/>
              <a:ext cx="303971" cy="503652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14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9" name="Group 31"/>
            <p:cNvGrpSpPr>
              <a:grpSpLocks noChangeAspect="1"/>
            </p:cNvGrpSpPr>
            <p:nvPr/>
          </p:nvGrpSpPr>
          <p:grpSpPr bwMode="auto">
            <a:xfrm>
              <a:off x="1830676" y="3763066"/>
              <a:ext cx="354386" cy="720590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14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sp>
          <p:nvSpPr>
            <p:cNvPr id="140" name="Rectangle 46"/>
            <p:cNvSpPr/>
            <p:nvPr/>
          </p:nvSpPr>
          <p:spPr>
            <a:xfrm>
              <a:off x="2411937" y="3689158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1,728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>
                  <a:latin typeface="Source Sans Pro" pitchFamily="34" charset="0"/>
                </a:rPr>
                <a:t>niños y adolescentes hombres</a:t>
              </a:r>
            </a:p>
          </p:txBody>
        </p:sp>
        <p:sp>
          <p:nvSpPr>
            <p:cNvPr id="141" name="Rectangle 45"/>
            <p:cNvSpPr/>
            <p:nvPr/>
          </p:nvSpPr>
          <p:spPr>
            <a:xfrm>
              <a:off x="1801529" y="4421661"/>
              <a:ext cx="1732427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3B83E"/>
                  </a:solidFill>
                  <a:latin typeface="Source Sans Pro" pitchFamily="34" charset="0"/>
                </a:rPr>
                <a:t>31.52%</a:t>
              </a:r>
              <a:endParaRPr lang="ms-MY" sz="3300" b="1" dirty="0">
                <a:solidFill>
                  <a:srgbClr val="93B83E"/>
                </a:solidFill>
                <a:latin typeface="Source Sans Pro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05097" y="5244691"/>
            <a:ext cx="1516080" cy="1268558"/>
            <a:chOff x="3613856" y="3703584"/>
            <a:chExt cx="1516080" cy="1268558"/>
          </a:xfrm>
        </p:grpSpPr>
        <p:sp>
          <p:nvSpPr>
            <p:cNvPr id="142" name="Rectangle 45"/>
            <p:cNvSpPr/>
            <p:nvPr/>
          </p:nvSpPr>
          <p:spPr>
            <a:xfrm>
              <a:off x="3613856" y="4371978"/>
              <a:ext cx="1516080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A1C85"/>
                  </a:solidFill>
                  <a:latin typeface="Source Sans Pro" pitchFamily="34" charset="0"/>
                </a:rPr>
                <a:t>5.89%</a:t>
              </a:r>
              <a:endParaRPr lang="ms-MY" sz="3300" b="1" dirty="0">
                <a:solidFill>
                  <a:srgbClr val="9A1C85"/>
                </a:solidFill>
                <a:latin typeface="Source Sans Pro" pitchFamily="34" charset="0"/>
              </a:endParaRPr>
            </a:p>
          </p:txBody>
        </p:sp>
        <p:sp>
          <p:nvSpPr>
            <p:cNvPr id="143" name="Rectangle 46"/>
            <p:cNvSpPr/>
            <p:nvPr/>
          </p:nvSpPr>
          <p:spPr>
            <a:xfrm>
              <a:off x="3630620" y="3703584"/>
              <a:ext cx="116958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323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endParaRPr lang="ms-MY" sz="1300" b="1" dirty="0">
                <a:latin typeface="Source Sans Pro" pitchFamily="34" charset="0"/>
              </a:endParaRPr>
            </a:p>
            <a:p>
              <a:r>
                <a:rPr lang="ms-MY" sz="1100" dirty="0" smtClean="0">
                  <a:latin typeface="Source Sans Pro" pitchFamily="34" charset="0"/>
                </a:rPr>
                <a:t>* se </a:t>
              </a:r>
              <a:r>
                <a:rPr lang="ms-MY" sz="1100" dirty="0">
                  <a:latin typeface="Source Sans Pro" pitchFamily="34" charset="0"/>
                </a:rPr>
                <a:t>desconoce sexo y edad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416681" y="1326877"/>
            <a:ext cx="9887029" cy="4413314"/>
            <a:chOff x="2489251" y="1426997"/>
            <a:chExt cx="9887029" cy="4413314"/>
          </a:xfrm>
        </p:grpSpPr>
        <p:grpSp>
          <p:nvGrpSpPr>
            <p:cNvPr id="171" name="Grupo 170"/>
            <p:cNvGrpSpPr/>
            <p:nvPr/>
          </p:nvGrpSpPr>
          <p:grpSpPr>
            <a:xfrm>
              <a:off x="10339375" y="4315693"/>
              <a:ext cx="255552" cy="1069866"/>
              <a:chOff x="10349298" y="2213576"/>
              <a:chExt cx="255552" cy="1069866"/>
            </a:xfrm>
          </p:grpSpPr>
          <p:cxnSp>
            <p:nvCxnSpPr>
              <p:cNvPr id="172" name="Conector angular 171"/>
              <p:cNvCxnSpPr/>
              <p:nvPr/>
            </p:nvCxnSpPr>
            <p:spPr>
              <a:xfrm rot="16200000" flipH="1">
                <a:off x="10178600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ector angular 172"/>
              <p:cNvCxnSpPr/>
              <p:nvPr/>
            </p:nvCxnSpPr>
            <p:spPr>
              <a:xfrm flipV="1">
                <a:off x="10357348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ector recto 173"/>
              <p:cNvCxnSpPr/>
              <p:nvPr/>
            </p:nvCxnSpPr>
            <p:spPr>
              <a:xfrm>
                <a:off x="10474998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oup 36"/>
            <p:cNvGrpSpPr>
              <a:grpSpLocks noChangeAspect="1"/>
            </p:cNvGrpSpPr>
            <p:nvPr/>
          </p:nvGrpSpPr>
          <p:grpSpPr bwMode="auto">
            <a:xfrm>
              <a:off x="8193029" y="2164741"/>
              <a:ext cx="816013" cy="1438050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432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5" name="Group 31"/>
            <p:cNvGrpSpPr>
              <a:grpSpLocks noChangeAspect="1"/>
            </p:cNvGrpSpPr>
            <p:nvPr/>
          </p:nvGrpSpPr>
          <p:grpSpPr bwMode="auto">
            <a:xfrm>
              <a:off x="9381005" y="2210602"/>
              <a:ext cx="690600" cy="1404227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43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9" name="Group 19"/>
            <p:cNvGrpSpPr>
              <a:grpSpLocks noChangeAspect="1"/>
            </p:cNvGrpSpPr>
            <p:nvPr/>
          </p:nvGrpSpPr>
          <p:grpSpPr bwMode="auto">
            <a:xfrm>
              <a:off x="8237956" y="4252438"/>
              <a:ext cx="738537" cy="1178895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440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1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2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3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44" name="Group 26"/>
            <p:cNvGrpSpPr>
              <a:grpSpLocks noChangeAspect="1"/>
            </p:cNvGrpSpPr>
            <p:nvPr/>
          </p:nvGrpSpPr>
          <p:grpSpPr bwMode="auto">
            <a:xfrm>
              <a:off x="9390869" y="4232205"/>
              <a:ext cx="716751" cy="1187586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445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6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cxnSp>
          <p:nvCxnSpPr>
            <p:cNvPr id="477" name="Conector recto 476"/>
            <p:cNvCxnSpPr/>
            <p:nvPr/>
          </p:nvCxnSpPr>
          <p:spPr>
            <a:xfrm flipH="1" flipV="1">
              <a:off x="7164207" y="1727385"/>
              <a:ext cx="51669" cy="3960000"/>
            </a:xfrm>
            <a:prstGeom prst="line">
              <a:avLst/>
            </a:prstGeom>
            <a:ln>
              <a:solidFill>
                <a:srgbClr val="618E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H="1" flipV="1">
              <a:off x="5965973" y="1733525"/>
              <a:ext cx="51669" cy="39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ound Same Side Corner Rectangle 17"/>
            <p:cNvSpPr/>
            <p:nvPr/>
          </p:nvSpPr>
          <p:spPr>
            <a:xfrm rot="16200000" flipV="1">
              <a:off x="5925339" y="522610"/>
              <a:ext cx="636748" cy="3436290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36"/>
            <p:cNvSpPr/>
            <p:nvPr/>
          </p:nvSpPr>
          <p:spPr>
            <a:xfrm>
              <a:off x="5343396" y="1883550"/>
              <a:ext cx="1246718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27.67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52" name="Rectangle 44"/>
            <p:cNvSpPr/>
            <p:nvPr/>
          </p:nvSpPr>
          <p:spPr>
            <a:xfrm>
              <a:off x="5510803" y="2214527"/>
              <a:ext cx="906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1,517</a:t>
              </a:r>
            </a:p>
          </p:txBody>
        </p:sp>
        <p:sp>
          <p:nvSpPr>
            <p:cNvPr id="169" name="Rectangle 36"/>
            <p:cNvSpPr/>
            <p:nvPr/>
          </p:nvSpPr>
          <p:spPr>
            <a:xfrm>
              <a:off x="6560363" y="1873008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5.78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70" name="Rectangle 44"/>
            <p:cNvSpPr/>
            <p:nvPr/>
          </p:nvSpPr>
          <p:spPr>
            <a:xfrm>
              <a:off x="6637139" y="2213286"/>
              <a:ext cx="106477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317</a:t>
              </a:r>
            </a:p>
          </p:txBody>
        </p:sp>
        <p:sp>
          <p:nvSpPr>
            <p:cNvPr id="224" name="Pentagon 16"/>
            <p:cNvSpPr/>
            <p:nvPr/>
          </p:nvSpPr>
          <p:spPr>
            <a:xfrm rot="10800000" flipV="1">
              <a:off x="2489251" y="2682079"/>
              <a:ext cx="1127611" cy="550800"/>
            </a:xfrm>
            <a:prstGeom prst="homePlate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5" name="Round Same Side Corner Rectangle 17"/>
            <p:cNvSpPr/>
            <p:nvPr/>
          </p:nvSpPr>
          <p:spPr>
            <a:xfrm rot="16200000" flipV="1">
              <a:off x="4106253" y="1690896"/>
              <a:ext cx="936104" cy="1103560"/>
            </a:xfrm>
            <a:prstGeom prst="round2Same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44"/>
            <p:cNvSpPr/>
            <p:nvPr/>
          </p:nvSpPr>
          <p:spPr>
            <a:xfrm rot="10800000" flipV="1">
              <a:off x="3622176" y="1767004"/>
              <a:ext cx="405050" cy="146873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BD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ectangle 45"/>
            <p:cNvSpPr/>
            <p:nvPr/>
          </p:nvSpPr>
          <p:spPr>
            <a:xfrm>
              <a:off x="2570733" y="2628105"/>
              <a:ext cx="1088464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smtClean="0">
                  <a:solidFill>
                    <a:schemeClr val="bg1"/>
                  </a:solidFill>
                  <a:latin typeface="Source Sans Pro" pitchFamily="34" charset="0"/>
                </a:rPr>
                <a:t>15-17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61" name="Rectangle 45"/>
            <p:cNvSpPr/>
            <p:nvPr/>
          </p:nvSpPr>
          <p:spPr>
            <a:xfrm>
              <a:off x="2578876" y="297685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17" name="Rectangle 36"/>
            <p:cNvSpPr/>
            <p:nvPr/>
          </p:nvSpPr>
          <p:spPr>
            <a:xfrm>
              <a:off x="3973417" y="1883621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33.45%</a:t>
              </a:r>
              <a:endParaRPr lang="ms-MY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22" name="Rectangle 44"/>
            <p:cNvSpPr/>
            <p:nvPr/>
          </p:nvSpPr>
          <p:spPr>
            <a:xfrm>
              <a:off x="4125614" y="2205764"/>
              <a:ext cx="107343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1,834</a:t>
              </a:r>
            </a:p>
          </p:txBody>
        </p:sp>
        <p:sp>
          <p:nvSpPr>
            <p:cNvPr id="282" name="Rectangle 45"/>
            <p:cNvSpPr/>
            <p:nvPr/>
          </p:nvSpPr>
          <p:spPr>
            <a:xfrm>
              <a:off x="2578900" y="354944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Round Same Side Corner Rectangle 17"/>
            <p:cNvSpPr/>
            <p:nvPr/>
          </p:nvSpPr>
          <p:spPr>
            <a:xfrm rot="16200000" flipV="1">
              <a:off x="5925341" y="1565297"/>
              <a:ext cx="636748" cy="3436290"/>
            </a:xfrm>
            <a:prstGeom prst="round2SameRect">
              <a:avLst/>
            </a:prstGeom>
            <a:solidFill>
              <a:srgbClr val="EFE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Pentagon 13"/>
            <p:cNvSpPr/>
            <p:nvPr/>
          </p:nvSpPr>
          <p:spPr>
            <a:xfrm rot="10800000" flipV="1">
              <a:off x="2489251" y="3252747"/>
              <a:ext cx="1126229" cy="550800"/>
            </a:xfrm>
            <a:prstGeom prst="homePlate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2" name="Rectangle 44"/>
            <p:cNvSpPr/>
            <p:nvPr/>
          </p:nvSpPr>
          <p:spPr>
            <a:xfrm rot="10800000" flipV="1">
              <a:off x="3616781" y="2816445"/>
              <a:ext cx="402568" cy="986400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5881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 Same Side Corner Rectangle 15"/>
            <p:cNvSpPr/>
            <p:nvPr/>
          </p:nvSpPr>
          <p:spPr>
            <a:xfrm rot="16200000" flipV="1">
              <a:off x="4104719" y="2731382"/>
              <a:ext cx="936000" cy="1106731"/>
            </a:xfrm>
            <a:prstGeom prst="round2SameRect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45"/>
            <p:cNvSpPr/>
            <p:nvPr/>
          </p:nvSpPr>
          <p:spPr>
            <a:xfrm>
              <a:off x="2564927" y="3187995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12-14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5" name="Rectangle 36"/>
            <p:cNvSpPr/>
            <p:nvPr/>
          </p:nvSpPr>
          <p:spPr>
            <a:xfrm>
              <a:off x="5362446" y="2916712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13.43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6" name="Rectangle 44"/>
            <p:cNvSpPr/>
            <p:nvPr/>
          </p:nvSpPr>
          <p:spPr>
            <a:xfrm>
              <a:off x="5536201" y="3257214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736</a:t>
              </a:r>
            </a:p>
          </p:txBody>
        </p:sp>
        <p:sp>
          <p:nvSpPr>
            <p:cNvPr id="287" name="Rectangle 36"/>
            <p:cNvSpPr/>
            <p:nvPr/>
          </p:nvSpPr>
          <p:spPr>
            <a:xfrm>
              <a:off x="6556171" y="2906170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4.29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8" name="Rectangle 44"/>
            <p:cNvSpPr/>
            <p:nvPr/>
          </p:nvSpPr>
          <p:spPr>
            <a:xfrm>
              <a:off x="6672528" y="3270487"/>
              <a:ext cx="103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235</a:t>
              </a:r>
            </a:p>
          </p:txBody>
        </p:sp>
        <p:sp>
          <p:nvSpPr>
            <p:cNvPr id="289" name="Rectangle 36"/>
            <p:cNvSpPr/>
            <p:nvPr/>
          </p:nvSpPr>
          <p:spPr>
            <a:xfrm>
              <a:off x="3963439" y="2918688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17.71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0" name="Rectangle 44"/>
            <p:cNvSpPr/>
            <p:nvPr/>
          </p:nvSpPr>
          <p:spPr>
            <a:xfrm>
              <a:off x="4166184" y="3240831"/>
              <a:ext cx="103195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971</a:t>
              </a:r>
            </a:p>
          </p:txBody>
        </p:sp>
        <p:sp>
          <p:nvSpPr>
            <p:cNvPr id="300" name="Round Same Side Corner Rectangle 17"/>
            <p:cNvSpPr/>
            <p:nvPr/>
          </p:nvSpPr>
          <p:spPr>
            <a:xfrm rot="16200000" flipV="1">
              <a:off x="5926779" y="2614684"/>
              <a:ext cx="636748" cy="3436290"/>
            </a:xfrm>
            <a:prstGeom prst="round2SameRect">
              <a:avLst/>
            </a:prstGeom>
            <a:solidFill>
              <a:srgbClr val="FFF1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ound Same Side Corner Rectangle 7"/>
            <p:cNvSpPr/>
            <p:nvPr/>
          </p:nvSpPr>
          <p:spPr>
            <a:xfrm rot="16200000" flipV="1">
              <a:off x="4103953" y="3776671"/>
              <a:ext cx="936000" cy="1105200"/>
            </a:xfrm>
            <a:prstGeom prst="round2Same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Pentagon 8"/>
            <p:cNvSpPr/>
            <p:nvPr/>
          </p:nvSpPr>
          <p:spPr>
            <a:xfrm rot="10800000">
              <a:off x="2489252" y="3816450"/>
              <a:ext cx="1126229" cy="550800"/>
            </a:xfrm>
            <a:prstGeom prst="homePlat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5" name="Rectangle 44"/>
            <p:cNvSpPr/>
            <p:nvPr/>
          </p:nvSpPr>
          <p:spPr>
            <a:xfrm rot="10800000">
              <a:off x="3618483" y="3815967"/>
              <a:ext cx="402568" cy="98750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45"/>
            <p:cNvSpPr/>
            <p:nvPr/>
          </p:nvSpPr>
          <p:spPr>
            <a:xfrm>
              <a:off x="2579540" y="3769096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>
                  <a:solidFill>
                    <a:schemeClr val="bg1"/>
                  </a:solidFill>
                  <a:latin typeface="Source Sans Pro" pitchFamily="34" charset="0"/>
                </a:rPr>
                <a:t>9</a:t>
              </a:r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-11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9" name="Rectangle 45"/>
            <p:cNvSpPr/>
            <p:nvPr/>
          </p:nvSpPr>
          <p:spPr>
            <a:xfrm>
              <a:off x="2593513" y="4117849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01" name="Rectangle 36"/>
            <p:cNvSpPr/>
            <p:nvPr/>
          </p:nvSpPr>
          <p:spPr>
            <a:xfrm>
              <a:off x="5371025" y="394704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5.58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2" name="Rectangle 44"/>
            <p:cNvSpPr/>
            <p:nvPr/>
          </p:nvSpPr>
          <p:spPr>
            <a:xfrm>
              <a:off x="5543421" y="430660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306</a:t>
              </a:r>
            </a:p>
          </p:txBody>
        </p:sp>
        <p:sp>
          <p:nvSpPr>
            <p:cNvPr id="303" name="Rectangle 36"/>
            <p:cNvSpPr/>
            <p:nvPr/>
          </p:nvSpPr>
          <p:spPr>
            <a:xfrm>
              <a:off x="6564614" y="396031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5.24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4" name="Rectangle 44"/>
            <p:cNvSpPr/>
            <p:nvPr/>
          </p:nvSpPr>
          <p:spPr>
            <a:xfrm>
              <a:off x="6714672" y="4305360"/>
              <a:ext cx="9874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287</a:t>
              </a:r>
            </a:p>
          </p:txBody>
        </p:sp>
        <p:sp>
          <p:nvSpPr>
            <p:cNvPr id="312" name="Rectangle 36"/>
            <p:cNvSpPr/>
            <p:nvPr/>
          </p:nvSpPr>
          <p:spPr>
            <a:xfrm>
              <a:off x="3963897" y="39558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10.82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13" name="Rectangle 44"/>
            <p:cNvSpPr/>
            <p:nvPr/>
          </p:nvSpPr>
          <p:spPr>
            <a:xfrm>
              <a:off x="4161590" y="4278005"/>
              <a:ext cx="990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593</a:t>
              </a:r>
            </a:p>
          </p:txBody>
        </p:sp>
        <p:sp>
          <p:nvSpPr>
            <p:cNvPr id="330" name="Round Same Side Corner Rectangle 17"/>
            <p:cNvSpPr/>
            <p:nvPr/>
          </p:nvSpPr>
          <p:spPr>
            <a:xfrm rot="16200000" flipV="1">
              <a:off x="5924392" y="3656703"/>
              <a:ext cx="636748" cy="3436292"/>
            </a:xfrm>
            <a:prstGeom prst="round2SameRect">
              <a:avLst/>
            </a:prstGeom>
            <a:solidFill>
              <a:srgbClr val="DAF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ound Same Side Corner Rectangle 10"/>
            <p:cNvSpPr/>
            <p:nvPr/>
          </p:nvSpPr>
          <p:spPr>
            <a:xfrm rot="16200000" flipV="1">
              <a:off x="4103953" y="4819711"/>
              <a:ext cx="936000" cy="1105200"/>
            </a:xfrm>
            <a:prstGeom prst="round2SameRect">
              <a:avLst/>
            </a:prstGeom>
            <a:solidFill>
              <a:srgbClr val="16A0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Pentagon 11"/>
            <p:cNvSpPr/>
            <p:nvPr/>
          </p:nvSpPr>
          <p:spPr>
            <a:xfrm rot="10800000">
              <a:off x="2492861" y="4379962"/>
              <a:ext cx="1128122" cy="550800"/>
            </a:xfrm>
            <a:prstGeom prst="homePlate">
              <a:avLst/>
            </a:prstGeom>
            <a:solidFill>
              <a:srgbClr val="17A9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8" name="Rectangle 44"/>
            <p:cNvSpPr/>
            <p:nvPr/>
          </p:nvSpPr>
          <p:spPr>
            <a:xfrm rot="10800000">
              <a:off x="3624061" y="4380153"/>
              <a:ext cx="400356" cy="1460158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Rectangle 36"/>
            <p:cNvSpPr/>
            <p:nvPr/>
          </p:nvSpPr>
          <p:spPr>
            <a:xfrm>
              <a:off x="5380551" y="5012884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15.91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2" name="Rectangle 44"/>
            <p:cNvSpPr/>
            <p:nvPr/>
          </p:nvSpPr>
          <p:spPr>
            <a:xfrm>
              <a:off x="5562924" y="534862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872</a:t>
              </a:r>
            </a:p>
          </p:txBody>
        </p:sp>
        <p:sp>
          <p:nvSpPr>
            <p:cNvPr id="333" name="Rectangle 36"/>
            <p:cNvSpPr/>
            <p:nvPr/>
          </p:nvSpPr>
          <p:spPr>
            <a:xfrm>
              <a:off x="6582081" y="5007105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16.22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4" name="Rectangle 44"/>
            <p:cNvSpPr/>
            <p:nvPr/>
          </p:nvSpPr>
          <p:spPr>
            <a:xfrm>
              <a:off x="6808979" y="5361894"/>
              <a:ext cx="7859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889</a:t>
              </a:r>
            </a:p>
          </p:txBody>
        </p:sp>
        <p:sp>
          <p:nvSpPr>
            <p:cNvPr id="335" name="Rectangle 36"/>
            <p:cNvSpPr/>
            <p:nvPr/>
          </p:nvSpPr>
          <p:spPr>
            <a:xfrm>
              <a:off x="3944847" y="49902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32.12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36" name="Rectangle 44"/>
            <p:cNvSpPr/>
            <p:nvPr/>
          </p:nvSpPr>
          <p:spPr>
            <a:xfrm>
              <a:off x="4111696" y="5312405"/>
              <a:ext cx="10161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1,761</a:t>
              </a:r>
            </a:p>
          </p:txBody>
        </p:sp>
        <p:sp>
          <p:nvSpPr>
            <p:cNvPr id="345" name="Rectangle 45"/>
            <p:cNvSpPr/>
            <p:nvPr/>
          </p:nvSpPr>
          <p:spPr>
            <a:xfrm>
              <a:off x="2589244" y="4315467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0-8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46" name="Rectangle 45"/>
            <p:cNvSpPr/>
            <p:nvPr/>
          </p:nvSpPr>
          <p:spPr>
            <a:xfrm>
              <a:off x="2603217" y="4664220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453" name="Rectangle 46"/>
            <p:cNvSpPr/>
            <p:nvPr/>
          </p:nvSpPr>
          <p:spPr>
            <a:xfrm>
              <a:off x="10769736" y="2183540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2,805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4" name="Rectangle 45"/>
            <p:cNvSpPr/>
            <p:nvPr/>
          </p:nvSpPr>
          <p:spPr>
            <a:xfrm>
              <a:off x="10237376" y="2479783"/>
              <a:ext cx="2138904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51.17%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455" name="Rectangle 46"/>
            <p:cNvSpPr/>
            <p:nvPr/>
          </p:nvSpPr>
          <p:spPr>
            <a:xfrm>
              <a:off x="10773580" y="4299668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2,354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6" name="Rectangle 45"/>
            <p:cNvSpPr/>
            <p:nvPr/>
          </p:nvSpPr>
          <p:spPr>
            <a:xfrm>
              <a:off x="10509811" y="4577587"/>
              <a:ext cx="1615212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42.94%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5571635" y="1426997"/>
              <a:ext cx="7982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Mujeres</a:t>
              </a:r>
              <a:endParaRPr lang="es-ES" sz="1400" b="1" dirty="0"/>
            </a:p>
          </p:txBody>
        </p:sp>
        <p:sp>
          <p:nvSpPr>
            <p:cNvPr id="478" name="CuadroTexto 477"/>
            <p:cNvSpPr txBox="1"/>
            <p:nvPr/>
          </p:nvSpPr>
          <p:spPr>
            <a:xfrm>
              <a:off x="6741294" y="1428477"/>
              <a:ext cx="8607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Hombres</a:t>
              </a:r>
              <a:endParaRPr lang="es-ES" sz="1400" b="1" dirty="0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10339772" y="2213576"/>
              <a:ext cx="255552" cy="1069866"/>
              <a:chOff x="10339772" y="2213576"/>
              <a:chExt cx="255552" cy="1069866"/>
            </a:xfrm>
          </p:grpSpPr>
          <p:cxnSp>
            <p:nvCxnSpPr>
              <p:cNvPr id="12" name="Conector angular 11"/>
              <p:cNvCxnSpPr/>
              <p:nvPr/>
            </p:nvCxnSpPr>
            <p:spPr>
              <a:xfrm rot="16200000" flipH="1">
                <a:off x="10169074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angular 20"/>
              <p:cNvCxnSpPr/>
              <p:nvPr/>
            </p:nvCxnSpPr>
            <p:spPr>
              <a:xfrm flipV="1">
                <a:off x="10350997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/>
              <p:nvPr/>
            </p:nvCxnSpPr>
            <p:spPr>
              <a:xfrm>
                <a:off x="10465472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ángulo 29"/>
            <p:cNvSpPr/>
            <p:nvPr/>
          </p:nvSpPr>
          <p:spPr>
            <a:xfrm>
              <a:off x="8126182" y="2646490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9" name="Rectángulo 178"/>
            <p:cNvSpPr/>
            <p:nvPr/>
          </p:nvSpPr>
          <p:spPr>
            <a:xfrm>
              <a:off x="9192887" y="2653251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7" name="Rectangle 36"/>
            <p:cNvSpPr/>
            <p:nvPr/>
          </p:nvSpPr>
          <p:spPr>
            <a:xfrm>
              <a:off x="8031148" y="2747260"/>
              <a:ext cx="1236404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41.10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28" name="Rectangle 44"/>
            <p:cNvSpPr/>
            <p:nvPr/>
          </p:nvSpPr>
          <p:spPr>
            <a:xfrm>
              <a:off x="8211709" y="3097287"/>
              <a:ext cx="91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2,253</a:t>
              </a:r>
            </a:p>
          </p:txBody>
        </p:sp>
        <p:sp>
          <p:nvSpPr>
            <p:cNvPr id="429" name="Rectangle 36"/>
            <p:cNvSpPr/>
            <p:nvPr/>
          </p:nvSpPr>
          <p:spPr>
            <a:xfrm>
              <a:off x="9067098" y="2757443"/>
              <a:ext cx="1384436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10.07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30" name="Rectangle 44"/>
            <p:cNvSpPr/>
            <p:nvPr/>
          </p:nvSpPr>
          <p:spPr>
            <a:xfrm>
              <a:off x="9227860" y="3102482"/>
              <a:ext cx="9245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552</a:t>
              </a:r>
            </a:p>
          </p:txBody>
        </p:sp>
        <p:sp>
          <p:nvSpPr>
            <p:cNvPr id="180" name="Rectangle 46"/>
            <p:cNvSpPr/>
            <p:nvPr/>
          </p:nvSpPr>
          <p:spPr>
            <a:xfrm>
              <a:off x="8096327" y="2625541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smtClean="0">
                  <a:latin typeface="Source Sans Pro" pitchFamily="34" charset="0"/>
                </a:rPr>
                <a:t>Adolescentes 12-17 </a:t>
              </a:r>
              <a:r>
                <a:rPr lang="ms-MY" sz="1100" dirty="0" smtClean="0">
                  <a:latin typeface="Source Sans Pro" pitchFamily="34" charset="0"/>
                </a:rPr>
                <a:t>años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181" name="Rectángulo 180"/>
            <p:cNvSpPr/>
            <p:nvPr/>
          </p:nvSpPr>
          <p:spPr>
            <a:xfrm>
              <a:off x="8088115" y="4664220"/>
              <a:ext cx="1101099" cy="1029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Rectángulo 181"/>
            <p:cNvSpPr/>
            <p:nvPr/>
          </p:nvSpPr>
          <p:spPr>
            <a:xfrm>
              <a:off x="9154820" y="4670981"/>
              <a:ext cx="1101099" cy="10484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8" name="Rectangle 36"/>
            <p:cNvSpPr/>
            <p:nvPr/>
          </p:nvSpPr>
          <p:spPr>
            <a:xfrm>
              <a:off x="8026185" y="4777110"/>
              <a:ext cx="124196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21.49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49" name="Rectangle 44"/>
            <p:cNvSpPr/>
            <p:nvPr/>
          </p:nvSpPr>
          <p:spPr>
            <a:xfrm>
              <a:off x="8271367" y="5136662"/>
              <a:ext cx="9391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1,178</a:t>
              </a:r>
            </a:p>
          </p:txBody>
        </p:sp>
        <p:sp>
          <p:nvSpPr>
            <p:cNvPr id="451" name="Rectangle 36"/>
            <p:cNvSpPr/>
            <p:nvPr/>
          </p:nvSpPr>
          <p:spPr>
            <a:xfrm>
              <a:off x="9218732" y="4776759"/>
              <a:ext cx="125833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21.45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52" name="Rectangle 44"/>
            <p:cNvSpPr/>
            <p:nvPr/>
          </p:nvSpPr>
          <p:spPr>
            <a:xfrm>
              <a:off x="9409378" y="5121798"/>
              <a:ext cx="968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1,176</a:t>
              </a:r>
            </a:p>
          </p:txBody>
        </p:sp>
        <p:sp>
          <p:nvSpPr>
            <p:cNvPr id="186" name="Rectangle 46"/>
            <p:cNvSpPr/>
            <p:nvPr/>
          </p:nvSpPr>
          <p:spPr>
            <a:xfrm>
              <a:off x="8096327" y="4656637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dirty="0" smtClean="0">
                  <a:latin typeface="Source Sans Pro" pitchFamily="34" charset="0"/>
                </a:rPr>
                <a:t>Niñas y niños 0-11 años</a:t>
              </a:r>
              <a:endParaRPr lang="ms-MY" sz="1100" dirty="0">
                <a:latin typeface="Source Sans Pro" pitchFamily="34" charset="0"/>
              </a:endParaRPr>
            </a:p>
          </p:txBody>
        </p:sp>
      </p:grpSp>
      <p:sp>
        <p:nvSpPr>
          <p:cNvPr id="159" name="Rectangle 46"/>
          <p:cNvSpPr/>
          <p:nvPr/>
        </p:nvSpPr>
        <p:spPr>
          <a:xfrm>
            <a:off x="95652" y="1518615"/>
            <a:ext cx="23494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3600" b="1" dirty="0" smtClean="0">
                <a:latin typeface="Source Sans Pro" pitchFamily="34" charset="0"/>
              </a:rPr>
              <a:t>5,482</a:t>
            </a:r>
            <a:endParaRPr lang="ms-MY" sz="4400" dirty="0">
              <a:latin typeface="Source Sans Pro" pitchFamily="34" charset="0"/>
            </a:endParaRPr>
          </a:p>
          <a:p>
            <a:pPr algn="ctr"/>
            <a:r>
              <a:rPr lang="ms-MY" sz="1800" dirty="0" smtClean="0">
                <a:solidFill>
                  <a:srgbClr val="7030A0"/>
                </a:solidFill>
                <a:latin typeface="Source Sans Pro" pitchFamily="34" charset="0"/>
              </a:rPr>
              <a:t>  Presuntas víctimas</a:t>
            </a:r>
            <a:endParaRPr lang="ms-MY" sz="1800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sp>
        <p:nvSpPr>
          <p:cNvPr id="192" name="Rectangle 46"/>
          <p:cNvSpPr/>
          <p:nvPr/>
        </p:nvSpPr>
        <p:spPr>
          <a:xfrm>
            <a:off x="10682321" y="5972450"/>
            <a:ext cx="10746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Source Sans Pro" pitchFamily="34" charset="0"/>
              </a:rPr>
              <a:t>323</a:t>
            </a:r>
            <a:endParaRPr lang="ms-MY" sz="1100" dirty="0">
              <a:latin typeface="Source Sans Pro" pitchFamily="34" charset="0"/>
            </a:endParaRPr>
          </a:p>
        </p:txBody>
      </p:sp>
      <p:sp>
        <p:nvSpPr>
          <p:cNvPr id="193" name="Rectangle 45"/>
          <p:cNvSpPr/>
          <p:nvPr/>
        </p:nvSpPr>
        <p:spPr>
          <a:xfrm>
            <a:off x="10418552" y="6235855"/>
            <a:ext cx="1615212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3200" b="1" dirty="0" smtClean="0">
                <a:solidFill>
                  <a:srgbClr val="7030A0"/>
                </a:solidFill>
                <a:latin typeface="Source Sans Pro" pitchFamily="34" charset="0"/>
              </a:rPr>
              <a:t>5.89%</a:t>
            </a:r>
            <a:endParaRPr lang="ms-MY" sz="3200" b="1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cxnSp>
        <p:nvCxnSpPr>
          <p:cNvPr id="42" name="Conector angular 41"/>
          <p:cNvCxnSpPr>
            <a:stCxn id="216" idx="2"/>
          </p:cNvCxnSpPr>
          <p:nvPr/>
        </p:nvCxnSpPr>
        <p:spPr>
          <a:xfrm rot="16200000" flipH="1">
            <a:off x="7233213" y="3006360"/>
            <a:ext cx="603341" cy="6071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40" idx="2"/>
          </p:cNvCxnSpPr>
          <p:nvPr/>
        </p:nvCxnSpPr>
        <p:spPr>
          <a:xfrm flipH="1">
            <a:off x="6535476" y="574127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9141398" y="574375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/>
          <p:cNvSpPr/>
          <p:nvPr/>
        </p:nvSpPr>
        <p:spPr>
          <a:xfrm>
            <a:off x="6713900" y="6327106"/>
            <a:ext cx="2318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s-MY" sz="1400" dirty="0" smtClean="0">
                <a:latin typeface="Source Sans Pro" pitchFamily="34" charset="0"/>
              </a:rPr>
              <a:t>* Se </a:t>
            </a:r>
            <a:r>
              <a:rPr lang="ms-MY" sz="1400" dirty="0">
                <a:latin typeface="Source Sans Pro" pitchFamily="34" charset="0"/>
              </a:rPr>
              <a:t>desconoce sexo y edad</a:t>
            </a:r>
          </a:p>
        </p:txBody>
      </p:sp>
      <p:sp>
        <p:nvSpPr>
          <p:cNvPr id="160" name="Rectangle 46"/>
          <p:cNvSpPr/>
          <p:nvPr/>
        </p:nvSpPr>
        <p:spPr>
          <a:xfrm>
            <a:off x="10620904" y="496854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Niñez                0-11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1" name="Rectangle 46"/>
          <p:cNvSpPr/>
          <p:nvPr/>
        </p:nvSpPr>
        <p:spPr>
          <a:xfrm>
            <a:off x="10640668" y="285128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smtClean="0">
                <a:latin typeface="Source Sans Pro" pitchFamily="34" charset="0"/>
              </a:rPr>
              <a:t>Adolescencia   12-17 </a:t>
            </a:r>
            <a:r>
              <a:rPr lang="ms-MY" sz="1200" dirty="0" smtClean="0">
                <a:latin typeface="Source Sans Pro" pitchFamily="34" charset="0"/>
              </a:rPr>
              <a:t>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2" name="Rectangle 45"/>
          <p:cNvSpPr/>
          <p:nvPr/>
        </p:nvSpPr>
        <p:spPr>
          <a:xfrm>
            <a:off x="2506183" y="3438703"/>
            <a:ext cx="1088464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200" b="1" dirty="0" smtClean="0">
                <a:solidFill>
                  <a:schemeClr val="bg1"/>
                </a:solidFill>
                <a:latin typeface="Source Sans Pro" pitchFamily="34" charset="0"/>
              </a:rPr>
              <a:t>años</a:t>
            </a:r>
            <a:endParaRPr lang="ms-MY" sz="1200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6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6"/>
          <p:cNvSpPr/>
          <p:nvPr/>
        </p:nvSpPr>
        <p:spPr>
          <a:xfrm>
            <a:off x="4649490" y="6741991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un nivel de</a:t>
            </a:r>
          </a:p>
          <a:p>
            <a:pPr algn="ctr"/>
            <a:r>
              <a:rPr lang="es-ES" sz="1400" dirty="0"/>
              <a:t>vida digno y adecuado</a:t>
            </a:r>
          </a:p>
        </p:txBody>
      </p:sp>
      <p:grpSp>
        <p:nvGrpSpPr>
          <p:cNvPr id="4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1" name="Grupo 158"/>
          <p:cNvGrpSpPr/>
          <p:nvPr/>
        </p:nvGrpSpPr>
        <p:grpSpPr>
          <a:xfrm>
            <a:off x="2598978" y="139650"/>
            <a:ext cx="8169837" cy="1091773"/>
            <a:chOff x="430038" y="260172"/>
            <a:chExt cx="7099624" cy="1091773"/>
          </a:xfrm>
        </p:grpSpPr>
        <p:sp>
          <p:nvSpPr>
            <p:cNvPr id="52" name="Subtitle 4"/>
            <p:cNvSpPr txBox="1">
              <a:spLocks/>
            </p:cNvSpPr>
            <p:nvPr/>
          </p:nvSpPr>
          <p:spPr>
            <a:xfrm>
              <a:off x="931962" y="260172"/>
              <a:ext cx="259218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Amenazas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3" name="Subtitle 4"/>
            <p:cNvSpPr txBox="1">
              <a:spLocks/>
            </p:cNvSpPr>
            <p:nvPr/>
          </p:nvSpPr>
          <p:spPr>
            <a:xfrm>
              <a:off x="3133905" y="597858"/>
              <a:ext cx="4395757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a los derechos de </a:t>
              </a:r>
            </a:p>
          </p:txBody>
        </p:sp>
        <p:sp>
          <p:nvSpPr>
            <p:cNvPr id="54" name="Subtitle 4"/>
            <p:cNvSpPr txBox="1">
              <a:spLocks/>
            </p:cNvSpPr>
            <p:nvPr/>
          </p:nvSpPr>
          <p:spPr>
            <a:xfrm>
              <a:off x="3173993" y="276433"/>
              <a:ext cx="2840235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vulneraciones</a:t>
              </a:r>
            </a:p>
          </p:txBody>
        </p:sp>
        <p:sp>
          <p:nvSpPr>
            <p:cNvPr id="55" name="Round Same Side Corner Rectangle 42"/>
            <p:cNvSpPr/>
            <p:nvPr/>
          </p:nvSpPr>
          <p:spPr>
            <a:xfrm rot="5400000" flipH="1">
              <a:off x="1229175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191232962"/>
              </p:ext>
            </p:extLst>
          </p:nvPr>
        </p:nvGraphicFramePr>
        <p:xfrm>
          <a:off x="1122259" y="1897302"/>
          <a:ext cx="9433373" cy="474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Rectángulo"/>
          <p:cNvSpPr/>
          <p:nvPr/>
        </p:nvSpPr>
        <p:spPr>
          <a:xfrm>
            <a:off x="5209474" y="3204784"/>
            <a:ext cx="5833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Source Sans Pro Light"/>
              </a:rPr>
              <a:t>Las amenazas o vulneraciones a derechos más frecuentes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3,919 a la integridad </a:t>
            </a:r>
            <a:r>
              <a:rPr lang="es-SV" sz="1600" dirty="0">
                <a:latin typeface="Source Sans Pro Light"/>
              </a:rPr>
              <a:t>p</a:t>
            </a:r>
            <a:r>
              <a:rPr lang="es-SV" sz="1600" dirty="0" smtClean="0">
                <a:latin typeface="Source Sans Pro Light"/>
              </a:rPr>
              <a:t>ersonal 61.03%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1,175 a la salud 18.30%</a:t>
            </a:r>
            <a:endParaRPr lang="es-SV" sz="1600" dirty="0">
              <a:latin typeface="Source Sans Pro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381 a </a:t>
            </a:r>
            <a:r>
              <a:rPr lang="es-SV" sz="1600" dirty="0">
                <a:latin typeface="Source Sans Pro Light"/>
              </a:rPr>
              <a:t>la </a:t>
            </a:r>
            <a:r>
              <a:rPr lang="es-SV" sz="1600" dirty="0" smtClean="0">
                <a:latin typeface="Source Sans Pro Light"/>
              </a:rPr>
              <a:t>educación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cultura 5.93%.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47435" y="826113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Source Sans Pro Light"/>
              </a:rPr>
              <a:t>Nota:</a:t>
            </a:r>
            <a:r>
              <a:rPr lang="es-SV" sz="1600" dirty="0">
                <a:latin typeface="Source Sans Pro Light"/>
              </a:rPr>
              <a:t> E</a:t>
            </a:r>
            <a:r>
              <a:rPr lang="es-SV" sz="1600" dirty="0" smtClean="0">
                <a:latin typeface="Source Sans Pro Light"/>
              </a:rPr>
              <a:t>xisten casos en los cuales </a:t>
            </a:r>
            <a:r>
              <a:rPr lang="es-SV" sz="1600" dirty="0">
                <a:latin typeface="Source Sans Pro Light"/>
              </a:rPr>
              <a:t> </a:t>
            </a:r>
            <a:r>
              <a:rPr lang="es-SV" sz="1600" dirty="0" smtClean="0">
                <a:latin typeface="Source Sans Pro Light"/>
              </a:rPr>
              <a:t>una niña, niño o adolescente puede ser vulnerado en más de un derecho.</a:t>
            </a:r>
            <a:endParaRPr lang="es-SV" sz="1600" dirty="0">
              <a:latin typeface="Source Sans Pro Light"/>
            </a:endParaRPr>
          </a:p>
        </p:txBody>
      </p:sp>
      <p:sp>
        <p:nvSpPr>
          <p:cNvPr id="6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2020, Departamento de Información</a:t>
            </a:r>
            <a:endParaRPr lang="es-SV" sz="1400" dirty="0"/>
          </a:p>
        </p:txBody>
      </p:sp>
      <p:cxnSp>
        <p:nvCxnSpPr>
          <p:cNvPr id="74" name="2 Conector recto"/>
          <p:cNvCxnSpPr/>
          <p:nvPr/>
        </p:nvCxnSpPr>
        <p:spPr>
          <a:xfrm>
            <a:off x="1230826" y="6198339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5"/>
          <p:cNvSpPr/>
          <p:nvPr/>
        </p:nvSpPr>
        <p:spPr>
          <a:xfrm>
            <a:off x="1411418" y="550040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61.03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cxnSp>
        <p:nvCxnSpPr>
          <p:cNvPr id="78" name="2 Conector recto"/>
          <p:cNvCxnSpPr/>
          <p:nvPr/>
        </p:nvCxnSpPr>
        <p:spPr>
          <a:xfrm>
            <a:off x="1230826" y="6626513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45"/>
          <p:cNvSpPr/>
          <p:nvPr/>
        </p:nvSpPr>
        <p:spPr>
          <a:xfrm>
            <a:off x="2550942" y="550642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18.30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0" name="Rectangle 45"/>
          <p:cNvSpPr/>
          <p:nvPr/>
        </p:nvSpPr>
        <p:spPr>
          <a:xfrm>
            <a:off x="3679194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</a:p>
          <a:p>
            <a:pPr algn="ctr"/>
            <a:r>
              <a:rPr lang="ms-MY" sz="2000" b="1" dirty="0" smtClean="0">
                <a:latin typeface="Source Sans Pro" pitchFamily="34" charset="0"/>
              </a:rPr>
              <a:t>5.93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2" name="Rectangle 45"/>
          <p:cNvSpPr/>
          <p:nvPr/>
        </p:nvSpPr>
        <p:spPr>
          <a:xfrm>
            <a:off x="4831226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 </a:t>
            </a:r>
            <a:r>
              <a:rPr lang="ms-MY" sz="2000" b="1" dirty="0" smtClean="0">
                <a:latin typeface="Source Sans Pro" pitchFamily="34" charset="0"/>
              </a:rPr>
              <a:t>5.15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3" name="Rectangle 45"/>
          <p:cNvSpPr/>
          <p:nvPr/>
        </p:nvSpPr>
        <p:spPr>
          <a:xfrm>
            <a:off x="5970750" y="5361066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2.18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5" name="Rectangle 45"/>
          <p:cNvSpPr/>
          <p:nvPr/>
        </p:nvSpPr>
        <p:spPr>
          <a:xfrm>
            <a:off x="7103117" y="5314458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1.79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6" name="Rectangle 45"/>
          <p:cNvSpPr/>
          <p:nvPr/>
        </p:nvSpPr>
        <p:spPr>
          <a:xfrm>
            <a:off x="8269139" y="539914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1.67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7" name="Rectangle 45"/>
          <p:cNvSpPr/>
          <p:nvPr/>
        </p:nvSpPr>
        <p:spPr>
          <a:xfrm>
            <a:off x="9403648" y="5241329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3.94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8" name="Rectangle 66"/>
          <p:cNvSpPr/>
          <p:nvPr/>
        </p:nvSpPr>
        <p:spPr>
          <a:xfrm>
            <a:off x="1179828" y="6743887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</a:t>
            </a:r>
            <a:endParaRPr lang="es-SV" sz="1400" dirty="0" smtClean="0"/>
          </a:p>
          <a:p>
            <a:pPr algn="ctr"/>
            <a:r>
              <a:rPr lang="es-SV" sz="1400" dirty="0" smtClean="0"/>
              <a:t>Integridad </a:t>
            </a:r>
            <a:r>
              <a:rPr lang="es-SV" sz="1400" dirty="0"/>
              <a:t>Personal</a:t>
            </a:r>
            <a:endParaRPr lang="en-GB" sz="1400" dirty="0"/>
          </a:p>
        </p:txBody>
      </p:sp>
      <p:sp>
        <p:nvSpPr>
          <p:cNvPr id="89" name="Rectangle 66"/>
          <p:cNvSpPr/>
          <p:nvPr/>
        </p:nvSpPr>
        <p:spPr>
          <a:xfrm>
            <a:off x="2325161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salud</a:t>
            </a:r>
          </a:p>
        </p:txBody>
      </p:sp>
      <p:sp>
        <p:nvSpPr>
          <p:cNvPr id="90" name="Rectangle 66"/>
          <p:cNvSpPr/>
          <p:nvPr/>
        </p:nvSpPr>
        <p:spPr>
          <a:xfrm>
            <a:off x="6971454" y="675460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Protección especial frente </a:t>
            </a:r>
          </a:p>
          <a:p>
            <a:pPr algn="ctr"/>
            <a:r>
              <a:rPr lang="es-ES" sz="1400" dirty="0"/>
              <a:t>al  traslado y retención ilícitos</a:t>
            </a:r>
          </a:p>
        </p:txBody>
      </p:sp>
      <p:sp>
        <p:nvSpPr>
          <p:cNvPr id="91" name="Rectangle 66"/>
          <p:cNvSpPr/>
          <p:nvPr/>
        </p:nvSpPr>
        <p:spPr>
          <a:xfrm>
            <a:off x="3511876" y="6741991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la educación</a:t>
            </a:r>
          </a:p>
          <a:p>
            <a:pPr algn="ctr"/>
            <a:r>
              <a:rPr lang="es-ES" sz="1400" dirty="0"/>
              <a:t> y cultura</a:t>
            </a:r>
          </a:p>
        </p:txBody>
      </p:sp>
      <p:sp>
        <p:nvSpPr>
          <p:cNvPr id="93" name="Rectangle 66"/>
          <p:cNvSpPr/>
          <p:nvPr/>
        </p:nvSpPr>
        <p:spPr>
          <a:xfrm>
            <a:off x="5813939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 smtClean="0"/>
              <a:t>Libertad de tránsito</a:t>
            </a:r>
            <a:endParaRPr lang="es-SV" sz="1400" dirty="0"/>
          </a:p>
        </p:txBody>
      </p:sp>
      <p:sp>
        <p:nvSpPr>
          <p:cNvPr id="94" name="Rectangle 66"/>
          <p:cNvSpPr/>
          <p:nvPr/>
        </p:nvSpPr>
        <p:spPr>
          <a:xfrm>
            <a:off x="8150390" y="677364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mantener relaciones personales con su madre y padre</a:t>
            </a:r>
          </a:p>
        </p:txBody>
      </p:sp>
      <p:sp>
        <p:nvSpPr>
          <p:cNvPr id="95" name="Rectangle 66"/>
          <p:cNvSpPr/>
          <p:nvPr/>
        </p:nvSpPr>
        <p:spPr>
          <a:xfrm>
            <a:off x="9295723" y="6777726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Otros derechos</a:t>
            </a:r>
          </a:p>
        </p:txBody>
      </p:sp>
      <p:pic>
        <p:nvPicPr>
          <p:cNvPr id="10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104" name="Rectángulo 103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4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115" name="Subtitle 4"/>
          <p:cNvSpPr txBox="1">
            <a:spLocks/>
          </p:cNvSpPr>
          <p:nvPr/>
        </p:nvSpPr>
        <p:spPr>
          <a:xfrm>
            <a:off x="2697321" y="860822"/>
            <a:ext cx="6776705" cy="7540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ES" sz="2800" b="1" dirty="0" smtClean="0">
                <a:latin typeface="+mj-lt"/>
              </a:rPr>
              <a:t>niñas</a:t>
            </a:r>
            <a:r>
              <a:rPr lang="es-ES" sz="2800" b="1" dirty="0">
                <a:latin typeface="+mj-lt"/>
              </a:rPr>
              <a:t>, niños y adolescentes </a:t>
            </a:r>
            <a:r>
              <a:rPr lang="es-ES" sz="2800" b="1" dirty="0" smtClean="0">
                <a:latin typeface="+mj-lt"/>
              </a:rPr>
              <a:t>según la </a:t>
            </a:r>
            <a:r>
              <a:rPr lang="es-ES" sz="2800" b="1" dirty="0">
                <a:latin typeface="+mj-lt"/>
              </a:rPr>
              <a:t>LEPINA</a:t>
            </a:r>
            <a:endParaRPr lang="es-SV" sz="2800" b="1" dirty="0">
              <a:latin typeface="+mj-lt"/>
            </a:endParaRPr>
          </a:p>
        </p:txBody>
      </p:sp>
      <p:sp>
        <p:nvSpPr>
          <p:cNvPr id="120" name="Rectangle 46"/>
          <p:cNvSpPr/>
          <p:nvPr/>
        </p:nvSpPr>
        <p:spPr>
          <a:xfrm>
            <a:off x="3425354" y="2352770"/>
            <a:ext cx="8753946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6,421 </a:t>
            </a:r>
            <a:r>
              <a:rPr lang="es-ES" b="1" dirty="0" smtClean="0">
                <a:solidFill>
                  <a:schemeClr val="bg1"/>
                </a:solidFill>
                <a:latin typeface="Source Sans Pro" pitchFamily="34" charset="0"/>
              </a:rPr>
              <a:t>supuestas </a:t>
            </a:r>
            <a:r>
              <a:rPr lang="es-ES" b="1" dirty="0">
                <a:solidFill>
                  <a:schemeClr val="bg1"/>
                </a:solidFill>
                <a:latin typeface="Source Sans Pro" pitchFamily="34" charset="0"/>
              </a:rPr>
              <a:t>amenazas o vulneraciones a derechos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39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869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le 8"/>
          <p:cNvSpPr/>
          <p:nvPr/>
        </p:nvSpPr>
        <p:spPr bwMode="gray">
          <a:xfrm>
            <a:off x="4032097" y="614914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Rounded Rectangle 8"/>
          <p:cNvSpPr/>
          <p:nvPr/>
        </p:nvSpPr>
        <p:spPr bwMode="gray">
          <a:xfrm>
            <a:off x="4034121" y="3891686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1,267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Rounded Rectangle 8"/>
          <p:cNvSpPr/>
          <p:nvPr/>
        </p:nvSpPr>
        <p:spPr bwMode="gray">
          <a:xfrm>
            <a:off x="4034121" y="443518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769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Rounded Rectangle 8"/>
          <p:cNvSpPr/>
          <p:nvPr/>
        </p:nvSpPr>
        <p:spPr bwMode="gray">
          <a:xfrm>
            <a:off x="4035235" y="4996620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504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Rounded Rectangle 8"/>
          <p:cNvSpPr/>
          <p:nvPr/>
        </p:nvSpPr>
        <p:spPr bwMode="gray">
          <a:xfrm>
            <a:off x="4032839" y="5582757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68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Rounded Rectangle 8"/>
          <p:cNvSpPr/>
          <p:nvPr/>
        </p:nvSpPr>
        <p:spPr bwMode="gray">
          <a:xfrm>
            <a:off x="4035783" y="3335481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2,628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Round Same Side Corner Rectangle 40"/>
          <p:cNvSpPr/>
          <p:nvPr/>
        </p:nvSpPr>
        <p:spPr>
          <a:xfrm rot="5400000" flipH="1">
            <a:off x="4575174" y="3302749"/>
            <a:ext cx="470828" cy="155875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4A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ound Same Side Corner Rectangle 40"/>
          <p:cNvSpPr/>
          <p:nvPr/>
        </p:nvSpPr>
        <p:spPr>
          <a:xfrm rot="5400000" flipH="1">
            <a:off x="4226678" y="4273479"/>
            <a:ext cx="428224" cy="76388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1A3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ound Same Side Corner Rectangle 40"/>
          <p:cNvSpPr/>
          <p:nvPr/>
        </p:nvSpPr>
        <p:spPr>
          <a:xfrm rot="5400000" flipH="1">
            <a:off x="4055969" y="4971067"/>
            <a:ext cx="418119" cy="47994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A8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ound Same Side Corner Rectangle 40"/>
          <p:cNvSpPr/>
          <p:nvPr/>
        </p:nvSpPr>
        <p:spPr>
          <a:xfrm rot="5400000" flipH="1">
            <a:off x="3903533" y="5650405"/>
            <a:ext cx="428224" cy="2947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4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 Side Corner Rectangle 40"/>
          <p:cNvSpPr/>
          <p:nvPr/>
        </p:nvSpPr>
        <p:spPr>
          <a:xfrm rot="5400000" flipH="1">
            <a:off x="3869086" y="6286276"/>
            <a:ext cx="428224" cy="23361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5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 Same Side Corner Rectangle 40"/>
          <p:cNvSpPr/>
          <p:nvPr/>
        </p:nvSpPr>
        <p:spPr>
          <a:xfrm rot="5400000" flipH="1">
            <a:off x="5284137" y="2086308"/>
            <a:ext cx="459155" cy="288006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B4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93041" y="7299076"/>
            <a:ext cx="10637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Source Sans Pro Light"/>
              </a:rPr>
              <a:t>De enero a junio 2020</a:t>
            </a:r>
            <a:r>
              <a:rPr lang="es-SV" sz="1600" dirty="0" smtClean="0">
                <a:latin typeface="Source Sans Pro Light"/>
              </a:rPr>
              <a:t>, se registran 3,919 presuntas amenazas o vulneraciones al </a:t>
            </a:r>
            <a:r>
              <a:rPr lang="es-SV" sz="1600" dirty="0">
                <a:latin typeface="Source Sans Pro Light"/>
              </a:rPr>
              <a:t>d</a:t>
            </a:r>
            <a:r>
              <a:rPr lang="es-SV" sz="1600" dirty="0" smtClean="0">
                <a:latin typeface="Source Sans Pro Light"/>
              </a:rPr>
              <a:t>erecho a la integridad personal; identificando 5,238 afectaciones, de las que el 50.17% son en contra de la integridad física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smtClean="0">
                <a:latin typeface="Source Sans Pro Light"/>
              </a:rPr>
              <a:t>el 24.19% </a:t>
            </a:r>
            <a:r>
              <a:rPr lang="es-SV" sz="1600" dirty="0" smtClean="0">
                <a:latin typeface="Source Sans Pro Light"/>
              </a:rPr>
              <a:t>a la integridad sexual.  </a:t>
            </a:r>
            <a:endParaRPr lang="es-SV" sz="1600" dirty="0">
              <a:latin typeface="Source Sans Pro Light"/>
            </a:endParaRPr>
          </a:p>
        </p:txBody>
      </p:sp>
      <p:sp>
        <p:nvSpPr>
          <p:cNvPr id="79" name="Rectangle 91"/>
          <p:cNvSpPr/>
          <p:nvPr/>
        </p:nvSpPr>
        <p:spPr>
          <a:xfrm>
            <a:off x="11301938" y="1341054"/>
            <a:ext cx="176814" cy="71804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1" name="Rectangle 91"/>
          <p:cNvSpPr/>
          <p:nvPr/>
        </p:nvSpPr>
        <p:spPr>
          <a:xfrm>
            <a:off x="3954939" y="3277297"/>
            <a:ext cx="141605" cy="3388914"/>
          </a:xfrm>
          <a:prstGeom prst="rect">
            <a:avLst/>
          </a:prstGeom>
          <a:solidFill>
            <a:srgbClr val="DBDBD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1989726" y="3386584"/>
            <a:ext cx="196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Física</a:t>
            </a:r>
            <a:endParaRPr lang="es-SV" sz="1800" b="1" dirty="0"/>
          </a:p>
        </p:txBody>
      </p:sp>
      <p:sp>
        <p:nvSpPr>
          <p:cNvPr id="44" name="43 Rectángulo"/>
          <p:cNvSpPr/>
          <p:nvPr/>
        </p:nvSpPr>
        <p:spPr>
          <a:xfrm>
            <a:off x="1396406" y="3930894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Sexual</a:t>
            </a:r>
            <a:endParaRPr lang="es-SV" sz="1800" b="1" dirty="0"/>
          </a:p>
        </p:txBody>
      </p:sp>
      <p:sp>
        <p:nvSpPr>
          <p:cNvPr id="48" name="Rounded Rectangle 25"/>
          <p:cNvSpPr/>
          <p:nvPr/>
        </p:nvSpPr>
        <p:spPr bwMode="gray">
          <a:xfrm>
            <a:off x="4844926" y="4457670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14.68%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1350368" y="4479760"/>
            <a:ext cx="260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Psicológica</a:t>
            </a:r>
            <a:endParaRPr lang="es-SV" sz="1800" b="1" dirty="0"/>
          </a:p>
        </p:txBody>
      </p:sp>
      <p:sp>
        <p:nvSpPr>
          <p:cNvPr id="55" name="54 Rectángulo"/>
          <p:cNvSpPr/>
          <p:nvPr/>
        </p:nvSpPr>
        <p:spPr>
          <a:xfrm>
            <a:off x="1396406" y="5024070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Emocional</a:t>
            </a:r>
            <a:endParaRPr lang="es-SV" sz="1800" b="1" dirty="0"/>
          </a:p>
        </p:txBody>
      </p:sp>
      <p:sp>
        <p:nvSpPr>
          <p:cNvPr id="59" name="58 Rectángulo"/>
          <p:cNvSpPr/>
          <p:nvPr/>
        </p:nvSpPr>
        <p:spPr>
          <a:xfrm>
            <a:off x="1902862" y="5615468"/>
            <a:ext cx="2049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Moral</a:t>
            </a:r>
            <a:endParaRPr lang="es-SV" sz="1800" b="1" dirty="0"/>
          </a:p>
        </p:txBody>
      </p:sp>
      <p:sp>
        <p:nvSpPr>
          <p:cNvPr id="64" name="63 Rectángulo"/>
          <p:cNvSpPr/>
          <p:nvPr/>
        </p:nvSpPr>
        <p:spPr>
          <a:xfrm>
            <a:off x="1719306" y="6149145"/>
            <a:ext cx="224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Cultural</a:t>
            </a:r>
            <a:endParaRPr lang="es-SV" sz="1800" b="1" dirty="0"/>
          </a:p>
        </p:txBody>
      </p:sp>
      <p:sp>
        <p:nvSpPr>
          <p:cNvPr id="99" name="Rectangle 66"/>
          <p:cNvSpPr/>
          <p:nvPr/>
        </p:nvSpPr>
        <p:spPr>
          <a:xfrm>
            <a:off x="628386" y="1381993"/>
            <a:ext cx="105788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600" b="1" dirty="0" smtClean="0">
              <a:latin typeface="Source Sans Pro Light"/>
            </a:endParaRPr>
          </a:p>
          <a:p>
            <a:pPr algn="just"/>
            <a:r>
              <a:rPr lang="es-SV" sz="1600" dirty="0">
                <a:latin typeface="Source Sans Pro Light"/>
              </a:rPr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>
                <a:latin typeface="Source Sans Pro Light"/>
              </a:rPr>
              <a:t>.</a:t>
            </a:r>
            <a:endParaRPr lang="en-GB" sz="1600" b="1" dirty="0">
              <a:latin typeface="Source Sans Pro Light"/>
            </a:endParaRPr>
          </a:p>
        </p:txBody>
      </p:sp>
      <p:sp>
        <p:nvSpPr>
          <p:cNvPr id="51" name="8 Rectángulo"/>
          <p:cNvSpPr/>
          <p:nvPr/>
        </p:nvSpPr>
        <p:spPr>
          <a:xfrm>
            <a:off x="647435" y="8167637"/>
            <a:ext cx="10885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>
                <a:latin typeface="Source Sans Pro Light"/>
              </a:rPr>
              <a:t>Nota:</a:t>
            </a:r>
            <a:r>
              <a:rPr lang="es-SV" sz="1200" dirty="0">
                <a:latin typeface="Source Sans Pro Light"/>
              </a:rPr>
              <a:t> </a:t>
            </a:r>
            <a:r>
              <a:rPr lang="es-SV" sz="1200" dirty="0" smtClean="0">
                <a:latin typeface="Source Sans Pro Light"/>
              </a:rPr>
              <a:t>Al desagregar las amenazas o vulneraciones al derecho a la Integridad Personal, encontramos que una niña, niño o adolescente puede verse afectado en dos o más aspectos de su integridad personal; por tanto la cantidad de presuntas amenazas o vulneraciones al derecho a la Integridad Personal es menor al de las afectaciones.</a:t>
            </a:r>
            <a:endParaRPr lang="es-SV" sz="1200" dirty="0">
              <a:latin typeface="Source Sans Pro Light"/>
            </a:endParaRPr>
          </a:p>
        </p:txBody>
      </p:sp>
      <p:pic>
        <p:nvPicPr>
          <p:cNvPr id="66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67" name="Rectángulo 66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5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86" name="Rectangle 46"/>
          <p:cNvSpPr/>
          <p:nvPr/>
        </p:nvSpPr>
        <p:spPr>
          <a:xfrm>
            <a:off x="7889850" y="6774060"/>
            <a:ext cx="3989234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5,238 afectaciones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43290" y="2258787"/>
            <a:ext cx="3621044" cy="913911"/>
            <a:chOff x="-43290" y="2258787"/>
            <a:chExt cx="3621044" cy="913911"/>
          </a:xfrm>
        </p:grpSpPr>
        <p:sp>
          <p:nvSpPr>
            <p:cNvPr id="139" name="Round Same Side Corner Rectangle 40"/>
            <p:cNvSpPr/>
            <p:nvPr/>
          </p:nvSpPr>
          <p:spPr>
            <a:xfrm rot="5400000" flipH="1">
              <a:off x="1270080" y="945417"/>
              <a:ext cx="913911" cy="3540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5E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ángulo 104"/>
            <p:cNvSpPr/>
            <p:nvPr/>
          </p:nvSpPr>
          <p:spPr>
            <a:xfrm>
              <a:off x="62186" y="2424871"/>
              <a:ext cx="114486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chemeClr val="bg1"/>
                  </a:solidFill>
                  <a:latin typeface="Source Sans Pro" pitchFamily="34" charset="0"/>
                </a:rPr>
                <a:t>3,919</a:t>
              </a:r>
              <a:endParaRPr lang="es-ES_tradnl" sz="30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344151" y="2273548"/>
              <a:ext cx="223360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SV" sz="1500" b="1" dirty="0" smtClean="0">
                  <a:solidFill>
                    <a:schemeClr val="bg1"/>
                  </a:solidFill>
                  <a:latin typeface="Source Sans Pro Light"/>
                </a:rPr>
                <a:t>amenazas o vulneraciones a la integridad personal</a:t>
              </a:r>
              <a:endParaRPr lang="es-SV" sz="1500" b="1" dirty="0">
                <a:solidFill>
                  <a:schemeClr val="bg1"/>
                </a:solidFill>
                <a:latin typeface="Source Sans Pro Light"/>
              </a:endParaRPr>
            </a:p>
          </p:txBody>
        </p:sp>
      </p:grpSp>
      <p:sp>
        <p:nvSpPr>
          <p:cNvPr id="65" name="Subtitle 4"/>
          <p:cNvSpPr txBox="1">
            <a:spLocks/>
          </p:cNvSpPr>
          <p:nvPr/>
        </p:nvSpPr>
        <p:spPr>
          <a:xfrm rot="16200000">
            <a:off x="465864" y="4490165"/>
            <a:ext cx="3282688" cy="8269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Integridad </a:t>
            </a:r>
          </a:p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personal</a:t>
            </a:r>
            <a:endParaRPr lang="es-SV" sz="25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3" name="Rounded Rectangle 25"/>
          <p:cNvSpPr/>
          <p:nvPr/>
        </p:nvSpPr>
        <p:spPr bwMode="gray">
          <a:xfrm>
            <a:off x="4522288" y="501302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latin typeface="Source Sans Pro Light" pitchFamily="34" charset="0"/>
                <a:ea typeface="Verdana" pitchFamily="34" charset="0"/>
                <a:cs typeface="Verdana" pitchFamily="34" charset="0"/>
              </a:rPr>
              <a:t>9.62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Rounded Rectangle 25"/>
          <p:cNvSpPr/>
          <p:nvPr/>
        </p:nvSpPr>
        <p:spPr bwMode="gray">
          <a:xfrm>
            <a:off x="4272170" y="560442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1.30%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5" name="Rounded Rectangle 25"/>
          <p:cNvSpPr/>
          <p:nvPr/>
        </p:nvSpPr>
        <p:spPr bwMode="gray">
          <a:xfrm>
            <a:off x="4205225" y="617243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0.04%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Rounded Rectangle 25"/>
          <p:cNvSpPr/>
          <p:nvPr/>
        </p:nvSpPr>
        <p:spPr bwMode="gray">
          <a:xfrm>
            <a:off x="4040949" y="3908211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24.19%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7" name="Rounded Rectangle 25"/>
          <p:cNvSpPr/>
          <p:nvPr/>
        </p:nvSpPr>
        <p:spPr bwMode="gray">
          <a:xfrm>
            <a:off x="4049065" y="334609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solidFill>
                  <a:schemeClr val="bg1"/>
                </a:solidFill>
                <a:latin typeface="Source Sans Pro Light" pitchFamily="34" charset="0"/>
                <a:ea typeface="Verdana" pitchFamily="34" charset="0"/>
                <a:cs typeface="Verdana" pitchFamily="34" charset="0"/>
              </a:rPr>
              <a:t>50.17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54" name="Grupo 158"/>
          <p:cNvGrpSpPr/>
          <p:nvPr/>
        </p:nvGrpSpPr>
        <p:grpSpPr>
          <a:xfrm>
            <a:off x="2812312" y="124582"/>
            <a:ext cx="6399209" cy="1091773"/>
            <a:chOff x="4597" y="260172"/>
            <a:chExt cx="6399208" cy="1091773"/>
          </a:xfrm>
        </p:grpSpPr>
        <p:sp>
          <p:nvSpPr>
            <p:cNvPr id="57" name="Subtitle 4"/>
            <p:cNvSpPr txBox="1">
              <a:spLocks/>
            </p:cNvSpPr>
            <p:nvPr/>
          </p:nvSpPr>
          <p:spPr>
            <a:xfrm>
              <a:off x="589780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Derecho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8" name="Subtitle 4"/>
            <p:cNvSpPr txBox="1">
              <a:spLocks/>
            </p:cNvSpPr>
            <p:nvPr/>
          </p:nvSpPr>
          <p:spPr>
            <a:xfrm>
              <a:off x="26939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personal</a:t>
              </a:r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27340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</a:t>
              </a:r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la integridad </a:t>
              </a:r>
            </a:p>
          </p:txBody>
        </p:sp>
        <p:sp>
          <p:nvSpPr>
            <p:cNvPr id="62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6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85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4" name="Conector recto 3"/>
          <p:cNvCxnSpPr/>
          <p:nvPr/>
        </p:nvCxnSpPr>
        <p:spPr>
          <a:xfrm>
            <a:off x="7927950" y="6617196"/>
            <a:ext cx="1092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8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977115629"/>
              </p:ext>
            </p:extLst>
          </p:nvPr>
        </p:nvGraphicFramePr>
        <p:xfrm>
          <a:off x="545034" y="175892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92"/>
          <p:cNvSpPr/>
          <p:nvPr/>
        </p:nvSpPr>
        <p:spPr>
          <a:xfrm>
            <a:off x="977082" y="7386215"/>
            <a:ext cx="10113374" cy="1094611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Medidas </a:t>
            </a:r>
            <a:r>
              <a:rPr lang="es-SV" sz="1300" b="1" dirty="0">
                <a:latin typeface="Source Sans Pro Light"/>
              </a:rPr>
              <a:t>cautelares: </a:t>
            </a:r>
            <a:r>
              <a:rPr lang="es-SV" sz="1300" dirty="0">
                <a:latin typeface="Source Sans Pro Light"/>
              </a:rPr>
              <a:t>medidas de protección dictadas en cualquier etapa </a:t>
            </a:r>
            <a:r>
              <a:rPr lang="es-SV" sz="1300" dirty="0" smtClean="0">
                <a:latin typeface="Source Sans Pro Light"/>
              </a:rPr>
              <a:t>del </a:t>
            </a:r>
            <a:r>
              <a:rPr lang="es-SV" sz="1300" dirty="0">
                <a:latin typeface="Source Sans Pro Light"/>
              </a:rPr>
              <a:t>procedimiento </a:t>
            </a:r>
            <a:r>
              <a:rPr lang="es-SV" sz="1300" dirty="0" smtClean="0">
                <a:latin typeface="Source Sans Pro Light"/>
              </a:rPr>
              <a:t>administrativo </a:t>
            </a:r>
            <a:r>
              <a:rPr lang="es-SV" sz="1300" dirty="0">
                <a:latin typeface="Source Sans Pro Light"/>
              </a:rPr>
              <a:t>antes de la audiencia única, para la adecuada protección de los derechos de niñas, niños y adolescentes. Estas pueden ser: </a:t>
            </a:r>
            <a:r>
              <a:rPr lang="es-SV" sz="1300" dirty="0" smtClean="0">
                <a:latin typeface="Source Sans Pro Light"/>
              </a:rPr>
              <a:t>orden </a:t>
            </a:r>
            <a:r>
              <a:rPr lang="es-SV" sz="1300" dirty="0">
                <a:latin typeface="Source Sans Pro Light"/>
              </a:rPr>
              <a:t>de tratamiento medico, orden de </a:t>
            </a:r>
            <a:r>
              <a:rPr lang="es-SV" sz="1300" dirty="0" smtClean="0">
                <a:latin typeface="Source Sans Pro Light"/>
              </a:rPr>
              <a:t>matricula escolar, </a:t>
            </a:r>
            <a:r>
              <a:rPr lang="es-SV" sz="1300" dirty="0">
                <a:latin typeface="Source Sans Pro Light"/>
              </a:rPr>
              <a:t>evaluación psicológica entre otras. </a:t>
            </a:r>
            <a:endParaRPr lang="es-SV" sz="13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126818" y="8178303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0" name="Rectángulo 29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6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1" y="6668614"/>
            <a:ext cx="6217539" cy="461665"/>
          </a:xfrm>
          <a:prstGeom prst="rect">
            <a:avLst/>
          </a:prstGeom>
          <a:solidFill>
            <a:srgbClr val="F69256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5,734 de medidas </a:t>
            </a:r>
            <a:r>
              <a:rPr lang="es-ES" dirty="0">
                <a:solidFill>
                  <a:schemeClr val="bg1"/>
                </a:solidFill>
              </a:rPr>
              <a:t>cautelares</a:t>
            </a:r>
          </a:p>
        </p:txBody>
      </p:sp>
      <p:sp>
        <p:nvSpPr>
          <p:cNvPr id="31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32" name="Grupo 158"/>
          <p:cNvGrpSpPr/>
          <p:nvPr/>
        </p:nvGrpSpPr>
        <p:grpSpPr>
          <a:xfrm>
            <a:off x="3323138" y="124582"/>
            <a:ext cx="5646832" cy="963379"/>
            <a:chOff x="-72569" y="260172"/>
            <a:chExt cx="5646831" cy="963379"/>
          </a:xfrm>
        </p:grpSpPr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534916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734028" y="42044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cautelares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27192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3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507407106"/>
              </p:ext>
            </p:extLst>
          </p:nvPr>
        </p:nvGraphicFramePr>
        <p:xfrm>
          <a:off x="761058" y="1273581"/>
          <a:ext cx="10801200" cy="4831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977082" y="7447556"/>
            <a:ext cx="10369152" cy="1296145"/>
            <a:chOff x="1088844" y="7172348"/>
            <a:chExt cx="10369152" cy="1296145"/>
          </a:xfrm>
        </p:grpSpPr>
        <p:sp>
          <p:nvSpPr>
            <p:cNvPr id="9" name="Rectangle 92"/>
            <p:cNvSpPr/>
            <p:nvPr/>
          </p:nvSpPr>
          <p:spPr>
            <a:xfrm>
              <a:off x="1088844" y="7172348"/>
              <a:ext cx="10369152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dirty="0" smtClean="0">
                <a:latin typeface="Source Sans Pro Light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b="1" dirty="0">
                  <a:latin typeface="Source Sans Pro Light"/>
                </a:rPr>
                <a:t>Acogimiento de emergencia: </a:t>
              </a:r>
              <a:r>
                <a:rPr lang="es-SV" sz="1300" dirty="0">
                  <a:latin typeface="Source Sans Pro Light"/>
                </a:rPr>
                <a:t>Es una medida excepcional y provisional emitida en situaciones de extrema urgencia en favor de una niña, niño o adolescente </a:t>
              </a:r>
              <a:r>
                <a:rPr lang="es-SV" sz="1300" dirty="0" smtClean="0">
                  <a:latin typeface="Source Sans Pro Light"/>
                </a:rPr>
                <a:t>y consiste en la separación de su entorno familiar, y por la cual se confía su cuidado a personas idóneas por </a:t>
              </a:r>
              <a:r>
                <a:rPr lang="es-SV" sz="1300" dirty="0">
                  <a:latin typeface="Source Sans Pro Light"/>
                </a:rPr>
                <a:t>medio de acogimiento familiar o </a:t>
              </a:r>
              <a:r>
                <a:rPr lang="es-SV" sz="1300" dirty="0" smtClean="0">
                  <a:latin typeface="Source Sans Pro Light"/>
                </a:rPr>
                <a:t>al ISNA a través del acogimiento institucional </a:t>
              </a:r>
              <a:r>
                <a:rPr lang="es-SV" sz="1300" dirty="0">
                  <a:latin typeface="Source Sans Pro Light"/>
                </a:rPr>
                <a:t>con un máximo de quince días continuos</a:t>
              </a:r>
              <a:r>
                <a:rPr lang="es-SV" sz="13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300" dirty="0" smtClean="0">
                <a:latin typeface="Source Sans Pro Ligh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300" dirty="0">
                  <a:latin typeface="Source Sans Pro Light"/>
                </a:rPr>
                <a:t>Junta de </a:t>
              </a:r>
              <a:r>
                <a:rPr lang="es-SV" sz="1300" dirty="0" smtClean="0">
                  <a:latin typeface="Source Sans Pro Light"/>
                </a:rPr>
                <a:t>Protección</a:t>
              </a:r>
              <a:endParaRPr lang="es-SV" sz="1300" dirty="0">
                <a:latin typeface="Source Sans Pro Light"/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268584" y="8205577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Información</a:t>
            </a:r>
            <a:endParaRPr lang="es-SV" sz="1400" dirty="0">
              <a:latin typeface="Source Sans Pro Light"/>
            </a:endParaRPr>
          </a:p>
        </p:txBody>
      </p:sp>
      <p:pic>
        <p:nvPicPr>
          <p:cNvPr id="20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sp>
        <p:nvSpPr>
          <p:cNvPr id="35" name="Rectángulo 34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7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2992162" y="6601748"/>
            <a:ext cx="6718950" cy="693626"/>
            <a:chOff x="1314916" y="2114855"/>
            <a:chExt cx="6718950" cy="762989"/>
          </a:xfrm>
        </p:grpSpPr>
        <p:grpSp>
          <p:nvGrpSpPr>
            <p:cNvPr id="13" name="Grupo 12"/>
            <p:cNvGrpSpPr/>
            <p:nvPr/>
          </p:nvGrpSpPr>
          <p:grpSpPr>
            <a:xfrm>
              <a:off x="1314916" y="2114855"/>
              <a:ext cx="3466131" cy="753819"/>
              <a:chOff x="366096" y="2069151"/>
              <a:chExt cx="3466131" cy="753819"/>
            </a:xfrm>
          </p:grpSpPr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366096" y="2069151"/>
                <a:ext cx="708735" cy="624013"/>
              </a:xfrm>
              <a:custGeom>
                <a:avLst/>
                <a:gdLst>
                  <a:gd name="T0" fmla="*/ 345 w 368"/>
                  <a:gd name="T1" fmla="*/ 59 h 324"/>
                  <a:gd name="T2" fmla="*/ 246 w 368"/>
                  <a:gd name="T3" fmla="*/ 299 h 324"/>
                  <a:gd name="T4" fmla="*/ 228 w 368"/>
                  <a:gd name="T5" fmla="*/ 162 h 324"/>
                  <a:gd name="T6" fmla="*/ 139 w 368"/>
                  <a:gd name="T7" fmla="*/ 135 h 324"/>
                  <a:gd name="T8" fmla="*/ 133 w 368"/>
                  <a:gd name="T9" fmla="*/ 285 h 324"/>
                  <a:gd name="T10" fmla="*/ 110 w 368"/>
                  <a:gd name="T11" fmla="*/ 69 h 324"/>
                  <a:gd name="T12" fmla="*/ 26 w 368"/>
                  <a:gd name="T13" fmla="*/ 95 h 324"/>
                  <a:gd name="T14" fmla="*/ 0 w 368"/>
                  <a:gd name="T15" fmla="*/ 299 h 324"/>
                  <a:gd name="T16" fmla="*/ 368 w 368"/>
                  <a:gd name="T17" fmla="*/ 324 h 324"/>
                  <a:gd name="T18" fmla="*/ 345 w 368"/>
                  <a:gd name="T19" fmla="*/ 299 h 324"/>
                  <a:gd name="T20" fmla="*/ 332 w 368"/>
                  <a:gd name="T21" fmla="*/ 66 h 324"/>
                  <a:gd name="T22" fmla="*/ 302 w 368"/>
                  <a:gd name="T23" fmla="*/ 96 h 324"/>
                  <a:gd name="T24" fmla="*/ 302 w 368"/>
                  <a:gd name="T25" fmla="*/ 118 h 324"/>
                  <a:gd name="T26" fmla="*/ 332 w 368"/>
                  <a:gd name="T27" fmla="*/ 148 h 324"/>
                  <a:gd name="T28" fmla="*/ 302 w 368"/>
                  <a:gd name="T29" fmla="*/ 118 h 324"/>
                  <a:gd name="T30" fmla="*/ 332 w 368"/>
                  <a:gd name="T31" fmla="*/ 172 h 324"/>
                  <a:gd name="T32" fmla="*/ 302 w 368"/>
                  <a:gd name="T33" fmla="*/ 201 h 324"/>
                  <a:gd name="T34" fmla="*/ 302 w 368"/>
                  <a:gd name="T35" fmla="*/ 224 h 324"/>
                  <a:gd name="T36" fmla="*/ 332 w 368"/>
                  <a:gd name="T37" fmla="*/ 253 h 324"/>
                  <a:gd name="T38" fmla="*/ 302 w 368"/>
                  <a:gd name="T39" fmla="*/ 224 h 324"/>
                  <a:gd name="T40" fmla="*/ 289 w 368"/>
                  <a:gd name="T41" fmla="*/ 66 h 324"/>
                  <a:gd name="T42" fmla="*/ 260 w 368"/>
                  <a:gd name="T43" fmla="*/ 96 h 324"/>
                  <a:gd name="T44" fmla="*/ 260 w 368"/>
                  <a:gd name="T45" fmla="*/ 118 h 324"/>
                  <a:gd name="T46" fmla="*/ 289 w 368"/>
                  <a:gd name="T47" fmla="*/ 148 h 324"/>
                  <a:gd name="T48" fmla="*/ 260 w 368"/>
                  <a:gd name="T49" fmla="*/ 118 h 324"/>
                  <a:gd name="T50" fmla="*/ 289 w 368"/>
                  <a:gd name="T51" fmla="*/ 172 h 324"/>
                  <a:gd name="T52" fmla="*/ 260 w 368"/>
                  <a:gd name="T53" fmla="*/ 201 h 324"/>
                  <a:gd name="T54" fmla="*/ 260 w 368"/>
                  <a:gd name="T55" fmla="*/ 224 h 324"/>
                  <a:gd name="T56" fmla="*/ 289 w 368"/>
                  <a:gd name="T57" fmla="*/ 253 h 324"/>
                  <a:gd name="T58" fmla="*/ 260 w 368"/>
                  <a:gd name="T59" fmla="*/ 224 h 324"/>
                  <a:gd name="T60" fmla="*/ 114 w 368"/>
                  <a:gd name="T61" fmla="*/ 99 h 324"/>
                  <a:gd name="T62" fmla="*/ 87 w 368"/>
                  <a:gd name="T63" fmla="*/ 125 h 324"/>
                  <a:gd name="T64" fmla="*/ 87 w 368"/>
                  <a:gd name="T65" fmla="*/ 146 h 324"/>
                  <a:gd name="T66" fmla="*/ 114 w 368"/>
                  <a:gd name="T67" fmla="*/ 172 h 324"/>
                  <a:gd name="T68" fmla="*/ 87 w 368"/>
                  <a:gd name="T69" fmla="*/ 146 h 324"/>
                  <a:gd name="T70" fmla="*/ 114 w 368"/>
                  <a:gd name="T71" fmla="*/ 194 h 324"/>
                  <a:gd name="T72" fmla="*/ 87 w 368"/>
                  <a:gd name="T73" fmla="*/ 220 h 324"/>
                  <a:gd name="T74" fmla="*/ 87 w 368"/>
                  <a:gd name="T75" fmla="*/ 241 h 324"/>
                  <a:gd name="T76" fmla="*/ 114 w 368"/>
                  <a:gd name="T77" fmla="*/ 267 h 324"/>
                  <a:gd name="T78" fmla="*/ 87 w 368"/>
                  <a:gd name="T79" fmla="*/ 241 h 324"/>
                  <a:gd name="T80" fmla="*/ 70 w 368"/>
                  <a:gd name="T81" fmla="*/ 99 h 324"/>
                  <a:gd name="T82" fmla="*/ 43 w 368"/>
                  <a:gd name="T83" fmla="*/ 125 h 324"/>
                  <a:gd name="T84" fmla="*/ 43 w 368"/>
                  <a:gd name="T85" fmla="*/ 146 h 324"/>
                  <a:gd name="T86" fmla="*/ 70 w 368"/>
                  <a:gd name="T87" fmla="*/ 172 h 324"/>
                  <a:gd name="T88" fmla="*/ 43 w 368"/>
                  <a:gd name="T89" fmla="*/ 146 h 324"/>
                  <a:gd name="T90" fmla="*/ 70 w 368"/>
                  <a:gd name="T91" fmla="*/ 194 h 324"/>
                  <a:gd name="T92" fmla="*/ 43 w 368"/>
                  <a:gd name="T93" fmla="*/ 220 h 324"/>
                  <a:gd name="T94" fmla="*/ 43 w 368"/>
                  <a:gd name="T95" fmla="*/ 241 h 324"/>
                  <a:gd name="T96" fmla="*/ 70 w 368"/>
                  <a:gd name="T97" fmla="*/ 267 h 324"/>
                  <a:gd name="T98" fmla="*/ 43 w 368"/>
                  <a:gd name="T99" fmla="*/ 241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8" h="324">
                    <a:moveTo>
                      <a:pt x="345" y="299"/>
                    </a:moveTo>
                    <a:cubicBezTo>
                      <a:pt x="345" y="59"/>
                      <a:pt x="345" y="59"/>
                      <a:pt x="345" y="59"/>
                    </a:cubicBezTo>
                    <a:cubicBezTo>
                      <a:pt x="246" y="0"/>
                      <a:pt x="246" y="0"/>
                      <a:pt x="246" y="0"/>
                    </a:cubicBezTo>
                    <a:cubicBezTo>
                      <a:pt x="246" y="299"/>
                      <a:pt x="246" y="299"/>
                      <a:pt x="246" y="299"/>
                    </a:cubicBezTo>
                    <a:cubicBezTo>
                      <a:pt x="228" y="299"/>
                      <a:pt x="228" y="299"/>
                      <a:pt x="228" y="299"/>
                    </a:cubicBezTo>
                    <a:cubicBezTo>
                      <a:pt x="228" y="162"/>
                      <a:pt x="228" y="162"/>
                      <a:pt x="228" y="162"/>
                    </a:cubicBezTo>
                    <a:cubicBezTo>
                      <a:pt x="228" y="147"/>
                      <a:pt x="217" y="135"/>
                      <a:pt x="202" y="135"/>
                    </a:cubicBezTo>
                    <a:cubicBezTo>
                      <a:pt x="139" y="135"/>
                      <a:pt x="139" y="135"/>
                      <a:pt x="139" y="135"/>
                    </a:cubicBezTo>
                    <a:cubicBezTo>
                      <a:pt x="139" y="285"/>
                      <a:pt x="139" y="285"/>
                      <a:pt x="139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83"/>
                      <a:pt x="133" y="83"/>
                      <a:pt x="133" y="83"/>
                    </a:cubicBezTo>
                    <a:cubicBezTo>
                      <a:pt x="128" y="75"/>
                      <a:pt x="120" y="69"/>
                      <a:pt x="110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38" y="69"/>
                      <a:pt x="26" y="81"/>
                      <a:pt x="26" y="95"/>
                    </a:cubicBezTo>
                    <a:cubicBezTo>
                      <a:pt x="26" y="299"/>
                      <a:pt x="26" y="299"/>
                      <a:pt x="26" y="299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368" y="324"/>
                      <a:pt x="368" y="324"/>
                      <a:pt x="368" y="324"/>
                    </a:cubicBezTo>
                    <a:cubicBezTo>
                      <a:pt x="368" y="299"/>
                      <a:pt x="368" y="299"/>
                      <a:pt x="368" y="299"/>
                    </a:cubicBezTo>
                    <a:lnTo>
                      <a:pt x="345" y="299"/>
                    </a:lnTo>
                    <a:close/>
                    <a:moveTo>
                      <a:pt x="302" y="66"/>
                    </a:moveTo>
                    <a:cubicBezTo>
                      <a:pt x="332" y="66"/>
                      <a:pt x="332" y="66"/>
                      <a:pt x="332" y="66"/>
                    </a:cubicBezTo>
                    <a:cubicBezTo>
                      <a:pt x="332" y="96"/>
                      <a:pt x="332" y="96"/>
                      <a:pt x="332" y="96"/>
                    </a:cubicBezTo>
                    <a:cubicBezTo>
                      <a:pt x="302" y="96"/>
                      <a:pt x="302" y="96"/>
                      <a:pt x="302" y="96"/>
                    </a:cubicBezTo>
                    <a:lnTo>
                      <a:pt x="302" y="66"/>
                    </a:lnTo>
                    <a:close/>
                    <a:moveTo>
                      <a:pt x="302" y="118"/>
                    </a:moveTo>
                    <a:cubicBezTo>
                      <a:pt x="332" y="118"/>
                      <a:pt x="332" y="118"/>
                      <a:pt x="332" y="118"/>
                    </a:cubicBezTo>
                    <a:cubicBezTo>
                      <a:pt x="332" y="148"/>
                      <a:pt x="332" y="148"/>
                      <a:pt x="332" y="148"/>
                    </a:cubicBezTo>
                    <a:cubicBezTo>
                      <a:pt x="302" y="148"/>
                      <a:pt x="302" y="148"/>
                      <a:pt x="302" y="148"/>
                    </a:cubicBezTo>
                    <a:lnTo>
                      <a:pt x="302" y="118"/>
                    </a:lnTo>
                    <a:close/>
                    <a:moveTo>
                      <a:pt x="302" y="172"/>
                    </a:moveTo>
                    <a:cubicBezTo>
                      <a:pt x="332" y="172"/>
                      <a:pt x="332" y="172"/>
                      <a:pt x="332" y="172"/>
                    </a:cubicBezTo>
                    <a:cubicBezTo>
                      <a:pt x="332" y="201"/>
                      <a:pt x="332" y="201"/>
                      <a:pt x="332" y="201"/>
                    </a:cubicBezTo>
                    <a:cubicBezTo>
                      <a:pt x="302" y="201"/>
                      <a:pt x="302" y="201"/>
                      <a:pt x="302" y="201"/>
                    </a:cubicBezTo>
                    <a:lnTo>
                      <a:pt x="302" y="172"/>
                    </a:lnTo>
                    <a:close/>
                    <a:moveTo>
                      <a:pt x="302" y="224"/>
                    </a:moveTo>
                    <a:cubicBezTo>
                      <a:pt x="332" y="224"/>
                      <a:pt x="332" y="224"/>
                      <a:pt x="332" y="224"/>
                    </a:cubicBezTo>
                    <a:cubicBezTo>
                      <a:pt x="332" y="253"/>
                      <a:pt x="332" y="253"/>
                      <a:pt x="332" y="253"/>
                    </a:cubicBezTo>
                    <a:cubicBezTo>
                      <a:pt x="302" y="253"/>
                      <a:pt x="302" y="253"/>
                      <a:pt x="302" y="253"/>
                    </a:cubicBezTo>
                    <a:lnTo>
                      <a:pt x="302" y="224"/>
                    </a:lnTo>
                    <a:close/>
                    <a:moveTo>
                      <a:pt x="260" y="66"/>
                    </a:moveTo>
                    <a:cubicBezTo>
                      <a:pt x="289" y="66"/>
                      <a:pt x="289" y="66"/>
                      <a:pt x="289" y="66"/>
                    </a:cubicBezTo>
                    <a:cubicBezTo>
                      <a:pt x="289" y="96"/>
                      <a:pt x="289" y="96"/>
                      <a:pt x="289" y="96"/>
                    </a:cubicBezTo>
                    <a:cubicBezTo>
                      <a:pt x="260" y="96"/>
                      <a:pt x="260" y="96"/>
                      <a:pt x="260" y="96"/>
                    </a:cubicBezTo>
                    <a:lnTo>
                      <a:pt x="260" y="66"/>
                    </a:lnTo>
                    <a:close/>
                    <a:moveTo>
                      <a:pt x="260" y="118"/>
                    </a:moveTo>
                    <a:cubicBezTo>
                      <a:pt x="289" y="118"/>
                      <a:pt x="289" y="118"/>
                      <a:pt x="289" y="11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60" y="148"/>
                      <a:pt x="260" y="148"/>
                      <a:pt x="260" y="148"/>
                    </a:cubicBezTo>
                    <a:lnTo>
                      <a:pt x="260" y="118"/>
                    </a:lnTo>
                    <a:close/>
                    <a:moveTo>
                      <a:pt x="260" y="172"/>
                    </a:moveTo>
                    <a:cubicBezTo>
                      <a:pt x="289" y="172"/>
                      <a:pt x="289" y="172"/>
                      <a:pt x="289" y="172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60" y="201"/>
                      <a:pt x="260" y="201"/>
                      <a:pt x="260" y="201"/>
                    </a:cubicBezTo>
                    <a:lnTo>
                      <a:pt x="260" y="172"/>
                    </a:lnTo>
                    <a:close/>
                    <a:moveTo>
                      <a:pt x="260" y="224"/>
                    </a:moveTo>
                    <a:cubicBezTo>
                      <a:pt x="289" y="224"/>
                      <a:pt x="289" y="224"/>
                      <a:pt x="289" y="224"/>
                    </a:cubicBezTo>
                    <a:cubicBezTo>
                      <a:pt x="289" y="253"/>
                      <a:pt x="289" y="253"/>
                      <a:pt x="289" y="253"/>
                    </a:cubicBezTo>
                    <a:cubicBezTo>
                      <a:pt x="260" y="253"/>
                      <a:pt x="260" y="253"/>
                      <a:pt x="260" y="253"/>
                    </a:cubicBezTo>
                    <a:lnTo>
                      <a:pt x="260" y="224"/>
                    </a:lnTo>
                    <a:close/>
                    <a:moveTo>
                      <a:pt x="87" y="99"/>
                    </a:move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25"/>
                      <a:pt x="114" y="125"/>
                      <a:pt x="114" y="125"/>
                    </a:cubicBezTo>
                    <a:cubicBezTo>
                      <a:pt x="87" y="125"/>
                      <a:pt x="87" y="125"/>
                      <a:pt x="87" y="125"/>
                    </a:cubicBezTo>
                    <a:lnTo>
                      <a:pt x="87" y="99"/>
                    </a:lnTo>
                    <a:close/>
                    <a:moveTo>
                      <a:pt x="87" y="146"/>
                    </a:move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87" y="172"/>
                      <a:pt x="87" y="172"/>
                      <a:pt x="87" y="172"/>
                    </a:cubicBezTo>
                    <a:lnTo>
                      <a:pt x="87" y="146"/>
                    </a:lnTo>
                    <a:close/>
                    <a:moveTo>
                      <a:pt x="87" y="194"/>
                    </a:move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220"/>
                      <a:pt x="114" y="220"/>
                      <a:pt x="114" y="220"/>
                    </a:cubicBezTo>
                    <a:cubicBezTo>
                      <a:pt x="87" y="220"/>
                      <a:pt x="87" y="220"/>
                      <a:pt x="87" y="220"/>
                    </a:cubicBezTo>
                    <a:lnTo>
                      <a:pt x="87" y="194"/>
                    </a:lnTo>
                    <a:close/>
                    <a:moveTo>
                      <a:pt x="87" y="241"/>
                    </a:moveTo>
                    <a:cubicBezTo>
                      <a:pt x="114" y="241"/>
                      <a:pt x="114" y="241"/>
                      <a:pt x="114" y="241"/>
                    </a:cubicBezTo>
                    <a:cubicBezTo>
                      <a:pt x="114" y="267"/>
                      <a:pt x="114" y="267"/>
                      <a:pt x="114" y="267"/>
                    </a:cubicBezTo>
                    <a:cubicBezTo>
                      <a:pt x="87" y="267"/>
                      <a:pt x="87" y="267"/>
                      <a:pt x="87" y="267"/>
                    </a:cubicBezTo>
                    <a:lnTo>
                      <a:pt x="87" y="241"/>
                    </a:lnTo>
                    <a:close/>
                    <a:moveTo>
                      <a:pt x="43" y="99"/>
                    </a:move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25"/>
                      <a:pt x="70" y="125"/>
                      <a:pt x="70" y="125"/>
                    </a:cubicBezTo>
                    <a:cubicBezTo>
                      <a:pt x="43" y="125"/>
                      <a:pt x="43" y="125"/>
                      <a:pt x="43" y="125"/>
                    </a:cubicBezTo>
                    <a:lnTo>
                      <a:pt x="43" y="99"/>
                    </a:lnTo>
                    <a:close/>
                    <a:moveTo>
                      <a:pt x="43" y="146"/>
                    </a:moveTo>
                    <a:cubicBezTo>
                      <a:pt x="70" y="146"/>
                      <a:pt x="70" y="146"/>
                      <a:pt x="70" y="146"/>
                    </a:cubicBezTo>
                    <a:cubicBezTo>
                      <a:pt x="70" y="172"/>
                      <a:pt x="70" y="172"/>
                      <a:pt x="70" y="172"/>
                    </a:cubicBezTo>
                    <a:cubicBezTo>
                      <a:pt x="43" y="172"/>
                      <a:pt x="43" y="172"/>
                      <a:pt x="43" y="172"/>
                    </a:cubicBezTo>
                    <a:lnTo>
                      <a:pt x="43" y="146"/>
                    </a:lnTo>
                    <a:close/>
                    <a:moveTo>
                      <a:pt x="43" y="194"/>
                    </a:moveTo>
                    <a:cubicBezTo>
                      <a:pt x="70" y="194"/>
                      <a:pt x="70" y="194"/>
                      <a:pt x="70" y="194"/>
                    </a:cubicBezTo>
                    <a:cubicBezTo>
                      <a:pt x="70" y="220"/>
                      <a:pt x="70" y="220"/>
                      <a:pt x="70" y="220"/>
                    </a:cubicBezTo>
                    <a:cubicBezTo>
                      <a:pt x="43" y="220"/>
                      <a:pt x="43" y="220"/>
                      <a:pt x="43" y="220"/>
                    </a:cubicBezTo>
                    <a:lnTo>
                      <a:pt x="43" y="194"/>
                    </a:lnTo>
                    <a:close/>
                    <a:moveTo>
                      <a:pt x="43" y="241"/>
                    </a:moveTo>
                    <a:cubicBezTo>
                      <a:pt x="70" y="241"/>
                      <a:pt x="70" y="241"/>
                      <a:pt x="70" y="241"/>
                    </a:cubicBezTo>
                    <a:cubicBezTo>
                      <a:pt x="70" y="267"/>
                      <a:pt x="70" y="267"/>
                      <a:pt x="70" y="267"/>
                    </a:cubicBezTo>
                    <a:cubicBezTo>
                      <a:pt x="43" y="267"/>
                      <a:pt x="43" y="267"/>
                      <a:pt x="43" y="267"/>
                    </a:cubicBezTo>
                    <a:lnTo>
                      <a:pt x="43" y="241"/>
                    </a:lnTo>
                    <a:close/>
                  </a:path>
                </a:pathLst>
              </a:custGeom>
              <a:solidFill>
                <a:srgbClr val="00A6DA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Rectangle 46"/>
              <p:cNvSpPr/>
              <p:nvPr/>
            </p:nvSpPr>
            <p:spPr>
              <a:xfrm>
                <a:off x="1114532" y="2112006"/>
                <a:ext cx="1022243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175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0" name="Rectangle 46"/>
              <p:cNvSpPr/>
              <p:nvPr/>
            </p:nvSpPr>
            <p:spPr>
              <a:xfrm>
                <a:off x="1886750" y="2317140"/>
                <a:ext cx="1945477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Institucionales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  <p:grpSp>
          <p:nvGrpSpPr>
            <p:cNvPr id="7" name="Grupo 6"/>
            <p:cNvGrpSpPr/>
            <p:nvPr/>
          </p:nvGrpSpPr>
          <p:grpSpPr>
            <a:xfrm>
              <a:off x="5057522" y="2117417"/>
              <a:ext cx="2976344" cy="760427"/>
              <a:chOff x="432158" y="2858726"/>
              <a:chExt cx="2976344" cy="760427"/>
            </a:xfrm>
          </p:grpSpPr>
          <p:sp>
            <p:nvSpPr>
              <p:cNvPr id="38" name="Freeform 41"/>
              <p:cNvSpPr>
                <a:spLocks noEditPoints="1"/>
              </p:cNvSpPr>
              <p:nvPr/>
            </p:nvSpPr>
            <p:spPr bwMode="auto">
              <a:xfrm>
                <a:off x="432158" y="2858726"/>
                <a:ext cx="634411" cy="616448"/>
              </a:xfrm>
              <a:custGeom>
                <a:avLst/>
                <a:gdLst>
                  <a:gd name="T0" fmla="*/ 2147483647 w 67"/>
                  <a:gd name="T1" fmla="*/ 124018912 h 60"/>
                  <a:gd name="T2" fmla="*/ 2147483647 w 67"/>
                  <a:gd name="T3" fmla="*/ 0 h 60"/>
                  <a:gd name="T4" fmla="*/ 2147483647 w 67"/>
                  <a:gd name="T5" fmla="*/ 0 h 60"/>
                  <a:gd name="T6" fmla="*/ 2147483647 w 67"/>
                  <a:gd name="T7" fmla="*/ 124018912 h 60"/>
                  <a:gd name="T8" fmla="*/ 2147483647 w 67"/>
                  <a:gd name="T9" fmla="*/ 310059138 h 60"/>
                  <a:gd name="T10" fmla="*/ 2147483647 w 67"/>
                  <a:gd name="T11" fmla="*/ 868156039 h 60"/>
                  <a:gd name="T12" fmla="*/ 2147483647 w 67"/>
                  <a:gd name="T13" fmla="*/ 124018912 h 60"/>
                  <a:gd name="T14" fmla="*/ 2147483647 w 67"/>
                  <a:gd name="T15" fmla="*/ 1922344337 h 60"/>
                  <a:gd name="T16" fmla="*/ 2147483647 w 67"/>
                  <a:gd name="T17" fmla="*/ 124018912 h 60"/>
                  <a:gd name="T18" fmla="*/ 1902898002 w 67"/>
                  <a:gd name="T19" fmla="*/ 124018912 h 60"/>
                  <a:gd name="T20" fmla="*/ 122771150 w 67"/>
                  <a:gd name="T21" fmla="*/ 1922344337 h 60"/>
                  <a:gd name="T22" fmla="*/ 122771150 w 67"/>
                  <a:gd name="T23" fmla="*/ 2147483647 h 60"/>
                  <a:gd name="T24" fmla="*/ 245534466 w 67"/>
                  <a:gd name="T25" fmla="*/ 2147483647 h 60"/>
                  <a:gd name="T26" fmla="*/ 429691207 w 67"/>
                  <a:gd name="T27" fmla="*/ 2147483647 h 60"/>
                  <a:gd name="T28" fmla="*/ 2087055172 w 67"/>
                  <a:gd name="T29" fmla="*/ 558097024 h 60"/>
                  <a:gd name="T30" fmla="*/ 2147483647 w 67"/>
                  <a:gd name="T31" fmla="*/ 2147483647 h 60"/>
                  <a:gd name="T32" fmla="*/ 2147483647 w 67"/>
                  <a:gd name="T33" fmla="*/ 2147483647 h 60"/>
                  <a:gd name="T34" fmla="*/ 2147483647 w 67"/>
                  <a:gd name="T35" fmla="*/ 1922344337 h 60"/>
                  <a:gd name="T36" fmla="*/ 552454614 w 67"/>
                  <a:gd name="T37" fmla="*/ 2147483647 h 60"/>
                  <a:gd name="T38" fmla="*/ 552454614 w 67"/>
                  <a:gd name="T39" fmla="*/ 2147483647 h 60"/>
                  <a:gd name="T40" fmla="*/ 797989019 w 67"/>
                  <a:gd name="T41" fmla="*/ 2147483647 h 60"/>
                  <a:gd name="T42" fmla="*/ 1718749157 w 67"/>
                  <a:gd name="T43" fmla="*/ 2147483647 h 60"/>
                  <a:gd name="T44" fmla="*/ 1718749157 w 67"/>
                  <a:gd name="T45" fmla="*/ 2147483647 h 60"/>
                  <a:gd name="T46" fmla="*/ 1780134717 w 67"/>
                  <a:gd name="T47" fmla="*/ 2147483647 h 60"/>
                  <a:gd name="T48" fmla="*/ 2147483647 w 67"/>
                  <a:gd name="T49" fmla="*/ 2147483647 h 60"/>
                  <a:gd name="T50" fmla="*/ 2147483647 w 67"/>
                  <a:gd name="T51" fmla="*/ 2147483647 h 60"/>
                  <a:gd name="T52" fmla="*/ 2147483647 w 67"/>
                  <a:gd name="T53" fmla="*/ 2147483647 h 60"/>
                  <a:gd name="T54" fmla="*/ 2147483647 w 67"/>
                  <a:gd name="T55" fmla="*/ 2147483647 h 60"/>
                  <a:gd name="T56" fmla="*/ 2147483647 w 67"/>
                  <a:gd name="T57" fmla="*/ 2147483647 h 60"/>
                  <a:gd name="T58" fmla="*/ 2147483647 w 67"/>
                  <a:gd name="T59" fmla="*/ 2147483647 h 60"/>
                  <a:gd name="T60" fmla="*/ 2087055172 w 67"/>
                  <a:gd name="T61" fmla="*/ 806142661 h 60"/>
                  <a:gd name="T62" fmla="*/ 552454614 w 67"/>
                  <a:gd name="T63" fmla="*/ 2147483647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7"/>
                  <a:gd name="T97" fmla="*/ 0 h 60"/>
                  <a:gd name="T98" fmla="*/ 67 w 67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7" h="60">
                    <a:moveTo>
                      <a:pt x="53" y="2"/>
                    </a:moveTo>
                    <a:cubicBezTo>
                      <a:pt x="53" y="1"/>
                      <a:pt x="52" y="0"/>
                      <a:pt x="5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4" y="1"/>
                      <a:pt x="44" y="2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53" y="14"/>
                      <a:pt x="53" y="14"/>
                      <a:pt x="53" y="14"/>
                    </a:cubicBezTo>
                    <a:lnTo>
                      <a:pt x="53" y="2"/>
                    </a:lnTo>
                    <a:close/>
                    <a:moveTo>
                      <a:pt x="66" y="31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5" y="0"/>
                      <a:pt x="33" y="0"/>
                      <a:pt x="31" y="2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0" y="33"/>
                      <a:pt x="0" y="35"/>
                      <a:pt x="2" y="36"/>
                    </a:cubicBezTo>
                    <a:cubicBezTo>
                      <a:pt x="2" y="37"/>
                      <a:pt x="3" y="37"/>
                      <a:pt x="4" y="37"/>
                    </a:cubicBezTo>
                    <a:cubicBezTo>
                      <a:pt x="5" y="37"/>
                      <a:pt x="6" y="37"/>
                      <a:pt x="7" y="3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2" y="38"/>
                      <a:pt x="65" y="38"/>
                      <a:pt x="66" y="36"/>
                    </a:cubicBezTo>
                    <a:cubicBezTo>
                      <a:pt x="67" y="35"/>
                      <a:pt x="67" y="33"/>
                      <a:pt x="66" y="31"/>
                    </a:cubicBezTo>
                    <a:close/>
                    <a:moveTo>
                      <a:pt x="9" y="37"/>
                    </a:moveTo>
                    <a:cubicBezTo>
                      <a:pt x="9" y="57"/>
                      <a:pt x="9" y="57"/>
                      <a:pt x="9" y="57"/>
                    </a:cubicBezTo>
                    <a:cubicBezTo>
                      <a:pt x="9" y="59"/>
                      <a:pt x="11" y="60"/>
                      <a:pt x="13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8" y="42"/>
                      <a:pt x="29" y="41"/>
                      <a:pt x="29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9" y="41"/>
                      <a:pt x="39" y="42"/>
                      <a:pt x="39" y="42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7" y="60"/>
                      <a:pt x="58" y="59"/>
                      <a:pt x="58" y="57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4" y="13"/>
                      <a:pt x="34" y="13"/>
                      <a:pt x="34" y="13"/>
                    </a:cubicBez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A6D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"/>
                  <a:ea typeface="ＭＳ Ｐゴシック" pitchFamily="-97" charset="-128"/>
                </a:endParaRPr>
              </a:p>
            </p:txBody>
          </p:sp>
          <p:sp>
            <p:nvSpPr>
              <p:cNvPr id="42" name="Rectangle 46"/>
              <p:cNvSpPr/>
              <p:nvPr/>
            </p:nvSpPr>
            <p:spPr>
              <a:xfrm>
                <a:off x="1056051" y="2908189"/>
                <a:ext cx="951974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26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3" name="Rectangle 46"/>
              <p:cNvSpPr/>
              <p:nvPr/>
            </p:nvSpPr>
            <p:spPr>
              <a:xfrm>
                <a:off x="1716388" y="3095158"/>
                <a:ext cx="1692114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Familiares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</p:grpSp>
      <p:sp>
        <p:nvSpPr>
          <p:cNvPr id="3" name="Rectángulo 2"/>
          <p:cNvSpPr/>
          <p:nvPr/>
        </p:nvSpPr>
        <p:spPr>
          <a:xfrm>
            <a:off x="15151" y="5936549"/>
            <a:ext cx="8229401" cy="430887"/>
          </a:xfrm>
          <a:prstGeom prst="rect">
            <a:avLst/>
          </a:prstGeom>
          <a:solidFill>
            <a:srgbClr val="D2B29B"/>
          </a:solidFill>
        </p:spPr>
        <p:txBody>
          <a:bodyPr wrap="square">
            <a:spAutoFit/>
          </a:bodyPr>
          <a:lstStyle/>
          <a:p>
            <a:pPr>
              <a:defRPr sz="22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201 casos </a:t>
            </a:r>
            <a:r>
              <a:rPr lang="es-ES" dirty="0">
                <a:solidFill>
                  <a:schemeClr val="bg1"/>
                </a:solidFill>
              </a:rPr>
              <a:t>con medidas de acogimiento de emergencia</a:t>
            </a:r>
          </a:p>
        </p:txBody>
      </p:sp>
      <p:sp>
        <p:nvSpPr>
          <p:cNvPr id="3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8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9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ENE-JUN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481101" y="124582"/>
            <a:ext cx="6992925" cy="963379"/>
            <a:chOff x="2481101" y="124582"/>
            <a:chExt cx="6992925" cy="963379"/>
          </a:xfrm>
        </p:grpSpPr>
        <p:sp>
          <p:nvSpPr>
            <p:cNvPr id="47" name="Round Same Side Corner Rectangle 42"/>
            <p:cNvSpPr/>
            <p:nvPr/>
          </p:nvSpPr>
          <p:spPr>
            <a:xfrm rot="5400000" flipH="1">
              <a:off x="3565716" y="-289360"/>
              <a:ext cx="90343" cy="22595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  <p:sp>
          <p:nvSpPr>
            <p:cNvPr id="5" name="Elipse 4"/>
            <p:cNvSpPr/>
            <p:nvPr/>
          </p:nvSpPr>
          <p:spPr>
            <a:xfrm>
              <a:off x="4212947" y="736321"/>
              <a:ext cx="255135" cy="112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3186666" y="124582"/>
              <a:ext cx="4048380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Acogimientos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6633792" y="28485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de emergencia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40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19322</TotalTime>
  <Words>1741</Words>
  <Application>Microsoft Office PowerPoint</Application>
  <PresentationFormat>Doble carta (432 x 279 mm)</PresentationFormat>
  <Paragraphs>340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Clear Sans</vt:lpstr>
      <vt:lpstr>Fira Sans SemiBold Italic</vt:lpstr>
      <vt:lpstr>Gill Sans</vt:lpstr>
      <vt:lpstr>Hiragino Sans GB W3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Laura Lisett Centeno Zavaleta</cp:lastModifiedBy>
  <cp:revision>1001</cp:revision>
  <cp:lastPrinted>2019-05-16T21:38:06Z</cp:lastPrinted>
  <dcterms:created xsi:type="dcterms:W3CDTF">2015-07-24T17:11:36Z</dcterms:created>
  <dcterms:modified xsi:type="dcterms:W3CDTF">2020-08-11T20:45:17Z</dcterms:modified>
</cp:coreProperties>
</file>