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7" r:id="rId3"/>
    <p:sldId id="260" r:id="rId4"/>
    <p:sldId id="263" r:id="rId5"/>
    <p:sldId id="299" r:id="rId6"/>
    <p:sldId id="301" r:id="rId7"/>
    <p:sldId id="300" r:id="rId8"/>
    <p:sldId id="298" r:id="rId9"/>
    <p:sldId id="291" r:id="rId10"/>
    <p:sldId id="289" r:id="rId11"/>
    <p:sldId id="285" r:id="rId12"/>
  </p:sldIdLst>
  <p:sldSz cx="12192000" cy="6858000"/>
  <p:notesSz cx="6858000" cy="9144000"/>
  <p:defaultText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69" d="100"/>
          <a:sy n="69" d="100"/>
        </p:scale>
        <p:origin x="576"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SV"/>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SV"/>
          </a:p>
        </p:txBody>
      </p:sp>
      <p:sp>
        <p:nvSpPr>
          <p:cNvPr id="4" name="Marcador de fecha 3"/>
          <p:cNvSpPr>
            <a:spLocks noGrp="1"/>
          </p:cNvSpPr>
          <p:nvPr>
            <p:ph type="dt" sz="half" idx="10"/>
          </p:nvPr>
        </p:nvSpPr>
        <p:spPr/>
        <p:txBody>
          <a:bodyPr/>
          <a:lstStyle/>
          <a:p>
            <a:fld id="{07D9CDA0-5BCA-42D1-8CE7-82DE3546177B}" type="datetimeFigureOut">
              <a:rPr lang="es-SV" smtClean="0"/>
              <a:t>12/03/2019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2445056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10"/>
          </p:nvPr>
        </p:nvSpPr>
        <p:spPr/>
        <p:txBody>
          <a:bodyPr/>
          <a:lstStyle/>
          <a:p>
            <a:fld id="{07D9CDA0-5BCA-42D1-8CE7-82DE3546177B}" type="datetimeFigureOut">
              <a:rPr lang="es-SV" smtClean="0"/>
              <a:t>12/03/2019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2391253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SV"/>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10"/>
          </p:nvPr>
        </p:nvSpPr>
        <p:spPr/>
        <p:txBody>
          <a:bodyPr/>
          <a:lstStyle/>
          <a:p>
            <a:fld id="{07D9CDA0-5BCA-42D1-8CE7-82DE3546177B}" type="datetimeFigureOut">
              <a:rPr lang="es-SV" smtClean="0"/>
              <a:t>12/03/2019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523677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10"/>
          </p:nvPr>
        </p:nvSpPr>
        <p:spPr/>
        <p:txBody>
          <a:bodyPr/>
          <a:lstStyle/>
          <a:p>
            <a:fld id="{07D9CDA0-5BCA-42D1-8CE7-82DE3546177B}" type="datetimeFigureOut">
              <a:rPr lang="es-SV" smtClean="0"/>
              <a:t>12/03/2019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2967639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SV"/>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07D9CDA0-5BCA-42D1-8CE7-82DE3546177B}" type="datetimeFigureOut">
              <a:rPr lang="es-SV" smtClean="0"/>
              <a:t>12/03/2019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372935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5" name="Marcador de fecha 4"/>
          <p:cNvSpPr>
            <a:spLocks noGrp="1"/>
          </p:cNvSpPr>
          <p:nvPr>
            <p:ph type="dt" sz="half" idx="10"/>
          </p:nvPr>
        </p:nvSpPr>
        <p:spPr/>
        <p:txBody>
          <a:bodyPr/>
          <a:lstStyle/>
          <a:p>
            <a:fld id="{07D9CDA0-5BCA-42D1-8CE7-82DE3546177B}" type="datetimeFigureOut">
              <a:rPr lang="es-SV" smtClean="0"/>
              <a:t>12/03/2019</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1995091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SV"/>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7" name="Marcador de fecha 6"/>
          <p:cNvSpPr>
            <a:spLocks noGrp="1"/>
          </p:cNvSpPr>
          <p:nvPr>
            <p:ph type="dt" sz="half" idx="10"/>
          </p:nvPr>
        </p:nvSpPr>
        <p:spPr/>
        <p:txBody>
          <a:bodyPr/>
          <a:lstStyle/>
          <a:p>
            <a:fld id="{07D9CDA0-5BCA-42D1-8CE7-82DE3546177B}" type="datetimeFigureOut">
              <a:rPr lang="es-SV" smtClean="0"/>
              <a:t>12/03/2019</a:t>
            </a:fld>
            <a:endParaRPr lang="es-SV"/>
          </a:p>
        </p:txBody>
      </p:sp>
      <p:sp>
        <p:nvSpPr>
          <p:cNvPr id="8" name="Marcador de pie de página 7"/>
          <p:cNvSpPr>
            <a:spLocks noGrp="1"/>
          </p:cNvSpPr>
          <p:nvPr>
            <p:ph type="ftr" sz="quarter" idx="11"/>
          </p:nvPr>
        </p:nvSpPr>
        <p:spPr/>
        <p:txBody>
          <a:bodyPr/>
          <a:lstStyle/>
          <a:p>
            <a:endParaRPr lang="es-SV"/>
          </a:p>
        </p:txBody>
      </p:sp>
      <p:sp>
        <p:nvSpPr>
          <p:cNvPr id="9" name="Marcador de número de diapositiva 8"/>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830431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SV"/>
          </a:p>
        </p:txBody>
      </p:sp>
      <p:sp>
        <p:nvSpPr>
          <p:cNvPr id="3" name="Marcador de fecha 2"/>
          <p:cNvSpPr>
            <a:spLocks noGrp="1"/>
          </p:cNvSpPr>
          <p:nvPr>
            <p:ph type="dt" sz="half" idx="10"/>
          </p:nvPr>
        </p:nvSpPr>
        <p:spPr/>
        <p:txBody>
          <a:bodyPr/>
          <a:lstStyle/>
          <a:p>
            <a:fld id="{07D9CDA0-5BCA-42D1-8CE7-82DE3546177B}" type="datetimeFigureOut">
              <a:rPr lang="es-SV" smtClean="0"/>
              <a:t>12/03/2019</a:t>
            </a:fld>
            <a:endParaRPr lang="es-SV"/>
          </a:p>
        </p:txBody>
      </p:sp>
      <p:sp>
        <p:nvSpPr>
          <p:cNvPr id="4" name="Marcador de pie de página 3"/>
          <p:cNvSpPr>
            <a:spLocks noGrp="1"/>
          </p:cNvSpPr>
          <p:nvPr>
            <p:ph type="ftr" sz="quarter" idx="11"/>
          </p:nvPr>
        </p:nvSpPr>
        <p:spPr/>
        <p:txBody>
          <a:bodyPr/>
          <a:lstStyle/>
          <a:p>
            <a:endParaRPr lang="es-SV"/>
          </a:p>
        </p:txBody>
      </p:sp>
      <p:sp>
        <p:nvSpPr>
          <p:cNvPr id="5" name="Marcador de número de diapositiva 4"/>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2426413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7D9CDA0-5BCA-42D1-8CE7-82DE3546177B}" type="datetimeFigureOut">
              <a:rPr lang="es-SV" smtClean="0"/>
              <a:t>12/03/2019</a:t>
            </a:fld>
            <a:endParaRPr lang="es-SV"/>
          </a:p>
        </p:txBody>
      </p:sp>
      <p:sp>
        <p:nvSpPr>
          <p:cNvPr id="3" name="Marcador de pie de página 2"/>
          <p:cNvSpPr>
            <a:spLocks noGrp="1"/>
          </p:cNvSpPr>
          <p:nvPr>
            <p:ph type="ftr" sz="quarter" idx="11"/>
          </p:nvPr>
        </p:nvSpPr>
        <p:spPr/>
        <p:txBody>
          <a:bodyPr/>
          <a:lstStyle/>
          <a:p>
            <a:endParaRPr lang="es-SV"/>
          </a:p>
        </p:txBody>
      </p:sp>
      <p:sp>
        <p:nvSpPr>
          <p:cNvPr id="4" name="Marcador de número de diapositiva 3"/>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2205423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SV"/>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07D9CDA0-5BCA-42D1-8CE7-82DE3546177B}" type="datetimeFigureOut">
              <a:rPr lang="es-SV" smtClean="0"/>
              <a:t>12/03/2019</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1967723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SV"/>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SV"/>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07D9CDA0-5BCA-42D1-8CE7-82DE3546177B}" type="datetimeFigureOut">
              <a:rPr lang="es-SV" smtClean="0"/>
              <a:t>12/03/2019</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C3B62880-E1AC-4F17-860D-451B2355AABC}" type="slidenum">
              <a:rPr lang="es-SV" smtClean="0"/>
              <a:t>‹Nº›</a:t>
            </a:fld>
            <a:endParaRPr lang="es-SV"/>
          </a:p>
        </p:txBody>
      </p:sp>
    </p:spTree>
    <p:extLst>
      <p:ext uri="{BB962C8B-B14F-4D97-AF65-F5344CB8AC3E}">
        <p14:creationId xmlns:p14="http://schemas.microsoft.com/office/powerpoint/2010/main" val="3275247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SV"/>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SV"/>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D9CDA0-5BCA-42D1-8CE7-82DE3546177B}" type="datetimeFigureOut">
              <a:rPr lang="es-SV" smtClean="0"/>
              <a:t>12/03/2019</a:t>
            </a:fld>
            <a:endParaRPr lang="es-SV"/>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SV"/>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B62880-E1AC-4F17-860D-451B2355AABC}" type="slidenum">
              <a:rPr lang="es-SV" smtClean="0"/>
              <a:t>‹Nº›</a:t>
            </a:fld>
            <a:endParaRPr lang="es-SV"/>
          </a:p>
        </p:txBody>
      </p:sp>
    </p:spTree>
    <p:extLst>
      <p:ext uri="{BB962C8B-B14F-4D97-AF65-F5344CB8AC3E}">
        <p14:creationId xmlns:p14="http://schemas.microsoft.com/office/powerpoint/2010/main" val="26400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6.emf"/><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ángulo 4"/>
          <p:cNvSpPr/>
          <p:nvPr/>
        </p:nvSpPr>
        <p:spPr>
          <a:xfrm>
            <a:off x="859173" y="1265720"/>
            <a:ext cx="9241430" cy="2800767"/>
          </a:xfrm>
          <a:prstGeom prst="rect">
            <a:avLst/>
          </a:prstGeom>
        </p:spPr>
        <p:txBody>
          <a:bodyPr wrap="square">
            <a:spAutoFit/>
          </a:bodyPr>
          <a:lstStyle/>
          <a:p>
            <a:pPr algn="ctr"/>
            <a:r>
              <a:rPr lang="es-SV" sz="4400" b="1" dirty="0">
                <a:solidFill>
                  <a:schemeClr val="accent5"/>
                </a:solidFill>
              </a:rPr>
              <a:t>LOGROS Y DESAFÍOS DE LA MESA DE COORDINACIÓN PARA LA PROTECCIÓN Y ATENCIÓN  DE NIÑEZ Y ADOLESCENCIA MIGRANTE. </a:t>
            </a:r>
          </a:p>
        </p:txBody>
      </p:sp>
      <p:pic>
        <p:nvPicPr>
          <p:cNvPr id="6" name="Imagen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7"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80499" y="143524"/>
            <a:ext cx="1081454" cy="721284"/>
          </a:xfrm>
          <a:prstGeom prst="rect">
            <a:avLst/>
          </a:prstGeom>
        </p:spPr>
      </p:pic>
      <p:sp>
        <p:nvSpPr>
          <p:cNvPr id="8" name="Subtítulo 2"/>
          <p:cNvSpPr txBox="1">
            <a:spLocks/>
          </p:cNvSpPr>
          <p:nvPr/>
        </p:nvSpPr>
        <p:spPr>
          <a:xfrm>
            <a:off x="244494" y="4995412"/>
            <a:ext cx="10165597" cy="1323326"/>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s-SV" sz="2000" b="1" dirty="0">
              <a:solidFill>
                <a:schemeClr val="tx2">
                  <a:lumMod val="75000"/>
                </a:schemeClr>
              </a:solidFill>
            </a:endParaRPr>
          </a:p>
          <a:p>
            <a:pPr marL="0" indent="0">
              <a:lnSpc>
                <a:spcPct val="100000"/>
              </a:lnSpc>
              <a:spcBef>
                <a:spcPts val="0"/>
              </a:spcBef>
              <a:buNone/>
            </a:pPr>
            <a:r>
              <a:rPr lang="es-SV" sz="2000" b="1" dirty="0">
                <a:solidFill>
                  <a:schemeClr val="accent5">
                    <a:lumMod val="75000"/>
                  </a:schemeClr>
                </a:solidFill>
              </a:rPr>
              <a:t>Consejo Nacional de la Niñez y de la Adolescencia</a:t>
            </a:r>
          </a:p>
          <a:p>
            <a:pPr marL="0" indent="0" algn="r">
              <a:lnSpc>
                <a:spcPct val="100000"/>
              </a:lnSpc>
              <a:spcBef>
                <a:spcPts val="0"/>
              </a:spcBef>
              <a:buNone/>
            </a:pPr>
            <a:r>
              <a:rPr lang="es-SV" sz="2000" b="1" dirty="0">
                <a:solidFill>
                  <a:schemeClr val="accent5">
                    <a:lumMod val="75000"/>
                  </a:schemeClr>
                </a:solidFill>
              </a:rPr>
              <a:t>(CONNA</a:t>
            </a:r>
            <a:r>
              <a:rPr lang="es-SV" sz="2000" b="1" dirty="0">
                <a:solidFill>
                  <a:srgbClr val="7030A0"/>
                </a:solidFill>
              </a:rPr>
              <a:t>)													</a:t>
            </a:r>
            <a:r>
              <a:rPr lang="es-SV" sz="2000" b="1" dirty="0">
                <a:solidFill>
                  <a:schemeClr val="accent5"/>
                </a:solidFill>
              </a:rPr>
              <a:t>Enero 2019. </a:t>
            </a:r>
          </a:p>
          <a:p>
            <a:pPr>
              <a:lnSpc>
                <a:spcPct val="100000"/>
              </a:lnSpc>
              <a:spcBef>
                <a:spcPts val="0"/>
              </a:spcBef>
            </a:pPr>
            <a:endParaRPr lang="es-SV" sz="2000" b="1" dirty="0">
              <a:solidFill>
                <a:schemeClr val="tx2">
                  <a:lumMod val="75000"/>
                </a:schemeClr>
              </a:solidFill>
            </a:endParaRPr>
          </a:p>
          <a:p>
            <a:pPr marL="0" indent="0" algn="r">
              <a:lnSpc>
                <a:spcPct val="100000"/>
              </a:lnSpc>
              <a:spcBef>
                <a:spcPts val="0"/>
              </a:spcBef>
              <a:buNone/>
            </a:pPr>
            <a:endParaRPr lang="es-SV" sz="2000" b="1" dirty="0">
              <a:solidFill>
                <a:schemeClr val="accent5">
                  <a:lumMod val="75000"/>
                </a:schemeClr>
              </a:solidFill>
            </a:endParaRPr>
          </a:p>
        </p:txBody>
      </p:sp>
    </p:spTree>
    <p:extLst>
      <p:ext uri="{BB962C8B-B14F-4D97-AF65-F5344CB8AC3E}">
        <p14:creationId xmlns:p14="http://schemas.microsoft.com/office/powerpoint/2010/main" val="3257027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79" y="15426"/>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93" y="112004"/>
            <a:ext cx="750303" cy="752804"/>
          </a:xfrm>
          <a:prstGeom prst="rect">
            <a:avLst/>
          </a:prstGeom>
        </p:spPr>
      </p:pic>
      <p:pic>
        <p:nvPicPr>
          <p:cNvPr id="7"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80499" y="143524"/>
            <a:ext cx="1081454" cy="721284"/>
          </a:xfrm>
          <a:prstGeom prst="rect">
            <a:avLst/>
          </a:prstGeom>
        </p:spPr>
      </p:pic>
      <p:sp>
        <p:nvSpPr>
          <p:cNvPr id="9" name="Subtítulo 2"/>
          <p:cNvSpPr txBox="1">
            <a:spLocks/>
          </p:cNvSpPr>
          <p:nvPr/>
        </p:nvSpPr>
        <p:spPr>
          <a:xfrm>
            <a:off x="1618810" y="349047"/>
            <a:ext cx="8954379" cy="5157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SV" sz="2200" b="1" dirty="0">
                <a:solidFill>
                  <a:schemeClr val="accent5">
                    <a:lumMod val="75000"/>
                  </a:schemeClr>
                </a:solidFill>
              </a:rPr>
              <a:t>III. DESAFÍOS PARA LA PROTECCIÓN Y ATENCIÓN DE NIÑEZ Y ADOLESCENCIA MIGRANTE EN EL 2019. </a:t>
            </a:r>
          </a:p>
          <a:p>
            <a:endParaRPr lang="es-SV" b="1" dirty="0">
              <a:solidFill>
                <a:schemeClr val="accent5">
                  <a:lumMod val="75000"/>
                </a:schemeClr>
              </a:solidFill>
            </a:endParaRPr>
          </a:p>
          <a:p>
            <a:endParaRPr lang="es-SV" dirty="0">
              <a:solidFill>
                <a:schemeClr val="accent5">
                  <a:lumMod val="75000"/>
                </a:schemeClr>
              </a:solidFill>
            </a:endParaRPr>
          </a:p>
        </p:txBody>
      </p:sp>
      <p:sp>
        <p:nvSpPr>
          <p:cNvPr id="5" name="Rectángulo 4"/>
          <p:cNvSpPr/>
          <p:nvPr/>
        </p:nvSpPr>
        <p:spPr>
          <a:xfrm>
            <a:off x="2874190" y="1129290"/>
            <a:ext cx="9144000" cy="5509200"/>
          </a:xfrm>
          <a:prstGeom prst="rect">
            <a:avLst/>
          </a:prstGeom>
        </p:spPr>
        <p:txBody>
          <a:bodyPr wrap="square">
            <a:spAutoFit/>
          </a:bodyPr>
          <a:lstStyle/>
          <a:p>
            <a:pPr algn="just"/>
            <a:r>
              <a:rPr lang="es-SV" sz="2200" dirty="0"/>
              <a:t>El CONNA seguirá conduciendo la mesa de niñez y adolescencia migrante con el propósito de realizar acciones articuladas y coordinadas  interinstitucionalmente para la protección y atención NNA migrantes.</a:t>
            </a:r>
          </a:p>
          <a:p>
            <a:pPr algn="just"/>
            <a:endParaRPr lang="es-SV" sz="2200" dirty="0"/>
          </a:p>
          <a:p>
            <a:pPr algn="just"/>
            <a:r>
              <a:rPr lang="es-SV" sz="2200" dirty="0"/>
              <a:t>Las nuevas modalidades de migración de personas implica replantear los protocolos, rutas y planes que se han utilizado y continuar con la coordinación.</a:t>
            </a:r>
          </a:p>
          <a:p>
            <a:pPr algn="just"/>
            <a:endParaRPr lang="es-SV" sz="2200" dirty="0"/>
          </a:p>
          <a:p>
            <a:pPr algn="just"/>
            <a:r>
              <a:rPr lang="es-SV" sz="2200" dirty="0"/>
              <a:t>Impulsar la promoción y creación de programas específicos para el apoyo socio familiar a niñez y adolescencia migrante que retorna.</a:t>
            </a:r>
          </a:p>
          <a:p>
            <a:pPr algn="just"/>
            <a:r>
              <a:rPr lang="es-SV" sz="2200" dirty="0"/>
              <a:t> </a:t>
            </a:r>
          </a:p>
          <a:p>
            <a:pPr algn="just"/>
            <a:r>
              <a:rPr lang="es-SV" sz="2200" dirty="0"/>
              <a:t>Lograr institucionalizar el enfoque de derechos humanos de niñez y adolescencia, para que sea un eje transversal en todas las etapas de atención.</a:t>
            </a:r>
          </a:p>
          <a:p>
            <a:pPr algn="just"/>
            <a:endParaRPr lang="es-SV" sz="2200" dirty="0"/>
          </a:p>
          <a:p>
            <a:pPr algn="just"/>
            <a:r>
              <a:rPr lang="es-SV" sz="2200" dirty="0"/>
              <a:t>Buscar el fortalecimiento del talento humano de las y los operadores que atienden y protegen los derechos de niñez y adolescencia migrante.</a:t>
            </a:r>
          </a:p>
          <a:p>
            <a:pPr marL="342900" lvl="0" indent="-342900" algn="just">
              <a:buFont typeface="Arial" panose="020B0604020202020204" pitchFamily="34" charset="0"/>
              <a:buChar char="•"/>
            </a:pPr>
            <a:endParaRPr lang="es-SV" sz="2200" dirty="0"/>
          </a:p>
        </p:txBody>
      </p:sp>
      <p:pic>
        <p:nvPicPr>
          <p:cNvPr id="8" name="Imagen 7">
            <a:extLst>
              <a:ext uri="{FF2B5EF4-FFF2-40B4-BE49-F238E27FC236}">
                <a16:creationId xmlns:a16="http://schemas.microsoft.com/office/drawing/2014/main" id="{ED1C5F29-C9F0-4A3D-BDAE-C9011C547DEA}"/>
              </a:ext>
            </a:extLst>
          </p:cNvPr>
          <p:cNvPicPr>
            <a:picLocks noChangeAspect="1"/>
          </p:cNvPicPr>
          <p:nvPr/>
        </p:nvPicPr>
        <p:blipFill rotWithShape="1">
          <a:blip r:embed="rId5"/>
          <a:srcRect b="6531"/>
          <a:stretch/>
        </p:blipFill>
        <p:spPr>
          <a:xfrm>
            <a:off x="307053" y="2068065"/>
            <a:ext cx="2401114" cy="2548836"/>
          </a:xfrm>
          <a:prstGeom prst="rect">
            <a:avLst/>
          </a:prstGeom>
        </p:spPr>
      </p:pic>
    </p:spTree>
    <p:extLst>
      <p:ext uri="{BB962C8B-B14F-4D97-AF65-F5344CB8AC3E}">
        <p14:creationId xmlns:p14="http://schemas.microsoft.com/office/powerpoint/2010/main" val="1518515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7"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80499" y="143524"/>
            <a:ext cx="1081454" cy="721284"/>
          </a:xfrm>
          <a:prstGeom prst="rect">
            <a:avLst/>
          </a:prstGeom>
        </p:spPr>
      </p:pic>
      <p:sp>
        <p:nvSpPr>
          <p:cNvPr id="8" name="Marcador de contenido 2"/>
          <p:cNvSpPr txBox="1">
            <a:spLocks/>
          </p:cNvSpPr>
          <p:nvPr/>
        </p:nvSpPr>
        <p:spPr>
          <a:xfrm>
            <a:off x="838200" y="1825625"/>
            <a:ext cx="10515600"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s-SV" sz="6000" b="1" dirty="0"/>
          </a:p>
          <a:p>
            <a:r>
              <a:rPr lang="es-SV" sz="6000" b="1" dirty="0"/>
              <a:t>GRACIAS!!!!</a:t>
            </a:r>
          </a:p>
        </p:txBody>
      </p:sp>
    </p:spTree>
    <p:extLst>
      <p:ext uri="{BB962C8B-B14F-4D97-AF65-F5344CB8AC3E}">
        <p14:creationId xmlns:p14="http://schemas.microsoft.com/office/powerpoint/2010/main" val="221900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60" y="1364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28983" y="143524"/>
            <a:ext cx="1081454" cy="721284"/>
          </a:xfrm>
          <a:prstGeom prst="rect">
            <a:avLst/>
          </a:prstGeom>
        </p:spPr>
      </p:pic>
      <p:sp>
        <p:nvSpPr>
          <p:cNvPr id="7" name="CuadroTexto 6"/>
          <p:cNvSpPr txBox="1"/>
          <p:nvPr/>
        </p:nvSpPr>
        <p:spPr>
          <a:xfrm>
            <a:off x="450761" y="972642"/>
            <a:ext cx="11075831" cy="1046440"/>
          </a:xfrm>
          <a:prstGeom prst="rect">
            <a:avLst/>
          </a:prstGeom>
          <a:noFill/>
        </p:spPr>
        <p:txBody>
          <a:bodyPr wrap="square" rtlCol="0">
            <a:spAutoFit/>
          </a:bodyPr>
          <a:lstStyle/>
          <a:p>
            <a:pPr algn="just"/>
            <a:endParaRPr lang="es-SV" sz="1400" i="1" dirty="0">
              <a:solidFill>
                <a:prstClr val="black"/>
              </a:solidFill>
            </a:endParaRPr>
          </a:p>
          <a:p>
            <a:pPr algn="just"/>
            <a:endParaRPr lang="es-SV" sz="2400" dirty="0">
              <a:solidFill>
                <a:prstClr val="black"/>
              </a:solidFill>
            </a:endParaRPr>
          </a:p>
          <a:p>
            <a:pPr algn="just"/>
            <a:endParaRPr lang="es-SV" sz="2400" dirty="0">
              <a:solidFill>
                <a:prstClr val="black"/>
              </a:solidFill>
            </a:endParaRPr>
          </a:p>
        </p:txBody>
      </p:sp>
      <p:sp>
        <p:nvSpPr>
          <p:cNvPr id="8" name="CuadroTexto 7"/>
          <p:cNvSpPr txBox="1"/>
          <p:nvPr/>
        </p:nvSpPr>
        <p:spPr>
          <a:xfrm>
            <a:off x="1817918" y="504166"/>
            <a:ext cx="7967528" cy="584775"/>
          </a:xfrm>
          <a:prstGeom prst="rect">
            <a:avLst/>
          </a:prstGeom>
          <a:noFill/>
        </p:spPr>
        <p:txBody>
          <a:bodyPr wrap="square" rtlCol="0">
            <a:spAutoFit/>
          </a:bodyPr>
          <a:lstStyle/>
          <a:p>
            <a:pPr lvl="0"/>
            <a:r>
              <a:rPr lang="es-SV" sz="3200" b="1" dirty="0">
                <a:solidFill>
                  <a:schemeClr val="accent5">
                    <a:lumMod val="75000"/>
                  </a:schemeClr>
                </a:solidFill>
              </a:rPr>
              <a:t>I. ANTECEDENTES</a:t>
            </a:r>
          </a:p>
        </p:txBody>
      </p:sp>
      <p:sp>
        <p:nvSpPr>
          <p:cNvPr id="9" name="Rectángulo 8"/>
          <p:cNvSpPr/>
          <p:nvPr/>
        </p:nvSpPr>
        <p:spPr>
          <a:xfrm>
            <a:off x="787545" y="1335380"/>
            <a:ext cx="10931857" cy="4401205"/>
          </a:xfrm>
          <a:prstGeom prst="rect">
            <a:avLst/>
          </a:prstGeom>
        </p:spPr>
        <p:txBody>
          <a:bodyPr wrap="square">
            <a:spAutoFit/>
          </a:bodyPr>
          <a:lstStyle/>
          <a:p>
            <a:pPr algn="just"/>
            <a:r>
              <a:rPr lang="es-SV" sz="2800" dirty="0">
                <a:solidFill>
                  <a:prstClr val="black"/>
                </a:solidFill>
              </a:rPr>
              <a:t>En enero de 2014, se constituye formalmente la Mesa de Coordinación, elaborando un plan de trabajo y en el cual se visibilizó la necesidad de elaborar un protocolo interinstitucional. </a:t>
            </a:r>
          </a:p>
          <a:p>
            <a:pPr algn="just"/>
            <a:endParaRPr lang="es-SV" sz="2800" dirty="0">
              <a:solidFill>
                <a:prstClr val="black"/>
              </a:solidFill>
            </a:endParaRPr>
          </a:p>
          <a:p>
            <a:pPr algn="just"/>
            <a:r>
              <a:rPr lang="es-SV" sz="2800" dirty="0">
                <a:solidFill>
                  <a:prstClr val="black"/>
                </a:solidFill>
              </a:rPr>
              <a:t>No obstante esto, debido a la crisis surgida en el mes de julio 2014, la mesa reorganizó sus actividades para responder a dicha crisis y con los insumos obtenidos y acuerdos de reunión alcanzados, se elaboró la cartilla de ruta de atención, en ese mismo mes. Además, se dispuso por parte del CONNA, ISNA designar personal de equipo técnico durante el retorno en la Dirección de Atención al Migrante.</a:t>
            </a:r>
          </a:p>
        </p:txBody>
      </p:sp>
    </p:spTree>
    <p:extLst>
      <p:ext uri="{BB962C8B-B14F-4D97-AF65-F5344CB8AC3E}">
        <p14:creationId xmlns:p14="http://schemas.microsoft.com/office/powerpoint/2010/main" val="2071562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16104" y="159284"/>
            <a:ext cx="1081454" cy="721284"/>
          </a:xfrm>
          <a:prstGeom prst="rect">
            <a:avLst/>
          </a:prstGeom>
        </p:spPr>
      </p:pic>
      <p:sp>
        <p:nvSpPr>
          <p:cNvPr id="7" name="Subtítulo 4"/>
          <p:cNvSpPr txBox="1">
            <a:spLocks/>
          </p:cNvSpPr>
          <p:nvPr/>
        </p:nvSpPr>
        <p:spPr>
          <a:xfrm>
            <a:off x="395784" y="1170373"/>
            <a:ext cx="7586611" cy="45686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SV" b="1" dirty="0">
                <a:solidFill>
                  <a:schemeClr val="accent5">
                    <a:lumMod val="75000"/>
                  </a:schemeClr>
                </a:solidFill>
              </a:rPr>
              <a:t>II. AVANCES</a:t>
            </a:r>
          </a:p>
          <a:p>
            <a:pPr marL="0" lvl="0" indent="0" algn="just">
              <a:buNone/>
            </a:pPr>
            <a:r>
              <a:rPr lang="es-SV" b="1" dirty="0">
                <a:solidFill>
                  <a:srgbClr val="00B0F0"/>
                </a:solidFill>
              </a:rPr>
              <a:t>EN 2017</a:t>
            </a:r>
            <a:r>
              <a:rPr lang="es-SV" b="1" dirty="0">
                <a:solidFill>
                  <a:prstClr val="black"/>
                </a:solidFill>
              </a:rPr>
              <a:t> </a:t>
            </a:r>
          </a:p>
          <a:p>
            <a:pPr marL="0" indent="0" algn="just">
              <a:buNone/>
            </a:pPr>
            <a:r>
              <a:rPr lang="es-SV" dirty="0"/>
              <a:t>Con el objetivo de establecer e implementar procedimientos interinstitucionales de actuación, eficaces y eficientes para la recepción, protección y atención de niñas, niños y adolescentes, en abril de 2017, se presentó oficialmente el Protocolo de Protección y Atención de Niñez y Adolescencia Migrante Salvadoreña y se inició la socialización del mismo con diversos operadores a nivel nacional.</a:t>
            </a:r>
            <a:endParaRPr lang="es-SV" sz="2400" dirty="0">
              <a:solidFill>
                <a:prstClr val="black"/>
              </a:solidFill>
            </a:endParaRPr>
          </a:p>
        </p:txBody>
      </p:sp>
      <p:pic>
        <p:nvPicPr>
          <p:cNvPr id="9" name="Imagen 8">
            <a:extLst>
              <a:ext uri="{FF2B5EF4-FFF2-40B4-BE49-F238E27FC236}">
                <a16:creationId xmlns:a16="http://schemas.microsoft.com/office/drawing/2014/main" id="{A623AF70-1235-41A0-9BE6-E50A3806F09D}"/>
              </a:ext>
            </a:extLst>
          </p:cNvPr>
          <p:cNvPicPr>
            <a:picLocks noChangeAspect="1"/>
          </p:cNvPicPr>
          <p:nvPr/>
        </p:nvPicPr>
        <p:blipFill>
          <a:blip r:embed="rId5"/>
          <a:stretch>
            <a:fillRect/>
          </a:stretch>
        </p:blipFill>
        <p:spPr>
          <a:xfrm>
            <a:off x="8575081" y="1570152"/>
            <a:ext cx="3048000" cy="3943350"/>
          </a:xfrm>
          <a:prstGeom prst="rect">
            <a:avLst/>
          </a:prstGeom>
          <a:ln>
            <a:solidFill>
              <a:schemeClr val="tx1"/>
            </a:solidFill>
          </a:ln>
        </p:spPr>
      </p:pic>
    </p:spTree>
    <p:extLst>
      <p:ext uri="{BB962C8B-B14F-4D97-AF65-F5344CB8AC3E}">
        <p14:creationId xmlns:p14="http://schemas.microsoft.com/office/powerpoint/2010/main" val="1828784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1710" y="159284"/>
            <a:ext cx="1081454" cy="721284"/>
          </a:xfrm>
          <a:prstGeom prst="rect">
            <a:avLst/>
          </a:prstGeom>
        </p:spPr>
      </p:pic>
      <p:sp>
        <p:nvSpPr>
          <p:cNvPr id="8" name="Rectángulo 7"/>
          <p:cNvSpPr/>
          <p:nvPr/>
        </p:nvSpPr>
        <p:spPr>
          <a:xfrm>
            <a:off x="371061" y="959425"/>
            <a:ext cx="8342528" cy="5201424"/>
          </a:xfrm>
          <a:prstGeom prst="rect">
            <a:avLst/>
          </a:prstGeom>
        </p:spPr>
        <p:txBody>
          <a:bodyPr wrap="square">
            <a:spAutoFit/>
          </a:bodyPr>
          <a:lstStyle/>
          <a:p>
            <a:pPr lvl="0" algn="just"/>
            <a:r>
              <a:rPr lang="es-SV" sz="2400" b="1" dirty="0">
                <a:solidFill>
                  <a:srgbClr val="00B0F0"/>
                </a:solidFill>
              </a:rPr>
              <a:t>EN 2018 </a:t>
            </a:r>
          </a:p>
          <a:p>
            <a:pPr lvl="0" algn="just"/>
            <a:r>
              <a:rPr lang="es-SV" sz="2200" dirty="0">
                <a:solidFill>
                  <a:srgbClr val="000000"/>
                </a:solidFill>
                <a:latin typeface="Calibri" panose="020F0502020204030204" pitchFamily="34" charset="0"/>
                <a:ea typeface="Calibri" panose="020F0502020204030204" pitchFamily="34" charset="0"/>
                <a:cs typeface="Verdana" panose="020B0604030504040204" pitchFamily="34" charset="0"/>
              </a:rPr>
              <a:t>Se inician esfuerzos interinstitucionales para construir la </a:t>
            </a:r>
            <a:r>
              <a:rPr lang="es-SV" sz="2200" b="1" i="1" dirty="0">
                <a:solidFill>
                  <a:srgbClr val="000000"/>
                </a:solidFill>
                <a:latin typeface="Calibri" panose="020F0502020204030204" pitchFamily="34" charset="0"/>
                <a:ea typeface="Calibri" panose="020F0502020204030204" pitchFamily="34" charset="0"/>
                <a:cs typeface="Verdana" panose="020B0604030504040204" pitchFamily="34" charset="0"/>
              </a:rPr>
              <a:t>Sub ruta para la atención y protección de niñas, niños o adolescentes que pudieran estar en riesgo al regresar a su lugar de origen o residencia habitual, </a:t>
            </a:r>
            <a:r>
              <a:rPr lang="es-SV" sz="2200" i="1" dirty="0">
                <a:solidFill>
                  <a:srgbClr val="000000"/>
                </a:solidFill>
                <a:latin typeface="Calibri" panose="020F0502020204030204" pitchFamily="34" charset="0"/>
                <a:ea typeface="Calibri" panose="020F0502020204030204" pitchFamily="34" charset="0"/>
                <a:cs typeface="Verdana" panose="020B0604030504040204" pitchFamily="34" charset="0"/>
              </a:rPr>
              <a:t>que actualmente se encuentra en fase de revisión.</a:t>
            </a:r>
          </a:p>
          <a:p>
            <a:pPr lvl="0" algn="just"/>
            <a:endParaRPr lang="es-SV" sz="2200" b="1" i="1" dirty="0">
              <a:solidFill>
                <a:srgbClr val="000000"/>
              </a:solidFill>
              <a:latin typeface="Calibri" panose="020F0502020204030204" pitchFamily="34" charset="0"/>
              <a:ea typeface="Calibri" panose="020F0502020204030204" pitchFamily="34" charset="0"/>
              <a:cs typeface="Verdana" panose="020B0604030504040204" pitchFamily="34" charset="0"/>
            </a:endParaRPr>
          </a:p>
          <a:p>
            <a:pPr lvl="0" algn="just"/>
            <a:r>
              <a:rPr lang="es-ES" sz="2200" dirty="0">
                <a:latin typeface="Calibri" panose="020F0502020204030204" pitchFamily="34" charset="0"/>
                <a:ea typeface="Calibri" panose="020F0502020204030204" pitchFamily="34" charset="0"/>
                <a:cs typeface="Calibri" panose="020F0502020204030204" pitchFamily="34" charset="0"/>
              </a:rPr>
              <a:t>El Protocolo lista un total de </a:t>
            </a:r>
            <a:r>
              <a:rPr lang="es-ES" sz="2200" b="1" dirty="0">
                <a:latin typeface="Calibri" panose="020F0502020204030204" pitchFamily="34" charset="0"/>
                <a:ea typeface="Calibri" panose="020F0502020204030204" pitchFamily="34" charset="0"/>
                <a:cs typeface="Calibri" panose="020F0502020204030204" pitchFamily="34" charset="0"/>
              </a:rPr>
              <a:t>10 perfiles </a:t>
            </a:r>
            <a:r>
              <a:rPr lang="es-ES" sz="2200" dirty="0">
                <a:latin typeface="Calibri" panose="020F0502020204030204" pitchFamily="34" charset="0"/>
                <a:ea typeface="Calibri" panose="020F0502020204030204" pitchFamily="34" charset="0"/>
                <a:cs typeface="Calibri" panose="020F0502020204030204" pitchFamily="34" charset="0"/>
              </a:rPr>
              <a:t>de niñas, niños y adolescentes en situación de vulnerabilidad que fueron construidos con base en Lineamientos de la Conferencia Regional sobre Migración (CRM).</a:t>
            </a:r>
          </a:p>
          <a:p>
            <a:pPr lvl="0" algn="just"/>
            <a:endParaRPr lang="es-ES" sz="2200" dirty="0">
              <a:latin typeface="Calibri" panose="020F0502020204030204" pitchFamily="34" charset="0"/>
              <a:ea typeface="Calibri" panose="020F0502020204030204" pitchFamily="34" charset="0"/>
              <a:cs typeface="Calibri" panose="020F0502020204030204" pitchFamily="34" charset="0"/>
            </a:endParaRPr>
          </a:p>
          <a:p>
            <a:pPr algn="just"/>
            <a:r>
              <a:rPr lang="es-ES" sz="2200" dirty="0">
                <a:latin typeface="Calibri" panose="020F0502020204030204" pitchFamily="34" charset="0"/>
                <a:ea typeface="Calibri" panose="020F0502020204030204" pitchFamily="34" charset="0"/>
                <a:cs typeface="Calibri" panose="020F0502020204030204" pitchFamily="34" charset="0"/>
              </a:rPr>
              <a:t>La Sub ruta, obedece al perfil 4 del protocolo, y procura dar respuesta a los casos de niñas, niños y adolescentes que no pueden regresar a su lugar de residencia u origen, </a:t>
            </a:r>
            <a:r>
              <a:rPr lang="es-ES" sz="2200" dirty="0"/>
              <a:t>fue construida de forma participativa con personal de las instituciones que intervienen en el proceso de retorno con el apoyo técnico de ACNUR</a:t>
            </a:r>
            <a:endParaRPr lang="es-SV" sz="2200" b="1" dirty="0">
              <a:latin typeface="Calibri" panose="020F0502020204030204" pitchFamily="34" charset="0"/>
              <a:ea typeface="Calibri" panose="020F0502020204030204" pitchFamily="34" charset="0"/>
              <a:cs typeface="Calibri" panose="020F0502020204030204" pitchFamily="34" charset="0"/>
            </a:endParaRPr>
          </a:p>
        </p:txBody>
      </p:sp>
      <p:pic>
        <p:nvPicPr>
          <p:cNvPr id="11" name="Imagen 10">
            <a:extLst>
              <a:ext uri="{FF2B5EF4-FFF2-40B4-BE49-F238E27FC236}">
                <a16:creationId xmlns:a16="http://schemas.microsoft.com/office/drawing/2014/main" id="{98743A8D-C965-45C1-B773-6EB88A87FAC7}"/>
              </a:ext>
            </a:extLst>
          </p:cNvPr>
          <p:cNvPicPr>
            <a:picLocks noChangeAspect="1"/>
          </p:cNvPicPr>
          <p:nvPr/>
        </p:nvPicPr>
        <p:blipFill>
          <a:blip r:embed="rId5"/>
          <a:stretch>
            <a:fillRect/>
          </a:stretch>
        </p:blipFill>
        <p:spPr>
          <a:xfrm>
            <a:off x="8875785" y="1975775"/>
            <a:ext cx="3154019" cy="29064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964819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1710" y="159284"/>
            <a:ext cx="1081454" cy="721284"/>
          </a:xfrm>
          <a:prstGeom prst="rect">
            <a:avLst/>
          </a:prstGeom>
        </p:spPr>
      </p:pic>
      <p:sp>
        <p:nvSpPr>
          <p:cNvPr id="8" name="Rectángulo 7"/>
          <p:cNvSpPr/>
          <p:nvPr/>
        </p:nvSpPr>
        <p:spPr>
          <a:xfrm>
            <a:off x="371061" y="959425"/>
            <a:ext cx="8342528" cy="5740033"/>
          </a:xfrm>
          <a:prstGeom prst="rect">
            <a:avLst/>
          </a:prstGeom>
        </p:spPr>
        <p:txBody>
          <a:bodyPr wrap="square">
            <a:spAutoFit/>
          </a:bodyPr>
          <a:lstStyle/>
          <a:p>
            <a:pPr lvl="0" algn="just"/>
            <a:r>
              <a:rPr lang="es-SV" sz="2400" b="1" dirty="0">
                <a:solidFill>
                  <a:srgbClr val="00B0F0"/>
                </a:solidFill>
              </a:rPr>
              <a:t>EN 2018 </a:t>
            </a:r>
          </a:p>
          <a:p>
            <a:pPr lvl="0" algn="just"/>
            <a:endParaRPr lang="es-SV" sz="2300" b="1" dirty="0">
              <a:solidFill>
                <a:srgbClr val="00B0F0"/>
              </a:solidFill>
            </a:endParaRPr>
          </a:p>
          <a:p>
            <a:pPr algn="just"/>
            <a:r>
              <a:rPr lang="es-SV" sz="2300" dirty="0">
                <a:solidFill>
                  <a:srgbClr val="000000"/>
                </a:solidFill>
                <a:latin typeface="Calibri" panose="020F0502020204030204" pitchFamily="34" charset="0"/>
                <a:ea typeface="Calibri" panose="020F0502020204030204" pitchFamily="34" charset="0"/>
                <a:cs typeface="Verdana" panose="020B0604030504040204" pitchFamily="34" charset="0"/>
              </a:rPr>
              <a:t>Se inician esfuerzos para la elaboración de </a:t>
            </a:r>
            <a:r>
              <a:rPr lang="es-SV" sz="2300" dirty="0">
                <a:solidFill>
                  <a:srgbClr val="000000"/>
                </a:solidFill>
                <a:ea typeface="Calibri" panose="020F0502020204030204" pitchFamily="34" charset="0"/>
                <a:cs typeface="Verdana" panose="020B0604030504040204" pitchFamily="34" charset="0"/>
              </a:rPr>
              <a:t>la </a:t>
            </a:r>
            <a:r>
              <a:rPr lang="es-SV" sz="2300" b="1" dirty="0">
                <a:solidFill>
                  <a:srgbClr val="000000"/>
                </a:solidFill>
                <a:ea typeface="Calibri" panose="020F0502020204030204" pitchFamily="34" charset="0"/>
                <a:cs typeface="Verdana" panose="020B0604030504040204" pitchFamily="34" charset="0"/>
              </a:rPr>
              <a:t>R</a:t>
            </a:r>
            <a:r>
              <a:rPr lang="es-SV" sz="2300" b="1" dirty="0"/>
              <a:t>uta interinstitucional para la atención y protección de niñas, niños y adolescentes migrantes identificados en el territorio nacional especialmente en zona fronteriza, </a:t>
            </a:r>
            <a:r>
              <a:rPr lang="es-SV" sz="2300" dirty="0"/>
              <a:t>que pretende implementar procedimientos de actuación interinstitucional para la identificación, atención y protección a las niñas, niños y adolescentes migrantes en situación de riesgo en el territorio nacional, principalmente en las zonas fronterizas.</a:t>
            </a:r>
          </a:p>
          <a:p>
            <a:pPr lvl="0" algn="just"/>
            <a:r>
              <a:rPr lang="es-SV" sz="2300" dirty="0">
                <a:solidFill>
                  <a:srgbClr val="000000"/>
                </a:solidFill>
                <a:latin typeface="Calibri" panose="020F0502020204030204" pitchFamily="34" charset="0"/>
                <a:ea typeface="Calibri" panose="020F0502020204030204" pitchFamily="34" charset="0"/>
                <a:cs typeface="Verdana" panose="020B0604030504040204" pitchFamily="34" charset="0"/>
              </a:rPr>
              <a:t> </a:t>
            </a:r>
          </a:p>
          <a:p>
            <a:pPr lvl="0" algn="just"/>
            <a:r>
              <a:rPr lang="es-SV" sz="2300" dirty="0">
                <a:solidFill>
                  <a:srgbClr val="000000"/>
                </a:solidFill>
                <a:latin typeface="Calibri" panose="020F0502020204030204" pitchFamily="34" charset="0"/>
                <a:ea typeface="Calibri" panose="020F0502020204030204" pitchFamily="34" charset="0"/>
                <a:cs typeface="Verdana" panose="020B0604030504040204" pitchFamily="34" charset="0"/>
              </a:rPr>
              <a:t>La referida ruta, responde al procedimiento especial identificado en el protocolo, para dar una respuesta integral y con procedimientos claros a las niñas, niños y adolescentes migrantes en situación de vulnerabilidad identificados dentro del territorio nacional.</a:t>
            </a:r>
            <a:endParaRPr lang="es-SV" sz="2300" b="1" i="1" dirty="0">
              <a:solidFill>
                <a:srgbClr val="000000"/>
              </a:solidFill>
              <a:latin typeface="Calibri" panose="020F0502020204030204" pitchFamily="34" charset="0"/>
              <a:ea typeface="Calibri" panose="020F0502020204030204" pitchFamily="34" charset="0"/>
              <a:cs typeface="Verdana" panose="020B0604030504040204" pitchFamily="34" charset="0"/>
            </a:endParaRPr>
          </a:p>
          <a:p>
            <a:pPr lvl="0" algn="just"/>
            <a:endParaRPr lang="es-SV" sz="2200" b="1" dirty="0">
              <a:latin typeface="Calibri" panose="020F0502020204030204" pitchFamily="34" charset="0"/>
              <a:ea typeface="Calibri" panose="020F0502020204030204" pitchFamily="34" charset="0"/>
              <a:cs typeface="Calibri" panose="020F0502020204030204" pitchFamily="34" charset="0"/>
            </a:endParaRPr>
          </a:p>
        </p:txBody>
      </p:sp>
      <p:pic>
        <p:nvPicPr>
          <p:cNvPr id="9" name="Imagen 8">
            <a:extLst>
              <a:ext uri="{FF2B5EF4-FFF2-40B4-BE49-F238E27FC236}">
                <a16:creationId xmlns:a16="http://schemas.microsoft.com/office/drawing/2014/main" id="{0CB16521-2006-4F47-81E9-C08DADAB0669}"/>
              </a:ext>
            </a:extLst>
          </p:cNvPr>
          <p:cNvPicPr>
            <a:picLocks noChangeAspect="1"/>
          </p:cNvPicPr>
          <p:nvPr/>
        </p:nvPicPr>
        <p:blipFill>
          <a:blip r:embed="rId5"/>
          <a:stretch>
            <a:fillRect/>
          </a:stretch>
        </p:blipFill>
        <p:spPr>
          <a:xfrm>
            <a:off x="9084650" y="1350175"/>
            <a:ext cx="2666040" cy="3907625"/>
          </a:xfrm>
          <a:prstGeom prst="rect">
            <a:avLst/>
          </a:prstGeom>
          <a:ln>
            <a:solidFill>
              <a:schemeClr val="tx1"/>
            </a:solidFill>
          </a:ln>
        </p:spPr>
      </p:pic>
      <p:sp>
        <p:nvSpPr>
          <p:cNvPr id="7" name="CuadroTexto 6">
            <a:extLst>
              <a:ext uri="{FF2B5EF4-FFF2-40B4-BE49-F238E27FC236}">
                <a16:creationId xmlns:a16="http://schemas.microsoft.com/office/drawing/2014/main" id="{77F2584F-2DC8-4743-80C9-EB313FDDD34C}"/>
              </a:ext>
            </a:extLst>
          </p:cNvPr>
          <p:cNvSpPr txBox="1"/>
          <p:nvPr/>
        </p:nvSpPr>
        <p:spPr>
          <a:xfrm>
            <a:off x="9329530" y="1915471"/>
            <a:ext cx="2252870" cy="830997"/>
          </a:xfrm>
          <a:prstGeom prst="rect">
            <a:avLst/>
          </a:prstGeom>
          <a:noFill/>
        </p:spPr>
        <p:txBody>
          <a:bodyPr wrap="square" rtlCol="0">
            <a:spAutoFit/>
          </a:bodyPr>
          <a:lstStyle/>
          <a:p>
            <a:pPr algn="ctr"/>
            <a:r>
              <a:rPr lang="es-SV" sz="1200" b="1" dirty="0"/>
              <a:t>Ruta interinstitucional para la atención y protección de niñas, niños y adolescentes migrantes en territorio nacional.</a:t>
            </a:r>
          </a:p>
        </p:txBody>
      </p:sp>
    </p:spTree>
    <p:extLst>
      <p:ext uri="{BB962C8B-B14F-4D97-AF65-F5344CB8AC3E}">
        <p14:creationId xmlns:p14="http://schemas.microsoft.com/office/powerpoint/2010/main" val="1389095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1710" y="159284"/>
            <a:ext cx="1081454" cy="721284"/>
          </a:xfrm>
          <a:prstGeom prst="rect">
            <a:avLst/>
          </a:prstGeom>
        </p:spPr>
      </p:pic>
      <p:sp>
        <p:nvSpPr>
          <p:cNvPr id="8" name="Rectángulo 7"/>
          <p:cNvSpPr/>
          <p:nvPr/>
        </p:nvSpPr>
        <p:spPr>
          <a:xfrm>
            <a:off x="3763617" y="2694494"/>
            <a:ext cx="7924800" cy="3416320"/>
          </a:xfrm>
          <a:prstGeom prst="rect">
            <a:avLst/>
          </a:prstGeom>
        </p:spPr>
        <p:txBody>
          <a:bodyPr wrap="square">
            <a:spAutoFit/>
          </a:bodyPr>
          <a:lstStyle/>
          <a:p>
            <a:pPr marL="342900" lvl="0" indent="-342900" algn="just">
              <a:buFont typeface="Arial" panose="020B0604020202020204" pitchFamily="34" charset="0"/>
              <a:buChar char="•"/>
            </a:pPr>
            <a:r>
              <a:rPr lang="es-SV" sz="2400" dirty="0"/>
              <a:t>Se aprobó y socializó el Instructivo para la realización de la entrevista, uso y llenado del formato de entrevista para niñas, niños y adolescentes migrantes retornados y sus familias.</a:t>
            </a:r>
          </a:p>
          <a:p>
            <a:pPr marL="342900" lvl="0" indent="-342900" algn="just">
              <a:buFont typeface="Arial" panose="020B0604020202020204" pitchFamily="34" charset="0"/>
              <a:buChar char="•"/>
            </a:pPr>
            <a:endParaRPr lang="es-SV" sz="2400" dirty="0"/>
          </a:p>
          <a:p>
            <a:pPr marL="342900" lvl="0" indent="-342900" algn="just">
              <a:buFont typeface="Arial" panose="020B0604020202020204" pitchFamily="34" charset="0"/>
              <a:buChar char="•"/>
            </a:pPr>
            <a:r>
              <a:rPr lang="es-SV" sz="2400" dirty="0"/>
              <a:t>Actualmente se está trabajando en la adecuación del Sistema de Información de la niñez y adolescencia de El Salvador, SINAES; para la captura de datos con el nuevo formato de entrevista.</a:t>
            </a:r>
          </a:p>
        </p:txBody>
      </p:sp>
      <p:pic>
        <p:nvPicPr>
          <p:cNvPr id="2" name="Imagen 1">
            <a:extLst>
              <a:ext uri="{FF2B5EF4-FFF2-40B4-BE49-F238E27FC236}">
                <a16:creationId xmlns:a16="http://schemas.microsoft.com/office/drawing/2014/main" id="{F26B29BB-49C3-497A-938F-ABDE2DD1DD09}"/>
              </a:ext>
            </a:extLst>
          </p:cNvPr>
          <p:cNvPicPr>
            <a:picLocks noChangeAspect="1"/>
          </p:cNvPicPr>
          <p:nvPr/>
        </p:nvPicPr>
        <p:blipFill rotWithShape="1">
          <a:blip r:embed="rId5"/>
          <a:srcRect l="17772" t="14572" r="16141" b="8648"/>
          <a:stretch/>
        </p:blipFill>
        <p:spPr>
          <a:xfrm>
            <a:off x="596348" y="2809461"/>
            <a:ext cx="3074504" cy="3224534"/>
          </a:xfrm>
          <a:prstGeom prst="rect">
            <a:avLst/>
          </a:prstGeom>
          <a:ln>
            <a:solidFill>
              <a:schemeClr val="tx1"/>
            </a:solidFill>
          </a:ln>
        </p:spPr>
      </p:pic>
      <p:sp>
        <p:nvSpPr>
          <p:cNvPr id="3" name="CuadroTexto 2">
            <a:extLst>
              <a:ext uri="{FF2B5EF4-FFF2-40B4-BE49-F238E27FC236}">
                <a16:creationId xmlns:a16="http://schemas.microsoft.com/office/drawing/2014/main" id="{76249244-ABE0-4867-B370-A262FDC53EB6}"/>
              </a:ext>
            </a:extLst>
          </p:cNvPr>
          <p:cNvSpPr txBox="1"/>
          <p:nvPr/>
        </p:nvSpPr>
        <p:spPr>
          <a:xfrm>
            <a:off x="713900" y="757824"/>
            <a:ext cx="2487546" cy="461665"/>
          </a:xfrm>
          <a:prstGeom prst="rect">
            <a:avLst/>
          </a:prstGeom>
          <a:noFill/>
        </p:spPr>
        <p:txBody>
          <a:bodyPr wrap="square" rtlCol="0">
            <a:spAutoFit/>
          </a:bodyPr>
          <a:lstStyle/>
          <a:p>
            <a:r>
              <a:rPr lang="es-SV" sz="2400" b="1" dirty="0">
                <a:solidFill>
                  <a:srgbClr val="00B0F0"/>
                </a:solidFill>
              </a:rPr>
              <a:t>EN 2018 </a:t>
            </a:r>
          </a:p>
        </p:txBody>
      </p:sp>
      <p:sp>
        <p:nvSpPr>
          <p:cNvPr id="4" name="Rectángulo 3">
            <a:extLst>
              <a:ext uri="{FF2B5EF4-FFF2-40B4-BE49-F238E27FC236}">
                <a16:creationId xmlns:a16="http://schemas.microsoft.com/office/drawing/2014/main" id="{FFD42047-E626-4ADF-9A90-1BF9A87C5B23}"/>
              </a:ext>
            </a:extLst>
          </p:cNvPr>
          <p:cNvSpPr/>
          <p:nvPr/>
        </p:nvSpPr>
        <p:spPr>
          <a:xfrm>
            <a:off x="410817" y="1111400"/>
            <a:ext cx="11277599" cy="1569660"/>
          </a:xfrm>
          <a:prstGeom prst="rect">
            <a:avLst/>
          </a:prstGeom>
        </p:spPr>
        <p:txBody>
          <a:bodyPr wrap="square">
            <a:spAutoFit/>
          </a:bodyPr>
          <a:lstStyle/>
          <a:p>
            <a:pPr marL="342900" lvl="0" indent="-342900" algn="just">
              <a:buFont typeface="Arial" panose="020B0604020202020204" pitchFamily="34" charset="0"/>
              <a:buChar char="•"/>
            </a:pPr>
            <a:r>
              <a:rPr lang="es-SV" sz="2400" dirty="0"/>
              <a:t>Se trabajó en la actualización del formato de entrevista para niñas, niños y adolescentes migrantes retornados y sus familias, con el objetivo de explorar e identificar condiciones de vulnerabilidad y necesidades específicas para facilitar la atención interinstitucional.</a:t>
            </a:r>
          </a:p>
        </p:txBody>
      </p:sp>
    </p:spTree>
    <p:extLst>
      <p:ext uri="{BB962C8B-B14F-4D97-AF65-F5344CB8AC3E}">
        <p14:creationId xmlns:p14="http://schemas.microsoft.com/office/powerpoint/2010/main" val="1966839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1710" y="159284"/>
            <a:ext cx="1081454" cy="721284"/>
          </a:xfrm>
          <a:prstGeom prst="rect">
            <a:avLst/>
          </a:prstGeom>
        </p:spPr>
      </p:pic>
      <p:sp>
        <p:nvSpPr>
          <p:cNvPr id="8" name="Rectángulo 7"/>
          <p:cNvSpPr/>
          <p:nvPr/>
        </p:nvSpPr>
        <p:spPr>
          <a:xfrm>
            <a:off x="425963" y="972643"/>
            <a:ext cx="7336025" cy="3416320"/>
          </a:xfrm>
          <a:prstGeom prst="rect">
            <a:avLst/>
          </a:prstGeom>
        </p:spPr>
        <p:txBody>
          <a:bodyPr wrap="square">
            <a:spAutoFit/>
          </a:bodyPr>
          <a:lstStyle/>
          <a:p>
            <a:pPr lvl="0" algn="just"/>
            <a:r>
              <a:rPr lang="es-SV" sz="2400" b="1" dirty="0">
                <a:solidFill>
                  <a:srgbClr val="00B0F0"/>
                </a:solidFill>
              </a:rPr>
              <a:t>EN 2018</a:t>
            </a:r>
          </a:p>
          <a:p>
            <a:pPr lvl="0" algn="just"/>
            <a:r>
              <a:rPr lang="es-SV" sz="2400" b="1" dirty="0">
                <a:solidFill>
                  <a:srgbClr val="00B0F0"/>
                </a:solidFill>
              </a:rPr>
              <a:t> </a:t>
            </a:r>
          </a:p>
          <a:p>
            <a:pPr algn="just"/>
            <a:r>
              <a:rPr lang="es-SV" sz="2300" dirty="0">
                <a:solidFill>
                  <a:srgbClr val="000000"/>
                </a:solidFill>
                <a:latin typeface="Calibri" panose="020F0502020204030204" pitchFamily="34" charset="0"/>
                <a:ea typeface="Calibri" panose="020F0502020204030204" pitchFamily="34" charset="0"/>
                <a:cs typeface="Verdana" panose="020B0604030504040204" pitchFamily="34" charset="0"/>
              </a:rPr>
              <a:t>Se contribuyó desde la Mesa en la observación de documentos de relevancia en la temática, dentro de los que destacan:</a:t>
            </a:r>
          </a:p>
          <a:p>
            <a:pPr algn="just"/>
            <a:endParaRPr lang="es-SV" sz="2300" dirty="0">
              <a:solidFill>
                <a:srgbClr val="000000"/>
              </a:solidFill>
              <a:latin typeface="Calibri" panose="020F0502020204030204" pitchFamily="34" charset="0"/>
              <a:ea typeface="Calibri" panose="020F0502020204030204" pitchFamily="34" charset="0"/>
              <a:cs typeface="Verdana" panose="020B0604030504040204" pitchFamily="34" charset="0"/>
            </a:endParaRPr>
          </a:p>
          <a:p>
            <a:pPr marL="342900" indent="-342900" algn="just">
              <a:buFont typeface="Courier New" panose="02070309020205020404" pitchFamily="49" charset="0"/>
              <a:buChar char="o"/>
            </a:pPr>
            <a:r>
              <a:rPr lang="es-SV" sz="2300" dirty="0">
                <a:solidFill>
                  <a:srgbClr val="000000"/>
                </a:solidFill>
                <a:latin typeface="Calibri" panose="020F0502020204030204" pitchFamily="34" charset="0"/>
                <a:ea typeface="Calibri" panose="020F0502020204030204" pitchFamily="34" charset="0"/>
                <a:cs typeface="Verdana" panose="020B0604030504040204" pitchFamily="34" charset="0"/>
              </a:rPr>
              <a:t>Ruta de atención diferenciada para niñas, niños o adolescentes acompañados en los procesos de recepción.</a:t>
            </a:r>
          </a:p>
        </p:txBody>
      </p:sp>
      <p:pic>
        <p:nvPicPr>
          <p:cNvPr id="11" name="Imagen 10">
            <a:extLst>
              <a:ext uri="{FF2B5EF4-FFF2-40B4-BE49-F238E27FC236}">
                <a16:creationId xmlns:a16="http://schemas.microsoft.com/office/drawing/2014/main" id="{2FECC858-5065-4841-9B06-6E0C3F6E6D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1988" y="1695841"/>
            <a:ext cx="3621630" cy="2387600"/>
          </a:xfrm>
          <a:prstGeom prst="rect">
            <a:avLst/>
          </a:prstGeom>
        </p:spPr>
      </p:pic>
      <p:sp>
        <p:nvSpPr>
          <p:cNvPr id="12" name="Rectángulo 11">
            <a:extLst>
              <a:ext uri="{FF2B5EF4-FFF2-40B4-BE49-F238E27FC236}">
                <a16:creationId xmlns:a16="http://schemas.microsoft.com/office/drawing/2014/main" id="{70185ED3-ACC0-4469-8197-7C737133D6B7}"/>
              </a:ext>
            </a:extLst>
          </p:cNvPr>
          <p:cNvSpPr/>
          <p:nvPr/>
        </p:nvSpPr>
        <p:spPr>
          <a:xfrm>
            <a:off x="282962" y="4325236"/>
            <a:ext cx="11201293" cy="1862048"/>
          </a:xfrm>
          <a:prstGeom prst="rect">
            <a:avLst/>
          </a:prstGeom>
        </p:spPr>
        <p:txBody>
          <a:bodyPr wrap="square">
            <a:spAutoFit/>
          </a:bodyPr>
          <a:lstStyle/>
          <a:p>
            <a:pPr marL="342900" indent="-342900" algn="just">
              <a:buFont typeface="Courier New" panose="02070309020205020404" pitchFamily="49" charset="0"/>
              <a:buChar char="o"/>
            </a:pPr>
            <a:r>
              <a:rPr lang="es-SV" sz="2300" dirty="0"/>
              <a:t>Memorándum de entendimiento entre el Ministerio de Relaciones Exteriores de El Salvador, el Ministerio de Justicia y Seguridad Pública de El Salvador y el Departamento de Seguridad Nacional de los Estados Unidos de América, representado por el Servicio de Inmigración y Control de Aduanas, para la deportación digna, ordenada y segura de nacionales salvadoreños.</a:t>
            </a:r>
          </a:p>
        </p:txBody>
      </p:sp>
    </p:spTree>
    <p:extLst>
      <p:ext uri="{BB962C8B-B14F-4D97-AF65-F5344CB8AC3E}">
        <p14:creationId xmlns:p14="http://schemas.microsoft.com/office/powerpoint/2010/main" val="1926221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SV"/>
          </a:p>
        </p:txBody>
      </p:sp>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884" y="0"/>
            <a:ext cx="1234488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1710" y="159284"/>
            <a:ext cx="1081454" cy="721284"/>
          </a:xfrm>
          <a:prstGeom prst="rect">
            <a:avLst/>
          </a:prstGeom>
        </p:spPr>
      </p:pic>
      <p:sp>
        <p:nvSpPr>
          <p:cNvPr id="8" name="Rectángulo 7"/>
          <p:cNvSpPr/>
          <p:nvPr/>
        </p:nvSpPr>
        <p:spPr>
          <a:xfrm>
            <a:off x="947973" y="260438"/>
            <a:ext cx="9950562" cy="707886"/>
          </a:xfrm>
          <a:prstGeom prst="rect">
            <a:avLst/>
          </a:prstGeom>
        </p:spPr>
        <p:txBody>
          <a:bodyPr wrap="square">
            <a:spAutoFit/>
          </a:bodyPr>
          <a:lstStyle/>
          <a:p>
            <a:pPr lvl="0" algn="ctr"/>
            <a:r>
              <a:rPr lang="es-SV" sz="2000" b="1" dirty="0">
                <a:solidFill>
                  <a:srgbClr val="00B0F0"/>
                </a:solidFill>
              </a:rPr>
              <a:t>CASOS DE AMENAZAS Y VIOLACIONES A DERECHOS DE NIÑEZ Y ADOLESCENCIA MIGRANTE ATENDIDOS POR EQUIPO DEL DEPARTAMENTO DE PROTECCIÓN  DEL CONNA</a:t>
            </a:r>
          </a:p>
        </p:txBody>
      </p:sp>
      <p:graphicFrame>
        <p:nvGraphicFramePr>
          <p:cNvPr id="7" name="Tabla 6">
            <a:extLst>
              <a:ext uri="{FF2B5EF4-FFF2-40B4-BE49-F238E27FC236}">
                <a16:creationId xmlns:a16="http://schemas.microsoft.com/office/drawing/2014/main" id="{70617411-AECC-4502-8DFC-ACBF48DBD7BD}"/>
              </a:ext>
            </a:extLst>
          </p:cNvPr>
          <p:cNvGraphicFramePr>
            <a:graphicFrameLocks noGrp="1"/>
          </p:cNvGraphicFramePr>
          <p:nvPr>
            <p:extLst>
              <p:ext uri="{D42A27DB-BD31-4B8C-83A1-F6EECF244321}">
                <p14:modId xmlns:p14="http://schemas.microsoft.com/office/powerpoint/2010/main" val="2246333804"/>
              </p:ext>
            </p:extLst>
          </p:nvPr>
        </p:nvGraphicFramePr>
        <p:xfrm>
          <a:off x="1364975" y="1090702"/>
          <a:ext cx="8971722" cy="4548059"/>
        </p:xfrm>
        <a:graphic>
          <a:graphicData uri="http://schemas.openxmlformats.org/drawingml/2006/table">
            <a:tbl>
              <a:tblPr firstRow="1" bandRow="1">
                <a:tableStyleId>{5C22544A-7EE6-4342-B048-85BDC9FD1C3A}</a:tableStyleId>
              </a:tblPr>
              <a:tblGrid>
                <a:gridCol w="3767552">
                  <a:extLst>
                    <a:ext uri="{9D8B030D-6E8A-4147-A177-3AD203B41FA5}">
                      <a16:colId xmlns:a16="http://schemas.microsoft.com/office/drawing/2014/main" val="3716047906"/>
                    </a:ext>
                  </a:extLst>
                </a:gridCol>
                <a:gridCol w="2633248">
                  <a:extLst>
                    <a:ext uri="{9D8B030D-6E8A-4147-A177-3AD203B41FA5}">
                      <a16:colId xmlns:a16="http://schemas.microsoft.com/office/drawing/2014/main" val="3104970630"/>
                    </a:ext>
                  </a:extLst>
                </a:gridCol>
                <a:gridCol w="2570922">
                  <a:extLst>
                    <a:ext uri="{9D8B030D-6E8A-4147-A177-3AD203B41FA5}">
                      <a16:colId xmlns:a16="http://schemas.microsoft.com/office/drawing/2014/main" val="4119694787"/>
                    </a:ext>
                  </a:extLst>
                </a:gridCol>
              </a:tblGrid>
              <a:tr h="419443">
                <a:tc>
                  <a:txBody>
                    <a:bodyPr/>
                    <a:lstStyle/>
                    <a:p>
                      <a:pPr algn="ctr"/>
                      <a:r>
                        <a:rPr lang="es-SV" sz="2200" dirty="0"/>
                        <a:t>Motivo de la migración</a:t>
                      </a:r>
                    </a:p>
                  </a:txBody>
                  <a:tcPr/>
                </a:tc>
                <a:tc>
                  <a:txBody>
                    <a:bodyPr/>
                    <a:lstStyle/>
                    <a:p>
                      <a:pPr algn="ctr"/>
                      <a:r>
                        <a:rPr lang="es-SV" sz="2200" dirty="0"/>
                        <a:t>2017</a:t>
                      </a:r>
                    </a:p>
                  </a:txBody>
                  <a:tcPr/>
                </a:tc>
                <a:tc>
                  <a:txBody>
                    <a:bodyPr/>
                    <a:lstStyle/>
                    <a:p>
                      <a:pPr algn="ctr"/>
                      <a:r>
                        <a:rPr lang="es-SV" sz="2200" dirty="0"/>
                        <a:t>2018</a:t>
                      </a:r>
                    </a:p>
                  </a:txBody>
                  <a:tcPr/>
                </a:tc>
                <a:extLst>
                  <a:ext uri="{0D108BD9-81ED-4DB2-BD59-A6C34878D82A}">
                    <a16:rowId xmlns:a16="http://schemas.microsoft.com/office/drawing/2014/main" val="528405452"/>
                  </a:ext>
                </a:extLst>
              </a:tr>
              <a:tr h="476023">
                <a:tc>
                  <a:txBody>
                    <a:bodyPr/>
                    <a:lstStyle/>
                    <a:p>
                      <a:pPr>
                        <a:lnSpc>
                          <a:spcPts val="2760"/>
                        </a:lnSpc>
                      </a:pPr>
                      <a:r>
                        <a:rPr lang="es-SV" sz="2250" dirty="0"/>
                        <a:t>Reunificación familiar</a:t>
                      </a:r>
                    </a:p>
                  </a:txBody>
                  <a:tcPr/>
                </a:tc>
                <a:tc>
                  <a:txBody>
                    <a:bodyPr/>
                    <a:lstStyle/>
                    <a:p>
                      <a:pPr algn="ctr">
                        <a:lnSpc>
                          <a:spcPts val="2760"/>
                        </a:lnSpc>
                      </a:pPr>
                      <a:r>
                        <a:rPr lang="es-SV" sz="2250" dirty="0"/>
                        <a:t>376</a:t>
                      </a:r>
                    </a:p>
                  </a:txBody>
                  <a:tcPr/>
                </a:tc>
                <a:tc>
                  <a:txBody>
                    <a:bodyPr/>
                    <a:lstStyle/>
                    <a:p>
                      <a:pPr algn="ctr">
                        <a:lnSpc>
                          <a:spcPts val="2760"/>
                        </a:lnSpc>
                      </a:pPr>
                      <a:r>
                        <a:rPr lang="es-SV" sz="2250" dirty="0"/>
                        <a:t>359</a:t>
                      </a:r>
                    </a:p>
                  </a:txBody>
                  <a:tcPr/>
                </a:tc>
                <a:extLst>
                  <a:ext uri="{0D108BD9-81ED-4DB2-BD59-A6C34878D82A}">
                    <a16:rowId xmlns:a16="http://schemas.microsoft.com/office/drawing/2014/main" val="588924149"/>
                  </a:ext>
                </a:extLst>
              </a:tr>
              <a:tr h="476023">
                <a:tc>
                  <a:txBody>
                    <a:bodyPr/>
                    <a:lstStyle/>
                    <a:p>
                      <a:pPr>
                        <a:lnSpc>
                          <a:spcPts val="2760"/>
                        </a:lnSpc>
                      </a:pPr>
                      <a:r>
                        <a:rPr lang="es-SV" sz="2250" dirty="0"/>
                        <a:t>Mejores condiciones de vida</a:t>
                      </a:r>
                    </a:p>
                  </a:txBody>
                  <a:tcPr/>
                </a:tc>
                <a:tc>
                  <a:txBody>
                    <a:bodyPr/>
                    <a:lstStyle/>
                    <a:p>
                      <a:pPr algn="ctr">
                        <a:lnSpc>
                          <a:spcPts val="2760"/>
                        </a:lnSpc>
                      </a:pPr>
                      <a:r>
                        <a:rPr lang="es-SV" sz="2250" dirty="0"/>
                        <a:t>411</a:t>
                      </a:r>
                    </a:p>
                  </a:txBody>
                  <a:tcPr/>
                </a:tc>
                <a:tc>
                  <a:txBody>
                    <a:bodyPr/>
                    <a:lstStyle/>
                    <a:p>
                      <a:pPr algn="ctr">
                        <a:lnSpc>
                          <a:spcPts val="2760"/>
                        </a:lnSpc>
                      </a:pPr>
                      <a:r>
                        <a:rPr lang="es-SV" sz="2250" dirty="0"/>
                        <a:t>418</a:t>
                      </a:r>
                    </a:p>
                  </a:txBody>
                  <a:tcPr/>
                </a:tc>
                <a:extLst>
                  <a:ext uri="{0D108BD9-81ED-4DB2-BD59-A6C34878D82A}">
                    <a16:rowId xmlns:a16="http://schemas.microsoft.com/office/drawing/2014/main" val="137021239"/>
                  </a:ext>
                </a:extLst>
              </a:tr>
              <a:tr h="476023">
                <a:tc>
                  <a:txBody>
                    <a:bodyPr/>
                    <a:lstStyle/>
                    <a:p>
                      <a:pPr>
                        <a:lnSpc>
                          <a:spcPts val="2760"/>
                        </a:lnSpc>
                      </a:pPr>
                      <a:r>
                        <a:rPr lang="es-SV" sz="2250" dirty="0"/>
                        <a:t>Violencia familiar</a:t>
                      </a:r>
                    </a:p>
                  </a:txBody>
                  <a:tcPr/>
                </a:tc>
                <a:tc>
                  <a:txBody>
                    <a:bodyPr/>
                    <a:lstStyle/>
                    <a:p>
                      <a:pPr algn="ctr">
                        <a:lnSpc>
                          <a:spcPts val="2760"/>
                        </a:lnSpc>
                      </a:pPr>
                      <a:r>
                        <a:rPr lang="es-SV" sz="2250" dirty="0"/>
                        <a:t>9</a:t>
                      </a:r>
                    </a:p>
                  </a:txBody>
                  <a:tcPr/>
                </a:tc>
                <a:tc>
                  <a:txBody>
                    <a:bodyPr/>
                    <a:lstStyle/>
                    <a:p>
                      <a:pPr algn="ctr">
                        <a:lnSpc>
                          <a:spcPts val="2760"/>
                        </a:lnSpc>
                      </a:pPr>
                      <a:r>
                        <a:rPr lang="es-SV" sz="2250" dirty="0"/>
                        <a:t>19</a:t>
                      </a:r>
                    </a:p>
                  </a:txBody>
                  <a:tcPr/>
                </a:tc>
                <a:extLst>
                  <a:ext uri="{0D108BD9-81ED-4DB2-BD59-A6C34878D82A}">
                    <a16:rowId xmlns:a16="http://schemas.microsoft.com/office/drawing/2014/main" val="3269522170"/>
                  </a:ext>
                </a:extLst>
              </a:tr>
              <a:tr h="476023">
                <a:tc>
                  <a:txBody>
                    <a:bodyPr/>
                    <a:lstStyle/>
                    <a:p>
                      <a:pPr>
                        <a:lnSpc>
                          <a:spcPts val="2760"/>
                        </a:lnSpc>
                      </a:pPr>
                      <a:r>
                        <a:rPr lang="es-SV" sz="2250" dirty="0"/>
                        <a:t>Amenazas</a:t>
                      </a:r>
                    </a:p>
                  </a:txBody>
                  <a:tcPr/>
                </a:tc>
                <a:tc>
                  <a:txBody>
                    <a:bodyPr/>
                    <a:lstStyle/>
                    <a:p>
                      <a:pPr algn="ctr">
                        <a:lnSpc>
                          <a:spcPts val="2760"/>
                        </a:lnSpc>
                      </a:pPr>
                      <a:r>
                        <a:rPr lang="es-SV" sz="2250" dirty="0"/>
                        <a:t>223</a:t>
                      </a:r>
                    </a:p>
                  </a:txBody>
                  <a:tcPr/>
                </a:tc>
                <a:tc>
                  <a:txBody>
                    <a:bodyPr/>
                    <a:lstStyle/>
                    <a:p>
                      <a:pPr algn="ctr">
                        <a:lnSpc>
                          <a:spcPts val="2760"/>
                        </a:lnSpc>
                      </a:pPr>
                      <a:r>
                        <a:rPr lang="es-SV" sz="2250" dirty="0"/>
                        <a:t>234</a:t>
                      </a:r>
                    </a:p>
                  </a:txBody>
                  <a:tcPr/>
                </a:tc>
                <a:extLst>
                  <a:ext uri="{0D108BD9-81ED-4DB2-BD59-A6C34878D82A}">
                    <a16:rowId xmlns:a16="http://schemas.microsoft.com/office/drawing/2014/main" val="2111390810"/>
                  </a:ext>
                </a:extLst>
              </a:tr>
              <a:tr h="476023">
                <a:tc>
                  <a:txBody>
                    <a:bodyPr/>
                    <a:lstStyle/>
                    <a:p>
                      <a:pPr>
                        <a:lnSpc>
                          <a:spcPts val="2760"/>
                        </a:lnSpc>
                      </a:pPr>
                      <a:r>
                        <a:rPr lang="es-SV" sz="2250" dirty="0"/>
                        <a:t>Extorsión</a:t>
                      </a:r>
                    </a:p>
                  </a:txBody>
                  <a:tcPr/>
                </a:tc>
                <a:tc>
                  <a:txBody>
                    <a:bodyPr/>
                    <a:lstStyle/>
                    <a:p>
                      <a:pPr algn="ctr">
                        <a:lnSpc>
                          <a:spcPts val="2760"/>
                        </a:lnSpc>
                      </a:pPr>
                      <a:r>
                        <a:rPr lang="es-SV" sz="2250" dirty="0"/>
                        <a:t>16</a:t>
                      </a:r>
                    </a:p>
                  </a:txBody>
                  <a:tcPr/>
                </a:tc>
                <a:tc>
                  <a:txBody>
                    <a:bodyPr/>
                    <a:lstStyle/>
                    <a:p>
                      <a:pPr algn="ctr">
                        <a:lnSpc>
                          <a:spcPts val="2760"/>
                        </a:lnSpc>
                      </a:pPr>
                      <a:r>
                        <a:rPr lang="es-SV" sz="2250" dirty="0"/>
                        <a:t>22</a:t>
                      </a:r>
                    </a:p>
                  </a:txBody>
                  <a:tcPr/>
                </a:tc>
                <a:extLst>
                  <a:ext uri="{0D108BD9-81ED-4DB2-BD59-A6C34878D82A}">
                    <a16:rowId xmlns:a16="http://schemas.microsoft.com/office/drawing/2014/main" val="838816114"/>
                  </a:ext>
                </a:extLst>
              </a:tr>
              <a:tr h="476023">
                <a:tc>
                  <a:txBody>
                    <a:bodyPr/>
                    <a:lstStyle/>
                    <a:p>
                      <a:pPr>
                        <a:lnSpc>
                          <a:spcPts val="2760"/>
                        </a:lnSpc>
                      </a:pPr>
                      <a:r>
                        <a:rPr lang="es-SV" sz="2250" dirty="0"/>
                        <a:t>Acoso de grupos delincuenciales</a:t>
                      </a:r>
                    </a:p>
                  </a:txBody>
                  <a:tcPr/>
                </a:tc>
                <a:tc>
                  <a:txBody>
                    <a:bodyPr/>
                    <a:lstStyle/>
                    <a:p>
                      <a:pPr algn="ctr">
                        <a:lnSpc>
                          <a:spcPts val="2760"/>
                        </a:lnSpc>
                      </a:pPr>
                      <a:r>
                        <a:rPr lang="es-SV" sz="2250" dirty="0"/>
                        <a:t>177</a:t>
                      </a:r>
                    </a:p>
                  </a:txBody>
                  <a:tcPr/>
                </a:tc>
                <a:tc>
                  <a:txBody>
                    <a:bodyPr/>
                    <a:lstStyle/>
                    <a:p>
                      <a:pPr algn="ctr">
                        <a:lnSpc>
                          <a:spcPts val="2760"/>
                        </a:lnSpc>
                      </a:pPr>
                      <a:r>
                        <a:rPr lang="es-SV" sz="2250" dirty="0"/>
                        <a:t>98</a:t>
                      </a:r>
                    </a:p>
                  </a:txBody>
                  <a:tcPr/>
                </a:tc>
                <a:extLst>
                  <a:ext uri="{0D108BD9-81ED-4DB2-BD59-A6C34878D82A}">
                    <a16:rowId xmlns:a16="http://schemas.microsoft.com/office/drawing/2014/main" val="674606972"/>
                  </a:ext>
                </a:extLst>
              </a:tr>
              <a:tr h="476023">
                <a:tc>
                  <a:txBody>
                    <a:bodyPr/>
                    <a:lstStyle/>
                    <a:p>
                      <a:pPr>
                        <a:lnSpc>
                          <a:spcPts val="2760"/>
                        </a:lnSpc>
                      </a:pPr>
                      <a:r>
                        <a:rPr lang="es-SV" sz="2250" dirty="0"/>
                        <a:t>Otros</a:t>
                      </a:r>
                    </a:p>
                  </a:txBody>
                  <a:tcPr/>
                </a:tc>
                <a:tc>
                  <a:txBody>
                    <a:bodyPr/>
                    <a:lstStyle/>
                    <a:p>
                      <a:pPr algn="ctr">
                        <a:lnSpc>
                          <a:spcPts val="2760"/>
                        </a:lnSpc>
                      </a:pPr>
                      <a:r>
                        <a:rPr lang="es-SV" sz="2250" dirty="0"/>
                        <a:t>75</a:t>
                      </a:r>
                    </a:p>
                  </a:txBody>
                  <a:tcPr/>
                </a:tc>
                <a:tc>
                  <a:txBody>
                    <a:bodyPr/>
                    <a:lstStyle/>
                    <a:p>
                      <a:pPr algn="ctr">
                        <a:lnSpc>
                          <a:spcPts val="2760"/>
                        </a:lnSpc>
                      </a:pPr>
                      <a:r>
                        <a:rPr lang="es-SV" sz="2250" dirty="0"/>
                        <a:t>72</a:t>
                      </a:r>
                    </a:p>
                  </a:txBody>
                  <a:tcPr/>
                </a:tc>
                <a:extLst>
                  <a:ext uri="{0D108BD9-81ED-4DB2-BD59-A6C34878D82A}">
                    <a16:rowId xmlns:a16="http://schemas.microsoft.com/office/drawing/2014/main" val="1847822330"/>
                  </a:ext>
                </a:extLst>
              </a:tr>
              <a:tr h="476023">
                <a:tc>
                  <a:txBody>
                    <a:bodyPr/>
                    <a:lstStyle/>
                    <a:p>
                      <a:pPr>
                        <a:lnSpc>
                          <a:spcPts val="2760"/>
                        </a:lnSpc>
                      </a:pPr>
                      <a:r>
                        <a:rPr lang="es-SV" sz="2250" b="1" dirty="0"/>
                        <a:t>Total</a:t>
                      </a:r>
                    </a:p>
                  </a:txBody>
                  <a:tcPr/>
                </a:tc>
                <a:tc>
                  <a:txBody>
                    <a:bodyPr/>
                    <a:lstStyle/>
                    <a:p>
                      <a:pPr algn="ctr">
                        <a:lnSpc>
                          <a:spcPts val="2760"/>
                        </a:lnSpc>
                      </a:pPr>
                      <a:r>
                        <a:rPr lang="es-SV" sz="2250" dirty="0"/>
                        <a:t>1287</a:t>
                      </a:r>
                    </a:p>
                  </a:txBody>
                  <a:tcPr/>
                </a:tc>
                <a:tc>
                  <a:txBody>
                    <a:bodyPr/>
                    <a:lstStyle/>
                    <a:p>
                      <a:pPr algn="ctr">
                        <a:lnSpc>
                          <a:spcPts val="2760"/>
                        </a:lnSpc>
                      </a:pPr>
                      <a:r>
                        <a:rPr lang="es-SV" sz="2250" dirty="0"/>
                        <a:t>1222</a:t>
                      </a:r>
                    </a:p>
                  </a:txBody>
                  <a:tcPr/>
                </a:tc>
                <a:extLst>
                  <a:ext uri="{0D108BD9-81ED-4DB2-BD59-A6C34878D82A}">
                    <a16:rowId xmlns:a16="http://schemas.microsoft.com/office/drawing/2014/main" val="10008"/>
                  </a:ext>
                </a:extLst>
              </a:tr>
            </a:tbl>
          </a:graphicData>
        </a:graphic>
      </p:graphicFrame>
      <p:sp>
        <p:nvSpPr>
          <p:cNvPr id="10" name="Rectángulo 9">
            <a:extLst>
              <a:ext uri="{FF2B5EF4-FFF2-40B4-BE49-F238E27FC236}">
                <a16:creationId xmlns:a16="http://schemas.microsoft.com/office/drawing/2014/main" id="{346417B0-BC78-4464-A935-297EB0EF8AA6}"/>
              </a:ext>
            </a:extLst>
          </p:cNvPr>
          <p:cNvSpPr/>
          <p:nvPr/>
        </p:nvSpPr>
        <p:spPr>
          <a:xfrm>
            <a:off x="1145227" y="6117852"/>
            <a:ext cx="10151832" cy="276999"/>
          </a:xfrm>
          <a:prstGeom prst="rect">
            <a:avLst/>
          </a:prstGeom>
        </p:spPr>
        <p:txBody>
          <a:bodyPr wrap="square">
            <a:spAutoFit/>
          </a:bodyPr>
          <a:lstStyle/>
          <a:p>
            <a:r>
              <a:rPr lang="es-SV" sz="1200" dirty="0"/>
              <a:t>Fuente: CONNA, Sistema de información de la niñez y adolescencia en El Salvador - SINAES. Fecha de generación del informe 29/01/2019</a:t>
            </a:r>
          </a:p>
        </p:txBody>
      </p:sp>
    </p:spTree>
    <p:extLst>
      <p:ext uri="{BB962C8B-B14F-4D97-AF65-F5344CB8AC3E}">
        <p14:creationId xmlns:p14="http://schemas.microsoft.com/office/powerpoint/2010/main" val="1604769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p:txBody>
          <a:bodyPr/>
          <a:lstStyle/>
          <a:p>
            <a:endParaRPr lang="es-SV"/>
          </a:p>
        </p:txBody>
      </p:sp>
      <p:pic>
        <p:nvPicPr>
          <p:cNvPr id="4" name="Imagen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0963"/>
            <a:ext cx="1228215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95" y="127764"/>
            <a:ext cx="750303" cy="752804"/>
          </a:xfrm>
          <a:prstGeom prst="rect">
            <a:avLst/>
          </a:prstGeom>
        </p:spPr>
      </p:pic>
      <p:pic>
        <p:nvPicPr>
          <p:cNvPr id="6" name="Marcador de contenid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67620" y="159284"/>
            <a:ext cx="1081454" cy="721284"/>
          </a:xfrm>
          <a:prstGeom prst="rect">
            <a:avLst/>
          </a:prstGeom>
        </p:spPr>
      </p:pic>
      <p:sp>
        <p:nvSpPr>
          <p:cNvPr id="8" name="Rectángulo 7"/>
          <p:cNvSpPr/>
          <p:nvPr/>
        </p:nvSpPr>
        <p:spPr>
          <a:xfrm>
            <a:off x="1204949" y="430932"/>
            <a:ext cx="9701312" cy="430887"/>
          </a:xfrm>
          <a:prstGeom prst="rect">
            <a:avLst/>
          </a:prstGeom>
        </p:spPr>
        <p:txBody>
          <a:bodyPr wrap="square">
            <a:spAutoFit/>
          </a:bodyPr>
          <a:lstStyle/>
          <a:p>
            <a:pPr lvl="0" indent="-342900" algn="ctr"/>
            <a:r>
              <a:rPr lang="es-SV" sz="2200" b="1" dirty="0">
                <a:solidFill>
                  <a:schemeClr val="accent5">
                    <a:lumMod val="75000"/>
                  </a:schemeClr>
                </a:solidFill>
              </a:rPr>
              <a:t>RESUMEN DE ATENCIÓN EN CARAVANAS</a:t>
            </a:r>
          </a:p>
        </p:txBody>
      </p:sp>
      <p:graphicFrame>
        <p:nvGraphicFramePr>
          <p:cNvPr id="9" name="Tabla 8">
            <a:extLst>
              <a:ext uri="{FF2B5EF4-FFF2-40B4-BE49-F238E27FC236}">
                <a16:creationId xmlns:a16="http://schemas.microsoft.com/office/drawing/2014/main" id="{E740516C-F0B1-46D8-93F2-4A1F290EC844}"/>
              </a:ext>
            </a:extLst>
          </p:cNvPr>
          <p:cNvGraphicFramePr>
            <a:graphicFrameLocks noGrp="1"/>
          </p:cNvGraphicFramePr>
          <p:nvPr>
            <p:extLst>
              <p:ext uri="{D42A27DB-BD31-4B8C-83A1-F6EECF244321}">
                <p14:modId xmlns:p14="http://schemas.microsoft.com/office/powerpoint/2010/main" val="1121144474"/>
              </p:ext>
            </p:extLst>
          </p:nvPr>
        </p:nvGraphicFramePr>
        <p:xfrm>
          <a:off x="1204949" y="897348"/>
          <a:ext cx="10008359" cy="5655084"/>
        </p:xfrm>
        <a:graphic>
          <a:graphicData uri="http://schemas.openxmlformats.org/drawingml/2006/table">
            <a:tbl>
              <a:tblPr firstRow="1" firstCol="1" bandRow="1"/>
              <a:tblGrid>
                <a:gridCol w="2396117">
                  <a:extLst>
                    <a:ext uri="{9D8B030D-6E8A-4147-A177-3AD203B41FA5}">
                      <a16:colId xmlns:a16="http://schemas.microsoft.com/office/drawing/2014/main" val="615661430"/>
                    </a:ext>
                  </a:extLst>
                </a:gridCol>
                <a:gridCol w="2396117">
                  <a:extLst>
                    <a:ext uri="{9D8B030D-6E8A-4147-A177-3AD203B41FA5}">
                      <a16:colId xmlns:a16="http://schemas.microsoft.com/office/drawing/2014/main" val="3927845749"/>
                    </a:ext>
                  </a:extLst>
                </a:gridCol>
                <a:gridCol w="2046359">
                  <a:extLst>
                    <a:ext uri="{9D8B030D-6E8A-4147-A177-3AD203B41FA5}">
                      <a16:colId xmlns:a16="http://schemas.microsoft.com/office/drawing/2014/main" val="2747369093"/>
                    </a:ext>
                  </a:extLst>
                </a:gridCol>
                <a:gridCol w="1584883">
                  <a:extLst>
                    <a:ext uri="{9D8B030D-6E8A-4147-A177-3AD203B41FA5}">
                      <a16:colId xmlns:a16="http://schemas.microsoft.com/office/drawing/2014/main" val="1989518548"/>
                    </a:ext>
                  </a:extLst>
                </a:gridCol>
                <a:gridCol w="1584883">
                  <a:extLst>
                    <a:ext uri="{9D8B030D-6E8A-4147-A177-3AD203B41FA5}">
                      <a16:colId xmlns:a16="http://schemas.microsoft.com/office/drawing/2014/main" val="2748739924"/>
                    </a:ext>
                  </a:extLst>
                </a:gridCol>
              </a:tblGrid>
              <a:tr h="562370">
                <a:tc>
                  <a:txBody>
                    <a:bodyPr/>
                    <a:lstStyle/>
                    <a:p>
                      <a:pPr algn="ctr">
                        <a:lnSpc>
                          <a:spcPct val="150000"/>
                        </a:lnSpc>
                        <a:spcAft>
                          <a:spcPts val="0"/>
                        </a:spcAft>
                      </a:pPr>
                      <a:r>
                        <a:rPr lang="es-ES_tradnl" sz="165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FECHA</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4472C4"/>
                      </a:solidFill>
                      <a:prstDash val="solid"/>
                      <a:round/>
                      <a:headEnd type="none" w="med" len="med"/>
                      <a:tailEnd type="none" w="med" len="med"/>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algn="ctr">
                        <a:lnSpc>
                          <a:spcPct val="150000"/>
                        </a:lnSpc>
                        <a:spcAft>
                          <a:spcPts val="0"/>
                        </a:spcAft>
                      </a:pPr>
                      <a:r>
                        <a:rPr lang="es-ES_tradnl" sz="165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JUNTA DE PROTECCIÓN</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algn="ctr">
                        <a:lnSpc>
                          <a:spcPct val="150000"/>
                        </a:lnSpc>
                        <a:spcAft>
                          <a:spcPts val="0"/>
                        </a:spcAft>
                      </a:pPr>
                      <a:r>
                        <a:rPr lang="es-ES_tradnl" sz="165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CASOS ATENDIDOS</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algn="ctr">
                        <a:lnSpc>
                          <a:spcPct val="150000"/>
                        </a:lnSpc>
                        <a:spcAft>
                          <a:spcPts val="0"/>
                        </a:spcAft>
                      </a:pPr>
                      <a:r>
                        <a:rPr lang="es-ES_tradnl" sz="165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 DE NNA</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algn="ctr">
                        <a:lnSpc>
                          <a:spcPct val="150000"/>
                        </a:lnSpc>
                        <a:spcAft>
                          <a:spcPts val="0"/>
                        </a:spcAft>
                      </a:pPr>
                      <a:r>
                        <a:rPr lang="es-ES_tradnl" sz="1650"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ACOGIMIENTOS</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2207220824"/>
                  </a:ext>
                </a:extLst>
              </a:tr>
              <a:tr h="292469">
                <a:tc rowSpan="2">
                  <a:txBody>
                    <a:bodyPr/>
                    <a:lstStyle/>
                    <a:p>
                      <a:pPr algn="just">
                        <a:lnSpc>
                          <a:spcPct val="150000"/>
                        </a:lnSpc>
                        <a:spcAft>
                          <a:spcPts val="0"/>
                        </a:spcAft>
                      </a:pPr>
                      <a:r>
                        <a:rPr lang="es-ES_tradnl" sz="1650" b="1" dirty="0">
                          <a:effectLst/>
                          <a:latin typeface="Calibri" panose="020F0502020204030204" pitchFamily="34" charset="0"/>
                          <a:ea typeface="Calibri" panose="020F0502020204030204" pitchFamily="34" charset="0"/>
                          <a:cs typeface="Calibri" panose="020F0502020204030204" pitchFamily="34" charset="0"/>
                        </a:rPr>
                        <a:t>28 octubre  2018</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just">
                        <a:lnSpc>
                          <a:spcPct val="150000"/>
                        </a:lnSpc>
                        <a:spcAft>
                          <a:spcPts val="0"/>
                        </a:spcAft>
                      </a:pPr>
                      <a:r>
                        <a:rPr lang="es-ES_tradnl" sz="1700" dirty="0">
                          <a:effectLst/>
                          <a:latin typeface="Calibri" panose="020F0502020204030204" pitchFamily="34" charset="0"/>
                          <a:ea typeface="Calibri" panose="020F0502020204030204" pitchFamily="34" charset="0"/>
                          <a:cs typeface="Calibri" panose="020F0502020204030204" pitchFamily="34" charset="0"/>
                        </a:rPr>
                        <a:t>Sonsonate </a:t>
                      </a:r>
                      <a:endParaRPr lang="es-SV"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13</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17</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1</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872577257"/>
                  </a:ext>
                </a:extLst>
              </a:tr>
              <a:tr h="139663">
                <a:tc vMerge="1">
                  <a:txBody>
                    <a:bodyPr/>
                    <a:lstStyle/>
                    <a:p>
                      <a:endParaRPr lang="es-SV"/>
                    </a:p>
                  </a:txBody>
                  <a:tcPr/>
                </a:tc>
                <a:tc>
                  <a:txBody>
                    <a:bodyPr/>
                    <a:lstStyle/>
                    <a:p>
                      <a:pPr algn="just">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Ahuachapán</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8</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14</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4</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450897983"/>
                  </a:ext>
                </a:extLst>
              </a:tr>
              <a:tr h="292469">
                <a:tc rowSpan="3">
                  <a:txBody>
                    <a:bodyPr/>
                    <a:lstStyle/>
                    <a:p>
                      <a:pPr algn="just">
                        <a:lnSpc>
                          <a:spcPct val="150000"/>
                        </a:lnSpc>
                        <a:spcAft>
                          <a:spcPts val="0"/>
                        </a:spcAft>
                      </a:pPr>
                      <a:r>
                        <a:rPr lang="es-ES_tradnl" sz="1650" b="1" dirty="0">
                          <a:effectLst/>
                          <a:latin typeface="Calibri" panose="020F0502020204030204" pitchFamily="34" charset="0"/>
                          <a:ea typeface="Calibri" panose="020F0502020204030204" pitchFamily="34" charset="0"/>
                          <a:cs typeface="Calibri" panose="020F0502020204030204" pitchFamily="34" charset="0"/>
                        </a:rPr>
                        <a:t>31 octubre 2018</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just">
                        <a:lnSpc>
                          <a:spcPct val="150000"/>
                        </a:lnSpc>
                        <a:spcAft>
                          <a:spcPts val="0"/>
                        </a:spcAft>
                      </a:pPr>
                      <a:r>
                        <a:rPr lang="es-ES_tradnl" sz="1700" dirty="0">
                          <a:effectLst/>
                          <a:latin typeface="Calibri" panose="020F0502020204030204" pitchFamily="34" charset="0"/>
                          <a:ea typeface="Calibri" panose="020F0502020204030204" pitchFamily="34" charset="0"/>
                          <a:cs typeface="Calibri" panose="020F0502020204030204" pitchFamily="34" charset="0"/>
                        </a:rPr>
                        <a:t>Santa Ana</a:t>
                      </a:r>
                      <a:endParaRPr lang="es-SV"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42</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42</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ES_tradnl" sz="1700">
                          <a:effectLst/>
                          <a:latin typeface="Calibri" panose="020F0502020204030204" pitchFamily="34" charset="0"/>
                          <a:ea typeface="Calibri" panose="020F0502020204030204" pitchFamily="34" charset="0"/>
                          <a:cs typeface="Calibri" panose="020F0502020204030204" pitchFamily="34" charset="0"/>
                        </a:rPr>
                        <a:t>26</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039165317"/>
                  </a:ext>
                </a:extLst>
              </a:tr>
              <a:tr h="292469">
                <a:tc vMerge="1">
                  <a:txBody>
                    <a:bodyPr/>
                    <a:lstStyle/>
                    <a:p>
                      <a:endParaRPr lang="es-SV"/>
                    </a:p>
                  </a:txBody>
                  <a:tcPr/>
                </a:tc>
                <a:tc>
                  <a:txBody>
                    <a:bodyPr/>
                    <a:lstStyle/>
                    <a:p>
                      <a:pPr algn="l">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Ahuachapán</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27</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32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382763651"/>
                  </a:ext>
                </a:extLst>
              </a:tr>
              <a:tr h="292469">
                <a:tc vMerge="1">
                  <a:txBody>
                    <a:bodyPr/>
                    <a:lstStyle/>
                    <a:p>
                      <a:endParaRPr lang="es-SV"/>
                    </a:p>
                  </a:txBody>
                  <a:tcPr/>
                </a:tc>
                <a:tc>
                  <a:txBody>
                    <a:bodyPr/>
                    <a:lstStyle/>
                    <a:p>
                      <a:pPr algn="l">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Sonsonate </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59</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79</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13</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732931678"/>
                  </a:ext>
                </a:extLst>
              </a:tr>
              <a:tr h="292469">
                <a:tc>
                  <a:txBody>
                    <a:bodyPr/>
                    <a:lstStyle/>
                    <a:p>
                      <a:pPr algn="just">
                        <a:lnSpc>
                          <a:spcPct val="150000"/>
                        </a:lnSpc>
                        <a:spcAft>
                          <a:spcPts val="0"/>
                        </a:spcAft>
                      </a:pPr>
                      <a:r>
                        <a:rPr lang="es-ES_tradnl" sz="1650" b="1">
                          <a:effectLst/>
                          <a:latin typeface="Calibri" panose="020F0502020204030204" pitchFamily="34" charset="0"/>
                          <a:ea typeface="Calibri" panose="020F0502020204030204" pitchFamily="34" charset="0"/>
                          <a:cs typeface="Calibri" panose="020F0502020204030204" pitchFamily="34" charset="0"/>
                        </a:rPr>
                        <a:t>01 noviembre 2018</a:t>
                      </a:r>
                      <a:endParaRPr lang="es-SV" sz="16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JPSSI y JPSSIII</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470007211"/>
                  </a:ext>
                </a:extLst>
              </a:tr>
              <a:tr h="292469">
                <a:tc>
                  <a:txBody>
                    <a:bodyPr/>
                    <a:lstStyle/>
                    <a:p>
                      <a:pPr algn="just">
                        <a:lnSpc>
                          <a:spcPct val="150000"/>
                        </a:lnSpc>
                        <a:spcAft>
                          <a:spcPts val="0"/>
                        </a:spcAft>
                      </a:pPr>
                      <a:r>
                        <a:rPr lang="es-ES_tradnl" sz="1650" b="1">
                          <a:effectLst/>
                          <a:latin typeface="Calibri" panose="020F0502020204030204" pitchFamily="34" charset="0"/>
                          <a:ea typeface="Calibri" panose="020F0502020204030204" pitchFamily="34" charset="0"/>
                          <a:cs typeface="Calibri" panose="020F0502020204030204" pitchFamily="34" charset="0"/>
                        </a:rPr>
                        <a:t>05 noviembre 2018</a:t>
                      </a:r>
                      <a:endParaRPr lang="es-SV" sz="16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Ahuachapán</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288285475"/>
                  </a:ext>
                </a:extLst>
              </a:tr>
              <a:tr h="562370">
                <a:tc>
                  <a:txBody>
                    <a:bodyPr/>
                    <a:lstStyle/>
                    <a:p>
                      <a:pPr algn="just">
                        <a:lnSpc>
                          <a:spcPct val="150000"/>
                        </a:lnSpc>
                        <a:spcAft>
                          <a:spcPts val="0"/>
                        </a:spcAft>
                      </a:pPr>
                      <a:r>
                        <a:rPr lang="es-ES_tradnl" sz="1650" b="1">
                          <a:effectLst/>
                          <a:latin typeface="Calibri" panose="020F0502020204030204" pitchFamily="34" charset="0"/>
                          <a:ea typeface="Calibri" panose="020F0502020204030204" pitchFamily="34" charset="0"/>
                          <a:cs typeface="Calibri" panose="020F0502020204030204" pitchFamily="34" charset="0"/>
                        </a:rPr>
                        <a:t>18 noviembre 2018</a:t>
                      </a:r>
                      <a:endParaRPr lang="es-SV" sz="165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Sonsonate y Ahuachapán</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4</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367030063"/>
                  </a:ext>
                </a:extLst>
              </a:tr>
              <a:tr h="292469">
                <a:tc rowSpan="5">
                  <a:txBody>
                    <a:bodyPr/>
                    <a:lstStyle/>
                    <a:p>
                      <a:pPr algn="just">
                        <a:lnSpc>
                          <a:spcPct val="150000"/>
                        </a:lnSpc>
                        <a:spcAft>
                          <a:spcPts val="0"/>
                        </a:spcAft>
                      </a:pPr>
                      <a:r>
                        <a:rPr lang="es-ES_tradnl" sz="1650" b="1" dirty="0">
                          <a:effectLst/>
                          <a:latin typeface="Calibri" panose="020F0502020204030204" pitchFamily="34" charset="0"/>
                          <a:ea typeface="Calibri" panose="020F0502020204030204" pitchFamily="34" charset="0"/>
                          <a:cs typeface="Calibri" panose="020F0502020204030204" pitchFamily="34" charset="0"/>
                        </a:rPr>
                        <a:t>16 de enero 2019</a:t>
                      </a:r>
                      <a:endParaRPr lang="es-SV" sz="165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a:lnSpc>
                          <a:spcPct val="107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Sonsonate</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7</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57717539"/>
                  </a:ext>
                </a:extLst>
              </a:tr>
              <a:tr h="292469">
                <a:tc vMerge="1">
                  <a:txBody>
                    <a:bodyPr/>
                    <a:lstStyle/>
                    <a:p>
                      <a:endParaRPr lang="es-SV"/>
                    </a:p>
                  </a:txBody>
                  <a:tcPr/>
                </a:tc>
                <a:tc>
                  <a:txBody>
                    <a:bodyPr/>
                    <a:lstStyle/>
                    <a:p>
                      <a:pPr algn="l">
                        <a:lnSpc>
                          <a:spcPct val="107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Ahuachapán</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9</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12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455194825"/>
                  </a:ext>
                </a:extLst>
              </a:tr>
              <a:tr h="292469">
                <a:tc vMerge="1">
                  <a:txBody>
                    <a:bodyPr/>
                    <a:lstStyle/>
                    <a:p>
                      <a:endParaRPr lang="es-SV"/>
                    </a:p>
                  </a:txBody>
                  <a:tcPr/>
                </a:tc>
                <a:tc>
                  <a:txBody>
                    <a:bodyPr/>
                    <a:lstStyle/>
                    <a:p>
                      <a:pPr algn="l">
                        <a:lnSpc>
                          <a:spcPct val="107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Santa Ana</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8</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13</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729921465"/>
                  </a:ext>
                </a:extLst>
              </a:tr>
              <a:tr h="292469">
                <a:tc vMerge="1">
                  <a:txBody>
                    <a:bodyPr/>
                    <a:lstStyle/>
                    <a:p>
                      <a:endParaRPr lang="es-SV"/>
                    </a:p>
                  </a:txBody>
                  <a:tcPr/>
                </a:tc>
                <a:tc>
                  <a:txBody>
                    <a:bodyPr/>
                    <a:lstStyle/>
                    <a:p>
                      <a:pPr algn="l">
                        <a:lnSpc>
                          <a:spcPct val="107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San Vicente</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167066167"/>
                  </a:ext>
                </a:extLst>
              </a:tr>
              <a:tr h="292469">
                <a:tc vMerge="1">
                  <a:txBody>
                    <a:bodyPr/>
                    <a:lstStyle/>
                    <a:p>
                      <a:endParaRPr lang="es-SV"/>
                    </a:p>
                  </a:txBody>
                  <a:tcPr/>
                </a:tc>
                <a:tc>
                  <a:txBody>
                    <a:bodyPr/>
                    <a:lstStyle/>
                    <a:p>
                      <a:pPr algn="l">
                        <a:lnSpc>
                          <a:spcPct val="107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San Salvador II</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ctr">
                        <a:lnSpc>
                          <a:spcPct val="150000"/>
                        </a:lnSpc>
                        <a:spcAft>
                          <a:spcPts val="0"/>
                        </a:spcAft>
                      </a:pPr>
                      <a:r>
                        <a:rPr lang="es-SV" sz="1700" dirty="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004610149"/>
                  </a:ext>
                </a:extLst>
              </a:tr>
              <a:tr h="292469">
                <a:tc gridSpan="2">
                  <a:txBody>
                    <a:bodyPr/>
                    <a:lstStyle/>
                    <a:p>
                      <a:pPr algn="ctr">
                        <a:lnSpc>
                          <a:spcPct val="150000"/>
                        </a:lnSpc>
                        <a:spcAft>
                          <a:spcPts val="0"/>
                        </a:spcAft>
                      </a:pPr>
                      <a:r>
                        <a:rPr lang="es-ES_tradnl" sz="1700" b="1" dirty="0">
                          <a:effectLst/>
                          <a:latin typeface="Calibri" panose="020F0502020204030204" pitchFamily="34" charset="0"/>
                          <a:ea typeface="Calibri" panose="020F0502020204030204" pitchFamily="34" charset="0"/>
                          <a:cs typeface="Calibri" panose="020F0502020204030204" pitchFamily="34" charset="0"/>
                        </a:rPr>
                        <a:t>TOTAL</a:t>
                      </a:r>
                      <a:endParaRPr lang="es-SV"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hMerge="1">
                  <a:txBody>
                    <a:bodyPr/>
                    <a:lstStyle/>
                    <a:p>
                      <a:endParaRPr lang="es-SV"/>
                    </a:p>
                  </a:txBody>
                  <a:tcPr/>
                </a:tc>
                <a:tc>
                  <a:txBody>
                    <a:bodyPr/>
                    <a:lstStyle/>
                    <a:p>
                      <a:pPr algn="ctr">
                        <a:lnSpc>
                          <a:spcPct val="150000"/>
                        </a:lnSpc>
                        <a:spcAft>
                          <a:spcPts val="0"/>
                        </a:spcAft>
                      </a:pPr>
                      <a:r>
                        <a:rPr lang="es-SV" sz="1700" b="1">
                          <a:effectLst/>
                          <a:latin typeface="Calibri" panose="020F0502020204030204" pitchFamily="34" charset="0"/>
                          <a:ea typeface="Calibri" panose="020F0502020204030204" pitchFamily="34" charset="0"/>
                          <a:cs typeface="Times New Roman" panose="02020603050405020304" pitchFamily="18" charset="0"/>
                        </a:rPr>
                        <a:t>191</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b="1">
                          <a:effectLst/>
                          <a:latin typeface="Calibri" panose="020F0502020204030204" pitchFamily="34" charset="0"/>
                          <a:ea typeface="Calibri" panose="020F0502020204030204" pitchFamily="34" charset="0"/>
                          <a:cs typeface="Times New Roman" panose="02020603050405020304" pitchFamily="18" charset="0"/>
                        </a:rPr>
                        <a:t>237</a:t>
                      </a:r>
                      <a:endParaRPr lang="es-SV"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ctr">
                        <a:lnSpc>
                          <a:spcPct val="150000"/>
                        </a:lnSpc>
                        <a:spcAft>
                          <a:spcPts val="0"/>
                        </a:spcAft>
                      </a:pPr>
                      <a:r>
                        <a:rPr lang="es-SV" sz="1700" b="1" dirty="0">
                          <a:effectLst/>
                          <a:latin typeface="Calibri" panose="020F0502020204030204" pitchFamily="34" charset="0"/>
                          <a:ea typeface="Calibri" panose="020F0502020204030204" pitchFamily="34" charset="0"/>
                          <a:cs typeface="Times New Roman" panose="02020603050405020304" pitchFamily="18" charset="0"/>
                        </a:rPr>
                        <a:t>63</a:t>
                      </a:r>
                      <a:endParaRPr lang="es-SV"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293259620"/>
                  </a:ext>
                </a:extLst>
              </a:tr>
            </a:tbl>
          </a:graphicData>
        </a:graphic>
      </p:graphicFrame>
    </p:spTree>
    <p:extLst>
      <p:ext uri="{BB962C8B-B14F-4D97-AF65-F5344CB8AC3E}">
        <p14:creationId xmlns:p14="http://schemas.microsoft.com/office/powerpoint/2010/main" val="174179234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TotalTime>
  <Words>1015</Words>
  <Application>Microsoft Office PowerPoint</Application>
  <PresentationFormat>Panorámica</PresentationFormat>
  <Paragraphs>144</Paragraphs>
  <Slides>11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11</vt:i4>
      </vt:variant>
    </vt:vector>
  </HeadingPairs>
  <TitlesOfParts>
    <vt:vector size="16" baseType="lpstr">
      <vt:lpstr>Arial</vt:lpstr>
      <vt:lpstr>Calibri</vt:lpstr>
      <vt:lpstr>Calibri Light</vt:lpstr>
      <vt:lpstr>Courier New</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Noemy Argumedo</dc:creator>
  <cp:lastModifiedBy>Cecilia Maria Hernandez Lemus</cp:lastModifiedBy>
  <cp:revision>161</cp:revision>
  <dcterms:created xsi:type="dcterms:W3CDTF">2016-03-08T20:52:10Z</dcterms:created>
  <dcterms:modified xsi:type="dcterms:W3CDTF">2019-03-12T19:25:06Z</dcterms:modified>
</cp:coreProperties>
</file>