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5" r:id="rId2"/>
    <p:sldId id="326" r:id="rId3"/>
    <p:sldId id="324" r:id="rId4"/>
    <p:sldId id="314" r:id="rId5"/>
    <p:sldId id="264" r:id="rId6"/>
    <p:sldId id="327" r:id="rId7"/>
    <p:sldId id="329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40" r:id="rId16"/>
    <p:sldId id="341" r:id="rId17"/>
  </p:sldIdLst>
  <p:sldSz cx="12179300" cy="9134475" type="ledger"/>
  <p:notesSz cx="6985000" cy="9271000"/>
  <p:custDataLst>
    <p:tags r:id="rId20"/>
  </p:custDataLst>
  <p:defaultTextStyle>
    <a:defPPr>
      <a:defRPr lang="es-SV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Enrique MS. Santos" initials="MEMS" lastIdx="7" clrIdx="0">
    <p:extLst>
      <p:ext uri="{19B8F6BF-5375-455C-9EA6-DF929625EA0E}">
        <p15:presenceInfo xmlns:p15="http://schemas.microsoft.com/office/powerpoint/2012/main" userId="S-1-5-21-3370812281-2617035514-3726286401-1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3C3B"/>
    <a:srgbClr val="303846"/>
    <a:srgbClr val="646363"/>
    <a:srgbClr val="68859A"/>
    <a:srgbClr val="00B6ED"/>
    <a:srgbClr val="242C58"/>
    <a:srgbClr val="951B81"/>
    <a:srgbClr val="E6E6E6"/>
    <a:srgbClr val="E2E2E2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70" autoAdjust="0"/>
    <p:restoredTop sz="94322" autoAdjust="0"/>
  </p:normalViewPr>
  <p:slideViewPr>
    <p:cSldViewPr>
      <p:cViewPr varScale="1">
        <p:scale>
          <a:sx n="56" d="100"/>
          <a:sy n="56" d="100"/>
        </p:scale>
        <p:origin x="1392" y="84"/>
      </p:cViewPr>
      <p:guideLst>
        <p:guide orient="horz" pos="2877"/>
        <p:guide pos="3836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50" y="-96"/>
      </p:cViewPr>
      <p:guideLst>
        <p:guide orient="horz" pos="2920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7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8.xlsx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9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771990565872696E-2"/>
          <c:y val="5.5382707591990002E-2"/>
          <c:w val="0.94445601886825459"/>
          <c:h val="0.6409345207512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64636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0" tIns="36000" rIns="72000" bIns="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Ahuachapán</c:v>
                </c:pt>
                <c:pt idx="1">
                  <c:v>Santa Ana</c:v>
                </c:pt>
                <c:pt idx="2">
                  <c:v>Sonsonate</c:v>
                </c:pt>
                <c:pt idx="3">
                  <c:v>Chalatenango</c:v>
                </c:pt>
                <c:pt idx="4">
                  <c:v>La Libertad</c:v>
                </c:pt>
                <c:pt idx="5">
                  <c:v>San Salvador I</c:v>
                </c:pt>
                <c:pt idx="6">
                  <c:v>San Salvador II</c:v>
                </c:pt>
                <c:pt idx="7">
                  <c:v>San Salvador III</c:v>
                </c:pt>
                <c:pt idx="8">
                  <c:v>Cuscatlán</c:v>
                </c:pt>
                <c:pt idx="9">
                  <c:v>La Paz</c:v>
                </c:pt>
                <c:pt idx="10">
                  <c:v>Cabañas</c:v>
                </c:pt>
                <c:pt idx="11">
                  <c:v>San Vicente</c:v>
                </c:pt>
                <c:pt idx="12">
                  <c:v>Usulután</c:v>
                </c:pt>
                <c:pt idx="13">
                  <c:v>San Miguel</c:v>
                </c:pt>
                <c:pt idx="14">
                  <c:v>Morazán</c:v>
                </c:pt>
                <c:pt idx="15">
                  <c:v>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581</c:v>
                </c:pt>
                <c:pt idx="1">
                  <c:v>797</c:v>
                </c:pt>
                <c:pt idx="2">
                  <c:v>800</c:v>
                </c:pt>
                <c:pt idx="3">
                  <c:v>330</c:v>
                </c:pt>
                <c:pt idx="4">
                  <c:v>818</c:v>
                </c:pt>
                <c:pt idx="5">
                  <c:v>679</c:v>
                </c:pt>
                <c:pt idx="6">
                  <c:v>621</c:v>
                </c:pt>
                <c:pt idx="7">
                  <c:v>711</c:v>
                </c:pt>
                <c:pt idx="8">
                  <c:v>429</c:v>
                </c:pt>
                <c:pt idx="9">
                  <c:v>382</c:v>
                </c:pt>
                <c:pt idx="10">
                  <c:v>306</c:v>
                </c:pt>
                <c:pt idx="11">
                  <c:v>284</c:v>
                </c:pt>
                <c:pt idx="12">
                  <c:v>675</c:v>
                </c:pt>
                <c:pt idx="13">
                  <c:v>897</c:v>
                </c:pt>
                <c:pt idx="14">
                  <c:v>542</c:v>
                </c:pt>
                <c:pt idx="15">
                  <c:v>564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92-452F-B395-30ED34BF5B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"/>
        <c:overlap val="-27"/>
        <c:axId val="194433552"/>
        <c:axId val="194434112"/>
      </c:barChart>
      <c:catAx>
        <c:axId val="19443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64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242C58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4434112"/>
        <c:crosses val="autoZero"/>
        <c:auto val="1"/>
        <c:lblAlgn val="ctr"/>
        <c:lblOffset val="100"/>
        <c:noMultiLvlLbl val="0"/>
      </c:catAx>
      <c:valAx>
        <c:axId val="1944341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944335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11,992 casos recibidos en Juntas de Protección </c:v>
                </c:pt>
              </c:strCache>
            </c:strRef>
          </c:tx>
          <c:spPr>
            <a:solidFill>
              <a:srgbClr val="646363"/>
            </a:solidFill>
          </c:spPr>
          <c:invertIfNegative val="0"/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16-4E40-9F98-4F4D325D191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242C58"/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Ahuachapán</c:v>
                </c:pt>
                <c:pt idx="1">
                  <c:v>Santa Ana</c:v>
                </c:pt>
                <c:pt idx="2">
                  <c:v>Sonsonate</c:v>
                </c:pt>
                <c:pt idx="3">
                  <c:v>Chalatenango</c:v>
                </c:pt>
                <c:pt idx="4">
                  <c:v>La Libertad</c:v>
                </c:pt>
                <c:pt idx="5">
                  <c:v>San Salvador I</c:v>
                </c:pt>
                <c:pt idx="6">
                  <c:v>San Salvador II</c:v>
                </c:pt>
                <c:pt idx="7">
                  <c:v>San Salvador III</c:v>
                </c:pt>
                <c:pt idx="8">
                  <c:v>Cuscatlán</c:v>
                </c:pt>
                <c:pt idx="9">
                  <c:v>La Paz</c:v>
                </c:pt>
                <c:pt idx="10">
                  <c:v>Cabañas</c:v>
                </c:pt>
                <c:pt idx="11">
                  <c:v>San Vicente</c:v>
                </c:pt>
                <c:pt idx="12">
                  <c:v>Usulután</c:v>
                </c:pt>
                <c:pt idx="13">
                  <c:v>San Miguel</c:v>
                </c:pt>
                <c:pt idx="14">
                  <c:v>Morazán</c:v>
                </c:pt>
                <c:pt idx="15">
                  <c:v>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581</c:v>
                </c:pt>
                <c:pt idx="1">
                  <c:v>797</c:v>
                </c:pt>
                <c:pt idx="2">
                  <c:v>800</c:v>
                </c:pt>
                <c:pt idx="3">
                  <c:v>330</c:v>
                </c:pt>
                <c:pt idx="4">
                  <c:v>818</c:v>
                </c:pt>
                <c:pt idx="5">
                  <c:v>679</c:v>
                </c:pt>
                <c:pt idx="6">
                  <c:v>621</c:v>
                </c:pt>
                <c:pt idx="7">
                  <c:v>711</c:v>
                </c:pt>
                <c:pt idx="8">
                  <c:v>429</c:v>
                </c:pt>
                <c:pt idx="9">
                  <c:v>382</c:v>
                </c:pt>
                <c:pt idx="10">
                  <c:v>306</c:v>
                </c:pt>
                <c:pt idx="11">
                  <c:v>284</c:v>
                </c:pt>
                <c:pt idx="12">
                  <c:v>675</c:v>
                </c:pt>
                <c:pt idx="13">
                  <c:v>897</c:v>
                </c:pt>
                <c:pt idx="14">
                  <c:v>542</c:v>
                </c:pt>
                <c:pt idx="15">
                  <c:v>564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6-4A96-9583-3499ECC6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7826144"/>
        <c:axId val="267826704"/>
      </c:barChart>
      <c:catAx>
        <c:axId val="267826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 b="1">
                <a:solidFill>
                  <a:srgbClr val="242C58"/>
                </a:solidFill>
                <a:latin typeface="Museo Sans 300" panose="02000000000000000000" pitchFamily="50" charset="0"/>
              </a:defRPr>
            </a:pPr>
            <a:endParaRPr lang="es-SV"/>
          </a:p>
        </c:txPr>
        <c:crossAx val="267826704"/>
        <c:crosses val="autoZero"/>
        <c:auto val="1"/>
        <c:lblAlgn val="ctr"/>
        <c:lblOffset val="100"/>
        <c:noMultiLvlLbl val="0"/>
      </c:catAx>
      <c:valAx>
        <c:axId val="26782670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78261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</c:v>
                </c:pt>
              </c:strCache>
            </c:strRef>
          </c:tx>
          <c:spPr>
            <a:solidFill>
              <a:srgbClr val="64636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4636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FD-4757-A283-90BC56EC0575}"/>
              </c:ext>
            </c:extLst>
          </c:dPt>
          <c:dPt>
            <c:idx val="1"/>
            <c:invertIfNegative val="0"/>
            <c:bubble3D val="0"/>
            <c:spPr>
              <a:solidFill>
                <a:srgbClr val="64636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0FD-4757-A283-90BC56EC0575}"/>
              </c:ext>
            </c:extLst>
          </c:dPt>
          <c:dPt>
            <c:idx val="2"/>
            <c:invertIfNegative val="0"/>
            <c:bubble3D val="0"/>
            <c:spPr>
              <a:solidFill>
                <a:srgbClr val="64636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0FD-4757-A283-90BC56EC0575}"/>
              </c:ext>
            </c:extLst>
          </c:dPt>
          <c:dPt>
            <c:idx val="3"/>
            <c:invertIfNegative val="0"/>
            <c:bubble3D val="0"/>
            <c:spPr>
              <a:solidFill>
                <a:srgbClr val="64636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0FD-4757-A283-90BC56EC0575}"/>
              </c:ext>
            </c:extLst>
          </c:dPt>
          <c:dPt>
            <c:idx val="4"/>
            <c:invertIfNegative val="0"/>
            <c:bubble3D val="0"/>
            <c:spPr>
              <a:solidFill>
                <a:srgbClr val="64636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0FD-4757-A283-90BC56EC0575}"/>
              </c:ext>
            </c:extLst>
          </c:dPt>
          <c:dPt>
            <c:idx val="5"/>
            <c:invertIfNegative val="0"/>
            <c:bubble3D val="0"/>
            <c:spPr>
              <a:solidFill>
                <a:srgbClr val="64636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0FD-4757-A283-90BC56EC0575}"/>
              </c:ext>
            </c:extLst>
          </c:dPt>
          <c:dPt>
            <c:idx val="6"/>
            <c:invertIfNegative val="0"/>
            <c:bubble3D val="0"/>
            <c:spPr>
              <a:solidFill>
                <a:srgbClr val="64636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0FD-4757-A283-90BC56EC0575}"/>
              </c:ext>
            </c:extLst>
          </c:dPt>
          <c:dPt>
            <c:idx val="7"/>
            <c:invertIfNegative val="0"/>
            <c:bubble3D val="0"/>
            <c:spPr>
              <a:solidFill>
                <a:srgbClr val="64636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0FD-4757-A283-90BC56EC0575}"/>
              </c:ext>
            </c:extLst>
          </c:dPt>
          <c:cat>
            <c:numRef>
              <c:f>Hoja1!$A$2:$A$9</c:f>
              <c:numCache>
                <c:formatCode>#,##0</c:formatCode>
                <c:ptCount val="8"/>
                <c:pt idx="0">
                  <c:v>8338</c:v>
                </c:pt>
                <c:pt idx="1">
                  <c:v>2445</c:v>
                </c:pt>
                <c:pt idx="2">
                  <c:v>690</c:v>
                </c:pt>
                <c:pt idx="3">
                  <c:v>549</c:v>
                </c:pt>
                <c:pt idx="4">
                  <c:v>330</c:v>
                </c:pt>
                <c:pt idx="5">
                  <c:v>260</c:v>
                </c:pt>
                <c:pt idx="6">
                  <c:v>219</c:v>
                </c:pt>
                <c:pt idx="7">
                  <c:v>538</c:v>
                </c:pt>
              </c:numCache>
            </c:numRef>
          </c:cat>
          <c:val>
            <c:numRef>
              <c:f>Hoja1!$B$2:$B$9</c:f>
              <c:numCache>
                <c:formatCode>#,##0</c:formatCode>
                <c:ptCount val="8"/>
                <c:pt idx="0">
                  <c:v>8338</c:v>
                </c:pt>
                <c:pt idx="1">
                  <c:v>2445</c:v>
                </c:pt>
                <c:pt idx="2">
                  <c:v>690</c:v>
                </c:pt>
                <c:pt idx="3">
                  <c:v>549</c:v>
                </c:pt>
                <c:pt idx="4">
                  <c:v>330</c:v>
                </c:pt>
                <c:pt idx="5">
                  <c:v>260</c:v>
                </c:pt>
                <c:pt idx="6">
                  <c:v>219</c:v>
                </c:pt>
                <c:pt idx="7">
                  <c:v>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A0FD-4757-A283-90BC56EC0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13"/>
        <c:axId val="268947664"/>
        <c:axId val="268948224"/>
      </c:barChart>
      <c:catAx>
        <c:axId val="268947664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1587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  <a:ea typeface="+mn-ea"/>
                <a:cs typeface="+mn-cs"/>
              </a:defRPr>
            </a:pPr>
            <a:endParaRPr lang="es-SV"/>
          </a:p>
        </c:txPr>
        <c:crossAx val="268948224"/>
        <c:crosses val="autoZero"/>
        <c:auto val="1"/>
        <c:lblAlgn val="ctr"/>
        <c:lblOffset val="100"/>
        <c:noMultiLvlLbl val="0"/>
      </c:catAx>
      <c:valAx>
        <c:axId val="2689482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6894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11,992 casos recibidos en Juntas de Protección </c:v>
                </c:pt>
              </c:strCache>
            </c:strRef>
          </c:tx>
          <c:spPr>
            <a:solidFill>
              <a:srgbClr val="646363"/>
            </a:solidFill>
          </c:spPr>
          <c:invertIfNegative val="0"/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16-4E40-9F98-4F4D325D191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242C58"/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Ahuachapán</c:v>
                </c:pt>
                <c:pt idx="1">
                  <c:v>Santa Ana</c:v>
                </c:pt>
                <c:pt idx="2">
                  <c:v>Sonsonate</c:v>
                </c:pt>
                <c:pt idx="3">
                  <c:v>Chalatenango</c:v>
                </c:pt>
                <c:pt idx="4">
                  <c:v>La Libertad</c:v>
                </c:pt>
                <c:pt idx="5">
                  <c:v>San Salvador I</c:v>
                </c:pt>
                <c:pt idx="6">
                  <c:v>San Salvador II</c:v>
                </c:pt>
                <c:pt idx="7">
                  <c:v>San Salvador III</c:v>
                </c:pt>
                <c:pt idx="8">
                  <c:v>Cuscatlán</c:v>
                </c:pt>
                <c:pt idx="9">
                  <c:v>La Paz</c:v>
                </c:pt>
                <c:pt idx="10">
                  <c:v>Cabañas</c:v>
                </c:pt>
                <c:pt idx="11">
                  <c:v>San Vicente</c:v>
                </c:pt>
                <c:pt idx="12">
                  <c:v>Usulután</c:v>
                </c:pt>
                <c:pt idx="13">
                  <c:v>San Miguel</c:v>
                </c:pt>
                <c:pt idx="14">
                  <c:v>Morazán</c:v>
                </c:pt>
                <c:pt idx="15">
                  <c:v>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206</c:v>
                </c:pt>
                <c:pt idx="1">
                  <c:v>476</c:v>
                </c:pt>
                <c:pt idx="2">
                  <c:v>1637</c:v>
                </c:pt>
                <c:pt idx="3">
                  <c:v>142</c:v>
                </c:pt>
                <c:pt idx="4">
                  <c:v>1600</c:v>
                </c:pt>
                <c:pt idx="5">
                  <c:v>1025</c:v>
                </c:pt>
                <c:pt idx="6">
                  <c:v>2737</c:v>
                </c:pt>
                <c:pt idx="7">
                  <c:v>1236</c:v>
                </c:pt>
                <c:pt idx="8">
                  <c:v>286</c:v>
                </c:pt>
                <c:pt idx="9">
                  <c:v>161</c:v>
                </c:pt>
                <c:pt idx="10">
                  <c:v>131</c:v>
                </c:pt>
                <c:pt idx="11">
                  <c:v>127</c:v>
                </c:pt>
                <c:pt idx="12">
                  <c:v>704</c:v>
                </c:pt>
                <c:pt idx="13">
                  <c:v>372</c:v>
                </c:pt>
                <c:pt idx="14">
                  <c:v>490</c:v>
                </c:pt>
                <c:pt idx="15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6-4A96-9583-3499ECC6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8903744"/>
        <c:axId val="268904304"/>
      </c:barChart>
      <c:catAx>
        <c:axId val="268903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 b="1">
                <a:solidFill>
                  <a:srgbClr val="242C58"/>
                </a:solidFill>
                <a:latin typeface="Museo Sans 300" panose="02000000000000000000" pitchFamily="50" charset="0"/>
              </a:defRPr>
            </a:pPr>
            <a:endParaRPr lang="es-SV"/>
          </a:p>
        </c:txPr>
        <c:crossAx val="268904304"/>
        <c:crosses val="autoZero"/>
        <c:auto val="1"/>
        <c:lblAlgn val="ctr"/>
        <c:lblOffset val="100"/>
        <c:noMultiLvlLbl val="0"/>
      </c:catAx>
      <c:valAx>
        <c:axId val="26890430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89037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11,992 casos recibidos en Juntas de Protección </c:v>
                </c:pt>
              </c:strCache>
            </c:strRef>
          </c:tx>
          <c:spPr>
            <a:solidFill>
              <a:srgbClr val="646363"/>
            </a:solidFill>
          </c:spPr>
          <c:invertIfNegative val="0"/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16-4E40-9F98-4F4D325D191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242C58"/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Ahuachapán</c:v>
                </c:pt>
                <c:pt idx="1">
                  <c:v>Santa Ana</c:v>
                </c:pt>
                <c:pt idx="2">
                  <c:v>Sonsonate</c:v>
                </c:pt>
                <c:pt idx="3">
                  <c:v>Chalatenango</c:v>
                </c:pt>
                <c:pt idx="4">
                  <c:v>La Libertad</c:v>
                </c:pt>
                <c:pt idx="5">
                  <c:v>San Salvador I</c:v>
                </c:pt>
                <c:pt idx="6">
                  <c:v>San Salvador II</c:v>
                </c:pt>
                <c:pt idx="7">
                  <c:v>San Salvador III</c:v>
                </c:pt>
                <c:pt idx="8">
                  <c:v>Cuscatlán</c:v>
                </c:pt>
                <c:pt idx="9">
                  <c:v>La Paz</c:v>
                </c:pt>
                <c:pt idx="10">
                  <c:v>Cabañas</c:v>
                </c:pt>
                <c:pt idx="11">
                  <c:v>San Vicente</c:v>
                </c:pt>
                <c:pt idx="12">
                  <c:v>Usulután</c:v>
                </c:pt>
                <c:pt idx="13">
                  <c:v>San Miguel</c:v>
                </c:pt>
                <c:pt idx="14">
                  <c:v>Morazán</c:v>
                </c:pt>
                <c:pt idx="15">
                  <c:v>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23</c:v>
                </c:pt>
                <c:pt idx="1">
                  <c:v>58</c:v>
                </c:pt>
                <c:pt idx="2">
                  <c:v>6</c:v>
                </c:pt>
                <c:pt idx="3">
                  <c:v>40</c:v>
                </c:pt>
                <c:pt idx="4">
                  <c:v>35</c:v>
                </c:pt>
                <c:pt idx="5">
                  <c:v>48</c:v>
                </c:pt>
                <c:pt idx="6">
                  <c:v>29</c:v>
                </c:pt>
                <c:pt idx="7">
                  <c:v>16</c:v>
                </c:pt>
                <c:pt idx="8">
                  <c:v>4</c:v>
                </c:pt>
                <c:pt idx="9">
                  <c:v>15</c:v>
                </c:pt>
                <c:pt idx="10">
                  <c:v>5</c:v>
                </c:pt>
                <c:pt idx="11">
                  <c:v>9</c:v>
                </c:pt>
                <c:pt idx="12">
                  <c:v>25</c:v>
                </c:pt>
                <c:pt idx="13">
                  <c:v>83</c:v>
                </c:pt>
                <c:pt idx="14">
                  <c:v>22</c:v>
                </c:pt>
                <c:pt idx="15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6-4A96-9583-3499ECC6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8906544"/>
        <c:axId val="268907104"/>
      </c:barChart>
      <c:catAx>
        <c:axId val="268906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 b="1">
                <a:solidFill>
                  <a:srgbClr val="242C58"/>
                </a:solidFill>
                <a:latin typeface="Museo Sans 300" panose="02000000000000000000" pitchFamily="50" charset="0"/>
              </a:defRPr>
            </a:pPr>
            <a:endParaRPr lang="es-SV"/>
          </a:p>
        </c:txPr>
        <c:crossAx val="268907104"/>
        <c:crosses val="autoZero"/>
        <c:auto val="1"/>
        <c:lblAlgn val="ctr"/>
        <c:lblOffset val="100"/>
        <c:noMultiLvlLbl val="0"/>
      </c:catAx>
      <c:valAx>
        <c:axId val="26890710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89065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11,992 casos recibidos en Juntas de Protección </c:v>
                </c:pt>
              </c:strCache>
            </c:strRef>
          </c:tx>
          <c:spPr>
            <a:solidFill>
              <a:srgbClr val="646363"/>
            </a:solidFill>
          </c:spPr>
          <c:invertIfNegative val="0"/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16-4E40-9F98-4F4D325D191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242C58"/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Ahuachapán</c:v>
                </c:pt>
                <c:pt idx="1">
                  <c:v>Santa Ana</c:v>
                </c:pt>
                <c:pt idx="2">
                  <c:v>Sonsonate</c:v>
                </c:pt>
                <c:pt idx="3">
                  <c:v>Chalatenango</c:v>
                </c:pt>
                <c:pt idx="4">
                  <c:v>La Libertad</c:v>
                </c:pt>
                <c:pt idx="5">
                  <c:v>San Salvador I</c:v>
                </c:pt>
                <c:pt idx="6">
                  <c:v>San Salvador II</c:v>
                </c:pt>
                <c:pt idx="7">
                  <c:v>San Salvador III</c:v>
                </c:pt>
                <c:pt idx="8">
                  <c:v>Cuscatlán</c:v>
                </c:pt>
                <c:pt idx="9">
                  <c:v>La Paz</c:v>
                </c:pt>
                <c:pt idx="10">
                  <c:v>Cabañas</c:v>
                </c:pt>
                <c:pt idx="11">
                  <c:v>San Vicente</c:v>
                </c:pt>
                <c:pt idx="12">
                  <c:v>Usulután</c:v>
                </c:pt>
                <c:pt idx="13">
                  <c:v>San Miguel</c:v>
                </c:pt>
                <c:pt idx="14">
                  <c:v>Morazán</c:v>
                </c:pt>
                <c:pt idx="15">
                  <c:v>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0.01</c:v>
                </c:pt>
                <c:pt idx="1">
                  <c:v>3</c:v>
                </c:pt>
                <c:pt idx="2">
                  <c:v>0.01</c:v>
                </c:pt>
                <c:pt idx="3">
                  <c:v>4</c:v>
                </c:pt>
                <c:pt idx="4">
                  <c:v>12</c:v>
                </c:pt>
                <c:pt idx="5">
                  <c:v>14</c:v>
                </c:pt>
                <c:pt idx="6">
                  <c:v>4</c:v>
                </c:pt>
                <c:pt idx="7">
                  <c:v>10</c:v>
                </c:pt>
                <c:pt idx="8">
                  <c:v>0.01</c:v>
                </c:pt>
                <c:pt idx="9">
                  <c:v>4</c:v>
                </c:pt>
                <c:pt idx="10">
                  <c:v>0.01</c:v>
                </c:pt>
                <c:pt idx="11">
                  <c:v>4</c:v>
                </c:pt>
                <c:pt idx="12">
                  <c:v>0.01</c:v>
                </c:pt>
                <c:pt idx="13">
                  <c:v>45</c:v>
                </c:pt>
                <c:pt idx="14">
                  <c:v>10</c:v>
                </c:pt>
                <c:pt idx="1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6-4A96-9583-3499ECC6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9380784"/>
        <c:axId val="269381344"/>
      </c:barChart>
      <c:catAx>
        <c:axId val="269380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 b="1">
                <a:solidFill>
                  <a:srgbClr val="242C58"/>
                </a:solidFill>
                <a:latin typeface="Museo Sans 300" panose="02000000000000000000" pitchFamily="50" charset="0"/>
              </a:defRPr>
            </a:pPr>
            <a:endParaRPr lang="es-SV"/>
          </a:p>
        </c:txPr>
        <c:crossAx val="269381344"/>
        <c:crosses val="autoZero"/>
        <c:auto val="1"/>
        <c:lblAlgn val="ctr"/>
        <c:lblOffset val="100"/>
        <c:noMultiLvlLbl val="0"/>
      </c:catAx>
      <c:valAx>
        <c:axId val="26938134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93807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11,992 casos recibidos en Juntas de Protección </c:v>
                </c:pt>
              </c:strCache>
            </c:strRef>
          </c:tx>
          <c:spPr>
            <a:solidFill>
              <a:srgbClr val="646363"/>
            </a:solidFill>
          </c:spPr>
          <c:invertIfNegative val="0"/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16-4E40-9F98-4F4D325D191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242C58"/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Ahuachapán</c:v>
                </c:pt>
                <c:pt idx="1">
                  <c:v>Santa Ana</c:v>
                </c:pt>
                <c:pt idx="2">
                  <c:v>Sonsonate</c:v>
                </c:pt>
                <c:pt idx="3">
                  <c:v>Chalatenango</c:v>
                </c:pt>
                <c:pt idx="4">
                  <c:v>La Libertad</c:v>
                </c:pt>
                <c:pt idx="5">
                  <c:v>San Salvador I</c:v>
                </c:pt>
                <c:pt idx="6">
                  <c:v>San Salvador II</c:v>
                </c:pt>
                <c:pt idx="7">
                  <c:v>San Salvador III</c:v>
                </c:pt>
                <c:pt idx="8">
                  <c:v>Cuscatlán</c:v>
                </c:pt>
                <c:pt idx="9">
                  <c:v>La Paz</c:v>
                </c:pt>
                <c:pt idx="10">
                  <c:v>Cabañas</c:v>
                </c:pt>
                <c:pt idx="11">
                  <c:v>San Vicente</c:v>
                </c:pt>
                <c:pt idx="12">
                  <c:v>Usulután</c:v>
                </c:pt>
                <c:pt idx="13">
                  <c:v>San Miguel</c:v>
                </c:pt>
                <c:pt idx="14">
                  <c:v>Morazán</c:v>
                </c:pt>
                <c:pt idx="15">
                  <c:v>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15</c:v>
                </c:pt>
                <c:pt idx="1">
                  <c:v>45</c:v>
                </c:pt>
                <c:pt idx="2">
                  <c:v>77</c:v>
                </c:pt>
                <c:pt idx="3">
                  <c:v>78</c:v>
                </c:pt>
                <c:pt idx="4">
                  <c:v>30</c:v>
                </c:pt>
                <c:pt idx="5">
                  <c:v>33</c:v>
                </c:pt>
                <c:pt idx="6">
                  <c:v>5</c:v>
                </c:pt>
                <c:pt idx="7">
                  <c:v>19</c:v>
                </c:pt>
                <c:pt idx="8">
                  <c:v>104</c:v>
                </c:pt>
                <c:pt idx="9">
                  <c:v>32</c:v>
                </c:pt>
                <c:pt idx="10">
                  <c:v>15</c:v>
                </c:pt>
                <c:pt idx="11">
                  <c:v>2</c:v>
                </c:pt>
                <c:pt idx="12">
                  <c:v>69</c:v>
                </c:pt>
                <c:pt idx="13">
                  <c:v>26</c:v>
                </c:pt>
                <c:pt idx="14">
                  <c:v>93</c:v>
                </c:pt>
                <c:pt idx="15">
                  <c:v>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6-4A96-9583-3499ECC6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9564272"/>
        <c:axId val="269564832"/>
      </c:barChart>
      <c:catAx>
        <c:axId val="269564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 b="1">
                <a:solidFill>
                  <a:srgbClr val="242C58"/>
                </a:solidFill>
                <a:latin typeface="Museo Sans 300" panose="02000000000000000000" pitchFamily="50" charset="0"/>
              </a:defRPr>
            </a:pPr>
            <a:endParaRPr lang="es-SV"/>
          </a:p>
        </c:txPr>
        <c:crossAx val="269564832"/>
        <c:crosses val="autoZero"/>
        <c:auto val="1"/>
        <c:lblAlgn val="ctr"/>
        <c:lblOffset val="100"/>
        <c:noMultiLvlLbl val="0"/>
      </c:catAx>
      <c:valAx>
        <c:axId val="26956483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95642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11,992 casos recibidos en Juntas de Protección </c:v>
                </c:pt>
              </c:strCache>
            </c:strRef>
          </c:tx>
          <c:spPr>
            <a:solidFill>
              <a:srgbClr val="646363"/>
            </a:solidFill>
          </c:spPr>
          <c:invertIfNegative val="0"/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16-4E40-9F98-4F4D325D191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242C58"/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Ahuachapán</c:v>
                </c:pt>
                <c:pt idx="1">
                  <c:v>Santa Ana</c:v>
                </c:pt>
                <c:pt idx="2">
                  <c:v>Sonsonate</c:v>
                </c:pt>
                <c:pt idx="3">
                  <c:v>Chalatenango</c:v>
                </c:pt>
                <c:pt idx="4">
                  <c:v>La Libertad</c:v>
                </c:pt>
                <c:pt idx="5">
                  <c:v>San Salvador I</c:v>
                </c:pt>
                <c:pt idx="6">
                  <c:v>San Salvador II</c:v>
                </c:pt>
                <c:pt idx="7">
                  <c:v>San Salvador III</c:v>
                </c:pt>
                <c:pt idx="8">
                  <c:v>Cuscatlán</c:v>
                </c:pt>
                <c:pt idx="9">
                  <c:v>La Paz</c:v>
                </c:pt>
                <c:pt idx="10">
                  <c:v>Cabañas</c:v>
                </c:pt>
                <c:pt idx="11">
                  <c:v>San Vicente</c:v>
                </c:pt>
                <c:pt idx="12">
                  <c:v>Usulután</c:v>
                </c:pt>
                <c:pt idx="13">
                  <c:v>San Miguel</c:v>
                </c:pt>
                <c:pt idx="14">
                  <c:v>Morazán</c:v>
                </c:pt>
                <c:pt idx="15">
                  <c:v>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40</c:v>
                </c:pt>
                <c:pt idx="1">
                  <c:v>65</c:v>
                </c:pt>
                <c:pt idx="2">
                  <c:v>14</c:v>
                </c:pt>
                <c:pt idx="3">
                  <c:v>0.01</c:v>
                </c:pt>
                <c:pt idx="4">
                  <c:v>277</c:v>
                </c:pt>
                <c:pt idx="5">
                  <c:v>41</c:v>
                </c:pt>
                <c:pt idx="6">
                  <c:v>47</c:v>
                </c:pt>
                <c:pt idx="7">
                  <c:v>1</c:v>
                </c:pt>
                <c:pt idx="8">
                  <c:v>83</c:v>
                </c:pt>
                <c:pt idx="9">
                  <c:v>134</c:v>
                </c:pt>
                <c:pt idx="10">
                  <c:v>59</c:v>
                </c:pt>
                <c:pt idx="11">
                  <c:v>176</c:v>
                </c:pt>
                <c:pt idx="12">
                  <c:v>106</c:v>
                </c:pt>
                <c:pt idx="13">
                  <c:v>48</c:v>
                </c:pt>
                <c:pt idx="14">
                  <c:v>159</c:v>
                </c:pt>
                <c:pt idx="15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6-4A96-9583-3499ECC6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9567072"/>
        <c:axId val="265105872"/>
      </c:barChart>
      <c:catAx>
        <c:axId val="269567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 b="1">
                <a:solidFill>
                  <a:srgbClr val="242C58"/>
                </a:solidFill>
                <a:latin typeface="Museo Sans 300" panose="02000000000000000000" pitchFamily="50" charset="0"/>
              </a:defRPr>
            </a:pPr>
            <a:endParaRPr lang="es-SV"/>
          </a:p>
        </c:txPr>
        <c:crossAx val="265105872"/>
        <c:crosses val="autoZero"/>
        <c:auto val="1"/>
        <c:lblAlgn val="ctr"/>
        <c:lblOffset val="100"/>
        <c:noMultiLvlLbl val="0"/>
      </c:catAx>
      <c:valAx>
        <c:axId val="26510587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95670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11,992 casos recibidos en Juntas de Protección </c:v>
                </c:pt>
              </c:strCache>
            </c:strRef>
          </c:tx>
          <c:spPr>
            <a:solidFill>
              <a:srgbClr val="646363"/>
            </a:solidFill>
          </c:spPr>
          <c:invertIfNegative val="0"/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16-4E40-9F98-4F4D325D191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242C58"/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Ahuachapán</c:v>
                </c:pt>
                <c:pt idx="1">
                  <c:v>Santa Ana</c:v>
                </c:pt>
                <c:pt idx="2">
                  <c:v>Sonsonate</c:v>
                </c:pt>
                <c:pt idx="3">
                  <c:v>Chalatenango</c:v>
                </c:pt>
                <c:pt idx="4">
                  <c:v>La Libertad</c:v>
                </c:pt>
                <c:pt idx="5">
                  <c:v>San Salvador I</c:v>
                </c:pt>
                <c:pt idx="6">
                  <c:v>San Salvador II</c:v>
                </c:pt>
                <c:pt idx="7">
                  <c:v>San Salvador III</c:v>
                </c:pt>
                <c:pt idx="8">
                  <c:v>Cuscatlán</c:v>
                </c:pt>
                <c:pt idx="9">
                  <c:v>La Paz</c:v>
                </c:pt>
                <c:pt idx="10">
                  <c:v>Cabañas</c:v>
                </c:pt>
                <c:pt idx="11">
                  <c:v>San Vicente</c:v>
                </c:pt>
                <c:pt idx="12">
                  <c:v>Usulután</c:v>
                </c:pt>
                <c:pt idx="13">
                  <c:v>San Miguel</c:v>
                </c:pt>
                <c:pt idx="14">
                  <c:v>Morazán</c:v>
                </c:pt>
                <c:pt idx="15">
                  <c:v>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180</c:v>
                </c:pt>
                <c:pt idx="1">
                  <c:v>513</c:v>
                </c:pt>
                <c:pt idx="2">
                  <c:v>254</c:v>
                </c:pt>
                <c:pt idx="3">
                  <c:v>297</c:v>
                </c:pt>
                <c:pt idx="4">
                  <c:v>67</c:v>
                </c:pt>
                <c:pt idx="5">
                  <c:v>316</c:v>
                </c:pt>
                <c:pt idx="6">
                  <c:v>209</c:v>
                </c:pt>
                <c:pt idx="7">
                  <c:v>88</c:v>
                </c:pt>
                <c:pt idx="8">
                  <c:v>422</c:v>
                </c:pt>
                <c:pt idx="9">
                  <c:v>539</c:v>
                </c:pt>
                <c:pt idx="10">
                  <c:v>154</c:v>
                </c:pt>
                <c:pt idx="11">
                  <c:v>853</c:v>
                </c:pt>
                <c:pt idx="12">
                  <c:v>314</c:v>
                </c:pt>
                <c:pt idx="13">
                  <c:v>132</c:v>
                </c:pt>
                <c:pt idx="14">
                  <c:v>396</c:v>
                </c:pt>
                <c:pt idx="15">
                  <c:v>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6-4A96-9583-3499ECC6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5108112"/>
        <c:axId val="265108672"/>
      </c:barChart>
      <c:catAx>
        <c:axId val="265108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 b="1">
                <a:solidFill>
                  <a:srgbClr val="242C58"/>
                </a:solidFill>
                <a:latin typeface="Museo Sans 300" panose="02000000000000000000" pitchFamily="50" charset="0"/>
              </a:defRPr>
            </a:pPr>
            <a:endParaRPr lang="es-SV"/>
          </a:p>
        </c:txPr>
        <c:crossAx val="265108672"/>
        <c:crosses val="autoZero"/>
        <c:auto val="1"/>
        <c:lblAlgn val="ctr"/>
        <c:lblOffset val="100"/>
        <c:noMultiLvlLbl val="0"/>
      </c:catAx>
      <c:valAx>
        <c:axId val="26510867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51081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27466" cy="463867"/>
          </a:xfrm>
          <a:prstGeom prst="rect">
            <a:avLst/>
          </a:prstGeom>
        </p:spPr>
        <p:txBody>
          <a:bodyPr vert="horz" lIns="91758" tIns="45879" rIns="91758" bIns="45879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55956" y="1"/>
            <a:ext cx="3027466" cy="463867"/>
          </a:xfrm>
          <a:prstGeom prst="rect">
            <a:avLst/>
          </a:prstGeom>
        </p:spPr>
        <p:txBody>
          <a:bodyPr vert="horz" lIns="91758" tIns="45879" rIns="91758" bIns="45879" rtlCol="0"/>
          <a:lstStyle>
            <a:lvl1pPr algn="r">
              <a:defRPr sz="1200"/>
            </a:lvl1pPr>
          </a:lstStyle>
          <a:p>
            <a:fld id="{83D407DB-7C49-4CC3-9955-09154FBF8340}" type="datetimeFigureOut">
              <a:rPr lang="es-SV" smtClean="0"/>
              <a:t>25/03/2021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05551"/>
            <a:ext cx="3027466" cy="463867"/>
          </a:xfrm>
          <a:prstGeom prst="rect">
            <a:avLst/>
          </a:prstGeom>
        </p:spPr>
        <p:txBody>
          <a:bodyPr vert="horz" lIns="91758" tIns="45879" rIns="91758" bIns="45879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55956" y="8805551"/>
            <a:ext cx="3027466" cy="463867"/>
          </a:xfrm>
          <a:prstGeom prst="rect">
            <a:avLst/>
          </a:prstGeom>
        </p:spPr>
        <p:txBody>
          <a:bodyPr vert="horz" lIns="91758" tIns="45879" rIns="91758" bIns="45879" rtlCol="0" anchor="b"/>
          <a:lstStyle>
            <a:lvl1pPr algn="r">
              <a:defRPr sz="1200"/>
            </a:lvl1pPr>
          </a:lstStyle>
          <a:p>
            <a:fld id="{C448DED8-5873-456F-9795-2248D8FE6B4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830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27466" cy="463867"/>
          </a:xfrm>
          <a:prstGeom prst="rect">
            <a:avLst/>
          </a:prstGeom>
        </p:spPr>
        <p:txBody>
          <a:bodyPr vert="horz" lIns="91758" tIns="45879" rIns="91758" bIns="45879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55956" y="1"/>
            <a:ext cx="3027466" cy="463867"/>
          </a:xfrm>
          <a:prstGeom prst="rect">
            <a:avLst/>
          </a:prstGeom>
        </p:spPr>
        <p:txBody>
          <a:bodyPr vert="horz" lIns="91758" tIns="45879" rIns="91758" bIns="45879" rtlCol="0"/>
          <a:lstStyle>
            <a:lvl1pPr algn="r">
              <a:defRPr sz="1200"/>
            </a:lvl1pPr>
          </a:lstStyle>
          <a:p>
            <a:fld id="{0AD81582-FAE7-434F-85B5-00DB809C7253}" type="datetimeFigureOut">
              <a:rPr lang="es-SV" smtClean="0"/>
              <a:t>25/03/2021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6913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8" tIns="45879" rIns="91758" bIns="45879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9134" y="4404362"/>
            <a:ext cx="5586736" cy="4171634"/>
          </a:xfrm>
          <a:prstGeom prst="rect">
            <a:avLst/>
          </a:prstGeom>
        </p:spPr>
        <p:txBody>
          <a:bodyPr vert="horz" lIns="91758" tIns="45879" rIns="91758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05551"/>
            <a:ext cx="3027466" cy="463867"/>
          </a:xfrm>
          <a:prstGeom prst="rect">
            <a:avLst/>
          </a:prstGeom>
        </p:spPr>
        <p:txBody>
          <a:bodyPr vert="horz" lIns="91758" tIns="45879" rIns="91758" bIns="45879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55956" y="8805551"/>
            <a:ext cx="3027466" cy="463867"/>
          </a:xfrm>
          <a:prstGeom prst="rect">
            <a:avLst/>
          </a:prstGeom>
        </p:spPr>
        <p:txBody>
          <a:bodyPr vert="horz" lIns="91758" tIns="45879" rIns="91758" bIns="45879" rtlCol="0" anchor="b"/>
          <a:lstStyle>
            <a:lvl1pPr algn="r">
              <a:defRPr sz="1200"/>
            </a:lvl1pPr>
          </a:lstStyle>
          <a:p>
            <a:fld id="{86BAFC15-443F-4A14-9FC1-8B3394BA71E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542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3448" y="2837608"/>
            <a:ext cx="10352405" cy="195799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6895" y="5176202"/>
            <a:ext cx="852551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A5E6-D9D8-4870-BADD-364DA2ECEDA1}" type="datetime1">
              <a:rPr lang="es-SV" smtClean="0"/>
              <a:t>25/03/2021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0899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1F51-7D65-43D2-8116-637B1E567F24}" type="datetime1">
              <a:rPr lang="es-SV" smtClean="0"/>
              <a:t>25/03/2021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619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29992" y="365803"/>
            <a:ext cx="2740343" cy="779390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8965" y="365803"/>
            <a:ext cx="8018039" cy="779390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CA5C-E256-4D55-9560-B96119A3A82F}" type="datetime1">
              <a:rPr lang="es-SV" smtClean="0"/>
              <a:t>25/03/2021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5859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5AADF-B0A1-4407-B1AB-FF7BB3EA67B7}" type="datetime1">
              <a:rPr lang="es-SV" smtClean="0"/>
              <a:t>25/03/2021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737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081" y="5869747"/>
            <a:ext cx="10352405" cy="1814208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081" y="3871581"/>
            <a:ext cx="10352405" cy="1998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C2F1-5BE6-426F-92A1-2A2779F00AB8}" type="datetime1">
              <a:rPr lang="es-SV" smtClean="0"/>
              <a:t>25/03/2021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32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8965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1144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8E5D-A6A7-40E8-AEC8-E13807F99262}" type="datetime1">
              <a:rPr lang="es-SV" smtClean="0"/>
              <a:t>25/03/2021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702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044685"/>
            <a:ext cx="5381306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8965" y="2896813"/>
            <a:ext cx="5381306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86916" y="2044685"/>
            <a:ext cx="5383420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86916" y="2896813"/>
            <a:ext cx="53834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F337-5A6C-4B5B-9FA4-EC2F0713F0BF}" type="datetime1">
              <a:rPr lang="es-SV" smtClean="0"/>
              <a:t>25/03/2021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01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56B1-7A5E-49F8-B9F5-10BFBCE55091}" type="datetime1">
              <a:rPr lang="es-SV" smtClean="0"/>
              <a:t>25/03/2021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55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D26-C8EE-4AF9-A452-75728A2A2149}" type="datetime1">
              <a:rPr lang="es-SV" smtClean="0"/>
              <a:t>25/03/2021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6565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8966" y="363687"/>
            <a:ext cx="4006906" cy="154778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1768" y="363688"/>
            <a:ext cx="6808567" cy="7796021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966" y="1911474"/>
            <a:ext cx="4006906" cy="624823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8A04-E1C8-46C6-9C62-C2028ECCDB8C}" type="datetime1">
              <a:rPr lang="es-SV" smtClean="0"/>
              <a:t>25/03/2021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2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7228" y="6394132"/>
            <a:ext cx="7307580" cy="75486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7228" y="816182"/>
            <a:ext cx="7307580" cy="5480685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7228" y="7148996"/>
            <a:ext cx="7307580" cy="107203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5B1F-80D8-4CC0-A2A3-2AFB5FF2ED50}" type="datetime1">
              <a:rPr lang="es-SV" smtClean="0"/>
              <a:t>25/03/2021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740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131378"/>
            <a:ext cx="10961370" cy="6028331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8965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C0353-1B6A-4E38-B562-F6171CE3F378}" type="datetime1">
              <a:rPr lang="es-SV" smtClean="0"/>
              <a:t>25/03/2021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1261" y="8466306"/>
            <a:ext cx="3856778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28498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642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3C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523" y="3317021"/>
            <a:ext cx="5161550" cy="263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7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/>
          <p:cNvSpPr/>
          <p:nvPr/>
        </p:nvSpPr>
        <p:spPr>
          <a:xfrm>
            <a:off x="270755" y="824621"/>
            <a:ext cx="10624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7</a:t>
            </a:r>
            <a:endParaRPr lang="es-SV" sz="1600" b="1" dirty="0">
              <a:latin typeface="Museo Sans 300" panose="02000000000000000000" pitchFamily="50" charset="0"/>
            </a:endParaRPr>
          </a:p>
        </p:txBody>
      </p:sp>
      <p:graphicFrame>
        <p:nvGraphicFramePr>
          <p:cNvPr id="35" name="34 Gráfico"/>
          <p:cNvGraphicFramePr/>
          <p:nvPr>
            <p:extLst>
              <p:ext uri="{D42A27DB-BD31-4B8C-83A1-F6EECF244321}">
                <p14:modId xmlns:p14="http://schemas.microsoft.com/office/powerpoint/2010/main" val="3749122002"/>
              </p:ext>
            </p:extLst>
          </p:nvPr>
        </p:nvGraphicFramePr>
        <p:xfrm>
          <a:off x="592513" y="1622791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ángulo 1"/>
          <p:cNvSpPr/>
          <p:nvPr/>
        </p:nvSpPr>
        <p:spPr>
          <a:xfrm>
            <a:off x="0" y="6439445"/>
            <a:ext cx="9258001" cy="430887"/>
          </a:xfrm>
          <a:prstGeom prst="rect">
            <a:avLst/>
          </a:prstGeom>
          <a:solidFill>
            <a:srgbClr val="3C3C3B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    Total 424 </a:t>
            </a: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casos con medidas de acogimiento de emergencia</a:t>
            </a:r>
          </a:p>
        </p:txBody>
      </p:sp>
      <p:grpSp>
        <p:nvGrpSpPr>
          <p:cNvPr id="28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9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31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32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sp>
        <p:nvSpPr>
          <p:cNvPr id="3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  <p:grpSp>
        <p:nvGrpSpPr>
          <p:cNvPr id="17" name="Grupo 16"/>
          <p:cNvGrpSpPr/>
          <p:nvPr/>
        </p:nvGrpSpPr>
        <p:grpSpPr>
          <a:xfrm>
            <a:off x="1959580" y="152116"/>
            <a:ext cx="7868813" cy="963379"/>
            <a:chOff x="2417243" y="79363"/>
            <a:chExt cx="7868813" cy="963379"/>
          </a:xfrm>
        </p:grpSpPr>
        <p:sp>
          <p:nvSpPr>
            <p:cNvPr id="20" name="Round Same Side Corner Rectangle 42"/>
            <p:cNvSpPr/>
            <p:nvPr/>
          </p:nvSpPr>
          <p:spPr>
            <a:xfrm rot="5400000" flipH="1">
              <a:off x="3501858" y="-261794"/>
              <a:ext cx="90343" cy="225957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  <p:sp>
          <p:nvSpPr>
            <p:cNvPr id="23" name="Subtitle 4"/>
            <p:cNvSpPr txBox="1">
              <a:spLocks/>
            </p:cNvSpPr>
            <p:nvPr/>
          </p:nvSpPr>
          <p:spPr>
            <a:xfrm>
              <a:off x="2921299" y="79363"/>
              <a:ext cx="4616471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Museo Sans 300" panose="02000000000000000000" pitchFamily="50" charset="0"/>
                </a:rPr>
                <a:t>Acogimientos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4" name="Subtitle 4"/>
            <p:cNvSpPr txBox="1">
              <a:spLocks/>
            </p:cNvSpPr>
            <p:nvPr/>
          </p:nvSpPr>
          <p:spPr>
            <a:xfrm>
              <a:off x="7013773" y="289668"/>
              <a:ext cx="3272283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bg1">
                      <a:lumMod val="50000"/>
                    </a:schemeClr>
                  </a:solidFill>
                  <a:latin typeface="Museo Sans 300" panose="02000000000000000000" pitchFamily="50" charset="0"/>
                </a:rPr>
                <a:t>de emergencia</a:t>
              </a:r>
            </a:p>
          </p:txBody>
        </p:sp>
      </p:grpSp>
      <p:sp>
        <p:nvSpPr>
          <p:cNvPr id="34" name="Rectangle 92"/>
          <p:cNvSpPr/>
          <p:nvPr/>
        </p:nvSpPr>
        <p:spPr>
          <a:xfrm>
            <a:off x="977082" y="7663581"/>
            <a:ext cx="10369152" cy="1080120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>
                <a:latin typeface="Museo Sans 300" panose="02000000000000000000" pitchFamily="50" charset="0"/>
              </a:rPr>
              <a:t>Acogimiento de emergencia: </a:t>
            </a:r>
            <a:r>
              <a:rPr lang="es-SV" sz="1300" dirty="0">
                <a:latin typeface="Museo Sans 300" panose="02000000000000000000" pitchFamily="50" charset="0"/>
              </a:rPr>
              <a:t>Es una medida excepcional y provisional emitida en situaciones de extrema urgencia en favor de una niña, niño o adolescente </a:t>
            </a:r>
            <a:r>
              <a:rPr lang="es-SV" sz="1300" dirty="0" smtClean="0">
                <a:latin typeface="Museo Sans 300" panose="02000000000000000000" pitchFamily="50" charset="0"/>
              </a:rPr>
              <a:t>y consiste en la separación de su entorno familiar, y por la cual se confía su cuidado a personas idóneas por </a:t>
            </a:r>
            <a:r>
              <a:rPr lang="es-SV" sz="1300" dirty="0">
                <a:latin typeface="Museo Sans 300" panose="02000000000000000000" pitchFamily="50" charset="0"/>
              </a:rPr>
              <a:t>medio de acogimiento familiar o </a:t>
            </a:r>
            <a:r>
              <a:rPr lang="es-SV" sz="1300" dirty="0" smtClean="0">
                <a:latin typeface="Museo Sans 300" panose="02000000000000000000" pitchFamily="50" charset="0"/>
              </a:rPr>
              <a:t>al ISNA a través del acogimiento institucional </a:t>
            </a:r>
            <a:r>
              <a:rPr lang="es-SV" sz="1300" dirty="0">
                <a:latin typeface="Museo Sans 300" panose="02000000000000000000" pitchFamily="50" charset="0"/>
              </a:rPr>
              <a:t>con un máximo de quince días continuos</a:t>
            </a:r>
            <a:r>
              <a:rPr lang="es-SV" sz="1300" dirty="0" smtClean="0">
                <a:latin typeface="Museo Sans 300" panose="02000000000000000000" pitchFamily="50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300" dirty="0" smtClean="0">
              <a:latin typeface="Source Sans Pro Light"/>
            </a:endParaRPr>
          </a:p>
        </p:txBody>
      </p:sp>
      <p:grpSp>
        <p:nvGrpSpPr>
          <p:cNvPr id="38" name="Grupo 37"/>
          <p:cNvGrpSpPr/>
          <p:nvPr/>
        </p:nvGrpSpPr>
        <p:grpSpPr>
          <a:xfrm>
            <a:off x="2992162" y="7102375"/>
            <a:ext cx="6718950" cy="693626"/>
            <a:chOff x="1314916" y="2114855"/>
            <a:chExt cx="6718950" cy="762989"/>
          </a:xfrm>
        </p:grpSpPr>
        <p:grpSp>
          <p:nvGrpSpPr>
            <p:cNvPr id="39" name="Grupo 38"/>
            <p:cNvGrpSpPr/>
            <p:nvPr/>
          </p:nvGrpSpPr>
          <p:grpSpPr>
            <a:xfrm>
              <a:off x="1314916" y="2114855"/>
              <a:ext cx="3466131" cy="753819"/>
              <a:chOff x="366096" y="2069151"/>
              <a:chExt cx="3466131" cy="753819"/>
            </a:xfrm>
          </p:grpSpPr>
          <p:sp>
            <p:nvSpPr>
              <p:cNvPr id="44" name="Freeform 31"/>
              <p:cNvSpPr>
                <a:spLocks noEditPoints="1"/>
              </p:cNvSpPr>
              <p:nvPr/>
            </p:nvSpPr>
            <p:spPr bwMode="auto">
              <a:xfrm>
                <a:off x="366096" y="2069151"/>
                <a:ext cx="708735" cy="624013"/>
              </a:xfrm>
              <a:custGeom>
                <a:avLst/>
                <a:gdLst>
                  <a:gd name="T0" fmla="*/ 345 w 368"/>
                  <a:gd name="T1" fmla="*/ 59 h 324"/>
                  <a:gd name="T2" fmla="*/ 246 w 368"/>
                  <a:gd name="T3" fmla="*/ 299 h 324"/>
                  <a:gd name="T4" fmla="*/ 228 w 368"/>
                  <a:gd name="T5" fmla="*/ 162 h 324"/>
                  <a:gd name="T6" fmla="*/ 139 w 368"/>
                  <a:gd name="T7" fmla="*/ 135 h 324"/>
                  <a:gd name="T8" fmla="*/ 133 w 368"/>
                  <a:gd name="T9" fmla="*/ 285 h 324"/>
                  <a:gd name="T10" fmla="*/ 110 w 368"/>
                  <a:gd name="T11" fmla="*/ 69 h 324"/>
                  <a:gd name="T12" fmla="*/ 26 w 368"/>
                  <a:gd name="T13" fmla="*/ 95 h 324"/>
                  <a:gd name="T14" fmla="*/ 0 w 368"/>
                  <a:gd name="T15" fmla="*/ 299 h 324"/>
                  <a:gd name="T16" fmla="*/ 368 w 368"/>
                  <a:gd name="T17" fmla="*/ 324 h 324"/>
                  <a:gd name="T18" fmla="*/ 345 w 368"/>
                  <a:gd name="T19" fmla="*/ 299 h 324"/>
                  <a:gd name="T20" fmla="*/ 332 w 368"/>
                  <a:gd name="T21" fmla="*/ 66 h 324"/>
                  <a:gd name="T22" fmla="*/ 302 w 368"/>
                  <a:gd name="T23" fmla="*/ 96 h 324"/>
                  <a:gd name="T24" fmla="*/ 302 w 368"/>
                  <a:gd name="T25" fmla="*/ 118 h 324"/>
                  <a:gd name="T26" fmla="*/ 332 w 368"/>
                  <a:gd name="T27" fmla="*/ 148 h 324"/>
                  <a:gd name="T28" fmla="*/ 302 w 368"/>
                  <a:gd name="T29" fmla="*/ 118 h 324"/>
                  <a:gd name="T30" fmla="*/ 332 w 368"/>
                  <a:gd name="T31" fmla="*/ 172 h 324"/>
                  <a:gd name="T32" fmla="*/ 302 w 368"/>
                  <a:gd name="T33" fmla="*/ 201 h 324"/>
                  <a:gd name="T34" fmla="*/ 302 w 368"/>
                  <a:gd name="T35" fmla="*/ 224 h 324"/>
                  <a:gd name="T36" fmla="*/ 332 w 368"/>
                  <a:gd name="T37" fmla="*/ 253 h 324"/>
                  <a:gd name="T38" fmla="*/ 302 w 368"/>
                  <a:gd name="T39" fmla="*/ 224 h 324"/>
                  <a:gd name="T40" fmla="*/ 289 w 368"/>
                  <a:gd name="T41" fmla="*/ 66 h 324"/>
                  <a:gd name="T42" fmla="*/ 260 w 368"/>
                  <a:gd name="T43" fmla="*/ 96 h 324"/>
                  <a:gd name="T44" fmla="*/ 260 w 368"/>
                  <a:gd name="T45" fmla="*/ 118 h 324"/>
                  <a:gd name="T46" fmla="*/ 289 w 368"/>
                  <a:gd name="T47" fmla="*/ 148 h 324"/>
                  <a:gd name="T48" fmla="*/ 260 w 368"/>
                  <a:gd name="T49" fmla="*/ 118 h 324"/>
                  <a:gd name="T50" fmla="*/ 289 w 368"/>
                  <a:gd name="T51" fmla="*/ 172 h 324"/>
                  <a:gd name="T52" fmla="*/ 260 w 368"/>
                  <a:gd name="T53" fmla="*/ 201 h 324"/>
                  <a:gd name="T54" fmla="*/ 260 w 368"/>
                  <a:gd name="T55" fmla="*/ 224 h 324"/>
                  <a:gd name="T56" fmla="*/ 289 w 368"/>
                  <a:gd name="T57" fmla="*/ 253 h 324"/>
                  <a:gd name="T58" fmla="*/ 260 w 368"/>
                  <a:gd name="T59" fmla="*/ 224 h 324"/>
                  <a:gd name="T60" fmla="*/ 114 w 368"/>
                  <a:gd name="T61" fmla="*/ 99 h 324"/>
                  <a:gd name="T62" fmla="*/ 87 w 368"/>
                  <a:gd name="T63" fmla="*/ 125 h 324"/>
                  <a:gd name="T64" fmla="*/ 87 w 368"/>
                  <a:gd name="T65" fmla="*/ 146 h 324"/>
                  <a:gd name="T66" fmla="*/ 114 w 368"/>
                  <a:gd name="T67" fmla="*/ 172 h 324"/>
                  <a:gd name="T68" fmla="*/ 87 w 368"/>
                  <a:gd name="T69" fmla="*/ 146 h 324"/>
                  <a:gd name="T70" fmla="*/ 114 w 368"/>
                  <a:gd name="T71" fmla="*/ 194 h 324"/>
                  <a:gd name="T72" fmla="*/ 87 w 368"/>
                  <a:gd name="T73" fmla="*/ 220 h 324"/>
                  <a:gd name="T74" fmla="*/ 87 w 368"/>
                  <a:gd name="T75" fmla="*/ 241 h 324"/>
                  <a:gd name="T76" fmla="*/ 114 w 368"/>
                  <a:gd name="T77" fmla="*/ 267 h 324"/>
                  <a:gd name="T78" fmla="*/ 87 w 368"/>
                  <a:gd name="T79" fmla="*/ 241 h 324"/>
                  <a:gd name="T80" fmla="*/ 70 w 368"/>
                  <a:gd name="T81" fmla="*/ 99 h 324"/>
                  <a:gd name="T82" fmla="*/ 43 w 368"/>
                  <a:gd name="T83" fmla="*/ 125 h 324"/>
                  <a:gd name="T84" fmla="*/ 43 w 368"/>
                  <a:gd name="T85" fmla="*/ 146 h 324"/>
                  <a:gd name="T86" fmla="*/ 70 w 368"/>
                  <a:gd name="T87" fmla="*/ 172 h 324"/>
                  <a:gd name="T88" fmla="*/ 43 w 368"/>
                  <a:gd name="T89" fmla="*/ 146 h 324"/>
                  <a:gd name="T90" fmla="*/ 70 w 368"/>
                  <a:gd name="T91" fmla="*/ 194 h 324"/>
                  <a:gd name="T92" fmla="*/ 43 w 368"/>
                  <a:gd name="T93" fmla="*/ 220 h 324"/>
                  <a:gd name="T94" fmla="*/ 43 w 368"/>
                  <a:gd name="T95" fmla="*/ 241 h 324"/>
                  <a:gd name="T96" fmla="*/ 70 w 368"/>
                  <a:gd name="T97" fmla="*/ 267 h 324"/>
                  <a:gd name="T98" fmla="*/ 43 w 368"/>
                  <a:gd name="T99" fmla="*/ 241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8" h="324">
                    <a:moveTo>
                      <a:pt x="345" y="299"/>
                    </a:moveTo>
                    <a:cubicBezTo>
                      <a:pt x="345" y="59"/>
                      <a:pt x="345" y="59"/>
                      <a:pt x="345" y="59"/>
                    </a:cubicBezTo>
                    <a:cubicBezTo>
                      <a:pt x="246" y="0"/>
                      <a:pt x="246" y="0"/>
                      <a:pt x="246" y="0"/>
                    </a:cubicBezTo>
                    <a:cubicBezTo>
                      <a:pt x="246" y="299"/>
                      <a:pt x="246" y="299"/>
                      <a:pt x="246" y="299"/>
                    </a:cubicBezTo>
                    <a:cubicBezTo>
                      <a:pt x="228" y="299"/>
                      <a:pt x="228" y="299"/>
                      <a:pt x="228" y="299"/>
                    </a:cubicBezTo>
                    <a:cubicBezTo>
                      <a:pt x="228" y="162"/>
                      <a:pt x="228" y="162"/>
                      <a:pt x="228" y="162"/>
                    </a:cubicBezTo>
                    <a:cubicBezTo>
                      <a:pt x="228" y="147"/>
                      <a:pt x="217" y="135"/>
                      <a:pt x="202" y="135"/>
                    </a:cubicBezTo>
                    <a:cubicBezTo>
                      <a:pt x="139" y="135"/>
                      <a:pt x="139" y="135"/>
                      <a:pt x="139" y="135"/>
                    </a:cubicBezTo>
                    <a:cubicBezTo>
                      <a:pt x="139" y="285"/>
                      <a:pt x="139" y="285"/>
                      <a:pt x="139" y="285"/>
                    </a:cubicBezTo>
                    <a:cubicBezTo>
                      <a:pt x="133" y="285"/>
                      <a:pt x="133" y="285"/>
                      <a:pt x="133" y="285"/>
                    </a:cubicBezTo>
                    <a:cubicBezTo>
                      <a:pt x="133" y="83"/>
                      <a:pt x="133" y="83"/>
                      <a:pt x="133" y="83"/>
                    </a:cubicBezTo>
                    <a:cubicBezTo>
                      <a:pt x="128" y="75"/>
                      <a:pt x="120" y="69"/>
                      <a:pt x="110" y="69"/>
                    </a:cubicBezTo>
                    <a:cubicBezTo>
                      <a:pt x="52" y="69"/>
                      <a:pt x="52" y="69"/>
                      <a:pt x="52" y="69"/>
                    </a:cubicBezTo>
                    <a:cubicBezTo>
                      <a:pt x="38" y="69"/>
                      <a:pt x="26" y="81"/>
                      <a:pt x="26" y="95"/>
                    </a:cubicBezTo>
                    <a:cubicBezTo>
                      <a:pt x="26" y="299"/>
                      <a:pt x="26" y="299"/>
                      <a:pt x="26" y="299"/>
                    </a:cubicBezTo>
                    <a:cubicBezTo>
                      <a:pt x="0" y="299"/>
                      <a:pt x="0" y="299"/>
                      <a:pt x="0" y="299"/>
                    </a:cubicBezTo>
                    <a:cubicBezTo>
                      <a:pt x="0" y="324"/>
                      <a:pt x="0" y="324"/>
                      <a:pt x="0" y="324"/>
                    </a:cubicBezTo>
                    <a:cubicBezTo>
                      <a:pt x="368" y="324"/>
                      <a:pt x="368" y="324"/>
                      <a:pt x="368" y="324"/>
                    </a:cubicBezTo>
                    <a:cubicBezTo>
                      <a:pt x="368" y="299"/>
                      <a:pt x="368" y="299"/>
                      <a:pt x="368" y="299"/>
                    </a:cubicBezTo>
                    <a:lnTo>
                      <a:pt x="345" y="299"/>
                    </a:lnTo>
                    <a:close/>
                    <a:moveTo>
                      <a:pt x="302" y="66"/>
                    </a:moveTo>
                    <a:cubicBezTo>
                      <a:pt x="332" y="66"/>
                      <a:pt x="332" y="66"/>
                      <a:pt x="332" y="66"/>
                    </a:cubicBezTo>
                    <a:cubicBezTo>
                      <a:pt x="332" y="96"/>
                      <a:pt x="332" y="96"/>
                      <a:pt x="332" y="96"/>
                    </a:cubicBezTo>
                    <a:cubicBezTo>
                      <a:pt x="302" y="96"/>
                      <a:pt x="302" y="96"/>
                      <a:pt x="302" y="96"/>
                    </a:cubicBezTo>
                    <a:lnTo>
                      <a:pt x="302" y="66"/>
                    </a:lnTo>
                    <a:close/>
                    <a:moveTo>
                      <a:pt x="302" y="118"/>
                    </a:moveTo>
                    <a:cubicBezTo>
                      <a:pt x="332" y="118"/>
                      <a:pt x="332" y="118"/>
                      <a:pt x="332" y="118"/>
                    </a:cubicBezTo>
                    <a:cubicBezTo>
                      <a:pt x="332" y="148"/>
                      <a:pt x="332" y="148"/>
                      <a:pt x="332" y="148"/>
                    </a:cubicBezTo>
                    <a:cubicBezTo>
                      <a:pt x="302" y="148"/>
                      <a:pt x="302" y="148"/>
                      <a:pt x="302" y="148"/>
                    </a:cubicBezTo>
                    <a:lnTo>
                      <a:pt x="302" y="118"/>
                    </a:lnTo>
                    <a:close/>
                    <a:moveTo>
                      <a:pt x="302" y="172"/>
                    </a:moveTo>
                    <a:cubicBezTo>
                      <a:pt x="332" y="172"/>
                      <a:pt x="332" y="172"/>
                      <a:pt x="332" y="172"/>
                    </a:cubicBezTo>
                    <a:cubicBezTo>
                      <a:pt x="332" y="201"/>
                      <a:pt x="332" y="201"/>
                      <a:pt x="332" y="201"/>
                    </a:cubicBezTo>
                    <a:cubicBezTo>
                      <a:pt x="302" y="201"/>
                      <a:pt x="302" y="201"/>
                      <a:pt x="302" y="201"/>
                    </a:cubicBezTo>
                    <a:lnTo>
                      <a:pt x="302" y="172"/>
                    </a:lnTo>
                    <a:close/>
                    <a:moveTo>
                      <a:pt x="302" y="224"/>
                    </a:moveTo>
                    <a:cubicBezTo>
                      <a:pt x="332" y="224"/>
                      <a:pt x="332" y="224"/>
                      <a:pt x="332" y="224"/>
                    </a:cubicBezTo>
                    <a:cubicBezTo>
                      <a:pt x="332" y="253"/>
                      <a:pt x="332" y="253"/>
                      <a:pt x="332" y="253"/>
                    </a:cubicBezTo>
                    <a:cubicBezTo>
                      <a:pt x="302" y="253"/>
                      <a:pt x="302" y="253"/>
                      <a:pt x="302" y="253"/>
                    </a:cubicBezTo>
                    <a:lnTo>
                      <a:pt x="302" y="224"/>
                    </a:lnTo>
                    <a:close/>
                    <a:moveTo>
                      <a:pt x="260" y="66"/>
                    </a:moveTo>
                    <a:cubicBezTo>
                      <a:pt x="289" y="66"/>
                      <a:pt x="289" y="66"/>
                      <a:pt x="289" y="66"/>
                    </a:cubicBezTo>
                    <a:cubicBezTo>
                      <a:pt x="289" y="96"/>
                      <a:pt x="289" y="96"/>
                      <a:pt x="289" y="96"/>
                    </a:cubicBezTo>
                    <a:cubicBezTo>
                      <a:pt x="260" y="96"/>
                      <a:pt x="260" y="96"/>
                      <a:pt x="260" y="96"/>
                    </a:cubicBezTo>
                    <a:lnTo>
                      <a:pt x="260" y="66"/>
                    </a:lnTo>
                    <a:close/>
                    <a:moveTo>
                      <a:pt x="260" y="118"/>
                    </a:moveTo>
                    <a:cubicBezTo>
                      <a:pt x="289" y="118"/>
                      <a:pt x="289" y="118"/>
                      <a:pt x="289" y="118"/>
                    </a:cubicBezTo>
                    <a:cubicBezTo>
                      <a:pt x="289" y="148"/>
                      <a:pt x="289" y="148"/>
                      <a:pt x="289" y="148"/>
                    </a:cubicBezTo>
                    <a:cubicBezTo>
                      <a:pt x="260" y="148"/>
                      <a:pt x="260" y="148"/>
                      <a:pt x="260" y="148"/>
                    </a:cubicBezTo>
                    <a:lnTo>
                      <a:pt x="260" y="118"/>
                    </a:lnTo>
                    <a:close/>
                    <a:moveTo>
                      <a:pt x="260" y="172"/>
                    </a:moveTo>
                    <a:cubicBezTo>
                      <a:pt x="289" y="172"/>
                      <a:pt x="289" y="172"/>
                      <a:pt x="289" y="172"/>
                    </a:cubicBezTo>
                    <a:cubicBezTo>
                      <a:pt x="289" y="201"/>
                      <a:pt x="289" y="201"/>
                      <a:pt x="289" y="201"/>
                    </a:cubicBezTo>
                    <a:cubicBezTo>
                      <a:pt x="260" y="201"/>
                      <a:pt x="260" y="201"/>
                      <a:pt x="260" y="201"/>
                    </a:cubicBezTo>
                    <a:lnTo>
                      <a:pt x="260" y="172"/>
                    </a:lnTo>
                    <a:close/>
                    <a:moveTo>
                      <a:pt x="260" y="224"/>
                    </a:moveTo>
                    <a:cubicBezTo>
                      <a:pt x="289" y="224"/>
                      <a:pt x="289" y="224"/>
                      <a:pt x="289" y="224"/>
                    </a:cubicBezTo>
                    <a:cubicBezTo>
                      <a:pt x="289" y="253"/>
                      <a:pt x="289" y="253"/>
                      <a:pt x="289" y="253"/>
                    </a:cubicBezTo>
                    <a:cubicBezTo>
                      <a:pt x="260" y="253"/>
                      <a:pt x="260" y="253"/>
                      <a:pt x="260" y="253"/>
                    </a:cubicBezTo>
                    <a:lnTo>
                      <a:pt x="260" y="224"/>
                    </a:lnTo>
                    <a:close/>
                    <a:moveTo>
                      <a:pt x="87" y="99"/>
                    </a:moveTo>
                    <a:cubicBezTo>
                      <a:pt x="114" y="99"/>
                      <a:pt x="114" y="99"/>
                      <a:pt x="114" y="99"/>
                    </a:cubicBezTo>
                    <a:cubicBezTo>
                      <a:pt x="114" y="125"/>
                      <a:pt x="114" y="125"/>
                      <a:pt x="114" y="125"/>
                    </a:cubicBezTo>
                    <a:cubicBezTo>
                      <a:pt x="87" y="125"/>
                      <a:pt x="87" y="125"/>
                      <a:pt x="87" y="125"/>
                    </a:cubicBezTo>
                    <a:lnTo>
                      <a:pt x="87" y="99"/>
                    </a:lnTo>
                    <a:close/>
                    <a:moveTo>
                      <a:pt x="87" y="146"/>
                    </a:moveTo>
                    <a:cubicBezTo>
                      <a:pt x="114" y="146"/>
                      <a:pt x="114" y="146"/>
                      <a:pt x="114" y="146"/>
                    </a:cubicBezTo>
                    <a:cubicBezTo>
                      <a:pt x="114" y="172"/>
                      <a:pt x="114" y="172"/>
                      <a:pt x="114" y="172"/>
                    </a:cubicBezTo>
                    <a:cubicBezTo>
                      <a:pt x="87" y="172"/>
                      <a:pt x="87" y="172"/>
                      <a:pt x="87" y="172"/>
                    </a:cubicBezTo>
                    <a:lnTo>
                      <a:pt x="87" y="146"/>
                    </a:lnTo>
                    <a:close/>
                    <a:moveTo>
                      <a:pt x="87" y="194"/>
                    </a:moveTo>
                    <a:cubicBezTo>
                      <a:pt x="114" y="194"/>
                      <a:pt x="114" y="194"/>
                      <a:pt x="114" y="194"/>
                    </a:cubicBezTo>
                    <a:cubicBezTo>
                      <a:pt x="114" y="220"/>
                      <a:pt x="114" y="220"/>
                      <a:pt x="114" y="220"/>
                    </a:cubicBezTo>
                    <a:cubicBezTo>
                      <a:pt x="87" y="220"/>
                      <a:pt x="87" y="220"/>
                      <a:pt x="87" y="220"/>
                    </a:cubicBezTo>
                    <a:lnTo>
                      <a:pt x="87" y="194"/>
                    </a:lnTo>
                    <a:close/>
                    <a:moveTo>
                      <a:pt x="87" y="241"/>
                    </a:moveTo>
                    <a:cubicBezTo>
                      <a:pt x="114" y="241"/>
                      <a:pt x="114" y="241"/>
                      <a:pt x="114" y="241"/>
                    </a:cubicBezTo>
                    <a:cubicBezTo>
                      <a:pt x="114" y="267"/>
                      <a:pt x="114" y="267"/>
                      <a:pt x="114" y="267"/>
                    </a:cubicBezTo>
                    <a:cubicBezTo>
                      <a:pt x="87" y="267"/>
                      <a:pt x="87" y="267"/>
                      <a:pt x="87" y="267"/>
                    </a:cubicBezTo>
                    <a:lnTo>
                      <a:pt x="87" y="241"/>
                    </a:lnTo>
                    <a:close/>
                    <a:moveTo>
                      <a:pt x="43" y="99"/>
                    </a:moveTo>
                    <a:cubicBezTo>
                      <a:pt x="70" y="99"/>
                      <a:pt x="70" y="99"/>
                      <a:pt x="70" y="99"/>
                    </a:cubicBezTo>
                    <a:cubicBezTo>
                      <a:pt x="70" y="125"/>
                      <a:pt x="70" y="125"/>
                      <a:pt x="70" y="125"/>
                    </a:cubicBezTo>
                    <a:cubicBezTo>
                      <a:pt x="43" y="125"/>
                      <a:pt x="43" y="125"/>
                      <a:pt x="43" y="125"/>
                    </a:cubicBezTo>
                    <a:lnTo>
                      <a:pt x="43" y="99"/>
                    </a:lnTo>
                    <a:close/>
                    <a:moveTo>
                      <a:pt x="43" y="146"/>
                    </a:moveTo>
                    <a:cubicBezTo>
                      <a:pt x="70" y="146"/>
                      <a:pt x="70" y="146"/>
                      <a:pt x="70" y="146"/>
                    </a:cubicBezTo>
                    <a:cubicBezTo>
                      <a:pt x="70" y="172"/>
                      <a:pt x="70" y="172"/>
                      <a:pt x="70" y="172"/>
                    </a:cubicBezTo>
                    <a:cubicBezTo>
                      <a:pt x="43" y="172"/>
                      <a:pt x="43" y="172"/>
                      <a:pt x="43" y="172"/>
                    </a:cubicBezTo>
                    <a:lnTo>
                      <a:pt x="43" y="146"/>
                    </a:lnTo>
                    <a:close/>
                    <a:moveTo>
                      <a:pt x="43" y="194"/>
                    </a:moveTo>
                    <a:cubicBezTo>
                      <a:pt x="70" y="194"/>
                      <a:pt x="70" y="194"/>
                      <a:pt x="70" y="194"/>
                    </a:cubicBezTo>
                    <a:cubicBezTo>
                      <a:pt x="70" y="220"/>
                      <a:pt x="70" y="220"/>
                      <a:pt x="70" y="220"/>
                    </a:cubicBezTo>
                    <a:cubicBezTo>
                      <a:pt x="43" y="220"/>
                      <a:pt x="43" y="220"/>
                      <a:pt x="43" y="220"/>
                    </a:cubicBezTo>
                    <a:lnTo>
                      <a:pt x="43" y="194"/>
                    </a:lnTo>
                    <a:close/>
                    <a:moveTo>
                      <a:pt x="43" y="241"/>
                    </a:moveTo>
                    <a:cubicBezTo>
                      <a:pt x="70" y="241"/>
                      <a:pt x="70" y="241"/>
                      <a:pt x="70" y="241"/>
                    </a:cubicBezTo>
                    <a:cubicBezTo>
                      <a:pt x="70" y="267"/>
                      <a:pt x="70" y="267"/>
                      <a:pt x="70" y="267"/>
                    </a:cubicBezTo>
                    <a:cubicBezTo>
                      <a:pt x="43" y="267"/>
                      <a:pt x="43" y="267"/>
                      <a:pt x="43" y="267"/>
                    </a:cubicBezTo>
                    <a:lnTo>
                      <a:pt x="43" y="241"/>
                    </a:lnTo>
                    <a:close/>
                  </a:path>
                </a:pathLst>
              </a:custGeom>
              <a:solidFill>
                <a:srgbClr val="00A6DA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" name="Rectangle 46"/>
              <p:cNvSpPr/>
              <p:nvPr/>
            </p:nvSpPr>
            <p:spPr>
              <a:xfrm>
                <a:off x="1114532" y="2112006"/>
                <a:ext cx="1022243" cy="710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3600" b="1" dirty="0" smtClean="0">
                    <a:latin typeface="Source Sans Pro" pitchFamily="34" charset="0"/>
                  </a:rPr>
                  <a:t>335</a:t>
                </a:r>
                <a:endParaRPr lang="ms-MY" sz="3600" b="1" dirty="0">
                  <a:latin typeface="Source Sans Pro" pitchFamily="34" charset="0"/>
                </a:endParaRPr>
              </a:p>
            </p:txBody>
          </p:sp>
          <p:sp>
            <p:nvSpPr>
              <p:cNvPr id="46" name="Rectangle 46"/>
              <p:cNvSpPr/>
              <p:nvPr/>
            </p:nvSpPr>
            <p:spPr>
              <a:xfrm>
                <a:off x="1886750" y="2317140"/>
                <a:ext cx="1945477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ms-MY" sz="1800" b="1" dirty="0" smtClean="0">
                    <a:solidFill>
                      <a:srgbClr val="005EB4"/>
                    </a:solidFill>
                    <a:latin typeface="Museo Sans 300" panose="02000000000000000000" pitchFamily="50" charset="0"/>
                  </a:rPr>
                  <a:t>Institucionales</a:t>
                </a:r>
                <a:endParaRPr lang="ms-MY" sz="1800" b="1" dirty="0">
                  <a:solidFill>
                    <a:srgbClr val="005EB4"/>
                  </a:solidFill>
                  <a:latin typeface="Museo Sans 300" panose="02000000000000000000" pitchFamily="50" charset="0"/>
                </a:endParaRPr>
              </a:p>
            </p:txBody>
          </p:sp>
        </p:grpSp>
        <p:grpSp>
          <p:nvGrpSpPr>
            <p:cNvPr id="40" name="Grupo 39"/>
            <p:cNvGrpSpPr/>
            <p:nvPr/>
          </p:nvGrpSpPr>
          <p:grpSpPr>
            <a:xfrm>
              <a:off x="5057522" y="2117417"/>
              <a:ext cx="2976344" cy="760427"/>
              <a:chOff x="432158" y="2858726"/>
              <a:chExt cx="2976344" cy="760427"/>
            </a:xfrm>
          </p:grpSpPr>
          <p:sp>
            <p:nvSpPr>
              <p:cNvPr id="41" name="Freeform 41"/>
              <p:cNvSpPr>
                <a:spLocks noEditPoints="1"/>
              </p:cNvSpPr>
              <p:nvPr/>
            </p:nvSpPr>
            <p:spPr bwMode="auto">
              <a:xfrm>
                <a:off x="432158" y="2858726"/>
                <a:ext cx="634411" cy="616448"/>
              </a:xfrm>
              <a:custGeom>
                <a:avLst/>
                <a:gdLst>
                  <a:gd name="T0" fmla="*/ 2147483647 w 67"/>
                  <a:gd name="T1" fmla="*/ 124018912 h 60"/>
                  <a:gd name="T2" fmla="*/ 2147483647 w 67"/>
                  <a:gd name="T3" fmla="*/ 0 h 60"/>
                  <a:gd name="T4" fmla="*/ 2147483647 w 67"/>
                  <a:gd name="T5" fmla="*/ 0 h 60"/>
                  <a:gd name="T6" fmla="*/ 2147483647 w 67"/>
                  <a:gd name="T7" fmla="*/ 124018912 h 60"/>
                  <a:gd name="T8" fmla="*/ 2147483647 w 67"/>
                  <a:gd name="T9" fmla="*/ 310059138 h 60"/>
                  <a:gd name="T10" fmla="*/ 2147483647 w 67"/>
                  <a:gd name="T11" fmla="*/ 868156039 h 60"/>
                  <a:gd name="T12" fmla="*/ 2147483647 w 67"/>
                  <a:gd name="T13" fmla="*/ 124018912 h 60"/>
                  <a:gd name="T14" fmla="*/ 2147483647 w 67"/>
                  <a:gd name="T15" fmla="*/ 1922344337 h 60"/>
                  <a:gd name="T16" fmla="*/ 2147483647 w 67"/>
                  <a:gd name="T17" fmla="*/ 124018912 h 60"/>
                  <a:gd name="T18" fmla="*/ 1902898002 w 67"/>
                  <a:gd name="T19" fmla="*/ 124018912 h 60"/>
                  <a:gd name="T20" fmla="*/ 122771150 w 67"/>
                  <a:gd name="T21" fmla="*/ 1922344337 h 60"/>
                  <a:gd name="T22" fmla="*/ 122771150 w 67"/>
                  <a:gd name="T23" fmla="*/ 2147483647 h 60"/>
                  <a:gd name="T24" fmla="*/ 245534466 w 67"/>
                  <a:gd name="T25" fmla="*/ 2147483647 h 60"/>
                  <a:gd name="T26" fmla="*/ 429691207 w 67"/>
                  <a:gd name="T27" fmla="*/ 2147483647 h 60"/>
                  <a:gd name="T28" fmla="*/ 2087055172 w 67"/>
                  <a:gd name="T29" fmla="*/ 558097024 h 60"/>
                  <a:gd name="T30" fmla="*/ 2147483647 w 67"/>
                  <a:gd name="T31" fmla="*/ 2147483647 h 60"/>
                  <a:gd name="T32" fmla="*/ 2147483647 w 67"/>
                  <a:gd name="T33" fmla="*/ 2147483647 h 60"/>
                  <a:gd name="T34" fmla="*/ 2147483647 w 67"/>
                  <a:gd name="T35" fmla="*/ 1922344337 h 60"/>
                  <a:gd name="T36" fmla="*/ 552454614 w 67"/>
                  <a:gd name="T37" fmla="*/ 2147483647 h 60"/>
                  <a:gd name="T38" fmla="*/ 552454614 w 67"/>
                  <a:gd name="T39" fmla="*/ 2147483647 h 60"/>
                  <a:gd name="T40" fmla="*/ 797989019 w 67"/>
                  <a:gd name="T41" fmla="*/ 2147483647 h 60"/>
                  <a:gd name="T42" fmla="*/ 1718749157 w 67"/>
                  <a:gd name="T43" fmla="*/ 2147483647 h 60"/>
                  <a:gd name="T44" fmla="*/ 1718749157 w 67"/>
                  <a:gd name="T45" fmla="*/ 2147483647 h 60"/>
                  <a:gd name="T46" fmla="*/ 1780134717 w 67"/>
                  <a:gd name="T47" fmla="*/ 2147483647 h 60"/>
                  <a:gd name="T48" fmla="*/ 2147483647 w 67"/>
                  <a:gd name="T49" fmla="*/ 2147483647 h 60"/>
                  <a:gd name="T50" fmla="*/ 2147483647 w 67"/>
                  <a:gd name="T51" fmla="*/ 2147483647 h 60"/>
                  <a:gd name="T52" fmla="*/ 2147483647 w 67"/>
                  <a:gd name="T53" fmla="*/ 2147483647 h 60"/>
                  <a:gd name="T54" fmla="*/ 2147483647 w 67"/>
                  <a:gd name="T55" fmla="*/ 2147483647 h 60"/>
                  <a:gd name="T56" fmla="*/ 2147483647 w 67"/>
                  <a:gd name="T57" fmla="*/ 2147483647 h 60"/>
                  <a:gd name="T58" fmla="*/ 2147483647 w 67"/>
                  <a:gd name="T59" fmla="*/ 2147483647 h 60"/>
                  <a:gd name="T60" fmla="*/ 2087055172 w 67"/>
                  <a:gd name="T61" fmla="*/ 806142661 h 60"/>
                  <a:gd name="T62" fmla="*/ 552454614 w 67"/>
                  <a:gd name="T63" fmla="*/ 2147483647 h 6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67"/>
                  <a:gd name="T97" fmla="*/ 0 h 60"/>
                  <a:gd name="T98" fmla="*/ 67 w 67"/>
                  <a:gd name="T99" fmla="*/ 60 h 6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67" h="60">
                    <a:moveTo>
                      <a:pt x="53" y="2"/>
                    </a:moveTo>
                    <a:cubicBezTo>
                      <a:pt x="53" y="1"/>
                      <a:pt x="52" y="0"/>
                      <a:pt x="51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5" y="0"/>
                      <a:pt x="44" y="1"/>
                      <a:pt x="44" y="2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53" y="14"/>
                      <a:pt x="53" y="14"/>
                      <a:pt x="53" y="14"/>
                    </a:cubicBezTo>
                    <a:lnTo>
                      <a:pt x="53" y="2"/>
                    </a:lnTo>
                    <a:close/>
                    <a:moveTo>
                      <a:pt x="66" y="31"/>
                    </a:moveTo>
                    <a:cubicBezTo>
                      <a:pt x="36" y="2"/>
                      <a:pt x="36" y="2"/>
                      <a:pt x="36" y="2"/>
                    </a:cubicBezTo>
                    <a:cubicBezTo>
                      <a:pt x="35" y="0"/>
                      <a:pt x="33" y="0"/>
                      <a:pt x="31" y="2"/>
                    </a:cubicBezTo>
                    <a:cubicBezTo>
                      <a:pt x="2" y="31"/>
                      <a:pt x="2" y="31"/>
                      <a:pt x="2" y="31"/>
                    </a:cubicBezTo>
                    <a:cubicBezTo>
                      <a:pt x="0" y="33"/>
                      <a:pt x="0" y="35"/>
                      <a:pt x="2" y="36"/>
                    </a:cubicBezTo>
                    <a:cubicBezTo>
                      <a:pt x="2" y="37"/>
                      <a:pt x="3" y="37"/>
                      <a:pt x="4" y="37"/>
                    </a:cubicBezTo>
                    <a:cubicBezTo>
                      <a:pt x="5" y="37"/>
                      <a:pt x="6" y="37"/>
                      <a:pt x="7" y="36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61" y="36"/>
                      <a:pt x="61" y="36"/>
                      <a:pt x="61" y="36"/>
                    </a:cubicBezTo>
                    <a:cubicBezTo>
                      <a:pt x="62" y="38"/>
                      <a:pt x="65" y="38"/>
                      <a:pt x="66" y="36"/>
                    </a:cubicBezTo>
                    <a:cubicBezTo>
                      <a:pt x="67" y="35"/>
                      <a:pt x="67" y="33"/>
                      <a:pt x="66" y="31"/>
                    </a:cubicBezTo>
                    <a:close/>
                    <a:moveTo>
                      <a:pt x="9" y="37"/>
                    </a:moveTo>
                    <a:cubicBezTo>
                      <a:pt x="9" y="57"/>
                      <a:pt x="9" y="57"/>
                      <a:pt x="9" y="57"/>
                    </a:cubicBezTo>
                    <a:cubicBezTo>
                      <a:pt x="9" y="59"/>
                      <a:pt x="11" y="60"/>
                      <a:pt x="13" y="60"/>
                    </a:cubicBezTo>
                    <a:cubicBezTo>
                      <a:pt x="28" y="60"/>
                      <a:pt x="28" y="60"/>
                      <a:pt x="28" y="60"/>
                    </a:cubicBezTo>
                    <a:cubicBezTo>
                      <a:pt x="28" y="42"/>
                      <a:pt x="28" y="42"/>
                      <a:pt x="28" y="42"/>
                    </a:cubicBezTo>
                    <a:cubicBezTo>
                      <a:pt x="28" y="42"/>
                      <a:pt x="29" y="41"/>
                      <a:pt x="29" y="41"/>
                    </a:cubicBezTo>
                    <a:cubicBezTo>
                      <a:pt x="38" y="41"/>
                      <a:pt x="38" y="41"/>
                      <a:pt x="38" y="41"/>
                    </a:cubicBezTo>
                    <a:cubicBezTo>
                      <a:pt x="39" y="41"/>
                      <a:pt x="39" y="42"/>
                      <a:pt x="39" y="42"/>
                    </a:cubicBezTo>
                    <a:cubicBezTo>
                      <a:pt x="39" y="60"/>
                      <a:pt x="39" y="60"/>
                      <a:pt x="39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7" y="60"/>
                      <a:pt x="58" y="59"/>
                      <a:pt x="58" y="57"/>
                    </a:cubicBezTo>
                    <a:cubicBezTo>
                      <a:pt x="58" y="38"/>
                      <a:pt x="58" y="38"/>
                      <a:pt x="58" y="38"/>
                    </a:cubicBezTo>
                    <a:cubicBezTo>
                      <a:pt x="34" y="13"/>
                      <a:pt x="34" y="13"/>
                      <a:pt x="34" y="13"/>
                    </a:cubicBezTo>
                    <a:lnTo>
                      <a:pt x="9" y="37"/>
                    </a:lnTo>
                    <a:close/>
                  </a:path>
                </a:pathLst>
              </a:custGeom>
              <a:solidFill>
                <a:srgbClr val="00A6D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"/>
                  <a:ea typeface="ＭＳ Ｐゴシック" pitchFamily="-97" charset="-128"/>
                </a:endParaRPr>
              </a:p>
            </p:txBody>
          </p:sp>
          <p:sp>
            <p:nvSpPr>
              <p:cNvPr id="42" name="Rectangle 46"/>
              <p:cNvSpPr/>
              <p:nvPr/>
            </p:nvSpPr>
            <p:spPr>
              <a:xfrm>
                <a:off x="1056051" y="2908189"/>
                <a:ext cx="951974" cy="710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3600" b="1" dirty="0" smtClean="0">
                    <a:latin typeface="Source Sans Pro" pitchFamily="34" charset="0"/>
                  </a:rPr>
                  <a:t>89</a:t>
                </a:r>
                <a:endParaRPr lang="ms-MY" sz="3600" b="1" dirty="0">
                  <a:latin typeface="Source Sans Pro" pitchFamily="34" charset="0"/>
                </a:endParaRPr>
              </a:p>
            </p:txBody>
          </p:sp>
          <p:sp>
            <p:nvSpPr>
              <p:cNvPr id="43" name="Rectangle 46"/>
              <p:cNvSpPr/>
              <p:nvPr/>
            </p:nvSpPr>
            <p:spPr>
              <a:xfrm>
                <a:off x="1716388" y="3095158"/>
                <a:ext cx="1692114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1800" b="1" dirty="0">
                    <a:solidFill>
                      <a:srgbClr val="005EB4"/>
                    </a:solidFill>
                    <a:latin typeface="Museo Sans 300" panose="02000000000000000000" pitchFamily="50" charset="0"/>
                  </a:rPr>
                  <a:t>Familiares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1850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774811" y="7389644"/>
            <a:ext cx="11003471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b="1" dirty="0">
                <a:latin typeface="Museo Sans 300" panose="02000000000000000000" pitchFamily="50" charset="0"/>
              </a:rPr>
              <a:t>JENA: Juzgado Especializado de la Niñez y Adolescencia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b="1" dirty="0">
              <a:latin typeface="Museo Sans 300" panose="02000000000000000000" pitchFamily="50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b="1" dirty="0">
                <a:latin typeface="Museo Sans 300" panose="02000000000000000000" pitchFamily="50" charset="0"/>
              </a:rPr>
              <a:t>Remitido a JENA: Envío de diligencias administrativas para el pronunciamiento o ratificación de las </a:t>
            </a:r>
            <a:r>
              <a:rPr lang="es-SV" sz="1600" b="1" dirty="0" smtClean="0">
                <a:latin typeface="Museo Sans 300" panose="02000000000000000000" pitchFamily="50" charset="0"/>
              </a:rPr>
              <a:t>medidas.</a:t>
            </a:r>
            <a:endParaRPr lang="es-SV" sz="1600" cap="small" dirty="0" smtClean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Museo Sans 300" panose="02000000000000000000" pitchFamily="50" charset="0"/>
              <a:cs typeface="Arial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270755" y="824621"/>
            <a:ext cx="10801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8</a:t>
            </a:r>
            <a:endParaRPr lang="es-SV" sz="1600" b="1" dirty="0">
              <a:latin typeface="Museo Sans 300" panose="02000000000000000000" pitchFamily="50" charset="0"/>
            </a:endParaRPr>
          </a:p>
        </p:txBody>
      </p:sp>
      <p:graphicFrame>
        <p:nvGraphicFramePr>
          <p:cNvPr id="35" name="34 Gráfico"/>
          <p:cNvGraphicFramePr/>
          <p:nvPr>
            <p:extLst>
              <p:ext uri="{D42A27DB-BD31-4B8C-83A1-F6EECF244321}">
                <p14:modId xmlns:p14="http://schemas.microsoft.com/office/powerpoint/2010/main" val="389224606"/>
              </p:ext>
            </p:extLst>
          </p:nvPr>
        </p:nvGraphicFramePr>
        <p:xfrm>
          <a:off x="621215" y="1830933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ángulo 1"/>
          <p:cNvSpPr/>
          <p:nvPr/>
        </p:nvSpPr>
        <p:spPr>
          <a:xfrm>
            <a:off x="21928" y="6758103"/>
            <a:ext cx="6877602" cy="430887"/>
          </a:xfrm>
          <a:prstGeom prst="rect">
            <a:avLst/>
          </a:prstGeom>
          <a:solidFill>
            <a:srgbClr val="3C3C3B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    </a:t>
            </a: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Total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111 </a:t>
            </a: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casos remitidos a JENA</a:t>
            </a:r>
          </a:p>
        </p:txBody>
      </p:sp>
      <p:grpSp>
        <p:nvGrpSpPr>
          <p:cNvPr id="28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9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31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32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sp>
        <p:nvSpPr>
          <p:cNvPr id="3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  <p:grpSp>
        <p:nvGrpSpPr>
          <p:cNvPr id="17" name="Grupo 158"/>
          <p:cNvGrpSpPr/>
          <p:nvPr/>
        </p:nvGrpSpPr>
        <p:grpSpPr>
          <a:xfrm>
            <a:off x="3497362" y="124582"/>
            <a:ext cx="5688632" cy="963379"/>
            <a:chOff x="4597" y="260172"/>
            <a:chExt cx="5688631" cy="963379"/>
          </a:xfrm>
        </p:grpSpPr>
        <p:sp>
          <p:nvSpPr>
            <p:cNvPr id="20" name="Subtitle 4"/>
            <p:cNvSpPr txBox="1">
              <a:spLocks/>
            </p:cNvSpPr>
            <p:nvPr/>
          </p:nvSpPr>
          <p:spPr>
            <a:xfrm>
              <a:off x="534915" y="260172"/>
              <a:ext cx="404837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Museo Sans 300" panose="02000000000000000000" pitchFamily="50" charset="0"/>
                </a:rPr>
                <a:t>Remisión 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3340739" y="420447"/>
              <a:ext cx="2352489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</a:rPr>
                <a:t>a JENA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3" name="Round Same Side Corner Rectangle 42"/>
            <p:cNvSpPr/>
            <p:nvPr/>
          </p:nvSpPr>
          <p:spPr>
            <a:xfrm rot="5400000" flipH="1">
              <a:off x="731085" y="204358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674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617042" y="7389644"/>
            <a:ext cx="11003471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b="1" dirty="0">
                <a:latin typeface="Museo Sans 300" panose="02000000000000000000" pitchFamily="50" charset="0"/>
              </a:rPr>
              <a:t>Audiencia Única:</a:t>
            </a:r>
            <a:r>
              <a:rPr lang="es-SV" sz="1600" dirty="0">
                <a:latin typeface="Museo Sans 300" panose="02000000000000000000" pitchFamily="50" charset="0"/>
              </a:rPr>
              <a:t> Constituye la etapa donde se exponen los hechos de las posibles vulneraciones a derechos de niñas, niños y adolescentes de forma oral ante los miembros de la Junta de Protección.  Al finalizar la audiencia los miembros de Junta de Protección. dictan medidas de protección o  declaran la no vulneración a derechos.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cap="small" dirty="0" smtClean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Museo Sans 300" panose="02000000000000000000" pitchFamily="50" charset="0"/>
              <a:cs typeface="Arial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270755" y="824621"/>
            <a:ext cx="10768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</a:t>
            </a:r>
            <a:r>
              <a:rPr lang="es-SV" sz="1600" b="1" dirty="0">
                <a:latin typeface="Museo Sans 300" panose="02000000000000000000" pitchFamily="50" charset="0"/>
              </a:rPr>
              <a:t>9</a:t>
            </a:r>
          </a:p>
        </p:txBody>
      </p:sp>
      <p:graphicFrame>
        <p:nvGraphicFramePr>
          <p:cNvPr id="35" name="34 Gráfico"/>
          <p:cNvGraphicFramePr/>
          <p:nvPr>
            <p:extLst>
              <p:ext uri="{D42A27DB-BD31-4B8C-83A1-F6EECF244321}">
                <p14:modId xmlns:p14="http://schemas.microsoft.com/office/powerpoint/2010/main" val="1743456418"/>
              </p:ext>
            </p:extLst>
          </p:nvPr>
        </p:nvGraphicFramePr>
        <p:xfrm>
          <a:off x="621215" y="1830933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ángulo 1"/>
          <p:cNvSpPr/>
          <p:nvPr/>
        </p:nvSpPr>
        <p:spPr>
          <a:xfrm>
            <a:off x="21928" y="6758103"/>
            <a:ext cx="6877602" cy="430887"/>
          </a:xfrm>
          <a:prstGeom prst="rect">
            <a:avLst/>
          </a:prstGeom>
          <a:solidFill>
            <a:srgbClr val="3C3C3B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    </a:t>
            </a: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Total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732 </a:t>
            </a: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audiencias únicas realizadas</a:t>
            </a:r>
          </a:p>
        </p:txBody>
      </p:sp>
      <p:grpSp>
        <p:nvGrpSpPr>
          <p:cNvPr id="28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9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31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32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sp>
        <p:nvSpPr>
          <p:cNvPr id="3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  <p:grpSp>
        <p:nvGrpSpPr>
          <p:cNvPr id="18" name="Grupo 158"/>
          <p:cNvGrpSpPr/>
          <p:nvPr/>
        </p:nvGrpSpPr>
        <p:grpSpPr>
          <a:xfrm>
            <a:off x="3425354" y="106294"/>
            <a:ext cx="5112568" cy="963379"/>
            <a:chOff x="4597" y="241884"/>
            <a:chExt cx="5112567" cy="963379"/>
          </a:xfrm>
        </p:grpSpPr>
        <p:sp>
          <p:nvSpPr>
            <p:cNvPr id="19" name="Subtitle 4"/>
            <p:cNvSpPr txBox="1">
              <a:spLocks/>
            </p:cNvSpPr>
            <p:nvPr/>
          </p:nvSpPr>
          <p:spPr>
            <a:xfrm>
              <a:off x="498339" y="241884"/>
              <a:ext cx="404837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Museo Sans 300" panose="02000000000000000000" pitchFamily="50" charset="0"/>
                </a:rPr>
                <a:t>Audiencias 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1" name="Subtitle 4"/>
            <p:cNvSpPr txBox="1">
              <a:spLocks/>
            </p:cNvSpPr>
            <p:nvPr/>
          </p:nvSpPr>
          <p:spPr>
            <a:xfrm>
              <a:off x="3697047" y="420447"/>
              <a:ext cx="1420117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</a:rPr>
                <a:t>únicas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4" name="Round Same Side Corner Rectangle 42"/>
            <p:cNvSpPr/>
            <p:nvPr/>
          </p:nvSpPr>
          <p:spPr>
            <a:xfrm rot="5400000" flipH="1">
              <a:off x="731085" y="186070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522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559892" y="7332494"/>
            <a:ext cx="11003471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600" b="1" dirty="0">
                <a:latin typeface="Museo Sans 300" panose="02000000000000000000" pitchFamily="50" charset="0"/>
              </a:rPr>
              <a:t>Resolución sin audiencia única: </a:t>
            </a:r>
            <a:r>
              <a:rPr lang="es-ES" sz="1600" dirty="0">
                <a:latin typeface="Museo Sans 300" panose="02000000000000000000" pitchFamily="50" charset="0"/>
              </a:rPr>
              <a:t>Cuando no es posible celebrar una audiencia única se exponen los hechos de las amenazas vulneraciones a derechos de niñas, niños y adolescentes sin la comparecencia de las partes. Mediante un auto motivado los miembros de Junta de Protección se pronuncian sobre los hechos declarando la inexistencia o existencia de la amenaza o vulneración, dictando medidas de protección o una sanción.</a:t>
            </a:r>
            <a:endParaRPr lang="es-ES_tradnl" sz="1600" cap="small" dirty="0">
              <a:latin typeface="Museo Sans 300" panose="02000000000000000000" pitchFamily="50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cap="small" dirty="0" smtClean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Museo Sans 300" panose="02000000000000000000" pitchFamily="50" charset="0"/>
              <a:cs typeface="Arial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270755" y="824621"/>
            <a:ext cx="11842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10</a:t>
            </a:r>
            <a:endParaRPr lang="es-SV" sz="1600" b="1" dirty="0">
              <a:latin typeface="Museo Sans 300" panose="02000000000000000000" pitchFamily="50" charset="0"/>
            </a:endParaRPr>
          </a:p>
        </p:txBody>
      </p:sp>
      <p:graphicFrame>
        <p:nvGraphicFramePr>
          <p:cNvPr id="35" name="34 Gráfico"/>
          <p:cNvGraphicFramePr/>
          <p:nvPr>
            <p:extLst>
              <p:ext uri="{D42A27DB-BD31-4B8C-83A1-F6EECF244321}">
                <p14:modId xmlns:p14="http://schemas.microsoft.com/office/powerpoint/2010/main" val="2538279738"/>
              </p:ext>
            </p:extLst>
          </p:nvPr>
        </p:nvGraphicFramePr>
        <p:xfrm>
          <a:off x="621215" y="1830933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ángulo 1"/>
          <p:cNvSpPr/>
          <p:nvPr/>
        </p:nvSpPr>
        <p:spPr>
          <a:xfrm>
            <a:off x="21928" y="6758103"/>
            <a:ext cx="7867922" cy="430887"/>
          </a:xfrm>
          <a:prstGeom prst="rect">
            <a:avLst/>
          </a:prstGeom>
          <a:solidFill>
            <a:srgbClr val="3C3C3B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    </a:t>
            </a: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Total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1,273 </a:t>
            </a: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casos con resolución sin audiencia única</a:t>
            </a:r>
          </a:p>
        </p:txBody>
      </p:sp>
      <p:grpSp>
        <p:nvGrpSpPr>
          <p:cNvPr id="28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9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31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32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sp>
        <p:nvSpPr>
          <p:cNvPr id="3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  <p:grpSp>
        <p:nvGrpSpPr>
          <p:cNvPr id="17" name="Grupo 158"/>
          <p:cNvGrpSpPr/>
          <p:nvPr/>
        </p:nvGrpSpPr>
        <p:grpSpPr>
          <a:xfrm>
            <a:off x="2273227" y="124582"/>
            <a:ext cx="7344815" cy="1058279"/>
            <a:chOff x="-1406019" y="260172"/>
            <a:chExt cx="7344814" cy="1058279"/>
          </a:xfrm>
        </p:grpSpPr>
        <p:sp>
          <p:nvSpPr>
            <p:cNvPr id="20" name="Subtitle 4"/>
            <p:cNvSpPr txBox="1">
              <a:spLocks/>
            </p:cNvSpPr>
            <p:nvPr/>
          </p:nvSpPr>
          <p:spPr>
            <a:xfrm>
              <a:off x="-1033428" y="260172"/>
              <a:ext cx="3396404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Museo Sans 300" panose="02000000000000000000" pitchFamily="50" charset="0"/>
                </a:rPr>
                <a:t>Resolución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2228932" y="564364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 smtClean="0">
                  <a:latin typeface="Museo Sans 300" panose="02000000000000000000" pitchFamily="50" charset="0"/>
                </a:rPr>
                <a:t>audiencia única</a:t>
              </a:r>
              <a:endParaRPr lang="es-SV" sz="3200" b="1" dirty="0">
                <a:latin typeface="Museo Sans 300" panose="02000000000000000000" pitchFamily="50" charset="0"/>
              </a:endParaRPr>
            </a:p>
          </p:txBody>
        </p:sp>
        <p:sp>
          <p:nvSpPr>
            <p:cNvPr id="23" name="Subtitle 4"/>
            <p:cNvSpPr txBox="1">
              <a:spLocks/>
            </p:cNvSpPr>
            <p:nvPr/>
          </p:nvSpPr>
          <p:spPr>
            <a:xfrm>
              <a:off x="2245199" y="276433"/>
              <a:ext cx="2748501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bg1">
                      <a:lumMod val="50000"/>
                    </a:schemeClr>
                  </a:solidFill>
                  <a:latin typeface="Museo Sans 300" panose="02000000000000000000" pitchFamily="50" charset="0"/>
                </a:rPr>
                <a:t>sin</a:t>
              </a:r>
              <a:endParaRPr lang="es-SV" sz="31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6" name="Round Same Side Corner Rectangle 42"/>
            <p:cNvSpPr/>
            <p:nvPr/>
          </p:nvSpPr>
          <p:spPr>
            <a:xfrm rot="5400000" flipH="1">
              <a:off x="-517483" y="42309"/>
              <a:ext cx="90343" cy="186741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691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559892" y="7405279"/>
            <a:ext cx="11003471" cy="1223360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b="1" dirty="0">
                <a:latin typeface="Museo Sans 300" panose="02000000000000000000" pitchFamily="50" charset="0"/>
              </a:rPr>
              <a:t>Medidas administrativas: </a:t>
            </a:r>
            <a:r>
              <a:rPr lang="es-SV" sz="1600" dirty="0">
                <a:latin typeface="Museo Sans 300" panose="02000000000000000000" pitchFamily="50" charset="0"/>
              </a:rPr>
              <a:t>medidas de protección dictadas en audiencia única o resolución sin audiencia para la adecuada protección de los derechos de niñas, niños y adolescentes.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cap="small" dirty="0" smtClean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Museo Sans 300" panose="02000000000000000000" pitchFamily="50" charset="0"/>
              <a:cs typeface="Arial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270755" y="824621"/>
            <a:ext cx="11522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11</a:t>
            </a:r>
            <a:endParaRPr lang="es-SV" sz="1600" b="1" dirty="0">
              <a:latin typeface="Museo Sans 300" panose="02000000000000000000" pitchFamily="50" charset="0"/>
            </a:endParaRPr>
          </a:p>
        </p:txBody>
      </p:sp>
      <p:graphicFrame>
        <p:nvGraphicFramePr>
          <p:cNvPr id="35" name="34 Gráfico"/>
          <p:cNvGraphicFramePr/>
          <p:nvPr>
            <p:extLst>
              <p:ext uri="{D42A27DB-BD31-4B8C-83A1-F6EECF244321}">
                <p14:modId xmlns:p14="http://schemas.microsoft.com/office/powerpoint/2010/main" val="1301785085"/>
              </p:ext>
            </p:extLst>
          </p:nvPr>
        </p:nvGraphicFramePr>
        <p:xfrm>
          <a:off x="621215" y="1830933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ángulo 1"/>
          <p:cNvSpPr/>
          <p:nvPr/>
        </p:nvSpPr>
        <p:spPr>
          <a:xfrm>
            <a:off x="21928" y="6758103"/>
            <a:ext cx="7867922" cy="430887"/>
          </a:xfrm>
          <a:prstGeom prst="rect">
            <a:avLst/>
          </a:prstGeom>
          <a:solidFill>
            <a:srgbClr val="3C3C3B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    </a:t>
            </a: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Total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4,934 </a:t>
            </a: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medidas administrativas de protección</a:t>
            </a:r>
          </a:p>
        </p:txBody>
      </p:sp>
      <p:grpSp>
        <p:nvGrpSpPr>
          <p:cNvPr id="28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9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31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32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sp>
        <p:nvSpPr>
          <p:cNvPr id="3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  <p:grpSp>
        <p:nvGrpSpPr>
          <p:cNvPr id="18" name="Grupo 158"/>
          <p:cNvGrpSpPr/>
          <p:nvPr/>
        </p:nvGrpSpPr>
        <p:grpSpPr>
          <a:xfrm>
            <a:off x="2906440" y="121793"/>
            <a:ext cx="6640327" cy="1113612"/>
            <a:chOff x="-211427" y="257383"/>
            <a:chExt cx="6640326" cy="1113612"/>
          </a:xfrm>
        </p:grpSpPr>
        <p:sp>
          <p:nvSpPr>
            <p:cNvPr id="19" name="Subtitle 4"/>
            <p:cNvSpPr txBox="1">
              <a:spLocks/>
            </p:cNvSpPr>
            <p:nvPr/>
          </p:nvSpPr>
          <p:spPr>
            <a:xfrm>
              <a:off x="292629" y="278460"/>
              <a:ext cx="276470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Museo Sans 300" panose="02000000000000000000" pitchFamily="50" charset="0"/>
                </a:rPr>
                <a:t>Medidas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1" name="Subtitle 4"/>
            <p:cNvSpPr txBox="1">
              <a:spLocks/>
            </p:cNvSpPr>
            <p:nvPr/>
          </p:nvSpPr>
          <p:spPr>
            <a:xfrm>
              <a:off x="2719036" y="61690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Museo Sans 300" panose="02000000000000000000" pitchFamily="50" charset="0"/>
                </a:rPr>
                <a:t>de protección</a:t>
              </a:r>
            </a:p>
            <a:p>
              <a:pPr marL="342802" indent="-342802"/>
              <a:endParaRPr lang="es-SV" sz="3200" b="1" dirty="0">
                <a:latin typeface="Museo Sans 300" panose="02000000000000000000" pitchFamily="50" charset="0"/>
              </a:endParaRPr>
            </a:p>
          </p:txBody>
        </p:sp>
        <p:sp>
          <p:nvSpPr>
            <p:cNvPr id="24" name="Subtitle 4"/>
            <p:cNvSpPr txBox="1">
              <a:spLocks/>
            </p:cNvSpPr>
            <p:nvPr/>
          </p:nvSpPr>
          <p:spPr>
            <a:xfrm>
              <a:off x="2753679" y="257383"/>
              <a:ext cx="3409696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solidFill>
                    <a:schemeClr val="bg1">
                      <a:lumMod val="50000"/>
                    </a:schemeClr>
                  </a:solidFill>
                  <a:latin typeface="Museo Sans 300" panose="02000000000000000000" pitchFamily="50" charset="0"/>
                </a:rPr>
                <a:t>administrativas</a:t>
              </a:r>
              <a:endParaRPr lang="es-SV" sz="31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7" name="Round Same Side Corner Rectangle 42"/>
            <p:cNvSpPr/>
            <p:nvPr/>
          </p:nvSpPr>
          <p:spPr>
            <a:xfrm rot="5400000" flipH="1">
              <a:off x="515061" y="222646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163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/>
          <p:cNvSpPr/>
          <p:nvPr/>
        </p:nvSpPr>
        <p:spPr>
          <a:xfrm>
            <a:off x="270755" y="824621"/>
            <a:ext cx="11730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12</a:t>
            </a:r>
            <a:endParaRPr lang="es-SV" sz="1600" b="1" dirty="0">
              <a:latin typeface="Museo Sans 300" panose="02000000000000000000" pitchFamily="50" charset="0"/>
            </a:endParaRPr>
          </a:p>
        </p:txBody>
      </p:sp>
      <p:grpSp>
        <p:nvGrpSpPr>
          <p:cNvPr id="28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9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31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32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sp>
        <p:nvSpPr>
          <p:cNvPr id="3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  <p:grpSp>
        <p:nvGrpSpPr>
          <p:cNvPr id="20" name="Grupo 71"/>
          <p:cNvGrpSpPr/>
          <p:nvPr/>
        </p:nvGrpSpPr>
        <p:grpSpPr>
          <a:xfrm>
            <a:off x="2489250" y="60456"/>
            <a:ext cx="8244608" cy="1272439"/>
            <a:chOff x="650530" y="79506"/>
            <a:chExt cx="8244608" cy="1272439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1001652" y="79506"/>
              <a:ext cx="3768480" cy="122276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7200" b="1" dirty="0" smtClean="0">
                  <a:latin typeface="Museo Sans 300" panose="02000000000000000000" pitchFamily="50" charset="0"/>
                </a:rPr>
                <a:t>Otras</a:t>
              </a:r>
              <a:endParaRPr lang="es-SV" sz="72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3" name="Subtitle 4"/>
            <p:cNvSpPr txBox="1">
              <a:spLocks/>
            </p:cNvSpPr>
            <p:nvPr/>
          </p:nvSpPr>
          <p:spPr>
            <a:xfrm>
              <a:off x="3430227" y="597858"/>
              <a:ext cx="5464911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4400" b="1" dirty="0">
                  <a:latin typeface="Museo Sans 300" panose="02000000000000000000" pitchFamily="50" charset="0"/>
                </a:rPr>
                <a:t>d</a:t>
              </a:r>
              <a:r>
                <a:rPr lang="es-SV" sz="4400" b="1" dirty="0" smtClean="0">
                  <a:latin typeface="Museo Sans 300" panose="02000000000000000000" pitchFamily="50" charset="0"/>
                </a:rPr>
                <a:t>e finalización</a:t>
              </a:r>
              <a:endParaRPr lang="es-SV" sz="4400" b="1" dirty="0">
                <a:latin typeface="Museo Sans 300" panose="02000000000000000000" pitchFamily="50" charset="0"/>
              </a:endParaRPr>
            </a:p>
          </p:txBody>
        </p:sp>
        <p:sp>
          <p:nvSpPr>
            <p:cNvPr id="26" name="Subtitle 4"/>
            <p:cNvSpPr txBox="1">
              <a:spLocks/>
            </p:cNvSpPr>
            <p:nvPr/>
          </p:nvSpPr>
          <p:spPr>
            <a:xfrm>
              <a:off x="3462740" y="276433"/>
              <a:ext cx="1740940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3400" b="1" dirty="0" smtClean="0">
                  <a:solidFill>
                    <a:schemeClr val="bg1">
                      <a:lumMod val="50000"/>
                    </a:schemeClr>
                  </a:solidFill>
                  <a:latin typeface="Museo Sans 300" panose="02000000000000000000" pitchFamily="50" charset="0"/>
                </a:rPr>
                <a:t>formas</a:t>
              </a:r>
              <a:endParaRPr lang="es-SV" sz="34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34" name="Round Same Side Corner Rectangle 42"/>
            <p:cNvSpPr/>
            <p:nvPr/>
          </p:nvSpPr>
          <p:spPr>
            <a:xfrm rot="5400000" flipH="1">
              <a:off x="1627920" y="113119"/>
              <a:ext cx="99377" cy="205415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37" name="Rectangle 30"/>
          <p:cNvSpPr/>
          <p:nvPr/>
        </p:nvSpPr>
        <p:spPr>
          <a:xfrm>
            <a:off x="2855349" y="1846012"/>
            <a:ext cx="1930463" cy="8309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ms-MY" sz="4000" b="1" dirty="0" smtClean="0">
                <a:solidFill>
                  <a:schemeClr val="accent1">
                    <a:lumMod val="75000"/>
                  </a:schemeClr>
                </a:solidFill>
                <a:latin typeface="Museo Sans 300" panose="02000000000000000000" pitchFamily="50" charset="0"/>
              </a:rPr>
              <a:t>1,984</a:t>
            </a:r>
            <a:r>
              <a:rPr lang="ms-MY" sz="4800" b="1" dirty="0" smtClean="0">
                <a:solidFill>
                  <a:schemeClr val="accent1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</a:p>
        </p:txBody>
      </p:sp>
      <p:sp>
        <p:nvSpPr>
          <p:cNvPr id="38" name="Rectangle 66"/>
          <p:cNvSpPr/>
          <p:nvPr/>
        </p:nvSpPr>
        <p:spPr>
          <a:xfrm>
            <a:off x="4724612" y="1978482"/>
            <a:ext cx="553850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300" dirty="0">
                <a:latin typeface="Museo Sans 300" panose="02000000000000000000" pitchFamily="50" charset="0"/>
              </a:rPr>
              <a:t>Los hechos denunciados no configuran una amenaza o violación</a:t>
            </a:r>
            <a:r>
              <a:rPr lang="es-SV" sz="1300" dirty="0" smtClean="0">
                <a:latin typeface="Museo Sans 300" panose="02000000000000000000" pitchFamily="50" charset="0"/>
              </a:rPr>
              <a:t>.</a:t>
            </a:r>
          </a:p>
          <a:p>
            <a:r>
              <a:rPr lang="es-SV" sz="1300" dirty="0" smtClean="0">
                <a:latin typeface="Museo Sans 300" panose="02000000000000000000" pitchFamily="50" charset="0"/>
              </a:rPr>
              <a:t>(Incluidas las </a:t>
            </a:r>
            <a:r>
              <a:rPr lang="es-SV" sz="1300" dirty="0" err="1" smtClean="0">
                <a:latin typeface="Museo Sans 300" panose="02000000000000000000" pitchFamily="50" charset="0"/>
              </a:rPr>
              <a:t>improponibilidades</a:t>
            </a:r>
            <a:r>
              <a:rPr lang="es-SV" sz="1300" dirty="0" smtClean="0">
                <a:latin typeface="Museo Sans 300" panose="02000000000000000000" pitchFamily="50" charset="0"/>
              </a:rPr>
              <a:t> sobrevenidas)</a:t>
            </a:r>
            <a:endParaRPr lang="en-GB" sz="1300" dirty="0">
              <a:latin typeface="Museo Sans 300" panose="02000000000000000000" pitchFamily="50" charset="0"/>
            </a:endParaRPr>
          </a:p>
        </p:txBody>
      </p:sp>
      <p:sp>
        <p:nvSpPr>
          <p:cNvPr id="39" name="Rectangle 30"/>
          <p:cNvSpPr/>
          <p:nvPr/>
        </p:nvSpPr>
        <p:spPr>
          <a:xfrm>
            <a:off x="3721770" y="3287601"/>
            <a:ext cx="2568139" cy="101566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4000" b="1" dirty="0">
                <a:solidFill>
                  <a:schemeClr val="accent1">
                    <a:lumMod val="75000"/>
                  </a:schemeClr>
                </a:solidFill>
                <a:latin typeface="Museo Sans 300" panose="02000000000000000000" pitchFamily="50" charset="0"/>
              </a:rPr>
              <a:t>138</a:t>
            </a:r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</a:p>
          <a:p>
            <a:r>
              <a:rPr lang="ms-MY" sz="2000" dirty="0">
                <a:latin typeface="Museo Sans 300" panose="02000000000000000000" pitchFamily="50" charset="0"/>
              </a:rPr>
              <a:t>Incompetencias</a:t>
            </a:r>
          </a:p>
        </p:txBody>
      </p:sp>
      <p:sp>
        <p:nvSpPr>
          <p:cNvPr id="40" name="Rectangle 66"/>
          <p:cNvSpPr/>
          <p:nvPr/>
        </p:nvSpPr>
        <p:spPr>
          <a:xfrm>
            <a:off x="4724612" y="3322638"/>
            <a:ext cx="683764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300" dirty="0">
                <a:latin typeface="Museo Sans 300" panose="02000000000000000000" pitchFamily="50" charset="0"/>
              </a:rPr>
              <a:t>Cuando la demanda carece de alguno de los requisitos mínimos exigidos; siempre y cuando se le brinde al </a:t>
            </a:r>
            <a:r>
              <a:rPr lang="es-SV" sz="1300" dirty="0" err="1">
                <a:latin typeface="Museo Sans 300" panose="02000000000000000000" pitchFamily="50" charset="0"/>
              </a:rPr>
              <a:t>avisante</a:t>
            </a:r>
            <a:r>
              <a:rPr lang="es-SV" sz="1300" dirty="0">
                <a:latin typeface="Museo Sans 300" panose="02000000000000000000" pitchFamily="50" charset="0"/>
              </a:rPr>
              <a:t> o denunciante la oportunidad de corregir las omisiones o deficiencias del aviso o de la denuncia</a:t>
            </a:r>
            <a:r>
              <a:rPr lang="es-SV" sz="1300" dirty="0" smtClean="0">
                <a:latin typeface="Museo Sans 300" panose="02000000000000000000" pitchFamily="50" charset="0"/>
              </a:rPr>
              <a:t>. (</a:t>
            </a:r>
            <a:r>
              <a:rPr lang="es-SV" sz="1300" dirty="0">
                <a:latin typeface="Museo Sans 300" panose="02000000000000000000" pitchFamily="50" charset="0"/>
              </a:rPr>
              <a:t>Incluidas las </a:t>
            </a:r>
            <a:r>
              <a:rPr lang="es-SV" sz="1300" dirty="0" err="1">
                <a:latin typeface="Museo Sans 300" panose="02000000000000000000" pitchFamily="50" charset="0"/>
              </a:rPr>
              <a:t>inadminisbilidades</a:t>
            </a:r>
            <a:r>
              <a:rPr lang="es-SV" sz="1300" dirty="0">
                <a:latin typeface="Museo Sans 300" panose="02000000000000000000" pitchFamily="50" charset="0"/>
              </a:rPr>
              <a:t> sobrevenidas)</a:t>
            </a:r>
          </a:p>
        </p:txBody>
      </p:sp>
      <p:sp>
        <p:nvSpPr>
          <p:cNvPr id="41" name="Rectangle 30"/>
          <p:cNvSpPr/>
          <p:nvPr/>
        </p:nvSpPr>
        <p:spPr>
          <a:xfrm>
            <a:off x="4575200" y="4777808"/>
            <a:ext cx="2768245" cy="101566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4000" b="1" dirty="0">
                <a:solidFill>
                  <a:schemeClr val="accent1">
                    <a:lumMod val="75000"/>
                  </a:schemeClr>
                </a:solidFill>
                <a:latin typeface="Museo Sans 300" panose="02000000000000000000" pitchFamily="50" charset="0"/>
              </a:rPr>
              <a:t>212</a:t>
            </a:r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</a:p>
          <a:p>
            <a:r>
              <a:rPr lang="ms-MY" sz="2000" dirty="0">
                <a:latin typeface="Museo Sans 300" panose="02000000000000000000" pitchFamily="50" charset="0"/>
              </a:rPr>
              <a:t>Incompetencias</a:t>
            </a:r>
          </a:p>
        </p:txBody>
      </p:sp>
      <p:sp>
        <p:nvSpPr>
          <p:cNvPr id="42" name="Rectangle 66"/>
          <p:cNvSpPr/>
          <p:nvPr/>
        </p:nvSpPr>
        <p:spPr>
          <a:xfrm>
            <a:off x="5715956" y="4830811"/>
            <a:ext cx="491723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300" dirty="0">
                <a:latin typeface="Museo Sans 300" panose="02000000000000000000" pitchFamily="50" charset="0"/>
              </a:rPr>
              <a:t>Casos para los cuales no se cuenta con la competencia o jurisdicción para actuar o proceder.</a:t>
            </a:r>
          </a:p>
        </p:txBody>
      </p:sp>
      <p:sp>
        <p:nvSpPr>
          <p:cNvPr id="43" name="Rectangle 30"/>
          <p:cNvSpPr/>
          <p:nvPr/>
        </p:nvSpPr>
        <p:spPr>
          <a:xfrm>
            <a:off x="3702720" y="6005675"/>
            <a:ext cx="2493872" cy="113877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4000" b="1" dirty="0">
                <a:solidFill>
                  <a:schemeClr val="accent1">
                    <a:lumMod val="75000"/>
                  </a:schemeClr>
                </a:solidFill>
                <a:latin typeface="Museo Sans 300" panose="02000000000000000000" pitchFamily="50" charset="0"/>
              </a:rPr>
              <a:t>62</a:t>
            </a:r>
            <a:r>
              <a:rPr lang="ms-MY" sz="4800" b="1" dirty="0">
                <a:solidFill>
                  <a:schemeClr val="accent1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</a:p>
          <a:p>
            <a:r>
              <a:rPr lang="ms-MY" sz="2000" dirty="0">
                <a:latin typeface="Museo Sans 300" panose="02000000000000000000" pitchFamily="50" charset="0"/>
              </a:rPr>
              <a:t>Improcedencias</a:t>
            </a:r>
          </a:p>
        </p:txBody>
      </p:sp>
      <p:sp>
        <p:nvSpPr>
          <p:cNvPr id="45" name="Rectangle 30"/>
          <p:cNvSpPr/>
          <p:nvPr/>
        </p:nvSpPr>
        <p:spPr>
          <a:xfrm>
            <a:off x="2917060" y="7509111"/>
            <a:ext cx="1930463" cy="101566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4000" b="1" dirty="0">
                <a:solidFill>
                  <a:schemeClr val="accent1">
                    <a:lumMod val="75000"/>
                  </a:schemeClr>
                </a:solidFill>
                <a:latin typeface="Museo Sans 300" panose="02000000000000000000" pitchFamily="50" charset="0"/>
              </a:rPr>
              <a:t>1,984</a:t>
            </a:r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</a:p>
          <a:p>
            <a:r>
              <a:rPr lang="ms-MY" sz="2000" dirty="0">
                <a:latin typeface="Museo Sans 300" panose="02000000000000000000" pitchFamily="50" charset="0"/>
              </a:rPr>
              <a:t>Acumulados</a:t>
            </a:r>
          </a:p>
        </p:txBody>
      </p:sp>
      <p:sp>
        <p:nvSpPr>
          <p:cNvPr id="46" name="Rectangle 66"/>
          <p:cNvSpPr/>
          <p:nvPr/>
        </p:nvSpPr>
        <p:spPr>
          <a:xfrm>
            <a:off x="4628299" y="7599558"/>
            <a:ext cx="371182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300" dirty="0">
                <a:latin typeface="Museo Sans 300" panose="02000000000000000000" pitchFamily="50" charset="0"/>
              </a:rPr>
              <a:t>La unión de dos casos registrados en los que se exponen los mismos hechos.</a:t>
            </a:r>
          </a:p>
        </p:txBody>
      </p:sp>
      <p:sp>
        <p:nvSpPr>
          <p:cNvPr id="47" name="Rectángulo 46"/>
          <p:cNvSpPr/>
          <p:nvPr/>
        </p:nvSpPr>
        <p:spPr>
          <a:xfrm>
            <a:off x="632885" y="4234008"/>
            <a:ext cx="204889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5400" b="1" dirty="0" smtClean="0">
                <a:latin typeface="Museo Sans 300" panose="02000000000000000000" pitchFamily="50" charset="0"/>
              </a:rPr>
              <a:t>8,338</a:t>
            </a:r>
            <a:endParaRPr lang="es-ES_tradnl" sz="5400" b="1" dirty="0">
              <a:latin typeface="Museo Sans 300" panose="02000000000000000000" pitchFamily="50" charset="0"/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540530" y="5101684"/>
            <a:ext cx="22336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latin typeface="Museo Sans 300" panose="02000000000000000000" pitchFamily="50" charset="0"/>
              </a:rPr>
              <a:t>Casos finalizados</a:t>
            </a:r>
            <a:endParaRPr lang="es-SV" sz="2800" b="1" dirty="0">
              <a:latin typeface="Museo Sans 300" panose="02000000000000000000" pitchFamily="50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0" y="5102553"/>
            <a:ext cx="2926904" cy="45719"/>
          </a:xfrm>
          <a:prstGeom prst="rect">
            <a:avLst/>
          </a:prstGeom>
          <a:solidFill>
            <a:srgbClr val="3C3C3B"/>
          </a:solidFill>
          <a:ln>
            <a:solidFill>
              <a:srgbClr val="3C3C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" name="Rectángulo 5"/>
          <p:cNvSpPr/>
          <p:nvPr/>
        </p:nvSpPr>
        <p:spPr>
          <a:xfrm>
            <a:off x="2928120" y="2505100"/>
            <a:ext cx="2436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000" dirty="0" err="1">
                <a:latin typeface="Museo Sans 300" panose="02000000000000000000" pitchFamily="50" charset="0"/>
              </a:rPr>
              <a:t>Improponibilidades</a:t>
            </a:r>
            <a:endParaRPr lang="es-SV" sz="2000" dirty="0">
              <a:latin typeface="Museo Sans 300" panose="02000000000000000000" pitchFamily="50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2544132" y="2087846"/>
            <a:ext cx="245885" cy="245885"/>
          </a:xfrm>
          <a:prstGeom prst="ellipse">
            <a:avLst/>
          </a:prstGeom>
          <a:solidFill>
            <a:srgbClr val="3C3C3B"/>
          </a:solidFill>
          <a:ln>
            <a:solidFill>
              <a:srgbClr val="3C3C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9" name="Elipse 48"/>
          <p:cNvSpPr/>
          <p:nvPr/>
        </p:nvSpPr>
        <p:spPr>
          <a:xfrm>
            <a:off x="3328648" y="3450497"/>
            <a:ext cx="245885" cy="245885"/>
          </a:xfrm>
          <a:prstGeom prst="ellipse">
            <a:avLst/>
          </a:prstGeom>
          <a:solidFill>
            <a:srgbClr val="3C3C3B"/>
          </a:solidFill>
          <a:ln>
            <a:solidFill>
              <a:srgbClr val="3C3C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0" name="Elipse 49"/>
          <p:cNvSpPr/>
          <p:nvPr/>
        </p:nvSpPr>
        <p:spPr>
          <a:xfrm>
            <a:off x="4157918" y="4954091"/>
            <a:ext cx="245885" cy="245885"/>
          </a:xfrm>
          <a:prstGeom prst="ellipse">
            <a:avLst/>
          </a:prstGeom>
          <a:solidFill>
            <a:srgbClr val="3C3C3B"/>
          </a:solidFill>
          <a:ln>
            <a:solidFill>
              <a:srgbClr val="3C3C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1" name="Elipse 50"/>
          <p:cNvSpPr/>
          <p:nvPr/>
        </p:nvSpPr>
        <p:spPr>
          <a:xfrm>
            <a:off x="3340678" y="6223680"/>
            <a:ext cx="245885" cy="245885"/>
          </a:xfrm>
          <a:prstGeom prst="ellipse">
            <a:avLst/>
          </a:prstGeom>
          <a:solidFill>
            <a:srgbClr val="3C3C3B"/>
          </a:solidFill>
          <a:ln>
            <a:solidFill>
              <a:srgbClr val="3C3C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2" name="Elipse 51"/>
          <p:cNvSpPr/>
          <p:nvPr/>
        </p:nvSpPr>
        <p:spPr>
          <a:xfrm>
            <a:off x="2548978" y="7702382"/>
            <a:ext cx="245885" cy="245885"/>
          </a:xfrm>
          <a:prstGeom prst="ellipse">
            <a:avLst/>
          </a:prstGeom>
          <a:solidFill>
            <a:srgbClr val="3C3C3B"/>
          </a:solidFill>
          <a:ln>
            <a:solidFill>
              <a:srgbClr val="3C3C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5076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3C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523" y="3317021"/>
            <a:ext cx="5161550" cy="263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40"/>
          <p:cNvSpPr/>
          <p:nvPr/>
        </p:nvSpPr>
        <p:spPr>
          <a:xfrm rot="5400000" flipH="1">
            <a:off x="5388080" y="2332143"/>
            <a:ext cx="1414251" cy="12190412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3C3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sp>
        <p:nvSpPr>
          <p:cNvPr id="3" name="10 CuadroTexto"/>
          <p:cNvSpPr txBox="1"/>
          <p:nvPr/>
        </p:nvSpPr>
        <p:spPr>
          <a:xfrm>
            <a:off x="5766186" y="6727056"/>
            <a:ext cx="711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SV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Versión</a:t>
            </a:r>
          </a:p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D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igital</a:t>
            </a:r>
            <a:endParaRPr lang="es-SV" sz="16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</a:endParaRPr>
          </a:p>
        </p:txBody>
      </p:sp>
      <p:pic>
        <p:nvPicPr>
          <p:cNvPr id="5" name="Picture 2" descr="Imágenes integradas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6186" y="5914081"/>
            <a:ext cx="686056" cy="68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4"/>
          <p:cNvSpPr txBox="1"/>
          <p:nvPr/>
        </p:nvSpPr>
        <p:spPr>
          <a:xfrm>
            <a:off x="2991662" y="4185035"/>
            <a:ext cx="87266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500" b="1" dirty="0" smtClean="0">
                <a:latin typeface="Museo Sans 300" panose="02000000000000000000" pitchFamily="50" charset="0"/>
                <a:ea typeface="Roboto" panose="02000000000000000000" pitchFamily="2" charset="0"/>
              </a:rPr>
              <a:t>Juntas de Protección de la Niñez y de la Adolescencia</a:t>
            </a:r>
          </a:p>
        </p:txBody>
      </p:sp>
      <p:sp>
        <p:nvSpPr>
          <p:cNvPr id="8" name="17 CuadroTexto"/>
          <p:cNvSpPr txBox="1"/>
          <p:nvPr/>
        </p:nvSpPr>
        <p:spPr>
          <a:xfrm>
            <a:off x="9779487" y="7349925"/>
            <a:ext cx="22702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  <a:ea typeface="Roboto" panose="02000000000000000000" pitchFamily="2" charset="0"/>
              </a:rPr>
              <a:t>Departamento de Informática</a:t>
            </a: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Museo Sans 300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9" name="18 CuadroTexto"/>
          <p:cNvSpPr txBox="1"/>
          <p:nvPr/>
        </p:nvSpPr>
        <p:spPr>
          <a:xfrm>
            <a:off x="1688873" y="8281155"/>
            <a:ext cx="2532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000" b="1" dirty="0" smtClean="0">
                <a:solidFill>
                  <a:schemeClr val="bg1"/>
                </a:solidFill>
                <a:latin typeface="Museo Sans 300" panose="02000000000000000000" pitchFamily="50" charset="0"/>
                <a:ea typeface="Roboto" panose="02000000000000000000" pitchFamily="2" charset="0"/>
              </a:rPr>
              <a:t>www.conna.gob.sv</a:t>
            </a:r>
            <a:endParaRPr lang="es-SV" sz="2000" b="1" dirty="0">
              <a:solidFill>
                <a:schemeClr val="bg1"/>
              </a:solidFill>
              <a:latin typeface="Museo Sans 300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11" name="Oval 21"/>
          <p:cNvSpPr/>
          <p:nvPr/>
        </p:nvSpPr>
        <p:spPr>
          <a:xfrm>
            <a:off x="4685347" y="8112387"/>
            <a:ext cx="685224" cy="706869"/>
          </a:xfrm>
          <a:prstGeom prst="ellipse">
            <a:avLst/>
          </a:prstGeom>
          <a:solidFill>
            <a:srgbClr val="A1A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4"/>
          <p:cNvSpPr txBox="1"/>
          <p:nvPr/>
        </p:nvSpPr>
        <p:spPr>
          <a:xfrm>
            <a:off x="3013600" y="4661786"/>
            <a:ext cx="405757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300" b="1" dirty="0" smtClean="0">
                <a:solidFill>
                  <a:srgbClr val="242C58"/>
                </a:solidFill>
                <a:latin typeface="Museo Sans 300" panose="02000000000000000000" pitchFamily="50" charset="0"/>
                <a:ea typeface="Roboto" panose="02000000000000000000" pitchFamily="2" charset="0"/>
              </a:rPr>
              <a:t>Enero  -  diciembre 2020</a:t>
            </a:r>
            <a:endParaRPr lang="en-US" sz="2000" b="1" dirty="0">
              <a:solidFill>
                <a:srgbClr val="242C58"/>
              </a:solidFill>
              <a:latin typeface="Museo Sans 300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00977" y="3447657"/>
            <a:ext cx="298429" cy="1489345"/>
          </a:xfrm>
          <a:prstGeom prst="rect">
            <a:avLst/>
          </a:prstGeom>
          <a:solidFill>
            <a:srgbClr val="646363"/>
          </a:solidFill>
          <a:ln>
            <a:solidFill>
              <a:srgbClr val="646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7" name="Rectángulo 16"/>
          <p:cNvSpPr/>
          <p:nvPr/>
        </p:nvSpPr>
        <p:spPr>
          <a:xfrm>
            <a:off x="1332989" y="4164459"/>
            <a:ext cx="298429" cy="772543"/>
          </a:xfrm>
          <a:prstGeom prst="rect">
            <a:avLst/>
          </a:prstGeom>
          <a:solidFill>
            <a:srgbClr val="646363"/>
          </a:solidFill>
          <a:ln>
            <a:solidFill>
              <a:srgbClr val="646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8" name="Rectángulo 17"/>
          <p:cNvSpPr/>
          <p:nvPr/>
        </p:nvSpPr>
        <p:spPr>
          <a:xfrm>
            <a:off x="1765001" y="3953891"/>
            <a:ext cx="298429" cy="983111"/>
          </a:xfrm>
          <a:prstGeom prst="rect">
            <a:avLst/>
          </a:prstGeom>
          <a:solidFill>
            <a:srgbClr val="646363"/>
          </a:solidFill>
          <a:ln>
            <a:solidFill>
              <a:srgbClr val="646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9" name="Rectángulo 18"/>
          <p:cNvSpPr/>
          <p:nvPr/>
        </p:nvSpPr>
        <p:spPr>
          <a:xfrm>
            <a:off x="2182820" y="4396400"/>
            <a:ext cx="298429" cy="540602"/>
          </a:xfrm>
          <a:prstGeom prst="rect">
            <a:avLst/>
          </a:prstGeom>
          <a:solidFill>
            <a:srgbClr val="646363"/>
          </a:solidFill>
          <a:ln>
            <a:solidFill>
              <a:srgbClr val="646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665" y="7772165"/>
            <a:ext cx="2556521" cy="1307042"/>
          </a:xfrm>
          <a:prstGeom prst="rect">
            <a:avLst/>
          </a:prstGeom>
        </p:spPr>
      </p:pic>
      <p:sp>
        <p:nvSpPr>
          <p:cNvPr id="23" name="18 CuadroTexto"/>
          <p:cNvSpPr txBox="1"/>
          <p:nvPr/>
        </p:nvSpPr>
        <p:spPr>
          <a:xfrm>
            <a:off x="4649490" y="8281155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800" b="1" dirty="0" smtClean="0">
                <a:solidFill>
                  <a:schemeClr val="bg1"/>
                </a:solidFill>
                <a:latin typeface="Museo Sans 300" panose="02000000000000000000" pitchFamily="50" charset="0"/>
                <a:ea typeface="Roboto" panose="02000000000000000000" pitchFamily="2" charset="0"/>
              </a:rPr>
              <a:t>www</a:t>
            </a:r>
            <a:endParaRPr lang="es-SV" sz="1800" b="1" dirty="0">
              <a:solidFill>
                <a:schemeClr val="bg1"/>
              </a:solidFill>
              <a:latin typeface="Museo Sans 300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4" name="18 CuadroTexto"/>
          <p:cNvSpPr txBox="1"/>
          <p:nvPr/>
        </p:nvSpPr>
        <p:spPr>
          <a:xfrm>
            <a:off x="5470394" y="8263583"/>
            <a:ext cx="3329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000" b="1" dirty="0" smtClean="0">
                <a:solidFill>
                  <a:schemeClr val="bg1"/>
                </a:solidFill>
                <a:latin typeface="Museo Sans 300" panose="02000000000000000000" pitchFamily="50" charset="0"/>
                <a:ea typeface="Roboto" panose="02000000000000000000" pitchFamily="2" charset="0"/>
              </a:rPr>
              <a:t>app.conna.gob.sv/</a:t>
            </a:r>
            <a:r>
              <a:rPr lang="es-SV" sz="2000" b="1" dirty="0" err="1" smtClean="0">
                <a:solidFill>
                  <a:schemeClr val="bg1"/>
                </a:solidFill>
                <a:latin typeface="Museo Sans 300" panose="02000000000000000000" pitchFamily="50" charset="0"/>
                <a:ea typeface="Roboto" panose="02000000000000000000" pitchFamily="2" charset="0"/>
              </a:rPr>
              <a:t>sinaes</a:t>
            </a:r>
            <a:r>
              <a:rPr lang="es-SV" sz="2000" b="1" dirty="0">
                <a:solidFill>
                  <a:schemeClr val="bg1"/>
                </a:solidFill>
                <a:latin typeface="Museo Sans 300" panose="02000000000000000000" pitchFamily="50" charset="0"/>
                <a:ea typeface="Roboto" panose="02000000000000000000" pitchFamily="2" charset="0"/>
              </a:rPr>
              <a:t>/</a:t>
            </a:r>
          </a:p>
        </p:txBody>
      </p:sp>
      <p:sp>
        <p:nvSpPr>
          <p:cNvPr id="25" name="Oval 21"/>
          <p:cNvSpPr/>
          <p:nvPr/>
        </p:nvSpPr>
        <p:spPr>
          <a:xfrm>
            <a:off x="899190" y="8129757"/>
            <a:ext cx="685224" cy="706869"/>
          </a:xfrm>
          <a:prstGeom prst="ellipse">
            <a:avLst/>
          </a:prstGeom>
          <a:solidFill>
            <a:srgbClr val="A1A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18 CuadroTexto"/>
          <p:cNvSpPr txBox="1"/>
          <p:nvPr/>
        </p:nvSpPr>
        <p:spPr>
          <a:xfrm>
            <a:off x="863333" y="8298525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800" b="1" dirty="0" smtClean="0">
                <a:solidFill>
                  <a:schemeClr val="bg1"/>
                </a:solidFill>
                <a:latin typeface="Museo Sans 300" panose="02000000000000000000" pitchFamily="50" charset="0"/>
                <a:ea typeface="Roboto" panose="02000000000000000000" pitchFamily="2" charset="0"/>
              </a:rPr>
              <a:t>www</a:t>
            </a:r>
            <a:endParaRPr lang="es-SV" sz="1800" b="1" dirty="0">
              <a:solidFill>
                <a:schemeClr val="bg1"/>
              </a:solidFill>
              <a:latin typeface="Museo Sans 300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7" name="18 CuadroTexto"/>
          <p:cNvSpPr txBox="1"/>
          <p:nvPr/>
        </p:nvSpPr>
        <p:spPr>
          <a:xfrm>
            <a:off x="2997104" y="3447657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4400" b="1" dirty="0">
                <a:latin typeface="Source Sans Pro Light"/>
                <a:ea typeface="Roboto" panose="02000000000000000000" pitchFamily="2" charset="0"/>
              </a:rPr>
              <a:t>Informe</a:t>
            </a:r>
          </a:p>
        </p:txBody>
      </p:sp>
    </p:spTree>
    <p:extLst>
      <p:ext uri="{BB962C8B-B14F-4D97-AF65-F5344CB8AC3E}">
        <p14:creationId xmlns:p14="http://schemas.microsoft.com/office/powerpoint/2010/main" val="308449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ángulo 188"/>
          <p:cNvSpPr/>
          <p:nvPr/>
        </p:nvSpPr>
        <p:spPr>
          <a:xfrm>
            <a:off x="8199679" y="1154314"/>
            <a:ext cx="3733609" cy="962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>
              <a:latin typeface="Museo Sans 300" panose="02000000000000000000" pitchFamily="50" charset="0"/>
            </a:endParaRPr>
          </a:p>
        </p:txBody>
      </p:sp>
      <p:sp>
        <p:nvSpPr>
          <p:cNvPr id="188" name="Rectángulo 187"/>
          <p:cNvSpPr/>
          <p:nvPr/>
        </p:nvSpPr>
        <p:spPr>
          <a:xfrm>
            <a:off x="4234843" y="1144945"/>
            <a:ext cx="3733609" cy="962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>
              <a:latin typeface="Museo Sans 300" panose="02000000000000000000" pitchFamily="50" charset="0"/>
            </a:endParaRPr>
          </a:p>
        </p:txBody>
      </p:sp>
      <p:sp>
        <p:nvSpPr>
          <p:cNvPr id="179" name="Rectángulo 178"/>
          <p:cNvSpPr/>
          <p:nvPr/>
        </p:nvSpPr>
        <p:spPr>
          <a:xfrm>
            <a:off x="240496" y="1143843"/>
            <a:ext cx="3733609" cy="962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>
              <a:latin typeface="Museo Sans 300" panose="02000000000000000000" pitchFamily="50" charset="0"/>
            </a:endParaRPr>
          </a:p>
        </p:txBody>
      </p:sp>
      <p:sp>
        <p:nvSpPr>
          <p:cNvPr id="174" name="Rectángulo 173"/>
          <p:cNvSpPr/>
          <p:nvPr/>
        </p:nvSpPr>
        <p:spPr>
          <a:xfrm>
            <a:off x="262747" y="2257962"/>
            <a:ext cx="4746988" cy="2528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>
              <a:latin typeface="Museo Sans 300" panose="02000000000000000000" pitchFamily="50" charset="0"/>
            </a:endParaRPr>
          </a:p>
        </p:txBody>
      </p:sp>
      <p:sp>
        <p:nvSpPr>
          <p:cNvPr id="171" name="Rectángulo 170"/>
          <p:cNvSpPr/>
          <p:nvPr/>
        </p:nvSpPr>
        <p:spPr>
          <a:xfrm>
            <a:off x="5260220" y="2254620"/>
            <a:ext cx="6667289" cy="2528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>
              <a:latin typeface="Museo Sans 300" panose="02000000000000000000" pitchFamily="50" charset="0"/>
            </a:endParaRPr>
          </a:p>
        </p:txBody>
      </p:sp>
      <p:sp>
        <p:nvSpPr>
          <p:cNvPr id="4" name="Round Same Side Corner Rectangle 40"/>
          <p:cNvSpPr/>
          <p:nvPr/>
        </p:nvSpPr>
        <p:spPr>
          <a:xfrm rot="5400000" flipH="1">
            <a:off x="5540995" y="2179228"/>
            <a:ext cx="1108421" cy="12190412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3C3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grpSp>
        <p:nvGrpSpPr>
          <p:cNvPr id="177" name="Grupo 176"/>
          <p:cNvGrpSpPr/>
          <p:nvPr/>
        </p:nvGrpSpPr>
        <p:grpSpPr>
          <a:xfrm>
            <a:off x="848629" y="7739118"/>
            <a:ext cx="3512829" cy="1045641"/>
            <a:chOff x="-87475" y="7651452"/>
            <a:chExt cx="3512829" cy="1045641"/>
          </a:xfrm>
        </p:grpSpPr>
        <p:sp>
          <p:nvSpPr>
            <p:cNvPr id="7" name="Rectangle 92"/>
            <p:cNvSpPr/>
            <p:nvPr/>
          </p:nvSpPr>
          <p:spPr>
            <a:xfrm>
              <a:off x="1488474" y="7861660"/>
              <a:ext cx="1936880" cy="697551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3600" b="1" dirty="0" smtClean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4,934</a:t>
              </a:r>
              <a:endParaRPr lang="es-SV" sz="3600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8" name="Rectangle 92"/>
            <p:cNvSpPr/>
            <p:nvPr/>
          </p:nvSpPr>
          <p:spPr>
            <a:xfrm>
              <a:off x="-87475" y="7868256"/>
              <a:ext cx="2026521" cy="724279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3600" b="1" dirty="0" smtClean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11,401</a:t>
              </a:r>
              <a:endParaRPr lang="es-SV" sz="36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440685" y="8343150"/>
              <a:ext cx="1239763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SV" sz="1700" dirty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C</a:t>
              </a:r>
              <a:r>
                <a:rPr lang="es-SV" sz="1700" dirty="0" smtClean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autelares</a:t>
              </a:r>
              <a:endParaRPr lang="es-ES" sz="1700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0" name="Rectangle 92"/>
            <p:cNvSpPr/>
            <p:nvPr/>
          </p:nvSpPr>
          <p:spPr>
            <a:xfrm>
              <a:off x="1463132" y="8356256"/>
              <a:ext cx="1953118" cy="280626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700" dirty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A</a:t>
              </a:r>
              <a:r>
                <a:rPr lang="es-SV" sz="1700" dirty="0" smtClean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dministrativas</a:t>
              </a:r>
              <a:endParaRPr lang="es-SV" sz="1700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1" name="Subtitle 4"/>
            <p:cNvSpPr txBox="1">
              <a:spLocks/>
            </p:cNvSpPr>
            <p:nvPr/>
          </p:nvSpPr>
          <p:spPr>
            <a:xfrm>
              <a:off x="128549" y="7651452"/>
              <a:ext cx="3277789" cy="372124"/>
            </a:xfrm>
            <a:prstGeom prst="rect">
              <a:avLst/>
            </a:prstGeom>
            <a:ln>
              <a:noFill/>
            </a:ln>
          </p:spPr>
          <p:txBody>
            <a:bodyPr vert="horz" lIns="91414" tIns="45707" rIns="91414" bIns="45707" rtlCol="0">
              <a:noAutofit/>
            </a:bodyPr>
            <a:lstStyle/>
            <a:p>
              <a:pPr marL="342802" indent="-342802" algn="ctr"/>
              <a:r>
                <a:rPr lang="es-SV" sz="2000" b="1" dirty="0">
                  <a:solidFill>
                    <a:schemeClr val="bg1"/>
                  </a:solidFill>
                  <a:latin typeface="Museo Sans 300" panose="02000000000000000000" pitchFamily="50" charset="0"/>
                </a:rPr>
                <a:t>Medidas</a:t>
              </a:r>
            </a:p>
          </p:txBody>
        </p:sp>
      </p:grpSp>
      <p:grpSp>
        <p:nvGrpSpPr>
          <p:cNvPr id="178" name="Grupo 177"/>
          <p:cNvGrpSpPr/>
          <p:nvPr/>
        </p:nvGrpSpPr>
        <p:grpSpPr>
          <a:xfrm>
            <a:off x="4886506" y="7745625"/>
            <a:ext cx="6114202" cy="973687"/>
            <a:chOff x="4388793" y="7657959"/>
            <a:chExt cx="6114202" cy="973687"/>
          </a:xfrm>
        </p:grpSpPr>
        <p:sp>
          <p:nvSpPr>
            <p:cNvPr id="12" name="Rectangle 92"/>
            <p:cNvSpPr/>
            <p:nvPr/>
          </p:nvSpPr>
          <p:spPr>
            <a:xfrm>
              <a:off x="4414136" y="7868993"/>
              <a:ext cx="1936880" cy="697549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7" rIns="91414" bIns="45707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3600" b="1" dirty="0" smtClean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732</a:t>
              </a:r>
              <a:endParaRPr lang="es-SV" sz="3600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3" name="Rectangle 92"/>
            <p:cNvSpPr/>
            <p:nvPr/>
          </p:nvSpPr>
          <p:spPr>
            <a:xfrm>
              <a:off x="4388793" y="8350036"/>
              <a:ext cx="2281380" cy="28062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7" rIns="91414" bIns="45707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700" dirty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Audiencias únicas</a:t>
              </a:r>
            </a:p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endParaRPr lang="es-SV" sz="1700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4" name="Rectangle 92"/>
            <p:cNvSpPr/>
            <p:nvPr/>
          </p:nvSpPr>
          <p:spPr>
            <a:xfrm>
              <a:off x="6490344" y="7877097"/>
              <a:ext cx="1936880" cy="697549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7" rIns="91414" bIns="45707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3600" b="1" dirty="0" smtClean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1,273</a:t>
              </a:r>
              <a:endParaRPr lang="es-SV" sz="3600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5" name="Rectangle 92"/>
            <p:cNvSpPr/>
            <p:nvPr/>
          </p:nvSpPr>
          <p:spPr>
            <a:xfrm>
              <a:off x="6387154" y="8347253"/>
              <a:ext cx="2322053" cy="28062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7" rIns="91414" bIns="45707" numCol="1" rtlCol="0" anchor="t" anchorCtr="0" compatLnSpc="1">
              <a:prstTxWarp prst="textNoShape">
                <a:avLst/>
              </a:prstTxWarp>
            </a:bodyPr>
            <a:lstStyle/>
            <a:p>
              <a:pPr marL="180923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700" dirty="0" smtClean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Sin audiencia única</a:t>
              </a:r>
              <a:endParaRPr lang="es-SV" sz="1700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  <a:p>
              <a:pPr marL="180923" fontAlgn="base">
                <a:spcBef>
                  <a:spcPct val="0"/>
                </a:spcBef>
                <a:spcAft>
                  <a:spcPct val="0"/>
                </a:spcAft>
              </a:pPr>
              <a:endParaRPr lang="es-SV" sz="1700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6" name="Rectangle 92"/>
            <p:cNvSpPr/>
            <p:nvPr/>
          </p:nvSpPr>
          <p:spPr>
            <a:xfrm>
              <a:off x="8324926" y="7889672"/>
              <a:ext cx="1936880" cy="697549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7" rIns="91414" bIns="45707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3600" b="1" dirty="0" smtClean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3,468</a:t>
              </a:r>
              <a:endParaRPr lang="es-SV" sz="36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endParaRPr lang="es-SV" sz="36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endParaRPr lang="es-SV" sz="3600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7" name="Rectangle 92"/>
            <p:cNvSpPr/>
            <p:nvPr/>
          </p:nvSpPr>
          <p:spPr>
            <a:xfrm>
              <a:off x="8185285" y="8351021"/>
              <a:ext cx="2281380" cy="28062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7" rIns="91414" bIns="45707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700" dirty="0">
                  <a:solidFill>
                    <a:schemeClr val="bg1">
                      <a:lumMod val="95000"/>
                    </a:schemeClr>
                  </a:solidFill>
                  <a:latin typeface="Museo Sans 300" panose="02000000000000000000" pitchFamily="50" charset="0"/>
                </a:rPr>
                <a:t>Otras formas</a:t>
              </a:r>
            </a:p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endParaRPr lang="es-SV" sz="1700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8" name="Subtitle 4"/>
            <p:cNvSpPr txBox="1">
              <a:spLocks/>
            </p:cNvSpPr>
            <p:nvPr/>
          </p:nvSpPr>
          <p:spPr>
            <a:xfrm>
              <a:off x="4690062" y="7657959"/>
              <a:ext cx="5812933" cy="375207"/>
            </a:xfrm>
            <a:prstGeom prst="rect">
              <a:avLst/>
            </a:prstGeom>
            <a:ln>
              <a:noFill/>
            </a:ln>
          </p:spPr>
          <p:txBody>
            <a:bodyPr vert="horz" lIns="91414" tIns="45707" rIns="91414" bIns="45707" rtlCol="0">
              <a:noAutofit/>
            </a:bodyPr>
            <a:lstStyle/>
            <a:p>
              <a:pPr marL="342802" indent="-342802" algn="ctr"/>
              <a:r>
                <a:rPr lang="es-SV" sz="20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Resolución de casos</a:t>
              </a:r>
              <a:endParaRPr lang="es-SV" sz="20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19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  <p:graphicFrame>
        <p:nvGraphicFramePr>
          <p:cNvPr id="25" name="Gráfico 24"/>
          <p:cNvGraphicFramePr/>
          <p:nvPr>
            <p:extLst>
              <p:ext uri="{D42A27DB-BD31-4B8C-83A1-F6EECF244321}">
                <p14:modId xmlns:p14="http://schemas.microsoft.com/office/powerpoint/2010/main" val="2805461778"/>
              </p:ext>
            </p:extLst>
          </p:nvPr>
        </p:nvGraphicFramePr>
        <p:xfrm>
          <a:off x="5393910" y="2499189"/>
          <a:ext cx="6312751" cy="2243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7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8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3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31" name="Subtitle 4"/>
          <p:cNvSpPr txBox="1">
            <a:spLocks/>
          </p:cNvSpPr>
          <p:nvPr/>
        </p:nvSpPr>
        <p:spPr>
          <a:xfrm>
            <a:off x="1607133" y="395597"/>
            <a:ext cx="8632892" cy="7152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802" indent="-342802"/>
            <a:r>
              <a:rPr lang="es-SV" sz="3000" b="1" dirty="0" smtClean="0">
                <a:latin typeface="Museo Sans 300" panose="02000000000000000000" pitchFamily="50" charset="0"/>
              </a:rPr>
              <a:t>Resumen estadístico de Juntas de Protección</a:t>
            </a:r>
            <a:endParaRPr lang="es-SV" sz="3000" b="1" dirty="0">
              <a:solidFill>
                <a:schemeClr val="bg1">
                  <a:lumMod val="50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40" name="35 CuadroTexto"/>
          <p:cNvSpPr txBox="1"/>
          <p:nvPr/>
        </p:nvSpPr>
        <p:spPr>
          <a:xfrm>
            <a:off x="2638833" y="1398752"/>
            <a:ext cx="1195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_tradnl" sz="1200" b="1" dirty="0" smtClean="0">
                <a:latin typeface="Source Sans Pro" pitchFamily="34" charset="0"/>
                <a:ea typeface="+mj-ea"/>
                <a:cs typeface="+mj-cs"/>
              </a:rPr>
              <a:t>Casos</a:t>
            </a:r>
          </a:p>
          <a:p>
            <a:pPr algn="ctr">
              <a:spcBef>
                <a:spcPct val="0"/>
              </a:spcBef>
            </a:pPr>
            <a:r>
              <a:rPr lang="es-ES_tradnl" sz="1200" b="1" dirty="0" smtClean="0">
                <a:latin typeface="Source Sans Pro" pitchFamily="34" charset="0"/>
                <a:ea typeface="+mj-ea"/>
                <a:cs typeface="+mj-cs"/>
              </a:rPr>
              <a:t> recibidos</a:t>
            </a:r>
            <a:endParaRPr lang="es-SV" sz="1200" b="1" dirty="0">
              <a:latin typeface="Source Sans Pro" pitchFamily="34" charset="0"/>
              <a:ea typeface="+mj-ea"/>
              <a:cs typeface="+mj-cs"/>
            </a:endParaRPr>
          </a:p>
        </p:txBody>
      </p:sp>
      <p:grpSp>
        <p:nvGrpSpPr>
          <p:cNvPr id="41" name="Group 50"/>
          <p:cNvGrpSpPr/>
          <p:nvPr/>
        </p:nvGrpSpPr>
        <p:grpSpPr>
          <a:xfrm>
            <a:off x="500461" y="1395430"/>
            <a:ext cx="398993" cy="471164"/>
            <a:chOff x="10074265" y="1647825"/>
            <a:chExt cx="464344" cy="435769"/>
          </a:xfrm>
          <a:solidFill>
            <a:srgbClr val="3C3C3B"/>
          </a:solidFill>
        </p:grpSpPr>
        <p:sp>
          <p:nvSpPr>
            <p:cNvPr id="74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5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6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7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8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9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0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1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2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43" name="Rectángulo 42"/>
          <p:cNvSpPr/>
          <p:nvPr/>
        </p:nvSpPr>
        <p:spPr>
          <a:xfrm>
            <a:off x="934833" y="1263438"/>
            <a:ext cx="16849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4000" b="1" dirty="0" smtClean="0">
                <a:latin typeface="Source Sans Pro" pitchFamily="34" charset="0"/>
              </a:rPr>
              <a:t>9,416</a:t>
            </a:r>
            <a:endParaRPr lang="es-ES" sz="4000" dirty="0"/>
          </a:p>
        </p:txBody>
      </p:sp>
      <p:sp>
        <p:nvSpPr>
          <p:cNvPr id="45" name="Rectángulo 44"/>
          <p:cNvSpPr/>
          <p:nvPr/>
        </p:nvSpPr>
        <p:spPr>
          <a:xfrm>
            <a:off x="9077124" y="1316918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4000" b="1" dirty="0" smtClean="0">
                <a:latin typeface="Source Sans Pro" pitchFamily="34" charset="0"/>
              </a:rPr>
              <a:t>13,369</a:t>
            </a:r>
            <a:endParaRPr lang="es-ES" sz="4000" dirty="0"/>
          </a:p>
        </p:txBody>
      </p:sp>
      <p:grpSp>
        <p:nvGrpSpPr>
          <p:cNvPr id="46" name="Grupo 45"/>
          <p:cNvGrpSpPr/>
          <p:nvPr/>
        </p:nvGrpSpPr>
        <p:grpSpPr>
          <a:xfrm>
            <a:off x="8418433" y="1427597"/>
            <a:ext cx="622691" cy="481529"/>
            <a:chOff x="677297" y="5438205"/>
            <a:chExt cx="1408396" cy="990475"/>
          </a:xfrm>
          <a:solidFill>
            <a:srgbClr val="3C3C3B"/>
          </a:solidFill>
        </p:grpSpPr>
        <p:sp>
          <p:nvSpPr>
            <p:cNvPr id="49" name="Triángulo isósceles 48"/>
            <p:cNvSpPr/>
            <p:nvPr/>
          </p:nvSpPr>
          <p:spPr>
            <a:xfrm>
              <a:off x="1153616" y="6179985"/>
              <a:ext cx="475985" cy="24869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>
                <a:solidFill>
                  <a:schemeClr val="tx1"/>
                </a:solidFill>
              </a:endParaRPr>
            </a:p>
          </p:txBody>
        </p:sp>
        <p:cxnSp>
          <p:nvCxnSpPr>
            <p:cNvPr id="50" name="Conector recto 49"/>
            <p:cNvCxnSpPr/>
            <p:nvPr/>
          </p:nvCxnSpPr>
          <p:spPr>
            <a:xfrm>
              <a:off x="736970" y="6143366"/>
              <a:ext cx="1341305" cy="0"/>
            </a:xfrm>
            <a:prstGeom prst="line">
              <a:avLst/>
            </a:prstGeom>
            <a:grpFill/>
            <a:ln w="28575">
              <a:solidFill>
                <a:srgbClr val="3C3C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19"/>
            <p:cNvGrpSpPr>
              <a:grpSpLocks noChangeAspect="1"/>
            </p:cNvGrpSpPr>
            <p:nvPr/>
          </p:nvGrpSpPr>
          <p:grpSpPr bwMode="auto">
            <a:xfrm>
              <a:off x="677297" y="5438205"/>
              <a:ext cx="458574" cy="672226"/>
              <a:chOff x="5387" y="1615"/>
              <a:chExt cx="1614" cy="2834"/>
            </a:xfrm>
            <a:grpFill/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56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57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58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52" name="Group 26"/>
            <p:cNvGrpSpPr>
              <a:grpSpLocks noChangeAspect="1"/>
            </p:cNvGrpSpPr>
            <p:nvPr/>
          </p:nvGrpSpPr>
          <p:grpSpPr bwMode="auto">
            <a:xfrm>
              <a:off x="1641430" y="5438222"/>
              <a:ext cx="444263" cy="673982"/>
              <a:chOff x="3058" y="1459"/>
              <a:chExt cx="1556" cy="2836"/>
            </a:xfrm>
            <a:grpFill/>
          </p:grpSpPr>
          <p:sp>
            <p:nvSpPr>
              <p:cNvPr id="53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54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</p:grpSp>
      </p:grpSp>
      <p:sp>
        <p:nvSpPr>
          <p:cNvPr id="47" name="87 CuadroTexto"/>
          <p:cNvSpPr txBox="1"/>
          <p:nvPr/>
        </p:nvSpPr>
        <p:spPr>
          <a:xfrm>
            <a:off x="10478710" y="1225363"/>
            <a:ext cx="1633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sz="1200" b="1" dirty="0" smtClean="0">
                <a:latin typeface="Source Sans Pro" pitchFamily="34" charset="0"/>
              </a:rPr>
              <a:t>Presuntas</a:t>
            </a:r>
          </a:p>
          <a:p>
            <a:pPr algn="ctr"/>
            <a:r>
              <a:rPr lang="ms-MY" sz="1200" b="1" dirty="0" smtClean="0">
                <a:latin typeface="Source Sans Pro" pitchFamily="34" charset="0"/>
              </a:rPr>
              <a:t> </a:t>
            </a:r>
            <a:r>
              <a:rPr lang="ms-MY" sz="1200" b="1" dirty="0">
                <a:latin typeface="Source Sans Pro" pitchFamily="34" charset="0"/>
              </a:rPr>
              <a:t>amenazas o </a:t>
            </a:r>
            <a:endParaRPr lang="ms-MY" sz="1200" b="1" dirty="0" smtClean="0">
              <a:latin typeface="Source Sans Pro" pitchFamily="34" charset="0"/>
            </a:endParaRPr>
          </a:p>
          <a:p>
            <a:pPr algn="ctr"/>
            <a:r>
              <a:rPr lang="ms-MY" sz="1200" b="1" dirty="0" smtClean="0">
                <a:latin typeface="Source Sans Pro" pitchFamily="34" charset="0"/>
              </a:rPr>
              <a:t>vulneraciones </a:t>
            </a:r>
          </a:p>
          <a:p>
            <a:pPr algn="ctr"/>
            <a:r>
              <a:rPr lang="ms-MY" sz="1200" b="1" dirty="0" smtClean="0">
                <a:latin typeface="Source Sans Pro" pitchFamily="34" charset="0"/>
              </a:rPr>
              <a:t>a derechos</a:t>
            </a:r>
            <a:endParaRPr lang="ms-MY" sz="1200" b="1" dirty="0">
              <a:latin typeface="Source Sans Pro" pitchFamily="34" charset="0"/>
            </a:endParaRPr>
          </a:p>
        </p:txBody>
      </p:sp>
      <p:grpSp>
        <p:nvGrpSpPr>
          <p:cNvPr id="42" name="Grupo 41"/>
          <p:cNvGrpSpPr/>
          <p:nvPr/>
        </p:nvGrpSpPr>
        <p:grpSpPr>
          <a:xfrm>
            <a:off x="4427320" y="1413021"/>
            <a:ext cx="711640" cy="460510"/>
            <a:chOff x="457236" y="6902728"/>
            <a:chExt cx="606711" cy="460509"/>
          </a:xfrm>
          <a:solidFill>
            <a:srgbClr val="3C3C3B"/>
          </a:solidFill>
        </p:grpSpPr>
        <p:grpSp>
          <p:nvGrpSpPr>
            <p:cNvPr id="59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70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1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2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3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0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68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9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1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65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6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7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2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63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4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sp>
        <p:nvSpPr>
          <p:cNvPr id="44" name="Rectángulo 43"/>
          <p:cNvSpPr/>
          <p:nvPr/>
        </p:nvSpPr>
        <p:spPr>
          <a:xfrm>
            <a:off x="5159026" y="1279911"/>
            <a:ext cx="17257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4000" b="1" dirty="0" smtClean="0">
                <a:latin typeface="Source Sans Pro" pitchFamily="34" charset="0"/>
              </a:rPr>
              <a:t>11,277</a:t>
            </a:r>
            <a:endParaRPr lang="es-ES_tradnl" sz="4000" b="1" dirty="0">
              <a:latin typeface="Source Sans Pro" pitchFamily="34" charset="0"/>
            </a:endParaRPr>
          </a:p>
        </p:txBody>
      </p:sp>
      <p:sp>
        <p:nvSpPr>
          <p:cNvPr id="48" name="35 CuadroTexto"/>
          <p:cNvSpPr txBox="1"/>
          <p:nvPr/>
        </p:nvSpPr>
        <p:spPr>
          <a:xfrm>
            <a:off x="6591732" y="1214246"/>
            <a:ext cx="154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_tradnl" sz="1200" b="1" dirty="0">
                <a:latin typeface="Source Sans Pro" pitchFamily="34" charset="0"/>
                <a:ea typeface="+mj-ea"/>
                <a:cs typeface="+mj-cs"/>
              </a:rPr>
              <a:t>Presuntas </a:t>
            </a:r>
            <a:endParaRPr lang="es-ES_tradnl" sz="1200" b="1" dirty="0" smtClean="0">
              <a:latin typeface="Source Sans Pro" pitchFamily="34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es-ES_tradnl" sz="1200" b="1" dirty="0" smtClean="0">
                <a:latin typeface="Source Sans Pro" pitchFamily="34" charset="0"/>
                <a:ea typeface="+mj-ea"/>
                <a:cs typeface="+mj-cs"/>
              </a:rPr>
              <a:t>víctimas de </a:t>
            </a:r>
          </a:p>
          <a:p>
            <a:pPr algn="ctr">
              <a:spcBef>
                <a:spcPct val="0"/>
              </a:spcBef>
            </a:pPr>
            <a:r>
              <a:rPr lang="es-ES_tradnl" sz="1200" b="1" dirty="0" smtClean="0">
                <a:latin typeface="Source Sans Pro" pitchFamily="34" charset="0"/>
                <a:ea typeface="+mj-ea"/>
                <a:cs typeface="+mj-cs"/>
              </a:rPr>
              <a:t>amenazas o vulneración</a:t>
            </a:r>
            <a:endParaRPr lang="es-SV" sz="1200" b="1" dirty="0">
              <a:latin typeface="Source Sans Pro" pitchFamily="34" charset="0"/>
              <a:ea typeface="+mj-ea"/>
              <a:cs typeface="+mj-cs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487518" y="2894249"/>
            <a:ext cx="4328136" cy="1774712"/>
            <a:chOff x="487518" y="3008549"/>
            <a:chExt cx="4328136" cy="1774712"/>
          </a:xfrm>
        </p:grpSpPr>
        <p:sp>
          <p:nvSpPr>
            <p:cNvPr id="106" name="Block Arc 85"/>
            <p:cNvSpPr/>
            <p:nvPr/>
          </p:nvSpPr>
          <p:spPr>
            <a:xfrm rot="3420000">
              <a:off x="1862223" y="3010723"/>
              <a:ext cx="1332000" cy="1332000"/>
            </a:xfrm>
            <a:prstGeom prst="blockArc">
              <a:avLst>
                <a:gd name="adj1" fmla="val 1995245"/>
                <a:gd name="adj2" fmla="val 16670860"/>
                <a:gd name="adj3" fmla="val 20428"/>
              </a:avLst>
            </a:prstGeom>
            <a:solidFill>
              <a:srgbClr val="6885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98" name="Rectangle 30"/>
            <p:cNvSpPr/>
            <p:nvPr/>
          </p:nvSpPr>
          <p:spPr>
            <a:xfrm>
              <a:off x="775781" y="3164037"/>
              <a:ext cx="1641461" cy="400110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ms-MY" sz="2000" b="1" dirty="0" smtClean="0">
                  <a:solidFill>
                    <a:srgbClr val="68859A"/>
                  </a:solidFill>
                  <a:latin typeface="Museo Sans 300" panose="02000000000000000000" pitchFamily="50" charset="0"/>
                </a:rPr>
                <a:t>89.23%</a:t>
              </a:r>
            </a:p>
          </p:txBody>
        </p:sp>
        <p:sp>
          <p:nvSpPr>
            <p:cNvPr id="99" name="Rectangle 30"/>
            <p:cNvSpPr/>
            <p:nvPr/>
          </p:nvSpPr>
          <p:spPr>
            <a:xfrm>
              <a:off x="2708108" y="4205325"/>
              <a:ext cx="1486294" cy="400110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ms-MY" sz="2000" b="1" dirty="0" smtClean="0">
                  <a:solidFill>
                    <a:srgbClr val="303846"/>
                  </a:solidFill>
                  <a:latin typeface="Museo Sans 300" panose="02000000000000000000" pitchFamily="50" charset="0"/>
                </a:rPr>
                <a:t>0.76%</a:t>
              </a:r>
            </a:p>
          </p:txBody>
        </p:sp>
        <p:sp>
          <p:nvSpPr>
            <p:cNvPr id="100" name="Rectangle 30"/>
            <p:cNvSpPr/>
            <p:nvPr/>
          </p:nvSpPr>
          <p:spPr>
            <a:xfrm>
              <a:off x="3281338" y="3477417"/>
              <a:ext cx="1534316" cy="400110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ms-MY" sz="2000" b="1" dirty="0" smtClean="0">
                  <a:solidFill>
                    <a:srgbClr val="242C58"/>
                  </a:solidFill>
                  <a:latin typeface="Museo Sans 300" panose="02000000000000000000" pitchFamily="50" charset="0"/>
                </a:rPr>
                <a:t>10.00%</a:t>
              </a:r>
            </a:p>
          </p:txBody>
        </p:sp>
        <p:sp>
          <p:nvSpPr>
            <p:cNvPr id="101" name="TextBox 65"/>
            <p:cNvSpPr txBox="1"/>
            <p:nvPr/>
          </p:nvSpPr>
          <p:spPr>
            <a:xfrm>
              <a:off x="487518" y="3405135"/>
              <a:ext cx="1395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SV" sz="1600" b="1" dirty="0" smtClean="0">
                  <a:solidFill>
                    <a:srgbClr val="68859A"/>
                  </a:solidFill>
                  <a:latin typeface="Museo Sans 300" panose="02000000000000000000" pitchFamily="50" charset="0"/>
                </a:rPr>
                <a:t>8,402 avisos</a:t>
              </a:r>
              <a:endParaRPr lang="es-SV" sz="1400" b="1" dirty="0">
                <a:solidFill>
                  <a:srgbClr val="68859A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02" name="TextBox 65"/>
            <p:cNvSpPr txBox="1"/>
            <p:nvPr/>
          </p:nvSpPr>
          <p:spPr>
            <a:xfrm>
              <a:off x="3281338" y="3724627"/>
              <a:ext cx="14943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242C58"/>
                  </a:solidFill>
                  <a:latin typeface="Museo Sans 300" panose="02000000000000000000" pitchFamily="50" charset="0"/>
                </a:rPr>
                <a:t>942</a:t>
              </a:r>
              <a:r>
                <a:rPr lang="en-US" sz="1400" b="1" dirty="0" smtClean="0">
                  <a:solidFill>
                    <a:srgbClr val="242C58"/>
                  </a:solidFill>
                  <a:latin typeface="Museo Sans 300" panose="02000000000000000000" pitchFamily="50" charset="0"/>
                </a:rPr>
                <a:t> </a:t>
              </a:r>
              <a:r>
                <a:rPr lang="es-ES" sz="1400" b="1" dirty="0" smtClean="0">
                  <a:solidFill>
                    <a:srgbClr val="242C58"/>
                  </a:solidFill>
                  <a:latin typeface="Museo Sans 300" panose="02000000000000000000" pitchFamily="50" charset="0"/>
                </a:rPr>
                <a:t>denuncias</a:t>
              </a:r>
              <a:endParaRPr lang="es-ES" sz="1400" b="1" dirty="0">
                <a:solidFill>
                  <a:srgbClr val="242C58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03" name="TextBox 65"/>
            <p:cNvSpPr txBox="1"/>
            <p:nvPr/>
          </p:nvSpPr>
          <p:spPr>
            <a:xfrm>
              <a:off x="2705274" y="4444707"/>
              <a:ext cx="12405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303846"/>
                  </a:solidFill>
                  <a:latin typeface="Museo Sans 300" panose="02000000000000000000" pitchFamily="50" charset="0"/>
                </a:rPr>
                <a:t>72 </a:t>
              </a:r>
              <a:r>
                <a:rPr lang="en-US" sz="1400" b="1" dirty="0" smtClean="0">
                  <a:solidFill>
                    <a:srgbClr val="303846"/>
                  </a:solidFill>
                  <a:latin typeface="Museo Sans 300" panose="02000000000000000000" pitchFamily="50" charset="0"/>
                </a:rPr>
                <a:t>de </a:t>
              </a:r>
              <a:r>
                <a:rPr lang="es-ES" sz="1400" b="1" dirty="0" smtClean="0">
                  <a:solidFill>
                    <a:srgbClr val="303846"/>
                  </a:solidFill>
                  <a:latin typeface="Museo Sans 300" panose="02000000000000000000" pitchFamily="50" charset="0"/>
                </a:rPr>
                <a:t>oficio</a:t>
              </a:r>
              <a:endParaRPr lang="es-ES" sz="1400" b="1" dirty="0">
                <a:solidFill>
                  <a:srgbClr val="303846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08" name="Block Arc 85"/>
            <p:cNvSpPr/>
            <p:nvPr/>
          </p:nvSpPr>
          <p:spPr>
            <a:xfrm rot="10200000">
              <a:off x="1859046" y="3008549"/>
              <a:ext cx="1332000" cy="1332000"/>
            </a:xfrm>
            <a:prstGeom prst="blockArc">
              <a:avLst>
                <a:gd name="adj1" fmla="val 14619842"/>
                <a:gd name="adj2" fmla="val 16670860"/>
                <a:gd name="adj3" fmla="val 20428"/>
              </a:avLst>
            </a:prstGeom>
            <a:solidFill>
              <a:srgbClr val="303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09" name="Block Arc 85"/>
            <p:cNvSpPr/>
            <p:nvPr/>
          </p:nvSpPr>
          <p:spPr>
            <a:xfrm rot="8040000">
              <a:off x="1859159" y="3008662"/>
              <a:ext cx="1332000" cy="1332000"/>
            </a:xfrm>
            <a:prstGeom prst="blockArc">
              <a:avLst>
                <a:gd name="adj1" fmla="val 12206706"/>
                <a:gd name="adj2" fmla="val 16670860"/>
                <a:gd name="adj3" fmla="val 20428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165" name="35 CuadroTexto"/>
          <p:cNvSpPr txBox="1"/>
          <p:nvPr/>
        </p:nvSpPr>
        <p:spPr>
          <a:xfrm>
            <a:off x="967812" y="2307945"/>
            <a:ext cx="3152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  <a:ea typeface="+mj-ea"/>
                <a:cs typeface="+mj-cs"/>
              </a:rPr>
              <a:t>Forma de recepción de los casos</a:t>
            </a:r>
            <a:endParaRPr lang="es-ES" sz="1400" b="1" dirty="0">
              <a:solidFill>
                <a:schemeClr val="tx1">
                  <a:lumMod val="65000"/>
                  <a:lumOff val="35000"/>
                </a:schemeClr>
              </a:solidFill>
              <a:latin typeface="Museo Sans 300" panose="02000000000000000000" pitchFamily="50" charset="0"/>
              <a:ea typeface="+mj-ea"/>
              <a:cs typeface="+mj-cs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7170320" y="5027987"/>
            <a:ext cx="4751209" cy="2530598"/>
            <a:chOff x="262747" y="5028211"/>
            <a:chExt cx="4751209" cy="2530598"/>
          </a:xfrm>
        </p:grpSpPr>
        <p:sp>
          <p:nvSpPr>
            <p:cNvPr id="173" name="Rectángulo 172"/>
            <p:cNvSpPr/>
            <p:nvPr/>
          </p:nvSpPr>
          <p:spPr>
            <a:xfrm>
              <a:off x="266968" y="5028211"/>
              <a:ext cx="4746988" cy="25287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>
                <a:latin typeface="Museo Sans 300" panose="02000000000000000000" pitchFamily="50" charset="0"/>
              </a:endParaRPr>
            </a:p>
          </p:txBody>
        </p:sp>
        <p:grpSp>
          <p:nvGrpSpPr>
            <p:cNvPr id="111" name="21 Grupo"/>
            <p:cNvGrpSpPr/>
            <p:nvPr/>
          </p:nvGrpSpPr>
          <p:grpSpPr>
            <a:xfrm>
              <a:off x="568276" y="5499265"/>
              <a:ext cx="4048513" cy="2059544"/>
              <a:chOff x="5513586" y="5467585"/>
              <a:chExt cx="4048513" cy="2059547"/>
            </a:xfrm>
          </p:grpSpPr>
          <p:sp>
            <p:nvSpPr>
              <p:cNvPr id="113" name="Rectangle 66"/>
              <p:cNvSpPr/>
              <p:nvPr/>
            </p:nvSpPr>
            <p:spPr>
              <a:xfrm>
                <a:off x="5513586" y="7034689"/>
                <a:ext cx="1077447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250" dirty="0">
                    <a:latin typeface="Museo Sans 300" panose="02000000000000000000" pitchFamily="50" charset="0"/>
                  </a:rPr>
                  <a:t>Integridad Personal</a:t>
                </a:r>
                <a:endParaRPr lang="en-GB" sz="1250" dirty="0">
                  <a:latin typeface="Museo Sans 300" panose="02000000000000000000" pitchFamily="50" charset="0"/>
                </a:endParaRPr>
              </a:p>
            </p:txBody>
          </p:sp>
          <p:sp>
            <p:nvSpPr>
              <p:cNvPr id="114" name="TextBox 65"/>
              <p:cNvSpPr txBox="1"/>
              <p:nvPr/>
            </p:nvSpPr>
            <p:spPr>
              <a:xfrm>
                <a:off x="5575831" y="6672238"/>
                <a:ext cx="825624" cy="402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sz="1500" b="1" dirty="0" smtClean="0">
                    <a:solidFill>
                      <a:srgbClr val="68859A"/>
                    </a:solidFill>
                    <a:latin typeface="Museo Sans 300" panose="02000000000000000000" pitchFamily="50" charset="0"/>
                  </a:rPr>
                  <a:t>8,338</a:t>
                </a:r>
                <a:endParaRPr lang="en-GB" sz="1500" b="1" dirty="0">
                  <a:solidFill>
                    <a:srgbClr val="68859A"/>
                  </a:solidFill>
                  <a:latin typeface="Museo Sans 300" panose="02000000000000000000" pitchFamily="50" charset="0"/>
                </a:endParaRPr>
              </a:p>
            </p:txBody>
          </p:sp>
          <p:sp>
            <p:nvSpPr>
              <p:cNvPr id="115" name="Rectangle 66"/>
              <p:cNvSpPr/>
              <p:nvPr/>
            </p:nvSpPr>
            <p:spPr>
              <a:xfrm>
                <a:off x="7310548" y="7026682"/>
                <a:ext cx="1535144" cy="4770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250" dirty="0" smtClean="0">
                    <a:latin typeface="Museo Sans 300" panose="02000000000000000000" pitchFamily="50" charset="0"/>
                  </a:rPr>
                  <a:t>Nivel de vida digno y adecuado</a:t>
                </a:r>
                <a:endParaRPr lang="en-GB" sz="1250" dirty="0">
                  <a:latin typeface="Museo Sans 300" panose="02000000000000000000" pitchFamily="50" charset="0"/>
                </a:endParaRPr>
              </a:p>
            </p:txBody>
          </p:sp>
          <p:sp>
            <p:nvSpPr>
              <p:cNvPr id="116" name="TextBox 65"/>
              <p:cNvSpPr txBox="1"/>
              <p:nvPr/>
            </p:nvSpPr>
            <p:spPr>
              <a:xfrm>
                <a:off x="6693847" y="6661923"/>
                <a:ext cx="787543" cy="402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500" b="1" dirty="0" smtClean="0">
                    <a:solidFill>
                      <a:srgbClr val="303846"/>
                    </a:solidFill>
                    <a:latin typeface="Museo Sans 300" panose="02000000000000000000" pitchFamily="50" charset="0"/>
                  </a:rPr>
                  <a:t>2,445</a:t>
                </a:r>
                <a:endParaRPr lang="en-GB" sz="1500" b="1" dirty="0">
                  <a:solidFill>
                    <a:srgbClr val="303846"/>
                  </a:solidFill>
                  <a:latin typeface="Museo Sans 300" panose="02000000000000000000" pitchFamily="50" charset="0"/>
                </a:endParaRPr>
              </a:p>
            </p:txBody>
          </p:sp>
          <p:sp>
            <p:nvSpPr>
              <p:cNvPr id="117" name="TextBox 65"/>
              <p:cNvSpPr txBox="1"/>
              <p:nvPr/>
            </p:nvSpPr>
            <p:spPr>
              <a:xfrm>
                <a:off x="7749471" y="6675069"/>
                <a:ext cx="550151" cy="402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500" b="1" dirty="0" smtClean="0">
                    <a:solidFill>
                      <a:srgbClr val="646363"/>
                    </a:solidFill>
                    <a:latin typeface="Museo Sans 300" panose="02000000000000000000" pitchFamily="50" charset="0"/>
                  </a:rPr>
                  <a:t>690</a:t>
                </a:r>
                <a:endParaRPr lang="en-GB" sz="1500" b="1" dirty="0">
                  <a:solidFill>
                    <a:srgbClr val="646363"/>
                  </a:solidFill>
                  <a:latin typeface="Museo Sans 300" panose="02000000000000000000" pitchFamily="50" charset="0"/>
                </a:endParaRPr>
              </a:p>
            </p:txBody>
          </p:sp>
          <p:sp>
            <p:nvSpPr>
              <p:cNvPr id="118" name="Rectangle 66"/>
              <p:cNvSpPr/>
              <p:nvPr/>
            </p:nvSpPr>
            <p:spPr>
              <a:xfrm>
                <a:off x="6655668" y="7033598"/>
                <a:ext cx="883220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250" dirty="0">
                    <a:latin typeface="Museo Sans 300" panose="02000000000000000000" pitchFamily="50" charset="0"/>
                  </a:rPr>
                  <a:t>Salud</a:t>
                </a:r>
                <a:endParaRPr lang="en-GB" sz="1250" dirty="0">
                  <a:latin typeface="Museo Sans 300" panose="02000000000000000000" pitchFamily="50" charset="0"/>
                </a:endParaRPr>
              </a:p>
            </p:txBody>
          </p:sp>
          <p:sp>
            <p:nvSpPr>
              <p:cNvPr id="119" name="Round Same Side Corner Rectangle 40"/>
              <p:cNvSpPr/>
              <p:nvPr/>
            </p:nvSpPr>
            <p:spPr>
              <a:xfrm flipH="1">
                <a:off x="5637410" y="5467585"/>
                <a:ext cx="825453" cy="1269866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rgbClr val="68859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Museo Sans 300" panose="02000000000000000000" pitchFamily="50" charset="0"/>
                </a:endParaRPr>
              </a:p>
            </p:txBody>
          </p:sp>
          <p:sp>
            <p:nvSpPr>
              <p:cNvPr id="120" name="Round Same Side Corner Rectangle 40"/>
              <p:cNvSpPr/>
              <p:nvPr/>
            </p:nvSpPr>
            <p:spPr>
              <a:xfrm flipH="1">
                <a:off x="6675616" y="5987379"/>
                <a:ext cx="805774" cy="746342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rgbClr val="3038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Museo Sans 300" panose="02000000000000000000" pitchFamily="50" charset="0"/>
                </a:endParaRPr>
              </a:p>
            </p:txBody>
          </p:sp>
          <p:cxnSp>
            <p:nvCxnSpPr>
              <p:cNvPr id="121" name="2 Conector recto"/>
              <p:cNvCxnSpPr/>
              <p:nvPr/>
            </p:nvCxnSpPr>
            <p:spPr>
              <a:xfrm>
                <a:off x="5625403" y="6766427"/>
                <a:ext cx="3922177" cy="0"/>
              </a:xfrm>
              <a:prstGeom prst="line">
                <a:avLst/>
              </a:prstGeom>
              <a:ln>
                <a:solidFill>
                  <a:srgbClr val="3C3C3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Round Same Side Corner Rectangle 40"/>
              <p:cNvSpPr/>
              <p:nvPr/>
            </p:nvSpPr>
            <p:spPr>
              <a:xfrm flipH="1">
                <a:off x="7705829" y="6231508"/>
                <a:ext cx="828000" cy="497121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rgbClr val="6463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Museo Sans 300" panose="02000000000000000000" pitchFamily="50" charset="0"/>
                </a:endParaRPr>
              </a:p>
            </p:txBody>
          </p:sp>
          <p:sp>
            <p:nvSpPr>
              <p:cNvPr id="123" name="Round Same Side Corner Rectangle 40"/>
              <p:cNvSpPr/>
              <p:nvPr/>
            </p:nvSpPr>
            <p:spPr>
              <a:xfrm flipH="1">
                <a:off x="8736042" y="6006906"/>
                <a:ext cx="811538" cy="722447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rgbClr val="242C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Museo Sans 300" panose="02000000000000000000" pitchFamily="50" charset="0"/>
                </a:endParaRPr>
              </a:p>
            </p:txBody>
          </p:sp>
          <p:sp>
            <p:nvSpPr>
              <p:cNvPr id="124" name="Rectangle 45"/>
              <p:cNvSpPr/>
              <p:nvPr/>
            </p:nvSpPr>
            <p:spPr>
              <a:xfrm>
                <a:off x="5627885" y="6181870"/>
                <a:ext cx="864000" cy="615554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400" b="1" dirty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%</a:t>
                </a:r>
                <a:r>
                  <a:rPr lang="ms-MY" sz="1600" b="1" dirty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 </a:t>
                </a:r>
                <a:r>
                  <a:rPr lang="ms-MY" sz="1800" b="1" dirty="0" smtClean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62.37</a:t>
                </a:r>
                <a:endParaRPr lang="ms-MY" sz="1800" dirty="0">
                  <a:solidFill>
                    <a:schemeClr val="bg1"/>
                  </a:solidFill>
                  <a:latin typeface="Museo Sans 300" panose="02000000000000000000" pitchFamily="50" charset="0"/>
                </a:endParaRPr>
              </a:p>
            </p:txBody>
          </p:sp>
          <p:sp>
            <p:nvSpPr>
              <p:cNvPr id="125" name="Rectangle 66"/>
              <p:cNvSpPr/>
              <p:nvPr/>
            </p:nvSpPr>
            <p:spPr>
              <a:xfrm>
                <a:off x="8754329" y="7024078"/>
                <a:ext cx="744574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250" dirty="0" smtClean="0">
                    <a:latin typeface="Museo Sans 300" panose="02000000000000000000" pitchFamily="50" charset="0"/>
                  </a:rPr>
                  <a:t>Otro</a:t>
                </a:r>
                <a:endParaRPr lang="en-GB" sz="1250" dirty="0">
                  <a:latin typeface="Museo Sans 300" panose="02000000000000000000" pitchFamily="50" charset="0"/>
                </a:endParaRPr>
              </a:p>
            </p:txBody>
          </p:sp>
          <p:sp>
            <p:nvSpPr>
              <p:cNvPr id="126" name="TextBox 65"/>
              <p:cNvSpPr txBox="1"/>
              <p:nvPr/>
            </p:nvSpPr>
            <p:spPr>
              <a:xfrm>
                <a:off x="8781932" y="6657163"/>
                <a:ext cx="690510" cy="402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500" b="1" dirty="0" smtClean="0">
                    <a:solidFill>
                      <a:srgbClr val="242C58"/>
                    </a:solidFill>
                    <a:latin typeface="Museo Sans 300" panose="02000000000000000000" pitchFamily="50" charset="0"/>
                  </a:rPr>
                  <a:t>1,896</a:t>
                </a:r>
                <a:endParaRPr lang="en-GB" sz="1500" b="1" dirty="0">
                  <a:solidFill>
                    <a:srgbClr val="242C58"/>
                  </a:solidFill>
                  <a:latin typeface="Museo Sans 300" panose="02000000000000000000" pitchFamily="50" charset="0"/>
                </a:endParaRPr>
              </a:p>
            </p:txBody>
          </p:sp>
          <p:cxnSp>
            <p:nvCxnSpPr>
              <p:cNvPr id="127" name="157 Conector recto"/>
              <p:cNvCxnSpPr/>
              <p:nvPr/>
            </p:nvCxnSpPr>
            <p:spPr>
              <a:xfrm>
                <a:off x="5625911" y="7035108"/>
                <a:ext cx="3922177" cy="0"/>
              </a:xfrm>
              <a:prstGeom prst="line">
                <a:avLst/>
              </a:prstGeom>
              <a:ln>
                <a:solidFill>
                  <a:srgbClr val="3C3C3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Rectangle 45"/>
              <p:cNvSpPr/>
              <p:nvPr/>
            </p:nvSpPr>
            <p:spPr>
              <a:xfrm>
                <a:off x="6660278" y="6172866"/>
                <a:ext cx="864000" cy="615554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400" b="1" dirty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%</a:t>
                </a:r>
                <a:r>
                  <a:rPr lang="ms-MY" sz="1600" b="1" dirty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 </a:t>
                </a:r>
                <a:r>
                  <a:rPr lang="ms-MY" sz="1800" b="1" dirty="0" smtClean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18.29</a:t>
                </a:r>
                <a:endParaRPr lang="ms-MY" sz="1800" dirty="0">
                  <a:solidFill>
                    <a:schemeClr val="bg1"/>
                  </a:solidFill>
                  <a:latin typeface="Museo Sans 300" panose="02000000000000000000" pitchFamily="50" charset="0"/>
                </a:endParaRPr>
              </a:p>
            </p:txBody>
          </p:sp>
          <p:sp>
            <p:nvSpPr>
              <p:cNvPr id="129" name="Rectangle 45"/>
              <p:cNvSpPr/>
              <p:nvPr/>
            </p:nvSpPr>
            <p:spPr>
              <a:xfrm>
                <a:off x="7669425" y="6171940"/>
                <a:ext cx="864000" cy="615554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400" b="1" dirty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% </a:t>
                </a:r>
                <a:r>
                  <a:rPr lang="ms-MY" sz="1600" b="1" dirty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 </a:t>
                </a:r>
                <a:r>
                  <a:rPr lang="ms-MY" sz="1800" b="1" dirty="0" smtClean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5.16</a:t>
                </a:r>
                <a:endParaRPr lang="ms-MY" sz="1800" dirty="0">
                  <a:solidFill>
                    <a:schemeClr val="bg1"/>
                  </a:solidFill>
                  <a:latin typeface="Museo Sans 300" panose="02000000000000000000" pitchFamily="50" charset="0"/>
                </a:endParaRPr>
              </a:p>
            </p:txBody>
          </p:sp>
          <p:sp>
            <p:nvSpPr>
              <p:cNvPr id="130" name="Rectangle 45"/>
              <p:cNvSpPr/>
              <p:nvPr/>
            </p:nvSpPr>
            <p:spPr>
              <a:xfrm>
                <a:off x="8698099" y="6171943"/>
                <a:ext cx="864000" cy="615554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400" b="1" dirty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%</a:t>
                </a:r>
                <a:r>
                  <a:rPr lang="ms-MY" sz="1600" b="1" dirty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 </a:t>
                </a:r>
                <a:r>
                  <a:rPr lang="ms-MY" sz="1800" b="1" dirty="0" smtClean="0">
                    <a:solidFill>
                      <a:schemeClr val="bg1"/>
                    </a:solidFill>
                    <a:latin typeface="Museo Sans 300" panose="02000000000000000000" pitchFamily="50" charset="0"/>
                  </a:rPr>
                  <a:t>14.18</a:t>
                </a:r>
                <a:endParaRPr lang="ms-MY" sz="1800" dirty="0">
                  <a:solidFill>
                    <a:schemeClr val="bg1"/>
                  </a:solidFill>
                  <a:latin typeface="Museo Sans 300" panose="02000000000000000000" pitchFamily="50" charset="0"/>
                </a:endParaRPr>
              </a:p>
            </p:txBody>
          </p:sp>
        </p:grpSp>
        <p:sp>
          <p:nvSpPr>
            <p:cNvPr id="166" name="35 CuadroTexto"/>
            <p:cNvSpPr txBox="1"/>
            <p:nvPr/>
          </p:nvSpPr>
          <p:spPr>
            <a:xfrm>
              <a:off x="262747" y="5037711"/>
              <a:ext cx="4746988" cy="310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  <a:ea typeface="+mj-ea"/>
                  <a:cs typeface="+mj-cs"/>
                </a:rPr>
                <a:t>Presuntas amenazas o vulneraciones a </a:t>
              </a:r>
              <a:r>
                <a:rPr lang="es-E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  <a:ea typeface="+mj-ea"/>
                  <a:cs typeface="+mj-cs"/>
                </a:rPr>
                <a:t>derechos</a:t>
              </a:r>
              <a:endPara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  <a:ea typeface="+mj-ea"/>
                <a:cs typeface="+mj-cs"/>
              </a:endParaRPr>
            </a:p>
          </p:txBody>
        </p:sp>
      </p:grpSp>
      <p:sp>
        <p:nvSpPr>
          <p:cNvPr id="167" name="35 CuadroTexto"/>
          <p:cNvSpPr txBox="1"/>
          <p:nvPr/>
        </p:nvSpPr>
        <p:spPr>
          <a:xfrm>
            <a:off x="5874380" y="2325103"/>
            <a:ext cx="5370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  <a:ea typeface="+mj-ea"/>
                <a:cs typeface="+mj-cs"/>
              </a:rPr>
              <a:t>Casos por Junta de Protección</a:t>
            </a:r>
            <a:endParaRPr lang="es-ES" sz="1400" b="1" dirty="0">
              <a:solidFill>
                <a:schemeClr val="tx1">
                  <a:lumMod val="65000"/>
                  <a:lumOff val="35000"/>
                </a:schemeClr>
              </a:solidFill>
              <a:latin typeface="Museo Sans 300" panose="02000000000000000000" pitchFamily="50" charset="0"/>
              <a:ea typeface="+mj-ea"/>
              <a:cs typeface="+mj-cs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257002" y="5018291"/>
            <a:ext cx="6667289" cy="2528798"/>
            <a:chOff x="5265999" y="5018291"/>
            <a:chExt cx="6667289" cy="2528798"/>
          </a:xfrm>
        </p:grpSpPr>
        <p:sp>
          <p:nvSpPr>
            <p:cNvPr id="172" name="Rectángulo 171"/>
            <p:cNvSpPr/>
            <p:nvPr/>
          </p:nvSpPr>
          <p:spPr>
            <a:xfrm>
              <a:off x="5265999" y="5018291"/>
              <a:ext cx="6667289" cy="25287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>
                <a:latin typeface="Museo Sans 300" panose="02000000000000000000" pitchFamily="50" charset="0"/>
              </a:endParaRPr>
            </a:p>
          </p:txBody>
        </p:sp>
        <p:grpSp>
          <p:nvGrpSpPr>
            <p:cNvPr id="169" name="Grupo 168"/>
            <p:cNvGrpSpPr/>
            <p:nvPr/>
          </p:nvGrpSpPr>
          <p:grpSpPr>
            <a:xfrm>
              <a:off x="5476430" y="5982182"/>
              <a:ext cx="6416840" cy="1372691"/>
              <a:chOff x="5174882" y="5482423"/>
              <a:chExt cx="6416840" cy="1372691"/>
            </a:xfrm>
          </p:grpSpPr>
          <p:sp>
            <p:nvSpPr>
              <p:cNvPr id="135" name="Rectangle 45"/>
              <p:cNvSpPr/>
              <p:nvPr/>
            </p:nvSpPr>
            <p:spPr>
              <a:xfrm>
                <a:off x="5174882" y="6199207"/>
                <a:ext cx="2138904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68859A"/>
                    </a:solidFill>
                    <a:latin typeface="Museo Sans 300" panose="02000000000000000000" pitchFamily="50" charset="0"/>
                  </a:rPr>
                  <a:t>62.92%</a:t>
                </a:r>
                <a:endParaRPr lang="ms-MY" sz="3500" b="1" dirty="0">
                  <a:solidFill>
                    <a:srgbClr val="68859A"/>
                  </a:solidFill>
                  <a:latin typeface="Museo Sans 300" panose="02000000000000000000" pitchFamily="50" charset="0"/>
                </a:endParaRPr>
              </a:p>
            </p:txBody>
          </p:sp>
          <p:sp>
            <p:nvSpPr>
              <p:cNvPr id="136" name="Rectangle 46"/>
              <p:cNvSpPr/>
              <p:nvPr/>
            </p:nvSpPr>
            <p:spPr>
              <a:xfrm>
                <a:off x="5264068" y="5484615"/>
                <a:ext cx="1074602" cy="9079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ms-MY" sz="2000" b="1" dirty="0" smtClean="0">
                    <a:latin typeface="Museo Sans 300" panose="02000000000000000000" pitchFamily="50" charset="0"/>
                  </a:rPr>
                  <a:t>7,096</a:t>
                </a:r>
                <a:r>
                  <a:rPr lang="ms-MY" sz="1300" b="1" dirty="0" smtClean="0">
                    <a:latin typeface="Museo Sans 300" panose="02000000000000000000" pitchFamily="50" charset="0"/>
                  </a:rPr>
                  <a:t> </a:t>
                </a:r>
                <a:r>
                  <a:rPr lang="ms-MY" sz="1100" dirty="0" smtClean="0">
                    <a:latin typeface="Museo Sans 300" panose="02000000000000000000" pitchFamily="50" charset="0"/>
                  </a:rPr>
                  <a:t>niñas </a:t>
                </a:r>
                <a:r>
                  <a:rPr lang="ms-MY" sz="1100" dirty="0">
                    <a:latin typeface="Museo Sans 300" panose="02000000000000000000" pitchFamily="50" charset="0"/>
                  </a:rPr>
                  <a:t>y adolescentes mujeres</a:t>
                </a:r>
              </a:p>
            </p:txBody>
          </p:sp>
          <p:grpSp>
            <p:nvGrpSpPr>
              <p:cNvPr id="137" name="Group 19"/>
              <p:cNvGrpSpPr>
                <a:grpSpLocks noChangeAspect="1"/>
              </p:cNvGrpSpPr>
              <p:nvPr/>
            </p:nvGrpSpPr>
            <p:grpSpPr bwMode="auto">
              <a:xfrm>
                <a:off x="6317404" y="5763203"/>
                <a:ext cx="313212" cy="499967"/>
                <a:chOff x="5387" y="1615"/>
                <a:chExt cx="1614" cy="2834"/>
              </a:xfrm>
              <a:solidFill>
                <a:srgbClr val="68859A"/>
              </a:solidFill>
            </p:grpSpPr>
            <p:sp>
              <p:nvSpPr>
                <p:cNvPr id="154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>
                    <a:latin typeface="Museo Sans 300" panose="02000000000000000000" pitchFamily="50" charset="0"/>
                  </a:endParaRPr>
                </a:p>
              </p:txBody>
            </p:sp>
            <p:sp>
              <p:nvSpPr>
                <p:cNvPr id="155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>
                    <a:latin typeface="Museo Sans 300" panose="02000000000000000000" pitchFamily="50" charset="0"/>
                  </a:endParaRPr>
                </a:p>
              </p:txBody>
            </p:sp>
            <p:sp>
              <p:nvSpPr>
                <p:cNvPr id="156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>
                    <a:latin typeface="Museo Sans 300" panose="02000000000000000000" pitchFamily="50" charset="0"/>
                  </a:endParaRPr>
                </a:p>
              </p:txBody>
            </p:sp>
            <p:sp>
              <p:nvSpPr>
                <p:cNvPr id="157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>
                    <a:latin typeface="Museo Sans 300" panose="02000000000000000000" pitchFamily="50" charset="0"/>
                  </a:endParaRPr>
                </a:p>
              </p:txBody>
            </p:sp>
          </p:grpSp>
          <p:grpSp>
            <p:nvGrpSpPr>
              <p:cNvPr id="138" name="Group 36"/>
              <p:cNvGrpSpPr>
                <a:grpSpLocks noChangeAspect="1"/>
              </p:cNvGrpSpPr>
              <p:nvPr/>
            </p:nvGrpSpPr>
            <p:grpSpPr bwMode="auto">
              <a:xfrm>
                <a:off x="6606528" y="5536605"/>
                <a:ext cx="418744" cy="737946"/>
                <a:chOff x="2863" y="985"/>
                <a:chExt cx="1952" cy="3784"/>
              </a:xfrm>
              <a:solidFill>
                <a:srgbClr val="68859A"/>
              </a:solidFill>
            </p:grpSpPr>
            <p:sp>
              <p:nvSpPr>
                <p:cNvPr id="151" name="Freeform 37"/>
                <p:cNvSpPr>
                  <a:spLocks/>
                </p:cNvSpPr>
                <p:nvPr/>
              </p:nvSpPr>
              <p:spPr bwMode="auto">
                <a:xfrm>
                  <a:off x="3131" y="2081"/>
                  <a:ext cx="1684" cy="2688"/>
                </a:xfrm>
                <a:custGeom>
                  <a:avLst/>
                  <a:gdLst>
                    <a:gd name="T0" fmla="*/ 4174 w 8420"/>
                    <a:gd name="T1" fmla="*/ 639 h 13438"/>
                    <a:gd name="T2" fmla="*/ 5666 w 8420"/>
                    <a:gd name="T3" fmla="*/ 112 h 13438"/>
                    <a:gd name="T4" fmla="*/ 8410 w 8420"/>
                    <a:gd name="T5" fmla="*/ 5089 h 13438"/>
                    <a:gd name="T6" fmla="*/ 8419 w 8420"/>
                    <a:gd name="T7" fmla="*/ 5275 h 13438"/>
                    <a:gd name="T8" fmla="*/ 8389 w 8420"/>
                    <a:gd name="T9" fmla="*/ 5460 h 13438"/>
                    <a:gd name="T10" fmla="*/ 8323 w 8420"/>
                    <a:gd name="T11" fmla="*/ 5634 h 13438"/>
                    <a:gd name="T12" fmla="*/ 8224 w 8420"/>
                    <a:gd name="T13" fmla="*/ 5786 h 13438"/>
                    <a:gd name="T14" fmla="*/ 8097 w 8420"/>
                    <a:gd name="T15" fmla="*/ 5910 h 13438"/>
                    <a:gd name="T16" fmla="*/ 7945 w 8420"/>
                    <a:gd name="T17" fmla="*/ 5994 h 13438"/>
                    <a:gd name="T18" fmla="*/ 7775 w 8420"/>
                    <a:gd name="T19" fmla="*/ 6029 h 13438"/>
                    <a:gd name="T20" fmla="*/ 7587 w 8420"/>
                    <a:gd name="T21" fmla="*/ 6008 h 13438"/>
                    <a:gd name="T22" fmla="*/ 7387 w 8420"/>
                    <a:gd name="T23" fmla="*/ 5919 h 13438"/>
                    <a:gd name="T24" fmla="*/ 7180 w 8420"/>
                    <a:gd name="T25" fmla="*/ 5754 h 13438"/>
                    <a:gd name="T26" fmla="*/ 7146 w 8420"/>
                    <a:gd name="T27" fmla="*/ 7469 h 13438"/>
                    <a:gd name="T28" fmla="*/ 5980 w 8420"/>
                    <a:gd name="T29" fmla="*/ 13081 h 13438"/>
                    <a:gd name="T30" fmla="*/ 5813 w 8420"/>
                    <a:gd name="T31" fmla="*/ 13229 h 13438"/>
                    <a:gd name="T32" fmla="*/ 5645 w 8420"/>
                    <a:gd name="T33" fmla="*/ 13334 h 13438"/>
                    <a:gd name="T34" fmla="*/ 5478 w 8420"/>
                    <a:gd name="T35" fmla="*/ 13403 h 13438"/>
                    <a:gd name="T36" fmla="*/ 5314 w 8420"/>
                    <a:gd name="T37" fmla="*/ 13435 h 13438"/>
                    <a:gd name="T38" fmla="*/ 5154 w 8420"/>
                    <a:gd name="T39" fmla="*/ 13436 h 13438"/>
                    <a:gd name="T40" fmla="*/ 4998 w 8420"/>
                    <a:gd name="T41" fmla="*/ 13407 h 13438"/>
                    <a:gd name="T42" fmla="*/ 4849 w 8420"/>
                    <a:gd name="T43" fmla="*/ 13352 h 13438"/>
                    <a:gd name="T44" fmla="*/ 4708 w 8420"/>
                    <a:gd name="T45" fmla="*/ 13275 h 13438"/>
                    <a:gd name="T46" fmla="*/ 4575 w 8420"/>
                    <a:gd name="T47" fmla="*/ 13178 h 13438"/>
                    <a:gd name="T48" fmla="*/ 4454 w 8420"/>
                    <a:gd name="T49" fmla="*/ 13063 h 13438"/>
                    <a:gd name="T50" fmla="*/ 4406 w 8420"/>
                    <a:gd name="T51" fmla="*/ 7658 h 13438"/>
                    <a:gd name="T52" fmla="*/ 4372 w 8420"/>
                    <a:gd name="T53" fmla="*/ 7612 h 13438"/>
                    <a:gd name="T54" fmla="*/ 4333 w 8420"/>
                    <a:gd name="T55" fmla="*/ 7576 h 13438"/>
                    <a:gd name="T56" fmla="*/ 4289 w 8420"/>
                    <a:gd name="T57" fmla="*/ 7550 h 13438"/>
                    <a:gd name="T58" fmla="*/ 4243 w 8420"/>
                    <a:gd name="T59" fmla="*/ 7535 h 13438"/>
                    <a:gd name="T60" fmla="*/ 4195 w 8420"/>
                    <a:gd name="T61" fmla="*/ 7529 h 13438"/>
                    <a:gd name="T62" fmla="*/ 4147 w 8420"/>
                    <a:gd name="T63" fmla="*/ 7535 h 13438"/>
                    <a:gd name="T64" fmla="*/ 4101 w 8420"/>
                    <a:gd name="T65" fmla="*/ 7549 h 13438"/>
                    <a:gd name="T66" fmla="*/ 4057 w 8420"/>
                    <a:gd name="T67" fmla="*/ 7575 h 13438"/>
                    <a:gd name="T68" fmla="*/ 4018 w 8420"/>
                    <a:gd name="T69" fmla="*/ 7611 h 13438"/>
                    <a:gd name="T70" fmla="*/ 3983 w 8420"/>
                    <a:gd name="T71" fmla="*/ 7658 h 13438"/>
                    <a:gd name="T72" fmla="*/ 3886 w 8420"/>
                    <a:gd name="T73" fmla="*/ 13093 h 13438"/>
                    <a:gd name="T74" fmla="*/ 3663 w 8420"/>
                    <a:gd name="T75" fmla="*/ 13272 h 13438"/>
                    <a:gd name="T76" fmla="*/ 3449 w 8420"/>
                    <a:gd name="T77" fmla="*/ 13380 h 13438"/>
                    <a:gd name="T78" fmla="*/ 3248 w 8420"/>
                    <a:gd name="T79" fmla="*/ 13426 h 13438"/>
                    <a:gd name="T80" fmla="*/ 3062 w 8420"/>
                    <a:gd name="T81" fmla="*/ 13425 h 13438"/>
                    <a:gd name="T82" fmla="*/ 2894 w 8420"/>
                    <a:gd name="T83" fmla="*/ 13386 h 13438"/>
                    <a:gd name="T84" fmla="*/ 2745 w 8420"/>
                    <a:gd name="T85" fmla="*/ 13321 h 13438"/>
                    <a:gd name="T86" fmla="*/ 2620 w 8420"/>
                    <a:gd name="T87" fmla="*/ 13242 h 13438"/>
                    <a:gd name="T88" fmla="*/ 2518 w 8420"/>
                    <a:gd name="T89" fmla="*/ 13159 h 13438"/>
                    <a:gd name="T90" fmla="*/ 2444 w 8420"/>
                    <a:gd name="T91" fmla="*/ 13085 h 13438"/>
                    <a:gd name="T92" fmla="*/ 2402 w 8420"/>
                    <a:gd name="T93" fmla="*/ 13032 h 13438"/>
                    <a:gd name="T94" fmla="*/ 1238 w 8420"/>
                    <a:gd name="T95" fmla="*/ 7480 h 13438"/>
                    <a:gd name="T96" fmla="*/ 1160 w 8420"/>
                    <a:gd name="T97" fmla="*/ 5764 h 13438"/>
                    <a:gd name="T98" fmla="*/ 965 w 8420"/>
                    <a:gd name="T99" fmla="*/ 5905 h 13438"/>
                    <a:gd name="T100" fmla="*/ 780 w 8420"/>
                    <a:gd name="T101" fmla="*/ 5986 h 13438"/>
                    <a:gd name="T102" fmla="*/ 610 w 8420"/>
                    <a:gd name="T103" fmla="*/ 6016 h 13438"/>
                    <a:gd name="T104" fmla="*/ 454 w 8420"/>
                    <a:gd name="T105" fmla="*/ 5995 h 13438"/>
                    <a:gd name="T106" fmla="*/ 317 w 8420"/>
                    <a:gd name="T107" fmla="*/ 5928 h 13438"/>
                    <a:gd name="T108" fmla="*/ 201 w 8420"/>
                    <a:gd name="T109" fmla="*/ 5821 h 13438"/>
                    <a:gd name="T110" fmla="*/ 110 w 8420"/>
                    <a:gd name="T111" fmla="*/ 5675 h 13438"/>
                    <a:gd name="T112" fmla="*/ 44 w 8420"/>
                    <a:gd name="T113" fmla="*/ 5496 h 13438"/>
                    <a:gd name="T114" fmla="*/ 7 w 8420"/>
                    <a:gd name="T115" fmla="*/ 5288 h 13438"/>
                    <a:gd name="T116" fmla="*/ 1 w 8420"/>
                    <a:gd name="T117" fmla="*/ 5055 h 13438"/>
                    <a:gd name="T118" fmla="*/ 2616 w 8420"/>
                    <a:gd name="T119" fmla="*/ 162 h 13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420" h="13438">
                      <a:moveTo>
                        <a:pt x="2901" y="0"/>
                      </a:moveTo>
                      <a:lnTo>
                        <a:pt x="3692" y="0"/>
                      </a:lnTo>
                      <a:lnTo>
                        <a:pt x="4174" y="639"/>
                      </a:lnTo>
                      <a:lnTo>
                        <a:pt x="4653" y="0"/>
                      </a:lnTo>
                      <a:lnTo>
                        <a:pt x="5441" y="0"/>
                      </a:lnTo>
                      <a:lnTo>
                        <a:pt x="5666" y="112"/>
                      </a:lnTo>
                      <a:lnTo>
                        <a:pt x="5851" y="297"/>
                      </a:lnTo>
                      <a:lnTo>
                        <a:pt x="8396" y="5029"/>
                      </a:lnTo>
                      <a:lnTo>
                        <a:pt x="8410" y="5089"/>
                      </a:lnTo>
                      <a:lnTo>
                        <a:pt x="8418" y="5151"/>
                      </a:lnTo>
                      <a:lnTo>
                        <a:pt x="8420" y="5213"/>
                      </a:lnTo>
                      <a:lnTo>
                        <a:pt x="8419" y="5275"/>
                      </a:lnTo>
                      <a:lnTo>
                        <a:pt x="8413" y="5338"/>
                      </a:lnTo>
                      <a:lnTo>
                        <a:pt x="8404" y="5399"/>
                      </a:lnTo>
                      <a:lnTo>
                        <a:pt x="8389" y="5460"/>
                      </a:lnTo>
                      <a:lnTo>
                        <a:pt x="8370" y="5519"/>
                      </a:lnTo>
                      <a:lnTo>
                        <a:pt x="8349" y="5577"/>
                      </a:lnTo>
                      <a:lnTo>
                        <a:pt x="8323" y="5634"/>
                      </a:lnTo>
                      <a:lnTo>
                        <a:pt x="8293" y="5687"/>
                      </a:lnTo>
                      <a:lnTo>
                        <a:pt x="8260" y="5738"/>
                      </a:lnTo>
                      <a:lnTo>
                        <a:pt x="8224" y="5786"/>
                      </a:lnTo>
                      <a:lnTo>
                        <a:pt x="8185" y="5831"/>
                      </a:lnTo>
                      <a:lnTo>
                        <a:pt x="8142" y="5873"/>
                      </a:lnTo>
                      <a:lnTo>
                        <a:pt x="8097" y="5910"/>
                      </a:lnTo>
                      <a:lnTo>
                        <a:pt x="8050" y="5943"/>
                      </a:lnTo>
                      <a:lnTo>
                        <a:pt x="7999" y="5971"/>
                      </a:lnTo>
                      <a:lnTo>
                        <a:pt x="7945" y="5994"/>
                      </a:lnTo>
                      <a:lnTo>
                        <a:pt x="7891" y="6011"/>
                      </a:lnTo>
                      <a:lnTo>
                        <a:pt x="7834" y="6023"/>
                      </a:lnTo>
                      <a:lnTo>
                        <a:pt x="7775" y="6029"/>
                      </a:lnTo>
                      <a:lnTo>
                        <a:pt x="7713" y="6029"/>
                      </a:lnTo>
                      <a:lnTo>
                        <a:pt x="7651" y="6022"/>
                      </a:lnTo>
                      <a:lnTo>
                        <a:pt x="7587" y="6008"/>
                      </a:lnTo>
                      <a:lnTo>
                        <a:pt x="7522" y="5986"/>
                      </a:lnTo>
                      <a:lnTo>
                        <a:pt x="7455" y="5957"/>
                      </a:lnTo>
                      <a:lnTo>
                        <a:pt x="7387" y="5919"/>
                      </a:lnTo>
                      <a:lnTo>
                        <a:pt x="7318" y="5873"/>
                      </a:lnTo>
                      <a:lnTo>
                        <a:pt x="7249" y="5818"/>
                      </a:lnTo>
                      <a:lnTo>
                        <a:pt x="7180" y="5754"/>
                      </a:lnTo>
                      <a:lnTo>
                        <a:pt x="7109" y="5681"/>
                      </a:lnTo>
                      <a:lnTo>
                        <a:pt x="6443" y="4458"/>
                      </a:lnTo>
                      <a:lnTo>
                        <a:pt x="7146" y="7469"/>
                      </a:lnTo>
                      <a:lnTo>
                        <a:pt x="6027" y="7467"/>
                      </a:lnTo>
                      <a:lnTo>
                        <a:pt x="6035" y="13021"/>
                      </a:lnTo>
                      <a:lnTo>
                        <a:pt x="5980" y="13081"/>
                      </a:lnTo>
                      <a:lnTo>
                        <a:pt x="5925" y="13134"/>
                      </a:lnTo>
                      <a:lnTo>
                        <a:pt x="5869" y="13184"/>
                      </a:lnTo>
                      <a:lnTo>
                        <a:pt x="5813" y="13229"/>
                      </a:lnTo>
                      <a:lnTo>
                        <a:pt x="5758" y="13268"/>
                      </a:lnTo>
                      <a:lnTo>
                        <a:pt x="5701" y="13303"/>
                      </a:lnTo>
                      <a:lnTo>
                        <a:pt x="5645" y="13334"/>
                      </a:lnTo>
                      <a:lnTo>
                        <a:pt x="5590" y="13361"/>
                      </a:lnTo>
                      <a:lnTo>
                        <a:pt x="5534" y="13384"/>
                      </a:lnTo>
                      <a:lnTo>
                        <a:pt x="5478" y="13403"/>
                      </a:lnTo>
                      <a:lnTo>
                        <a:pt x="5424" y="13417"/>
                      </a:lnTo>
                      <a:lnTo>
                        <a:pt x="5370" y="13428"/>
                      </a:lnTo>
                      <a:lnTo>
                        <a:pt x="5314" y="13435"/>
                      </a:lnTo>
                      <a:lnTo>
                        <a:pt x="5261" y="13438"/>
                      </a:lnTo>
                      <a:lnTo>
                        <a:pt x="5206" y="13438"/>
                      </a:lnTo>
                      <a:lnTo>
                        <a:pt x="5154" y="13436"/>
                      </a:lnTo>
                      <a:lnTo>
                        <a:pt x="5101" y="13429"/>
                      </a:lnTo>
                      <a:lnTo>
                        <a:pt x="5049" y="13419"/>
                      </a:lnTo>
                      <a:lnTo>
                        <a:pt x="4998" y="13407"/>
                      </a:lnTo>
                      <a:lnTo>
                        <a:pt x="4947" y="13392"/>
                      </a:lnTo>
                      <a:lnTo>
                        <a:pt x="4897" y="13373"/>
                      </a:lnTo>
                      <a:lnTo>
                        <a:pt x="4849" y="13352"/>
                      </a:lnTo>
                      <a:lnTo>
                        <a:pt x="4800" y="13329"/>
                      </a:lnTo>
                      <a:lnTo>
                        <a:pt x="4754" y="13303"/>
                      </a:lnTo>
                      <a:lnTo>
                        <a:pt x="4708" y="13275"/>
                      </a:lnTo>
                      <a:lnTo>
                        <a:pt x="4663" y="13244"/>
                      </a:lnTo>
                      <a:lnTo>
                        <a:pt x="4618" y="13212"/>
                      </a:lnTo>
                      <a:lnTo>
                        <a:pt x="4575" y="13178"/>
                      </a:lnTo>
                      <a:lnTo>
                        <a:pt x="4534" y="13141"/>
                      </a:lnTo>
                      <a:lnTo>
                        <a:pt x="4494" y="13103"/>
                      </a:lnTo>
                      <a:lnTo>
                        <a:pt x="4454" y="13063"/>
                      </a:lnTo>
                      <a:lnTo>
                        <a:pt x="4417" y="13023"/>
                      </a:lnTo>
                      <a:lnTo>
                        <a:pt x="4415" y="7676"/>
                      </a:lnTo>
                      <a:lnTo>
                        <a:pt x="4406" y="7658"/>
                      </a:lnTo>
                      <a:lnTo>
                        <a:pt x="4395" y="7641"/>
                      </a:lnTo>
                      <a:lnTo>
                        <a:pt x="4385" y="7626"/>
                      </a:lnTo>
                      <a:lnTo>
                        <a:pt x="4372" y="7612"/>
                      </a:lnTo>
                      <a:lnTo>
                        <a:pt x="4360" y="7599"/>
                      </a:lnTo>
                      <a:lnTo>
                        <a:pt x="4347" y="7587"/>
                      </a:lnTo>
                      <a:lnTo>
                        <a:pt x="4333" y="7576"/>
                      </a:lnTo>
                      <a:lnTo>
                        <a:pt x="4318" y="7567"/>
                      </a:lnTo>
                      <a:lnTo>
                        <a:pt x="4304" y="7557"/>
                      </a:lnTo>
                      <a:lnTo>
                        <a:pt x="4289" y="7550"/>
                      </a:lnTo>
                      <a:lnTo>
                        <a:pt x="4275" y="7544"/>
                      </a:lnTo>
                      <a:lnTo>
                        <a:pt x="4258" y="7538"/>
                      </a:lnTo>
                      <a:lnTo>
                        <a:pt x="4243" y="7535"/>
                      </a:lnTo>
                      <a:lnTo>
                        <a:pt x="4227" y="7531"/>
                      </a:lnTo>
                      <a:lnTo>
                        <a:pt x="4211" y="7530"/>
                      </a:lnTo>
                      <a:lnTo>
                        <a:pt x="4195" y="7529"/>
                      </a:lnTo>
                      <a:lnTo>
                        <a:pt x="4179" y="7530"/>
                      </a:lnTo>
                      <a:lnTo>
                        <a:pt x="4163" y="7531"/>
                      </a:lnTo>
                      <a:lnTo>
                        <a:pt x="4147" y="7535"/>
                      </a:lnTo>
                      <a:lnTo>
                        <a:pt x="4131" y="7538"/>
                      </a:lnTo>
                      <a:lnTo>
                        <a:pt x="4116" y="7543"/>
                      </a:lnTo>
                      <a:lnTo>
                        <a:pt x="4101" y="7549"/>
                      </a:lnTo>
                      <a:lnTo>
                        <a:pt x="4085" y="7557"/>
                      </a:lnTo>
                      <a:lnTo>
                        <a:pt x="4071" y="7566"/>
                      </a:lnTo>
                      <a:lnTo>
                        <a:pt x="4057" y="7575"/>
                      </a:lnTo>
                      <a:lnTo>
                        <a:pt x="4044" y="7586"/>
                      </a:lnTo>
                      <a:lnTo>
                        <a:pt x="4031" y="7598"/>
                      </a:lnTo>
                      <a:lnTo>
                        <a:pt x="4018" y="7611"/>
                      </a:lnTo>
                      <a:lnTo>
                        <a:pt x="4006" y="7626"/>
                      </a:lnTo>
                      <a:lnTo>
                        <a:pt x="3994" y="7641"/>
                      </a:lnTo>
                      <a:lnTo>
                        <a:pt x="3983" y="7658"/>
                      </a:lnTo>
                      <a:lnTo>
                        <a:pt x="3974" y="7676"/>
                      </a:lnTo>
                      <a:lnTo>
                        <a:pt x="3962" y="13014"/>
                      </a:lnTo>
                      <a:lnTo>
                        <a:pt x="3886" y="13093"/>
                      </a:lnTo>
                      <a:lnTo>
                        <a:pt x="3811" y="13161"/>
                      </a:lnTo>
                      <a:lnTo>
                        <a:pt x="3736" y="13220"/>
                      </a:lnTo>
                      <a:lnTo>
                        <a:pt x="3663" y="13272"/>
                      </a:lnTo>
                      <a:lnTo>
                        <a:pt x="3590" y="13315"/>
                      </a:lnTo>
                      <a:lnTo>
                        <a:pt x="3519" y="13351"/>
                      </a:lnTo>
                      <a:lnTo>
                        <a:pt x="3449" y="13380"/>
                      </a:lnTo>
                      <a:lnTo>
                        <a:pt x="3381" y="13401"/>
                      </a:lnTo>
                      <a:lnTo>
                        <a:pt x="3313" y="13417"/>
                      </a:lnTo>
                      <a:lnTo>
                        <a:pt x="3248" y="13426"/>
                      </a:lnTo>
                      <a:lnTo>
                        <a:pt x="3184" y="13431"/>
                      </a:lnTo>
                      <a:lnTo>
                        <a:pt x="3123" y="13430"/>
                      </a:lnTo>
                      <a:lnTo>
                        <a:pt x="3062" y="13425"/>
                      </a:lnTo>
                      <a:lnTo>
                        <a:pt x="3004" y="13416"/>
                      </a:lnTo>
                      <a:lnTo>
                        <a:pt x="2948" y="13403"/>
                      </a:lnTo>
                      <a:lnTo>
                        <a:pt x="2894" y="13386"/>
                      </a:lnTo>
                      <a:lnTo>
                        <a:pt x="2842" y="13366"/>
                      </a:lnTo>
                      <a:lnTo>
                        <a:pt x="2792" y="13345"/>
                      </a:lnTo>
                      <a:lnTo>
                        <a:pt x="2745" y="13321"/>
                      </a:lnTo>
                      <a:lnTo>
                        <a:pt x="2700" y="13295"/>
                      </a:lnTo>
                      <a:lnTo>
                        <a:pt x="2659" y="13269"/>
                      </a:lnTo>
                      <a:lnTo>
                        <a:pt x="2620" y="13242"/>
                      </a:lnTo>
                      <a:lnTo>
                        <a:pt x="2583" y="13213"/>
                      </a:lnTo>
                      <a:lnTo>
                        <a:pt x="2549" y="13186"/>
                      </a:lnTo>
                      <a:lnTo>
                        <a:pt x="2518" y="13159"/>
                      </a:lnTo>
                      <a:lnTo>
                        <a:pt x="2491" y="13133"/>
                      </a:lnTo>
                      <a:lnTo>
                        <a:pt x="2466" y="13109"/>
                      </a:lnTo>
                      <a:lnTo>
                        <a:pt x="2444" y="13085"/>
                      </a:lnTo>
                      <a:lnTo>
                        <a:pt x="2427" y="13065"/>
                      </a:lnTo>
                      <a:lnTo>
                        <a:pt x="2412" y="13048"/>
                      </a:lnTo>
                      <a:lnTo>
                        <a:pt x="2402" y="13032"/>
                      </a:lnTo>
                      <a:lnTo>
                        <a:pt x="2395" y="13021"/>
                      </a:lnTo>
                      <a:lnTo>
                        <a:pt x="2388" y="7483"/>
                      </a:lnTo>
                      <a:lnTo>
                        <a:pt x="1238" y="7480"/>
                      </a:lnTo>
                      <a:lnTo>
                        <a:pt x="1938" y="4462"/>
                      </a:lnTo>
                      <a:lnTo>
                        <a:pt x="1228" y="5704"/>
                      </a:lnTo>
                      <a:lnTo>
                        <a:pt x="1160" y="5764"/>
                      </a:lnTo>
                      <a:lnTo>
                        <a:pt x="1094" y="5817"/>
                      </a:lnTo>
                      <a:lnTo>
                        <a:pt x="1029" y="5865"/>
                      </a:lnTo>
                      <a:lnTo>
                        <a:pt x="965" y="5905"/>
                      </a:lnTo>
                      <a:lnTo>
                        <a:pt x="902" y="5938"/>
                      </a:lnTo>
                      <a:lnTo>
                        <a:pt x="840" y="5965"/>
                      </a:lnTo>
                      <a:lnTo>
                        <a:pt x="780" y="5986"/>
                      </a:lnTo>
                      <a:lnTo>
                        <a:pt x="722" y="6002"/>
                      </a:lnTo>
                      <a:lnTo>
                        <a:pt x="664" y="6012"/>
                      </a:lnTo>
                      <a:lnTo>
                        <a:pt x="610" y="6016"/>
                      </a:lnTo>
                      <a:lnTo>
                        <a:pt x="555" y="6014"/>
                      </a:lnTo>
                      <a:lnTo>
                        <a:pt x="504" y="6007"/>
                      </a:lnTo>
                      <a:lnTo>
                        <a:pt x="454" y="5995"/>
                      </a:lnTo>
                      <a:lnTo>
                        <a:pt x="406" y="5978"/>
                      </a:lnTo>
                      <a:lnTo>
                        <a:pt x="361" y="5956"/>
                      </a:lnTo>
                      <a:lnTo>
                        <a:pt x="317" y="5928"/>
                      </a:lnTo>
                      <a:lnTo>
                        <a:pt x="276" y="5896"/>
                      </a:lnTo>
                      <a:lnTo>
                        <a:pt x="238" y="5861"/>
                      </a:lnTo>
                      <a:lnTo>
                        <a:pt x="201" y="5821"/>
                      </a:lnTo>
                      <a:lnTo>
                        <a:pt x="168" y="5776"/>
                      </a:lnTo>
                      <a:lnTo>
                        <a:pt x="137" y="5727"/>
                      </a:lnTo>
                      <a:lnTo>
                        <a:pt x="110" y="5675"/>
                      </a:lnTo>
                      <a:lnTo>
                        <a:pt x="85" y="5618"/>
                      </a:lnTo>
                      <a:lnTo>
                        <a:pt x="63" y="5559"/>
                      </a:lnTo>
                      <a:lnTo>
                        <a:pt x="44" y="5496"/>
                      </a:lnTo>
                      <a:lnTo>
                        <a:pt x="28" y="5430"/>
                      </a:lnTo>
                      <a:lnTo>
                        <a:pt x="16" y="5360"/>
                      </a:lnTo>
                      <a:lnTo>
                        <a:pt x="7" y="5288"/>
                      </a:lnTo>
                      <a:lnTo>
                        <a:pt x="1" y="5213"/>
                      </a:lnTo>
                      <a:lnTo>
                        <a:pt x="0" y="5135"/>
                      </a:lnTo>
                      <a:lnTo>
                        <a:pt x="1" y="5055"/>
                      </a:lnTo>
                      <a:lnTo>
                        <a:pt x="7" y="4972"/>
                      </a:lnTo>
                      <a:lnTo>
                        <a:pt x="2428" y="430"/>
                      </a:lnTo>
                      <a:lnTo>
                        <a:pt x="2616" y="162"/>
                      </a:lnTo>
                      <a:lnTo>
                        <a:pt x="2901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>
                    <a:latin typeface="Museo Sans 300" panose="02000000000000000000" pitchFamily="50" charset="0"/>
                  </a:endParaRPr>
                </a:p>
              </p:txBody>
            </p:sp>
            <p:sp>
              <p:nvSpPr>
                <p:cNvPr id="152" name="Freeform 38"/>
                <p:cNvSpPr>
                  <a:spLocks/>
                </p:cNvSpPr>
                <p:nvPr/>
              </p:nvSpPr>
              <p:spPr bwMode="auto">
                <a:xfrm>
                  <a:off x="3597" y="1093"/>
                  <a:ext cx="730" cy="820"/>
                </a:xfrm>
                <a:custGeom>
                  <a:avLst/>
                  <a:gdLst>
                    <a:gd name="T0" fmla="*/ 2011 w 3651"/>
                    <a:gd name="T1" fmla="*/ 11 h 4101"/>
                    <a:gd name="T2" fmla="*/ 2281 w 3651"/>
                    <a:gd name="T3" fmla="*/ 65 h 4101"/>
                    <a:gd name="T4" fmla="*/ 2536 w 3651"/>
                    <a:gd name="T5" fmla="*/ 161 h 4101"/>
                    <a:gd name="T6" fmla="*/ 2771 w 3651"/>
                    <a:gd name="T7" fmla="*/ 297 h 4101"/>
                    <a:gd name="T8" fmla="*/ 2987 w 3651"/>
                    <a:gd name="T9" fmla="*/ 469 h 4101"/>
                    <a:gd name="T10" fmla="*/ 3176 w 3651"/>
                    <a:gd name="T11" fmla="*/ 673 h 4101"/>
                    <a:gd name="T12" fmla="*/ 3339 w 3651"/>
                    <a:gd name="T13" fmla="*/ 905 h 4101"/>
                    <a:gd name="T14" fmla="*/ 3471 w 3651"/>
                    <a:gd name="T15" fmla="*/ 1162 h 4101"/>
                    <a:gd name="T16" fmla="*/ 3569 w 3651"/>
                    <a:gd name="T17" fmla="*/ 1441 h 4101"/>
                    <a:gd name="T18" fmla="*/ 3629 w 3651"/>
                    <a:gd name="T19" fmla="*/ 1739 h 4101"/>
                    <a:gd name="T20" fmla="*/ 3651 w 3651"/>
                    <a:gd name="T21" fmla="*/ 2051 h 4101"/>
                    <a:gd name="T22" fmla="*/ 3629 w 3651"/>
                    <a:gd name="T23" fmla="*/ 2363 h 4101"/>
                    <a:gd name="T24" fmla="*/ 3569 w 3651"/>
                    <a:gd name="T25" fmla="*/ 2660 h 4101"/>
                    <a:gd name="T26" fmla="*/ 3471 w 3651"/>
                    <a:gd name="T27" fmla="*/ 2940 h 4101"/>
                    <a:gd name="T28" fmla="*/ 3339 w 3651"/>
                    <a:gd name="T29" fmla="*/ 3198 h 4101"/>
                    <a:gd name="T30" fmla="*/ 3176 w 3651"/>
                    <a:gd name="T31" fmla="*/ 3430 h 4101"/>
                    <a:gd name="T32" fmla="*/ 2987 w 3651"/>
                    <a:gd name="T33" fmla="*/ 3633 h 4101"/>
                    <a:gd name="T34" fmla="*/ 2771 w 3651"/>
                    <a:gd name="T35" fmla="*/ 3804 h 4101"/>
                    <a:gd name="T36" fmla="*/ 2536 w 3651"/>
                    <a:gd name="T37" fmla="*/ 3940 h 4101"/>
                    <a:gd name="T38" fmla="*/ 2281 w 3651"/>
                    <a:gd name="T39" fmla="*/ 4037 h 4101"/>
                    <a:gd name="T40" fmla="*/ 2011 w 3651"/>
                    <a:gd name="T41" fmla="*/ 4090 h 4101"/>
                    <a:gd name="T42" fmla="*/ 1731 w 3651"/>
                    <a:gd name="T43" fmla="*/ 4098 h 4101"/>
                    <a:gd name="T44" fmla="*/ 1457 w 3651"/>
                    <a:gd name="T45" fmla="*/ 4059 h 4101"/>
                    <a:gd name="T46" fmla="*/ 1198 w 3651"/>
                    <a:gd name="T47" fmla="*/ 3976 h 4101"/>
                    <a:gd name="T48" fmla="*/ 955 w 3651"/>
                    <a:gd name="T49" fmla="*/ 3853 h 4101"/>
                    <a:gd name="T50" fmla="*/ 733 w 3651"/>
                    <a:gd name="T51" fmla="*/ 3694 h 4101"/>
                    <a:gd name="T52" fmla="*/ 534 w 3651"/>
                    <a:gd name="T53" fmla="*/ 3501 h 4101"/>
                    <a:gd name="T54" fmla="*/ 362 w 3651"/>
                    <a:gd name="T55" fmla="*/ 3277 h 4101"/>
                    <a:gd name="T56" fmla="*/ 220 w 3651"/>
                    <a:gd name="T57" fmla="*/ 3028 h 4101"/>
                    <a:gd name="T58" fmla="*/ 110 w 3651"/>
                    <a:gd name="T59" fmla="*/ 2756 h 4101"/>
                    <a:gd name="T60" fmla="*/ 37 w 3651"/>
                    <a:gd name="T61" fmla="*/ 2464 h 4101"/>
                    <a:gd name="T62" fmla="*/ 2 w 3651"/>
                    <a:gd name="T63" fmla="*/ 2156 h 4101"/>
                    <a:gd name="T64" fmla="*/ 9 w 3651"/>
                    <a:gd name="T65" fmla="*/ 1841 h 4101"/>
                    <a:gd name="T66" fmla="*/ 57 w 3651"/>
                    <a:gd name="T67" fmla="*/ 1538 h 4101"/>
                    <a:gd name="T68" fmla="*/ 143 w 3651"/>
                    <a:gd name="T69" fmla="*/ 1253 h 4101"/>
                    <a:gd name="T70" fmla="*/ 264 w 3651"/>
                    <a:gd name="T71" fmla="*/ 988 h 4101"/>
                    <a:gd name="T72" fmla="*/ 417 w 3651"/>
                    <a:gd name="T73" fmla="*/ 747 h 4101"/>
                    <a:gd name="T74" fmla="*/ 598 w 3651"/>
                    <a:gd name="T75" fmla="*/ 533 h 4101"/>
                    <a:gd name="T76" fmla="*/ 805 w 3651"/>
                    <a:gd name="T77" fmla="*/ 351 h 4101"/>
                    <a:gd name="T78" fmla="*/ 1033 w 3651"/>
                    <a:gd name="T79" fmla="*/ 203 h 4101"/>
                    <a:gd name="T80" fmla="*/ 1282 w 3651"/>
                    <a:gd name="T81" fmla="*/ 93 h 4101"/>
                    <a:gd name="T82" fmla="*/ 1547 w 3651"/>
                    <a:gd name="T83" fmla="*/ 24 h 4101"/>
                    <a:gd name="T84" fmla="*/ 1825 w 3651"/>
                    <a:gd name="T85" fmla="*/ 0 h 4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651" h="4101">
                      <a:moveTo>
                        <a:pt x="1825" y="0"/>
                      </a:moveTo>
                      <a:lnTo>
                        <a:pt x="1919" y="4"/>
                      </a:lnTo>
                      <a:lnTo>
                        <a:pt x="2011" y="11"/>
                      </a:lnTo>
                      <a:lnTo>
                        <a:pt x="2104" y="24"/>
                      </a:lnTo>
                      <a:lnTo>
                        <a:pt x="2194" y="42"/>
                      </a:lnTo>
                      <a:lnTo>
                        <a:pt x="2281" y="65"/>
                      </a:lnTo>
                      <a:lnTo>
                        <a:pt x="2368" y="93"/>
                      </a:lnTo>
                      <a:lnTo>
                        <a:pt x="2453" y="125"/>
                      </a:lnTo>
                      <a:lnTo>
                        <a:pt x="2536" y="161"/>
                      </a:lnTo>
                      <a:lnTo>
                        <a:pt x="2616" y="203"/>
                      </a:lnTo>
                      <a:lnTo>
                        <a:pt x="2695" y="248"/>
                      </a:lnTo>
                      <a:lnTo>
                        <a:pt x="2771" y="297"/>
                      </a:lnTo>
                      <a:lnTo>
                        <a:pt x="2846" y="351"/>
                      </a:lnTo>
                      <a:lnTo>
                        <a:pt x="2917" y="407"/>
                      </a:lnTo>
                      <a:lnTo>
                        <a:pt x="2987" y="469"/>
                      </a:lnTo>
                      <a:lnTo>
                        <a:pt x="3053" y="533"/>
                      </a:lnTo>
                      <a:lnTo>
                        <a:pt x="3116" y="602"/>
                      </a:lnTo>
                      <a:lnTo>
                        <a:pt x="3176" y="673"/>
                      </a:lnTo>
                      <a:lnTo>
                        <a:pt x="3234" y="747"/>
                      </a:lnTo>
                      <a:lnTo>
                        <a:pt x="3289" y="824"/>
                      </a:lnTo>
                      <a:lnTo>
                        <a:pt x="3339" y="905"/>
                      </a:lnTo>
                      <a:lnTo>
                        <a:pt x="3387" y="988"/>
                      </a:lnTo>
                      <a:lnTo>
                        <a:pt x="3431" y="1074"/>
                      </a:lnTo>
                      <a:lnTo>
                        <a:pt x="3471" y="1162"/>
                      </a:lnTo>
                      <a:lnTo>
                        <a:pt x="3508" y="1253"/>
                      </a:lnTo>
                      <a:lnTo>
                        <a:pt x="3539" y="1346"/>
                      </a:lnTo>
                      <a:lnTo>
                        <a:pt x="3569" y="1441"/>
                      </a:lnTo>
                      <a:lnTo>
                        <a:pt x="3593" y="1538"/>
                      </a:lnTo>
                      <a:lnTo>
                        <a:pt x="3614" y="1637"/>
                      </a:lnTo>
                      <a:lnTo>
                        <a:pt x="3629" y="1739"/>
                      </a:lnTo>
                      <a:lnTo>
                        <a:pt x="3641" y="1841"/>
                      </a:lnTo>
                      <a:lnTo>
                        <a:pt x="3648" y="1945"/>
                      </a:lnTo>
                      <a:lnTo>
                        <a:pt x="3651" y="2051"/>
                      </a:lnTo>
                      <a:lnTo>
                        <a:pt x="3648" y="2156"/>
                      </a:lnTo>
                      <a:lnTo>
                        <a:pt x="3641" y="2260"/>
                      </a:lnTo>
                      <a:lnTo>
                        <a:pt x="3629" y="2363"/>
                      </a:lnTo>
                      <a:lnTo>
                        <a:pt x="3614" y="2464"/>
                      </a:lnTo>
                      <a:lnTo>
                        <a:pt x="3593" y="2563"/>
                      </a:lnTo>
                      <a:lnTo>
                        <a:pt x="3569" y="2660"/>
                      </a:lnTo>
                      <a:lnTo>
                        <a:pt x="3539" y="2756"/>
                      </a:lnTo>
                      <a:lnTo>
                        <a:pt x="3508" y="2848"/>
                      </a:lnTo>
                      <a:lnTo>
                        <a:pt x="3471" y="2940"/>
                      </a:lnTo>
                      <a:lnTo>
                        <a:pt x="3431" y="3028"/>
                      </a:lnTo>
                      <a:lnTo>
                        <a:pt x="3387" y="3114"/>
                      </a:lnTo>
                      <a:lnTo>
                        <a:pt x="3339" y="3198"/>
                      </a:lnTo>
                      <a:lnTo>
                        <a:pt x="3289" y="3277"/>
                      </a:lnTo>
                      <a:lnTo>
                        <a:pt x="3234" y="3355"/>
                      </a:lnTo>
                      <a:lnTo>
                        <a:pt x="3176" y="3430"/>
                      </a:lnTo>
                      <a:lnTo>
                        <a:pt x="3116" y="3501"/>
                      </a:lnTo>
                      <a:lnTo>
                        <a:pt x="3053" y="3568"/>
                      </a:lnTo>
                      <a:lnTo>
                        <a:pt x="2987" y="3633"/>
                      </a:lnTo>
                      <a:lnTo>
                        <a:pt x="2917" y="3694"/>
                      </a:lnTo>
                      <a:lnTo>
                        <a:pt x="2846" y="3750"/>
                      </a:lnTo>
                      <a:lnTo>
                        <a:pt x="2771" y="3804"/>
                      </a:lnTo>
                      <a:lnTo>
                        <a:pt x="2695" y="3853"/>
                      </a:lnTo>
                      <a:lnTo>
                        <a:pt x="2616" y="3898"/>
                      </a:lnTo>
                      <a:lnTo>
                        <a:pt x="2536" y="3940"/>
                      </a:lnTo>
                      <a:lnTo>
                        <a:pt x="2453" y="3976"/>
                      </a:lnTo>
                      <a:lnTo>
                        <a:pt x="2368" y="4008"/>
                      </a:lnTo>
                      <a:lnTo>
                        <a:pt x="2281" y="4037"/>
                      </a:lnTo>
                      <a:lnTo>
                        <a:pt x="2194" y="4059"/>
                      </a:lnTo>
                      <a:lnTo>
                        <a:pt x="2104" y="4077"/>
                      </a:lnTo>
                      <a:lnTo>
                        <a:pt x="2011" y="4090"/>
                      </a:lnTo>
                      <a:lnTo>
                        <a:pt x="1919" y="4098"/>
                      </a:lnTo>
                      <a:lnTo>
                        <a:pt x="1825" y="4101"/>
                      </a:lnTo>
                      <a:lnTo>
                        <a:pt x="1731" y="4098"/>
                      </a:lnTo>
                      <a:lnTo>
                        <a:pt x="1638" y="4090"/>
                      </a:lnTo>
                      <a:lnTo>
                        <a:pt x="1547" y="4077"/>
                      </a:lnTo>
                      <a:lnTo>
                        <a:pt x="1457" y="4059"/>
                      </a:lnTo>
                      <a:lnTo>
                        <a:pt x="1368" y="4037"/>
                      </a:lnTo>
                      <a:lnTo>
                        <a:pt x="1282" y="4008"/>
                      </a:lnTo>
                      <a:lnTo>
                        <a:pt x="1198" y="3976"/>
                      </a:lnTo>
                      <a:lnTo>
                        <a:pt x="1115" y="3940"/>
                      </a:lnTo>
                      <a:lnTo>
                        <a:pt x="1033" y="3898"/>
                      </a:lnTo>
                      <a:lnTo>
                        <a:pt x="955" y="3853"/>
                      </a:lnTo>
                      <a:lnTo>
                        <a:pt x="878" y="3804"/>
                      </a:lnTo>
                      <a:lnTo>
                        <a:pt x="805" y="3750"/>
                      </a:lnTo>
                      <a:lnTo>
                        <a:pt x="733" y="3694"/>
                      </a:lnTo>
                      <a:lnTo>
                        <a:pt x="664" y="3633"/>
                      </a:lnTo>
                      <a:lnTo>
                        <a:pt x="598" y="3568"/>
                      </a:lnTo>
                      <a:lnTo>
                        <a:pt x="534" y="3501"/>
                      </a:lnTo>
                      <a:lnTo>
                        <a:pt x="473" y="3430"/>
                      </a:lnTo>
                      <a:lnTo>
                        <a:pt x="417" y="3355"/>
                      </a:lnTo>
                      <a:lnTo>
                        <a:pt x="362" y="3277"/>
                      </a:lnTo>
                      <a:lnTo>
                        <a:pt x="311" y="3198"/>
                      </a:lnTo>
                      <a:lnTo>
                        <a:pt x="264" y="3114"/>
                      </a:lnTo>
                      <a:lnTo>
                        <a:pt x="220" y="3028"/>
                      </a:lnTo>
                      <a:lnTo>
                        <a:pt x="180" y="2940"/>
                      </a:lnTo>
                      <a:lnTo>
                        <a:pt x="143" y="2848"/>
                      </a:lnTo>
                      <a:lnTo>
                        <a:pt x="110" y="2756"/>
                      </a:lnTo>
                      <a:lnTo>
                        <a:pt x="82" y="2660"/>
                      </a:lnTo>
                      <a:lnTo>
                        <a:pt x="57" y="2563"/>
                      </a:lnTo>
                      <a:lnTo>
                        <a:pt x="37" y="2464"/>
                      </a:lnTo>
                      <a:lnTo>
                        <a:pt x="20" y="2363"/>
                      </a:lnTo>
                      <a:lnTo>
                        <a:pt x="9" y="2260"/>
                      </a:lnTo>
                      <a:lnTo>
                        <a:pt x="2" y="2156"/>
                      </a:lnTo>
                      <a:lnTo>
                        <a:pt x="0" y="2051"/>
                      </a:lnTo>
                      <a:lnTo>
                        <a:pt x="2" y="1945"/>
                      </a:lnTo>
                      <a:lnTo>
                        <a:pt x="9" y="1841"/>
                      </a:lnTo>
                      <a:lnTo>
                        <a:pt x="20" y="1739"/>
                      </a:lnTo>
                      <a:lnTo>
                        <a:pt x="37" y="1637"/>
                      </a:lnTo>
                      <a:lnTo>
                        <a:pt x="57" y="1538"/>
                      </a:lnTo>
                      <a:lnTo>
                        <a:pt x="82" y="1441"/>
                      </a:lnTo>
                      <a:lnTo>
                        <a:pt x="110" y="1346"/>
                      </a:lnTo>
                      <a:lnTo>
                        <a:pt x="143" y="1253"/>
                      </a:lnTo>
                      <a:lnTo>
                        <a:pt x="180" y="1162"/>
                      </a:lnTo>
                      <a:lnTo>
                        <a:pt x="220" y="1074"/>
                      </a:lnTo>
                      <a:lnTo>
                        <a:pt x="264" y="988"/>
                      </a:lnTo>
                      <a:lnTo>
                        <a:pt x="311" y="905"/>
                      </a:lnTo>
                      <a:lnTo>
                        <a:pt x="362" y="824"/>
                      </a:lnTo>
                      <a:lnTo>
                        <a:pt x="417" y="747"/>
                      </a:lnTo>
                      <a:lnTo>
                        <a:pt x="473" y="673"/>
                      </a:lnTo>
                      <a:lnTo>
                        <a:pt x="534" y="602"/>
                      </a:lnTo>
                      <a:lnTo>
                        <a:pt x="598" y="533"/>
                      </a:lnTo>
                      <a:lnTo>
                        <a:pt x="664" y="469"/>
                      </a:lnTo>
                      <a:lnTo>
                        <a:pt x="733" y="407"/>
                      </a:lnTo>
                      <a:lnTo>
                        <a:pt x="805" y="351"/>
                      </a:lnTo>
                      <a:lnTo>
                        <a:pt x="878" y="297"/>
                      </a:lnTo>
                      <a:lnTo>
                        <a:pt x="955" y="248"/>
                      </a:lnTo>
                      <a:lnTo>
                        <a:pt x="1033" y="203"/>
                      </a:lnTo>
                      <a:lnTo>
                        <a:pt x="1115" y="161"/>
                      </a:lnTo>
                      <a:lnTo>
                        <a:pt x="1198" y="125"/>
                      </a:lnTo>
                      <a:lnTo>
                        <a:pt x="1282" y="93"/>
                      </a:lnTo>
                      <a:lnTo>
                        <a:pt x="1368" y="65"/>
                      </a:lnTo>
                      <a:lnTo>
                        <a:pt x="1457" y="42"/>
                      </a:lnTo>
                      <a:lnTo>
                        <a:pt x="1547" y="24"/>
                      </a:lnTo>
                      <a:lnTo>
                        <a:pt x="1638" y="11"/>
                      </a:lnTo>
                      <a:lnTo>
                        <a:pt x="1731" y="4"/>
                      </a:lnTo>
                      <a:lnTo>
                        <a:pt x="1825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>
                    <a:latin typeface="Museo Sans 300" panose="02000000000000000000" pitchFamily="50" charset="0"/>
                  </a:endParaRPr>
                </a:p>
              </p:txBody>
            </p:sp>
            <p:sp>
              <p:nvSpPr>
                <p:cNvPr id="153" name="Freeform 39"/>
                <p:cNvSpPr>
                  <a:spLocks/>
                </p:cNvSpPr>
                <p:nvPr/>
              </p:nvSpPr>
              <p:spPr bwMode="auto">
                <a:xfrm>
                  <a:off x="2863" y="985"/>
                  <a:ext cx="859" cy="771"/>
                </a:xfrm>
                <a:custGeom>
                  <a:avLst/>
                  <a:gdLst>
                    <a:gd name="T0" fmla="*/ 1425 w 4297"/>
                    <a:gd name="T1" fmla="*/ 1002 h 3855"/>
                    <a:gd name="T2" fmla="*/ 1270 w 4297"/>
                    <a:gd name="T3" fmla="*/ 1304 h 3855"/>
                    <a:gd name="T4" fmla="*/ 1169 w 4297"/>
                    <a:gd name="T5" fmla="*/ 1532 h 3855"/>
                    <a:gd name="T6" fmla="*/ 1091 w 4297"/>
                    <a:gd name="T7" fmla="*/ 1764 h 3855"/>
                    <a:gd name="T8" fmla="*/ 1032 w 4297"/>
                    <a:gd name="T9" fmla="*/ 2019 h 3855"/>
                    <a:gd name="T10" fmla="*/ 991 w 4297"/>
                    <a:gd name="T11" fmla="*/ 2319 h 3855"/>
                    <a:gd name="T12" fmla="*/ 968 w 4297"/>
                    <a:gd name="T13" fmla="*/ 2676 h 3855"/>
                    <a:gd name="T14" fmla="*/ 922 w 4297"/>
                    <a:gd name="T15" fmla="*/ 3004 h 3855"/>
                    <a:gd name="T16" fmla="*/ 883 w 4297"/>
                    <a:gd name="T17" fmla="*/ 3151 h 3855"/>
                    <a:gd name="T18" fmla="*/ 827 w 4297"/>
                    <a:gd name="T19" fmla="*/ 3269 h 3855"/>
                    <a:gd name="T20" fmla="*/ 744 w 4297"/>
                    <a:gd name="T21" fmla="*/ 3363 h 3855"/>
                    <a:gd name="T22" fmla="*/ 623 w 4297"/>
                    <a:gd name="T23" fmla="*/ 3433 h 3855"/>
                    <a:gd name="T24" fmla="*/ 452 w 4297"/>
                    <a:gd name="T25" fmla="*/ 3482 h 3855"/>
                    <a:gd name="T26" fmla="*/ 220 w 4297"/>
                    <a:gd name="T27" fmla="*/ 3514 h 3855"/>
                    <a:gd name="T28" fmla="*/ 70 w 4297"/>
                    <a:gd name="T29" fmla="*/ 3569 h 3855"/>
                    <a:gd name="T30" fmla="*/ 344 w 4297"/>
                    <a:gd name="T31" fmla="*/ 3709 h 3855"/>
                    <a:gd name="T32" fmla="*/ 612 w 4297"/>
                    <a:gd name="T33" fmla="*/ 3804 h 3855"/>
                    <a:gd name="T34" fmla="*/ 870 w 4297"/>
                    <a:gd name="T35" fmla="*/ 3852 h 3855"/>
                    <a:gd name="T36" fmla="*/ 1120 w 4297"/>
                    <a:gd name="T37" fmla="*/ 3843 h 3855"/>
                    <a:gd name="T38" fmla="*/ 1359 w 4297"/>
                    <a:gd name="T39" fmla="*/ 3774 h 3855"/>
                    <a:gd name="T40" fmla="*/ 1586 w 4297"/>
                    <a:gd name="T41" fmla="*/ 3635 h 3855"/>
                    <a:gd name="T42" fmla="*/ 1802 w 4297"/>
                    <a:gd name="T43" fmla="*/ 3422 h 3855"/>
                    <a:gd name="T44" fmla="*/ 2002 w 4297"/>
                    <a:gd name="T45" fmla="*/ 3126 h 3855"/>
                    <a:gd name="T46" fmla="*/ 2156 w 4297"/>
                    <a:gd name="T47" fmla="*/ 2769 h 3855"/>
                    <a:gd name="T48" fmla="*/ 2268 w 4297"/>
                    <a:gd name="T49" fmla="*/ 2391 h 3855"/>
                    <a:gd name="T50" fmla="*/ 2358 w 4297"/>
                    <a:gd name="T51" fmla="*/ 2017 h 3855"/>
                    <a:gd name="T52" fmla="*/ 2446 w 4297"/>
                    <a:gd name="T53" fmla="*/ 1671 h 3855"/>
                    <a:gd name="T54" fmla="*/ 2550 w 4297"/>
                    <a:gd name="T55" fmla="*/ 1378 h 3855"/>
                    <a:gd name="T56" fmla="*/ 2691 w 4297"/>
                    <a:gd name="T57" fmla="*/ 1161 h 3855"/>
                    <a:gd name="T58" fmla="*/ 2885 w 4297"/>
                    <a:gd name="T59" fmla="*/ 1044 h 3855"/>
                    <a:gd name="T60" fmla="*/ 3691 w 4297"/>
                    <a:gd name="T61" fmla="*/ 1136 h 3855"/>
                    <a:gd name="T62" fmla="*/ 3690 w 4297"/>
                    <a:gd name="T63" fmla="*/ 1213 h 3855"/>
                    <a:gd name="T64" fmla="*/ 3690 w 4297"/>
                    <a:gd name="T65" fmla="*/ 1284 h 3855"/>
                    <a:gd name="T66" fmla="*/ 3703 w 4297"/>
                    <a:gd name="T67" fmla="*/ 1337 h 3855"/>
                    <a:gd name="T68" fmla="*/ 3732 w 4297"/>
                    <a:gd name="T69" fmla="*/ 1391 h 3855"/>
                    <a:gd name="T70" fmla="*/ 3787 w 4297"/>
                    <a:gd name="T71" fmla="*/ 1446 h 3855"/>
                    <a:gd name="T72" fmla="*/ 3871 w 4297"/>
                    <a:gd name="T73" fmla="*/ 1501 h 3855"/>
                    <a:gd name="T74" fmla="*/ 3966 w 4297"/>
                    <a:gd name="T75" fmla="*/ 1458 h 3855"/>
                    <a:gd name="T76" fmla="*/ 4051 w 4297"/>
                    <a:gd name="T77" fmla="*/ 1330 h 3855"/>
                    <a:gd name="T78" fmla="*/ 4192 w 4297"/>
                    <a:gd name="T79" fmla="*/ 1153 h 3855"/>
                    <a:gd name="T80" fmla="*/ 4257 w 4297"/>
                    <a:gd name="T81" fmla="*/ 955 h 3855"/>
                    <a:gd name="T82" fmla="*/ 4215 w 4297"/>
                    <a:gd name="T83" fmla="*/ 891 h 3855"/>
                    <a:gd name="T84" fmla="*/ 4169 w 4297"/>
                    <a:gd name="T85" fmla="*/ 841 h 3855"/>
                    <a:gd name="T86" fmla="*/ 4121 w 4297"/>
                    <a:gd name="T87" fmla="*/ 808 h 3855"/>
                    <a:gd name="T88" fmla="*/ 4066 w 4297"/>
                    <a:gd name="T89" fmla="*/ 789 h 3855"/>
                    <a:gd name="T90" fmla="*/ 4007 w 4297"/>
                    <a:gd name="T91" fmla="*/ 786 h 3855"/>
                    <a:gd name="T92" fmla="*/ 3941 w 4297"/>
                    <a:gd name="T93" fmla="*/ 798 h 3855"/>
                    <a:gd name="T94" fmla="*/ 3868 w 4297"/>
                    <a:gd name="T95" fmla="*/ 826 h 3855"/>
                    <a:gd name="T96" fmla="*/ 3642 w 4297"/>
                    <a:gd name="T97" fmla="*/ 730 h 3855"/>
                    <a:gd name="T98" fmla="*/ 3402 w 4297"/>
                    <a:gd name="T99" fmla="*/ 551 h 3855"/>
                    <a:gd name="T100" fmla="*/ 3015 w 4297"/>
                    <a:gd name="T101" fmla="*/ 237 h 3855"/>
                    <a:gd name="T102" fmla="*/ 2739 w 4297"/>
                    <a:gd name="T103" fmla="*/ 71 h 3855"/>
                    <a:gd name="T104" fmla="*/ 2449 w 4297"/>
                    <a:gd name="T105" fmla="*/ 0 h 3855"/>
                    <a:gd name="T106" fmla="*/ 2144 w 4297"/>
                    <a:gd name="T107" fmla="*/ 73 h 3855"/>
                    <a:gd name="T108" fmla="*/ 1824 w 4297"/>
                    <a:gd name="T109" fmla="*/ 343 h 3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4297" h="3855">
                      <a:moveTo>
                        <a:pt x="1658" y="567"/>
                      </a:moveTo>
                      <a:lnTo>
                        <a:pt x="1574" y="724"/>
                      </a:lnTo>
                      <a:lnTo>
                        <a:pt x="1497" y="869"/>
                      </a:lnTo>
                      <a:lnTo>
                        <a:pt x="1425" y="1002"/>
                      </a:lnTo>
                      <a:lnTo>
                        <a:pt x="1359" y="1128"/>
                      </a:lnTo>
                      <a:lnTo>
                        <a:pt x="1328" y="1188"/>
                      </a:lnTo>
                      <a:lnTo>
                        <a:pt x="1298" y="1246"/>
                      </a:lnTo>
                      <a:lnTo>
                        <a:pt x="1270" y="1304"/>
                      </a:lnTo>
                      <a:lnTo>
                        <a:pt x="1243" y="1361"/>
                      </a:lnTo>
                      <a:lnTo>
                        <a:pt x="1217" y="1418"/>
                      </a:lnTo>
                      <a:lnTo>
                        <a:pt x="1193" y="1475"/>
                      </a:lnTo>
                      <a:lnTo>
                        <a:pt x="1169" y="1532"/>
                      </a:lnTo>
                      <a:lnTo>
                        <a:pt x="1148" y="1588"/>
                      </a:lnTo>
                      <a:lnTo>
                        <a:pt x="1128" y="1645"/>
                      </a:lnTo>
                      <a:lnTo>
                        <a:pt x="1109" y="1703"/>
                      </a:lnTo>
                      <a:lnTo>
                        <a:pt x="1091" y="1764"/>
                      </a:lnTo>
                      <a:lnTo>
                        <a:pt x="1075" y="1825"/>
                      </a:lnTo>
                      <a:lnTo>
                        <a:pt x="1059" y="1888"/>
                      </a:lnTo>
                      <a:lnTo>
                        <a:pt x="1045" y="1953"/>
                      </a:lnTo>
                      <a:lnTo>
                        <a:pt x="1032" y="2019"/>
                      </a:lnTo>
                      <a:lnTo>
                        <a:pt x="1020" y="2090"/>
                      </a:lnTo>
                      <a:lnTo>
                        <a:pt x="1008" y="2163"/>
                      </a:lnTo>
                      <a:lnTo>
                        <a:pt x="999" y="2238"/>
                      </a:lnTo>
                      <a:lnTo>
                        <a:pt x="991" y="2319"/>
                      </a:lnTo>
                      <a:lnTo>
                        <a:pt x="984" y="2402"/>
                      </a:lnTo>
                      <a:lnTo>
                        <a:pt x="978" y="2489"/>
                      </a:lnTo>
                      <a:lnTo>
                        <a:pt x="972" y="2580"/>
                      </a:lnTo>
                      <a:lnTo>
                        <a:pt x="968" y="2676"/>
                      </a:lnTo>
                      <a:lnTo>
                        <a:pt x="965" y="2778"/>
                      </a:lnTo>
                      <a:lnTo>
                        <a:pt x="947" y="2874"/>
                      </a:lnTo>
                      <a:lnTo>
                        <a:pt x="930" y="2963"/>
                      </a:lnTo>
                      <a:lnTo>
                        <a:pt x="922" y="3004"/>
                      </a:lnTo>
                      <a:lnTo>
                        <a:pt x="913" y="3043"/>
                      </a:lnTo>
                      <a:lnTo>
                        <a:pt x="903" y="3081"/>
                      </a:lnTo>
                      <a:lnTo>
                        <a:pt x="894" y="3117"/>
                      </a:lnTo>
                      <a:lnTo>
                        <a:pt x="883" y="3151"/>
                      </a:lnTo>
                      <a:lnTo>
                        <a:pt x="871" y="3183"/>
                      </a:lnTo>
                      <a:lnTo>
                        <a:pt x="858" y="3214"/>
                      </a:lnTo>
                      <a:lnTo>
                        <a:pt x="843" y="3242"/>
                      </a:lnTo>
                      <a:lnTo>
                        <a:pt x="827" y="3269"/>
                      </a:lnTo>
                      <a:lnTo>
                        <a:pt x="810" y="3295"/>
                      </a:lnTo>
                      <a:lnTo>
                        <a:pt x="789" y="3319"/>
                      </a:lnTo>
                      <a:lnTo>
                        <a:pt x="768" y="3342"/>
                      </a:lnTo>
                      <a:lnTo>
                        <a:pt x="744" y="3363"/>
                      </a:lnTo>
                      <a:lnTo>
                        <a:pt x="718" y="3382"/>
                      </a:lnTo>
                      <a:lnTo>
                        <a:pt x="689" y="3401"/>
                      </a:lnTo>
                      <a:lnTo>
                        <a:pt x="658" y="3417"/>
                      </a:lnTo>
                      <a:lnTo>
                        <a:pt x="623" y="3433"/>
                      </a:lnTo>
                      <a:lnTo>
                        <a:pt x="586" y="3447"/>
                      </a:lnTo>
                      <a:lnTo>
                        <a:pt x="544" y="3460"/>
                      </a:lnTo>
                      <a:lnTo>
                        <a:pt x="501" y="3472"/>
                      </a:lnTo>
                      <a:lnTo>
                        <a:pt x="452" y="3482"/>
                      </a:lnTo>
                      <a:lnTo>
                        <a:pt x="400" y="3492"/>
                      </a:lnTo>
                      <a:lnTo>
                        <a:pt x="344" y="3501"/>
                      </a:lnTo>
                      <a:lnTo>
                        <a:pt x="285" y="3508"/>
                      </a:lnTo>
                      <a:lnTo>
                        <a:pt x="220" y="3514"/>
                      </a:lnTo>
                      <a:lnTo>
                        <a:pt x="151" y="3520"/>
                      </a:lnTo>
                      <a:lnTo>
                        <a:pt x="78" y="3525"/>
                      </a:lnTo>
                      <a:lnTo>
                        <a:pt x="0" y="3529"/>
                      </a:lnTo>
                      <a:lnTo>
                        <a:pt x="70" y="3569"/>
                      </a:lnTo>
                      <a:lnTo>
                        <a:pt x="140" y="3608"/>
                      </a:lnTo>
                      <a:lnTo>
                        <a:pt x="208" y="3643"/>
                      </a:lnTo>
                      <a:lnTo>
                        <a:pt x="277" y="3678"/>
                      </a:lnTo>
                      <a:lnTo>
                        <a:pt x="344" y="3709"/>
                      </a:lnTo>
                      <a:lnTo>
                        <a:pt x="412" y="3737"/>
                      </a:lnTo>
                      <a:lnTo>
                        <a:pt x="479" y="3763"/>
                      </a:lnTo>
                      <a:lnTo>
                        <a:pt x="546" y="3785"/>
                      </a:lnTo>
                      <a:lnTo>
                        <a:pt x="612" y="3804"/>
                      </a:lnTo>
                      <a:lnTo>
                        <a:pt x="677" y="3822"/>
                      </a:lnTo>
                      <a:lnTo>
                        <a:pt x="742" y="3835"/>
                      </a:lnTo>
                      <a:lnTo>
                        <a:pt x="806" y="3846"/>
                      </a:lnTo>
                      <a:lnTo>
                        <a:pt x="870" y="3852"/>
                      </a:lnTo>
                      <a:lnTo>
                        <a:pt x="934" y="3855"/>
                      </a:lnTo>
                      <a:lnTo>
                        <a:pt x="997" y="3855"/>
                      </a:lnTo>
                      <a:lnTo>
                        <a:pt x="1058" y="3852"/>
                      </a:lnTo>
                      <a:lnTo>
                        <a:pt x="1120" y="3843"/>
                      </a:lnTo>
                      <a:lnTo>
                        <a:pt x="1180" y="3833"/>
                      </a:lnTo>
                      <a:lnTo>
                        <a:pt x="1240" y="3817"/>
                      </a:lnTo>
                      <a:lnTo>
                        <a:pt x="1300" y="3797"/>
                      </a:lnTo>
                      <a:lnTo>
                        <a:pt x="1359" y="3774"/>
                      </a:lnTo>
                      <a:lnTo>
                        <a:pt x="1417" y="3745"/>
                      </a:lnTo>
                      <a:lnTo>
                        <a:pt x="1474" y="3713"/>
                      </a:lnTo>
                      <a:lnTo>
                        <a:pt x="1531" y="3677"/>
                      </a:lnTo>
                      <a:lnTo>
                        <a:pt x="1586" y="3635"/>
                      </a:lnTo>
                      <a:lnTo>
                        <a:pt x="1641" y="3589"/>
                      </a:lnTo>
                      <a:lnTo>
                        <a:pt x="1695" y="3538"/>
                      </a:lnTo>
                      <a:lnTo>
                        <a:pt x="1748" y="3482"/>
                      </a:lnTo>
                      <a:lnTo>
                        <a:pt x="1802" y="3422"/>
                      </a:lnTo>
                      <a:lnTo>
                        <a:pt x="1854" y="3357"/>
                      </a:lnTo>
                      <a:lnTo>
                        <a:pt x="1905" y="3286"/>
                      </a:lnTo>
                      <a:lnTo>
                        <a:pt x="1954" y="3210"/>
                      </a:lnTo>
                      <a:lnTo>
                        <a:pt x="2002" y="3126"/>
                      </a:lnTo>
                      <a:lnTo>
                        <a:pt x="2044" y="3040"/>
                      </a:lnTo>
                      <a:lnTo>
                        <a:pt x="2085" y="2951"/>
                      </a:lnTo>
                      <a:lnTo>
                        <a:pt x="2121" y="2861"/>
                      </a:lnTo>
                      <a:lnTo>
                        <a:pt x="2156" y="2769"/>
                      </a:lnTo>
                      <a:lnTo>
                        <a:pt x="2186" y="2675"/>
                      </a:lnTo>
                      <a:lnTo>
                        <a:pt x="2215" y="2580"/>
                      </a:lnTo>
                      <a:lnTo>
                        <a:pt x="2242" y="2486"/>
                      </a:lnTo>
                      <a:lnTo>
                        <a:pt x="2268" y="2391"/>
                      </a:lnTo>
                      <a:lnTo>
                        <a:pt x="2292" y="2295"/>
                      </a:lnTo>
                      <a:lnTo>
                        <a:pt x="2314" y="2202"/>
                      </a:lnTo>
                      <a:lnTo>
                        <a:pt x="2337" y="2108"/>
                      </a:lnTo>
                      <a:lnTo>
                        <a:pt x="2358" y="2017"/>
                      </a:lnTo>
                      <a:lnTo>
                        <a:pt x="2379" y="1927"/>
                      </a:lnTo>
                      <a:lnTo>
                        <a:pt x="2402" y="1839"/>
                      </a:lnTo>
                      <a:lnTo>
                        <a:pt x="2423" y="1753"/>
                      </a:lnTo>
                      <a:lnTo>
                        <a:pt x="2446" y="1671"/>
                      </a:lnTo>
                      <a:lnTo>
                        <a:pt x="2469" y="1592"/>
                      </a:lnTo>
                      <a:lnTo>
                        <a:pt x="2495" y="1516"/>
                      </a:lnTo>
                      <a:lnTo>
                        <a:pt x="2521" y="1445"/>
                      </a:lnTo>
                      <a:lnTo>
                        <a:pt x="2550" y="1378"/>
                      </a:lnTo>
                      <a:lnTo>
                        <a:pt x="2582" y="1315"/>
                      </a:lnTo>
                      <a:lnTo>
                        <a:pt x="2615" y="1258"/>
                      </a:lnTo>
                      <a:lnTo>
                        <a:pt x="2650" y="1206"/>
                      </a:lnTo>
                      <a:lnTo>
                        <a:pt x="2691" y="1161"/>
                      </a:lnTo>
                      <a:lnTo>
                        <a:pt x="2733" y="1121"/>
                      </a:lnTo>
                      <a:lnTo>
                        <a:pt x="2779" y="1088"/>
                      </a:lnTo>
                      <a:lnTo>
                        <a:pt x="2830" y="1063"/>
                      </a:lnTo>
                      <a:lnTo>
                        <a:pt x="2885" y="1044"/>
                      </a:lnTo>
                      <a:lnTo>
                        <a:pt x="2944" y="1033"/>
                      </a:lnTo>
                      <a:lnTo>
                        <a:pt x="3009" y="1031"/>
                      </a:lnTo>
                      <a:lnTo>
                        <a:pt x="3078" y="1037"/>
                      </a:lnTo>
                      <a:lnTo>
                        <a:pt x="3691" y="1136"/>
                      </a:lnTo>
                      <a:lnTo>
                        <a:pt x="3692" y="1153"/>
                      </a:lnTo>
                      <a:lnTo>
                        <a:pt x="3692" y="1171"/>
                      </a:lnTo>
                      <a:lnTo>
                        <a:pt x="3691" y="1191"/>
                      </a:lnTo>
                      <a:lnTo>
                        <a:pt x="3690" y="1213"/>
                      </a:lnTo>
                      <a:lnTo>
                        <a:pt x="3689" y="1236"/>
                      </a:lnTo>
                      <a:lnTo>
                        <a:pt x="3687" y="1259"/>
                      </a:lnTo>
                      <a:lnTo>
                        <a:pt x="3689" y="1272"/>
                      </a:lnTo>
                      <a:lnTo>
                        <a:pt x="3690" y="1284"/>
                      </a:lnTo>
                      <a:lnTo>
                        <a:pt x="3692" y="1297"/>
                      </a:lnTo>
                      <a:lnTo>
                        <a:pt x="3694" y="1310"/>
                      </a:lnTo>
                      <a:lnTo>
                        <a:pt x="3698" y="1323"/>
                      </a:lnTo>
                      <a:lnTo>
                        <a:pt x="3703" y="1337"/>
                      </a:lnTo>
                      <a:lnTo>
                        <a:pt x="3707" y="1350"/>
                      </a:lnTo>
                      <a:lnTo>
                        <a:pt x="3715" y="1364"/>
                      </a:lnTo>
                      <a:lnTo>
                        <a:pt x="3723" y="1378"/>
                      </a:lnTo>
                      <a:lnTo>
                        <a:pt x="3732" y="1391"/>
                      </a:lnTo>
                      <a:lnTo>
                        <a:pt x="3743" y="1405"/>
                      </a:lnTo>
                      <a:lnTo>
                        <a:pt x="3756" y="1419"/>
                      </a:lnTo>
                      <a:lnTo>
                        <a:pt x="3770" y="1432"/>
                      </a:lnTo>
                      <a:lnTo>
                        <a:pt x="3787" y="1446"/>
                      </a:lnTo>
                      <a:lnTo>
                        <a:pt x="3805" y="1459"/>
                      </a:lnTo>
                      <a:lnTo>
                        <a:pt x="3825" y="1474"/>
                      </a:lnTo>
                      <a:lnTo>
                        <a:pt x="3846" y="1487"/>
                      </a:lnTo>
                      <a:lnTo>
                        <a:pt x="3871" y="1501"/>
                      </a:lnTo>
                      <a:lnTo>
                        <a:pt x="3897" y="1514"/>
                      </a:lnTo>
                      <a:lnTo>
                        <a:pt x="3925" y="1527"/>
                      </a:lnTo>
                      <a:lnTo>
                        <a:pt x="3945" y="1493"/>
                      </a:lnTo>
                      <a:lnTo>
                        <a:pt x="3966" y="1458"/>
                      </a:lnTo>
                      <a:lnTo>
                        <a:pt x="3987" y="1425"/>
                      </a:lnTo>
                      <a:lnTo>
                        <a:pt x="4007" y="1393"/>
                      </a:lnTo>
                      <a:lnTo>
                        <a:pt x="4028" y="1361"/>
                      </a:lnTo>
                      <a:lnTo>
                        <a:pt x="4051" y="1330"/>
                      </a:lnTo>
                      <a:lnTo>
                        <a:pt x="4073" y="1300"/>
                      </a:lnTo>
                      <a:lnTo>
                        <a:pt x="4096" y="1270"/>
                      </a:lnTo>
                      <a:lnTo>
                        <a:pt x="4142" y="1211"/>
                      </a:lnTo>
                      <a:lnTo>
                        <a:pt x="4192" y="1153"/>
                      </a:lnTo>
                      <a:lnTo>
                        <a:pt x="4243" y="1094"/>
                      </a:lnTo>
                      <a:lnTo>
                        <a:pt x="4297" y="1034"/>
                      </a:lnTo>
                      <a:lnTo>
                        <a:pt x="4277" y="993"/>
                      </a:lnTo>
                      <a:lnTo>
                        <a:pt x="4257" y="955"/>
                      </a:lnTo>
                      <a:lnTo>
                        <a:pt x="4247" y="937"/>
                      </a:lnTo>
                      <a:lnTo>
                        <a:pt x="4237" y="921"/>
                      </a:lnTo>
                      <a:lnTo>
                        <a:pt x="4226" y="905"/>
                      </a:lnTo>
                      <a:lnTo>
                        <a:pt x="4215" y="891"/>
                      </a:lnTo>
                      <a:lnTo>
                        <a:pt x="4203" y="877"/>
                      </a:lnTo>
                      <a:lnTo>
                        <a:pt x="4193" y="864"/>
                      </a:lnTo>
                      <a:lnTo>
                        <a:pt x="4181" y="852"/>
                      </a:lnTo>
                      <a:lnTo>
                        <a:pt x="4169" y="841"/>
                      </a:lnTo>
                      <a:lnTo>
                        <a:pt x="4157" y="832"/>
                      </a:lnTo>
                      <a:lnTo>
                        <a:pt x="4145" y="823"/>
                      </a:lnTo>
                      <a:lnTo>
                        <a:pt x="4132" y="815"/>
                      </a:lnTo>
                      <a:lnTo>
                        <a:pt x="4121" y="808"/>
                      </a:lnTo>
                      <a:lnTo>
                        <a:pt x="4108" y="801"/>
                      </a:lnTo>
                      <a:lnTo>
                        <a:pt x="4093" y="797"/>
                      </a:lnTo>
                      <a:lnTo>
                        <a:pt x="4080" y="793"/>
                      </a:lnTo>
                      <a:lnTo>
                        <a:pt x="4066" y="789"/>
                      </a:lnTo>
                      <a:lnTo>
                        <a:pt x="4052" y="787"/>
                      </a:lnTo>
                      <a:lnTo>
                        <a:pt x="4038" y="786"/>
                      </a:lnTo>
                      <a:lnTo>
                        <a:pt x="4022" y="786"/>
                      </a:lnTo>
                      <a:lnTo>
                        <a:pt x="4007" y="786"/>
                      </a:lnTo>
                      <a:lnTo>
                        <a:pt x="3992" y="787"/>
                      </a:lnTo>
                      <a:lnTo>
                        <a:pt x="3975" y="791"/>
                      </a:lnTo>
                      <a:lnTo>
                        <a:pt x="3958" y="794"/>
                      </a:lnTo>
                      <a:lnTo>
                        <a:pt x="3941" y="798"/>
                      </a:lnTo>
                      <a:lnTo>
                        <a:pt x="3924" y="804"/>
                      </a:lnTo>
                      <a:lnTo>
                        <a:pt x="3905" y="811"/>
                      </a:lnTo>
                      <a:lnTo>
                        <a:pt x="3887" y="818"/>
                      </a:lnTo>
                      <a:lnTo>
                        <a:pt x="3868" y="826"/>
                      </a:lnTo>
                      <a:lnTo>
                        <a:pt x="3813" y="813"/>
                      </a:lnTo>
                      <a:lnTo>
                        <a:pt x="3757" y="792"/>
                      </a:lnTo>
                      <a:lnTo>
                        <a:pt x="3700" y="765"/>
                      </a:lnTo>
                      <a:lnTo>
                        <a:pt x="3642" y="730"/>
                      </a:lnTo>
                      <a:lnTo>
                        <a:pt x="3583" y="691"/>
                      </a:lnTo>
                      <a:lnTo>
                        <a:pt x="3524" y="649"/>
                      </a:lnTo>
                      <a:lnTo>
                        <a:pt x="3464" y="601"/>
                      </a:lnTo>
                      <a:lnTo>
                        <a:pt x="3402" y="551"/>
                      </a:lnTo>
                      <a:lnTo>
                        <a:pt x="3277" y="446"/>
                      </a:lnTo>
                      <a:lnTo>
                        <a:pt x="3148" y="340"/>
                      </a:lnTo>
                      <a:lnTo>
                        <a:pt x="3082" y="287"/>
                      </a:lnTo>
                      <a:lnTo>
                        <a:pt x="3015" y="237"/>
                      </a:lnTo>
                      <a:lnTo>
                        <a:pt x="2947" y="189"/>
                      </a:lnTo>
                      <a:lnTo>
                        <a:pt x="2879" y="145"/>
                      </a:lnTo>
                      <a:lnTo>
                        <a:pt x="2809" y="105"/>
                      </a:lnTo>
                      <a:lnTo>
                        <a:pt x="2739" y="71"/>
                      </a:lnTo>
                      <a:lnTo>
                        <a:pt x="2668" y="42"/>
                      </a:lnTo>
                      <a:lnTo>
                        <a:pt x="2596" y="20"/>
                      </a:lnTo>
                      <a:lnTo>
                        <a:pt x="2523" y="6"/>
                      </a:lnTo>
                      <a:lnTo>
                        <a:pt x="2449" y="0"/>
                      </a:lnTo>
                      <a:lnTo>
                        <a:pt x="2373" y="2"/>
                      </a:lnTo>
                      <a:lnTo>
                        <a:pt x="2298" y="15"/>
                      </a:lnTo>
                      <a:lnTo>
                        <a:pt x="2221" y="38"/>
                      </a:lnTo>
                      <a:lnTo>
                        <a:pt x="2144" y="73"/>
                      </a:lnTo>
                      <a:lnTo>
                        <a:pt x="2066" y="121"/>
                      </a:lnTo>
                      <a:lnTo>
                        <a:pt x="1985" y="180"/>
                      </a:lnTo>
                      <a:lnTo>
                        <a:pt x="1905" y="254"/>
                      </a:lnTo>
                      <a:lnTo>
                        <a:pt x="1824" y="343"/>
                      </a:lnTo>
                      <a:lnTo>
                        <a:pt x="1741" y="446"/>
                      </a:lnTo>
                      <a:lnTo>
                        <a:pt x="1658" y="567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>
                    <a:latin typeface="Museo Sans 300" panose="02000000000000000000" pitchFamily="50" charset="0"/>
                  </a:endParaRPr>
                </a:p>
              </p:txBody>
            </p:sp>
          </p:grpSp>
          <p:grpSp>
            <p:nvGrpSpPr>
              <p:cNvPr id="139" name="Group 26"/>
              <p:cNvGrpSpPr>
                <a:grpSpLocks noChangeAspect="1"/>
              </p:cNvGrpSpPr>
              <p:nvPr/>
            </p:nvGrpSpPr>
            <p:grpSpPr bwMode="auto">
              <a:xfrm>
                <a:off x="8030527" y="5766428"/>
                <a:ext cx="303971" cy="503652"/>
                <a:chOff x="3058" y="1459"/>
                <a:chExt cx="1556" cy="2836"/>
              </a:xfrm>
              <a:solidFill>
                <a:srgbClr val="303846"/>
              </a:solidFill>
            </p:grpSpPr>
            <p:sp>
              <p:nvSpPr>
                <p:cNvPr id="149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>
                    <a:latin typeface="Museo Sans 300" panose="02000000000000000000" pitchFamily="50" charset="0"/>
                  </a:endParaRPr>
                </a:p>
              </p:txBody>
            </p:sp>
            <p:sp>
              <p:nvSpPr>
                <p:cNvPr id="150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>
                    <a:latin typeface="Museo Sans 300" panose="02000000000000000000" pitchFamily="50" charset="0"/>
                  </a:endParaRPr>
                </a:p>
              </p:txBody>
            </p:sp>
          </p:grpSp>
          <p:grpSp>
            <p:nvGrpSpPr>
              <p:cNvPr id="140" name="Group 31"/>
              <p:cNvGrpSpPr>
                <a:grpSpLocks noChangeAspect="1"/>
              </p:cNvGrpSpPr>
              <p:nvPr/>
            </p:nvGrpSpPr>
            <p:grpSpPr bwMode="auto">
              <a:xfrm>
                <a:off x="7670232" y="5556331"/>
                <a:ext cx="354386" cy="720590"/>
                <a:chOff x="4511" y="1258"/>
                <a:chExt cx="1652" cy="3695"/>
              </a:xfrm>
              <a:solidFill>
                <a:srgbClr val="303846"/>
              </a:solidFill>
            </p:grpSpPr>
            <p:sp>
              <p:nvSpPr>
                <p:cNvPr id="147" name="Freeform 32"/>
                <p:cNvSpPr>
                  <a:spLocks/>
                </p:cNvSpPr>
                <p:nvPr/>
              </p:nvSpPr>
              <p:spPr bwMode="auto">
                <a:xfrm>
                  <a:off x="4511" y="2257"/>
                  <a:ext cx="1652" cy="2696"/>
                </a:xfrm>
                <a:custGeom>
                  <a:avLst/>
                  <a:gdLst>
                    <a:gd name="T0" fmla="*/ 4111 w 8256"/>
                    <a:gd name="T1" fmla="*/ 690 h 13478"/>
                    <a:gd name="T2" fmla="*/ 5947 w 8256"/>
                    <a:gd name="T3" fmla="*/ 153 h 13478"/>
                    <a:gd name="T4" fmla="*/ 8244 w 8256"/>
                    <a:gd name="T5" fmla="*/ 5143 h 13478"/>
                    <a:gd name="T6" fmla="*/ 8256 w 8256"/>
                    <a:gd name="T7" fmla="*/ 5331 h 13478"/>
                    <a:gd name="T8" fmla="*/ 8230 w 8256"/>
                    <a:gd name="T9" fmla="*/ 5517 h 13478"/>
                    <a:gd name="T10" fmla="*/ 8167 w 8256"/>
                    <a:gd name="T11" fmla="*/ 5693 h 13478"/>
                    <a:gd name="T12" fmla="*/ 8073 w 8256"/>
                    <a:gd name="T13" fmla="*/ 5848 h 13478"/>
                    <a:gd name="T14" fmla="*/ 7950 w 8256"/>
                    <a:gd name="T15" fmla="*/ 5973 h 13478"/>
                    <a:gd name="T16" fmla="*/ 7803 w 8256"/>
                    <a:gd name="T17" fmla="*/ 6057 h 13478"/>
                    <a:gd name="T18" fmla="*/ 7636 w 8256"/>
                    <a:gd name="T19" fmla="*/ 6094 h 13478"/>
                    <a:gd name="T20" fmla="*/ 7450 w 8256"/>
                    <a:gd name="T21" fmla="*/ 6072 h 13478"/>
                    <a:gd name="T22" fmla="*/ 7251 w 8256"/>
                    <a:gd name="T23" fmla="*/ 5982 h 13478"/>
                    <a:gd name="T24" fmla="*/ 7040 w 8256"/>
                    <a:gd name="T25" fmla="*/ 5816 h 13478"/>
                    <a:gd name="T26" fmla="*/ 6198 w 8256"/>
                    <a:gd name="T27" fmla="*/ 13011 h 13478"/>
                    <a:gd name="T28" fmla="*/ 6027 w 8256"/>
                    <a:gd name="T29" fmla="*/ 13176 h 13478"/>
                    <a:gd name="T30" fmla="*/ 5852 w 8256"/>
                    <a:gd name="T31" fmla="*/ 13297 h 13478"/>
                    <a:gd name="T32" fmla="*/ 5675 w 8256"/>
                    <a:gd name="T33" fmla="*/ 13379 h 13478"/>
                    <a:gd name="T34" fmla="*/ 5498 w 8256"/>
                    <a:gd name="T35" fmla="*/ 13424 h 13478"/>
                    <a:gd name="T36" fmla="*/ 5324 w 8256"/>
                    <a:gd name="T37" fmla="*/ 13437 h 13478"/>
                    <a:gd name="T38" fmla="*/ 5155 w 8256"/>
                    <a:gd name="T39" fmla="*/ 13418 h 13478"/>
                    <a:gd name="T40" fmla="*/ 4992 w 8256"/>
                    <a:gd name="T41" fmla="*/ 13372 h 13478"/>
                    <a:gd name="T42" fmla="*/ 4837 w 8256"/>
                    <a:gd name="T43" fmla="*/ 13302 h 13478"/>
                    <a:gd name="T44" fmla="*/ 4694 w 8256"/>
                    <a:gd name="T45" fmla="*/ 13210 h 13478"/>
                    <a:gd name="T46" fmla="*/ 4563 w 8256"/>
                    <a:gd name="T47" fmla="*/ 13100 h 13478"/>
                    <a:gd name="T48" fmla="*/ 4465 w 8256"/>
                    <a:gd name="T49" fmla="*/ 7336 h 13478"/>
                    <a:gd name="T50" fmla="*/ 4420 w 8256"/>
                    <a:gd name="T51" fmla="*/ 7257 h 13478"/>
                    <a:gd name="T52" fmla="*/ 4361 w 8256"/>
                    <a:gd name="T53" fmla="*/ 7198 h 13478"/>
                    <a:gd name="T54" fmla="*/ 4293 w 8256"/>
                    <a:gd name="T55" fmla="*/ 7157 h 13478"/>
                    <a:gd name="T56" fmla="*/ 4216 w 8256"/>
                    <a:gd name="T57" fmla="*/ 7131 h 13478"/>
                    <a:gd name="T58" fmla="*/ 4137 w 8256"/>
                    <a:gd name="T59" fmla="*/ 7123 h 13478"/>
                    <a:gd name="T60" fmla="*/ 4057 w 8256"/>
                    <a:gd name="T61" fmla="*/ 7129 h 13478"/>
                    <a:gd name="T62" fmla="*/ 3981 w 8256"/>
                    <a:gd name="T63" fmla="*/ 7150 h 13478"/>
                    <a:gd name="T64" fmla="*/ 3911 w 8256"/>
                    <a:gd name="T65" fmla="*/ 7184 h 13478"/>
                    <a:gd name="T66" fmla="*/ 3852 w 8256"/>
                    <a:gd name="T67" fmla="*/ 7232 h 13478"/>
                    <a:gd name="T68" fmla="*/ 3808 w 8256"/>
                    <a:gd name="T69" fmla="*/ 7291 h 13478"/>
                    <a:gd name="T70" fmla="*/ 3788 w 8256"/>
                    <a:gd name="T71" fmla="*/ 13017 h 13478"/>
                    <a:gd name="T72" fmla="*/ 3551 w 8256"/>
                    <a:gd name="T73" fmla="*/ 13247 h 13478"/>
                    <a:gd name="T74" fmla="*/ 3318 w 8256"/>
                    <a:gd name="T75" fmla="*/ 13392 h 13478"/>
                    <a:gd name="T76" fmla="*/ 3093 w 8256"/>
                    <a:gd name="T77" fmla="*/ 13465 h 13478"/>
                    <a:gd name="T78" fmla="*/ 2879 w 8256"/>
                    <a:gd name="T79" fmla="*/ 13477 h 13478"/>
                    <a:gd name="T80" fmla="*/ 2680 w 8256"/>
                    <a:gd name="T81" fmla="*/ 13444 h 13478"/>
                    <a:gd name="T82" fmla="*/ 2501 w 8256"/>
                    <a:gd name="T83" fmla="*/ 13378 h 13478"/>
                    <a:gd name="T84" fmla="*/ 2345 w 8256"/>
                    <a:gd name="T85" fmla="*/ 13291 h 13478"/>
                    <a:gd name="T86" fmla="*/ 2217 w 8256"/>
                    <a:gd name="T87" fmla="*/ 13199 h 13478"/>
                    <a:gd name="T88" fmla="*/ 2118 w 8256"/>
                    <a:gd name="T89" fmla="*/ 13112 h 13478"/>
                    <a:gd name="T90" fmla="*/ 2056 w 8256"/>
                    <a:gd name="T91" fmla="*/ 13045 h 13478"/>
                    <a:gd name="T92" fmla="*/ 2018 w 8256"/>
                    <a:gd name="T93" fmla="*/ 4156 h 13478"/>
                    <a:gd name="T94" fmla="*/ 1114 w 8256"/>
                    <a:gd name="T95" fmla="*/ 5922 h 13478"/>
                    <a:gd name="T96" fmla="*/ 905 w 8256"/>
                    <a:gd name="T97" fmla="*/ 6032 h 13478"/>
                    <a:gd name="T98" fmla="*/ 715 w 8256"/>
                    <a:gd name="T99" fmla="*/ 6074 h 13478"/>
                    <a:gd name="T100" fmla="*/ 549 w 8256"/>
                    <a:gd name="T101" fmla="*/ 6055 h 13478"/>
                    <a:gd name="T102" fmla="*/ 402 w 8256"/>
                    <a:gd name="T103" fmla="*/ 5987 h 13478"/>
                    <a:gd name="T104" fmla="*/ 278 w 8256"/>
                    <a:gd name="T105" fmla="*/ 5882 h 13478"/>
                    <a:gd name="T106" fmla="*/ 176 w 8256"/>
                    <a:gd name="T107" fmla="*/ 5748 h 13478"/>
                    <a:gd name="T108" fmla="*/ 97 w 8256"/>
                    <a:gd name="T109" fmla="*/ 5595 h 13478"/>
                    <a:gd name="T110" fmla="*/ 41 w 8256"/>
                    <a:gd name="T111" fmla="*/ 5435 h 13478"/>
                    <a:gd name="T112" fmla="*/ 8 w 8256"/>
                    <a:gd name="T113" fmla="*/ 5278 h 13478"/>
                    <a:gd name="T114" fmla="*/ 0 w 8256"/>
                    <a:gd name="T115" fmla="*/ 5134 h 13478"/>
                    <a:gd name="T116" fmla="*/ 2563 w 8256"/>
                    <a:gd name="T117" fmla="*/ 0 h 13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8256" h="13478">
                      <a:moveTo>
                        <a:pt x="2563" y="0"/>
                      </a:moveTo>
                      <a:lnTo>
                        <a:pt x="3622" y="0"/>
                      </a:lnTo>
                      <a:lnTo>
                        <a:pt x="4111" y="690"/>
                      </a:lnTo>
                      <a:lnTo>
                        <a:pt x="4601" y="0"/>
                      </a:lnTo>
                      <a:lnTo>
                        <a:pt x="5671" y="0"/>
                      </a:lnTo>
                      <a:lnTo>
                        <a:pt x="5947" y="153"/>
                      </a:lnTo>
                      <a:lnTo>
                        <a:pt x="6178" y="362"/>
                      </a:lnTo>
                      <a:lnTo>
                        <a:pt x="8231" y="5082"/>
                      </a:lnTo>
                      <a:lnTo>
                        <a:pt x="8244" y="5143"/>
                      </a:lnTo>
                      <a:lnTo>
                        <a:pt x="8253" y="5205"/>
                      </a:lnTo>
                      <a:lnTo>
                        <a:pt x="8256" y="5269"/>
                      </a:lnTo>
                      <a:lnTo>
                        <a:pt x="8256" y="5331"/>
                      </a:lnTo>
                      <a:lnTo>
                        <a:pt x="8252" y="5395"/>
                      </a:lnTo>
                      <a:lnTo>
                        <a:pt x="8243" y="5456"/>
                      </a:lnTo>
                      <a:lnTo>
                        <a:pt x="8230" y="5517"/>
                      </a:lnTo>
                      <a:lnTo>
                        <a:pt x="8213" y="5578"/>
                      </a:lnTo>
                      <a:lnTo>
                        <a:pt x="8192" y="5637"/>
                      </a:lnTo>
                      <a:lnTo>
                        <a:pt x="8167" y="5693"/>
                      </a:lnTo>
                      <a:lnTo>
                        <a:pt x="8139" y="5748"/>
                      </a:lnTo>
                      <a:lnTo>
                        <a:pt x="8107" y="5800"/>
                      </a:lnTo>
                      <a:lnTo>
                        <a:pt x="8073" y="5848"/>
                      </a:lnTo>
                      <a:lnTo>
                        <a:pt x="8036" y="5893"/>
                      </a:lnTo>
                      <a:lnTo>
                        <a:pt x="7994" y="5935"/>
                      </a:lnTo>
                      <a:lnTo>
                        <a:pt x="7950" y="5973"/>
                      </a:lnTo>
                      <a:lnTo>
                        <a:pt x="7904" y="6005"/>
                      </a:lnTo>
                      <a:lnTo>
                        <a:pt x="7855" y="6034"/>
                      </a:lnTo>
                      <a:lnTo>
                        <a:pt x="7803" y="6057"/>
                      </a:lnTo>
                      <a:lnTo>
                        <a:pt x="7750" y="6076"/>
                      </a:lnTo>
                      <a:lnTo>
                        <a:pt x="7693" y="6087"/>
                      </a:lnTo>
                      <a:lnTo>
                        <a:pt x="7636" y="6094"/>
                      </a:lnTo>
                      <a:lnTo>
                        <a:pt x="7576" y="6093"/>
                      </a:lnTo>
                      <a:lnTo>
                        <a:pt x="7513" y="6086"/>
                      </a:lnTo>
                      <a:lnTo>
                        <a:pt x="7450" y="6072"/>
                      </a:lnTo>
                      <a:lnTo>
                        <a:pt x="7385" y="6050"/>
                      </a:lnTo>
                      <a:lnTo>
                        <a:pt x="7318" y="6020"/>
                      </a:lnTo>
                      <a:lnTo>
                        <a:pt x="7251" y="5982"/>
                      </a:lnTo>
                      <a:lnTo>
                        <a:pt x="7181" y="5936"/>
                      </a:lnTo>
                      <a:lnTo>
                        <a:pt x="7112" y="5880"/>
                      </a:lnTo>
                      <a:lnTo>
                        <a:pt x="7040" y="5816"/>
                      </a:lnTo>
                      <a:lnTo>
                        <a:pt x="6969" y="5742"/>
                      </a:lnTo>
                      <a:lnTo>
                        <a:pt x="6178" y="4126"/>
                      </a:lnTo>
                      <a:lnTo>
                        <a:pt x="6198" y="13011"/>
                      </a:lnTo>
                      <a:lnTo>
                        <a:pt x="6141" y="13072"/>
                      </a:lnTo>
                      <a:lnTo>
                        <a:pt x="6084" y="13126"/>
                      </a:lnTo>
                      <a:lnTo>
                        <a:pt x="6027" y="13176"/>
                      </a:lnTo>
                      <a:lnTo>
                        <a:pt x="5969" y="13221"/>
                      </a:lnTo>
                      <a:lnTo>
                        <a:pt x="5910" y="13261"/>
                      </a:lnTo>
                      <a:lnTo>
                        <a:pt x="5852" y="13297"/>
                      </a:lnTo>
                      <a:lnTo>
                        <a:pt x="5793" y="13329"/>
                      </a:lnTo>
                      <a:lnTo>
                        <a:pt x="5734" y="13356"/>
                      </a:lnTo>
                      <a:lnTo>
                        <a:pt x="5675" y="13379"/>
                      </a:lnTo>
                      <a:lnTo>
                        <a:pt x="5616" y="13399"/>
                      </a:lnTo>
                      <a:lnTo>
                        <a:pt x="5557" y="13414"/>
                      </a:lnTo>
                      <a:lnTo>
                        <a:pt x="5498" y="13424"/>
                      </a:lnTo>
                      <a:lnTo>
                        <a:pt x="5441" y="13432"/>
                      </a:lnTo>
                      <a:lnTo>
                        <a:pt x="5382" y="13436"/>
                      </a:lnTo>
                      <a:lnTo>
                        <a:pt x="5324" y="13437"/>
                      </a:lnTo>
                      <a:lnTo>
                        <a:pt x="5267" y="13433"/>
                      </a:lnTo>
                      <a:lnTo>
                        <a:pt x="5211" y="13428"/>
                      </a:lnTo>
                      <a:lnTo>
                        <a:pt x="5155" y="13418"/>
                      </a:lnTo>
                      <a:lnTo>
                        <a:pt x="5100" y="13406"/>
                      </a:lnTo>
                      <a:lnTo>
                        <a:pt x="5045" y="13389"/>
                      </a:lnTo>
                      <a:lnTo>
                        <a:pt x="4992" y="13372"/>
                      </a:lnTo>
                      <a:lnTo>
                        <a:pt x="4939" y="13351"/>
                      </a:lnTo>
                      <a:lnTo>
                        <a:pt x="4888" y="13327"/>
                      </a:lnTo>
                      <a:lnTo>
                        <a:pt x="4837" y="13302"/>
                      </a:lnTo>
                      <a:lnTo>
                        <a:pt x="4787" y="13273"/>
                      </a:lnTo>
                      <a:lnTo>
                        <a:pt x="4740" y="13243"/>
                      </a:lnTo>
                      <a:lnTo>
                        <a:pt x="4694" y="13210"/>
                      </a:lnTo>
                      <a:lnTo>
                        <a:pt x="4649" y="13176"/>
                      </a:lnTo>
                      <a:lnTo>
                        <a:pt x="4605" y="13139"/>
                      </a:lnTo>
                      <a:lnTo>
                        <a:pt x="4563" y="13100"/>
                      </a:lnTo>
                      <a:lnTo>
                        <a:pt x="4523" y="13060"/>
                      </a:lnTo>
                      <a:lnTo>
                        <a:pt x="4483" y="13018"/>
                      </a:lnTo>
                      <a:lnTo>
                        <a:pt x="4465" y="7336"/>
                      </a:lnTo>
                      <a:lnTo>
                        <a:pt x="4452" y="7308"/>
                      </a:lnTo>
                      <a:lnTo>
                        <a:pt x="4437" y="7281"/>
                      </a:lnTo>
                      <a:lnTo>
                        <a:pt x="4420" y="7257"/>
                      </a:lnTo>
                      <a:lnTo>
                        <a:pt x="4403" y="7235"/>
                      </a:lnTo>
                      <a:lnTo>
                        <a:pt x="4383" y="7216"/>
                      </a:lnTo>
                      <a:lnTo>
                        <a:pt x="4361" y="7198"/>
                      </a:lnTo>
                      <a:lnTo>
                        <a:pt x="4339" y="7182"/>
                      </a:lnTo>
                      <a:lnTo>
                        <a:pt x="4316" y="7168"/>
                      </a:lnTo>
                      <a:lnTo>
                        <a:pt x="4293" y="7157"/>
                      </a:lnTo>
                      <a:lnTo>
                        <a:pt x="4267" y="7146"/>
                      </a:lnTo>
                      <a:lnTo>
                        <a:pt x="4242" y="7138"/>
                      </a:lnTo>
                      <a:lnTo>
                        <a:pt x="4216" y="7131"/>
                      </a:lnTo>
                      <a:lnTo>
                        <a:pt x="4190" y="7127"/>
                      </a:lnTo>
                      <a:lnTo>
                        <a:pt x="4163" y="7124"/>
                      </a:lnTo>
                      <a:lnTo>
                        <a:pt x="4137" y="7123"/>
                      </a:lnTo>
                      <a:lnTo>
                        <a:pt x="4110" y="7123"/>
                      </a:lnTo>
                      <a:lnTo>
                        <a:pt x="4083" y="7125"/>
                      </a:lnTo>
                      <a:lnTo>
                        <a:pt x="4057" y="7129"/>
                      </a:lnTo>
                      <a:lnTo>
                        <a:pt x="4031" y="7135"/>
                      </a:lnTo>
                      <a:lnTo>
                        <a:pt x="4006" y="7142"/>
                      </a:lnTo>
                      <a:lnTo>
                        <a:pt x="3981" y="7150"/>
                      </a:lnTo>
                      <a:lnTo>
                        <a:pt x="3956" y="7160"/>
                      </a:lnTo>
                      <a:lnTo>
                        <a:pt x="3933" y="7172"/>
                      </a:lnTo>
                      <a:lnTo>
                        <a:pt x="3911" y="7184"/>
                      </a:lnTo>
                      <a:lnTo>
                        <a:pt x="3890" y="7199"/>
                      </a:lnTo>
                      <a:lnTo>
                        <a:pt x="3871" y="7214"/>
                      </a:lnTo>
                      <a:lnTo>
                        <a:pt x="3852" y="7232"/>
                      </a:lnTo>
                      <a:lnTo>
                        <a:pt x="3836" y="7250"/>
                      </a:lnTo>
                      <a:lnTo>
                        <a:pt x="3821" y="7270"/>
                      </a:lnTo>
                      <a:lnTo>
                        <a:pt x="3808" y="7291"/>
                      </a:lnTo>
                      <a:lnTo>
                        <a:pt x="3797" y="7313"/>
                      </a:lnTo>
                      <a:lnTo>
                        <a:pt x="3788" y="7336"/>
                      </a:lnTo>
                      <a:lnTo>
                        <a:pt x="3788" y="13017"/>
                      </a:lnTo>
                      <a:lnTo>
                        <a:pt x="3708" y="13105"/>
                      </a:lnTo>
                      <a:lnTo>
                        <a:pt x="3629" y="13181"/>
                      </a:lnTo>
                      <a:lnTo>
                        <a:pt x="3551" y="13247"/>
                      </a:lnTo>
                      <a:lnTo>
                        <a:pt x="3473" y="13305"/>
                      </a:lnTo>
                      <a:lnTo>
                        <a:pt x="3395" y="13352"/>
                      </a:lnTo>
                      <a:lnTo>
                        <a:pt x="3318" y="13392"/>
                      </a:lnTo>
                      <a:lnTo>
                        <a:pt x="3242" y="13424"/>
                      </a:lnTo>
                      <a:lnTo>
                        <a:pt x="3167" y="13447"/>
                      </a:lnTo>
                      <a:lnTo>
                        <a:pt x="3093" y="13465"/>
                      </a:lnTo>
                      <a:lnTo>
                        <a:pt x="3020" y="13475"/>
                      </a:lnTo>
                      <a:lnTo>
                        <a:pt x="2948" y="13478"/>
                      </a:lnTo>
                      <a:lnTo>
                        <a:pt x="2879" y="13477"/>
                      </a:lnTo>
                      <a:lnTo>
                        <a:pt x="2811" y="13470"/>
                      </a:lnTo>
                      <a:lnTo>
                        <a:pt x="2745" y="13460"/>
                      </a:lnTo>
                      <a:lnTo>
                        <a:pt x="2680" y="13444"/>
                      </a:lnTo>
                      <a:lnTo>
                        <a:pt x="2618" y="13425"/>
                      </a:lnTo>
                      <a:lnTo>
                        <a:pt x="2559" y="13402"/>
                      </a:lnTo>
                      <a:lnTo>
                        <a:pt x="2501" y="13378"/>
                      </a:lnTo>
                      <a:lnTo>
                        <a:pt x="2447" y="13350"/>
                      </a:lnTo>
                      <a:lnTo>
                        <a:pt x="2395" y="13321"/>
                      </a:lnTo>
                      <a:lnTo>
                        <a:pt x="2345" y="13291"/>
                      </a:lnTo>
                      <a:lnTo>
                        <a:pt x="2299" y="13261"/>
                      </a:lnTo>
                      <a:lnTo>
                        <a:pt x="2256" y="13230"/>
                      </a:lnTo>
                      <a:lnTo>
                        <a:pt x="2217" y="13199"/>
                      </a:lnTo>
                      <a:lnTo>
                        <a:pt x="2180" y="13169"/>
                      </a:lnTo>
                      <a:lnTo>
                        <a:pt x="2147" y="13140"/>
                      </a:lnTo>
                      <a:lnTo>
                        <a:pt x="2118" y="13112"/>
                      </a:lnTo>
                      <a:lnTo>
                        <a:pt x="2094" y="13087"/>
                      </a:lnTo>
                      <a:lnTo>
                        <a:pt x="2073" y="13065"/>
                      </a:lnTo>
                      <a:lnTo>
                        <a:pt x="2056" y="13045"/>
                      </a:lnTo>
                      <a:lnTo>
                        <a:pt x="2044" y="13030"/>
                      </a:lnTo>
                      <a:lnTo>
                        <a:pt x="2036" y="13017"/>
                      </a:lnTo>
                      <a:lnTo>
                        <a:pt x="2018" y="4156"/>
                      </a:lnTo>
                      <a:lnTo>
                        <a:pt x="1264" y="5805"/>
                      </a:lnTo>
                      <a:lnTo>
                        <a:pt x="1188" y="5868"/>
                      </a:lnTo>
                      <a:lnTo>
                        <a:pt x="1114" y="5922"/>
                      </a:lnTo>
                      <a:lnTo>
                        <a:pt x="1041" y="5967"/>
                      </a:lnTo>
                      <a:lnTo>
                        <a:pt x="972" y="6004"/>
                      </a:lnTo>
                      <a:lnTo>
                        <a:pt x="905" y="6032"/>
                      </a:lnTo>
                      <a:lnTo>
                        <a:pt x="839" y="6053"/>
                      </a:lnTo>
                      <a:lnTo>
                        <a:pt x="776" y="6067"/>
                      </a:lnTo>
                      <a:lnTo>
                        <a:pt x="715" y="6074"/>
                      </a:lnTo>
                      <a:lnTo>
                        <a:pt x="657" y="6072"/>
                      </a:lnTo>
                      <a:lnTo>
                        <a:pt x="602" y="6067"/>
                      </a:lnTo>
                      <a:lnTo>
                        <a:pt x="549" y="6055"/>
                      </a:lnTo>
                      <a:lnTo>
                        <a:pt x="497" y="6037"/>
                      </a:lnTo>
                      <a:lnTo>
                        <a:pt x="448" y="6015"/>
                      </a:lnTo>
                      <a:lnTo>
                        <a:pt x="402" y="5987"/>
                      </a:lnTo>
                      <a:lnTo>
                        <a:pt x="358" y="5956"/>
                      </a:lnTo>
                      <a:lnTo>
                        <a:pt x="317" y="5920"/>
                      </a:lnTo>
                      <a:lnTo>
                        <a:pt x="278" y="5882"/>
                      </a:lnTo>
                      <a:lnTo>
                        <a:pt x="241" y="5839"/>
                      </a:lnTo>
                      <a:lnTo>
                        <a:pt x="208" y="5795"/>
                      </a:lnTo>
                      <a:lnTo>
                        <a:pt x="176" y="5748"/>
                      </a:lnTo>
                      <a:lnTo>
                        <a:pt x="148" y="5698"/>
                      </a:lnTo>
                      <a:lnTo>
                        <a:pt x="121" y="5647"/>
                      </a:lnTo>
                      <a:lnTo>
                        <a:pt x="97" y="5595"/>
                      </a:lnTo>
                      <a:lnTo>
                        <a:pt x="76" y="5542"/>
                      </a:lnTo>
                      <a:lnTo>
                        <a:pt x="57" y="5489"/>
                      </a:lnTo>
                      <a:lnTo>
                        <a:pt x="41" y="5435"/>
                      </a:lnTo>
                      <a:lnTo>
                        <a:pt x="27" y="5382"/>
                      </a:lnTo>
                      <a:lnTo>
                        <a:pt x="17" y="5330"/>
                      </a:lnTo>
                      <a:lnTo>
                        <a:pt x="8" y="5278"/>
                      </a:lnTo>
                      <a:lnTo>
                        <a:pt x="3" y="5229"/>
                      </a:lnTo>
                      <a:lnTo>
                        <a:pt x="0" y="5180"/>
                      </a:lnTo>
                      <a:lnTo>
                        <a:pt x="0" y="5134"/>
                      </a:lnTo>
                      <a:lnTo>
                        <a:pt x="2130" y="298"/>
                      </a:lnTo>
                      <a:lnTo>
                        <a:pt x="2322" y="123"/>
                      </a:lnTo>
                      <a:lnTo>
                        <a:pt x="2563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>
                    <a:latin typeface="Museo Sans 300" panose="02000000000000000000" pitchFamily="50" charset="0"/>
                  </a:endParaRPr>
                </a:p>
              </p:txBody>
            </p:sp>
            <p:sp>
              <p:nvSpPr>
                <p:cNvPr id="148" name="Freeform 33"/>
                <p:cNvSpPr>
                  <a:spLocks/>
                </p:cNvSpPr>
                <p:nvPr/>
              </p:nvSpPr>
              <p:spPr bwMode="auto">
                <a:xfrm>
                  <a:off x="4954" y="1258"/>
                  <a:ext cx="743" cy="829"/>
                </a:xfrm>
                <a:custGeom>
                  <a:avLst/>
                  <a:gdLst>
                    <a:gd name="T0" fmla="*/ 2046 w 3713"/>
                    <a:gd name="T1" fmla="*/ 10 h 4144"/>
                    <a:gd name="T2" fmla="*/ 2320 w 3713"/>
                    <a:gd name="T3" fmla="*/ 64 h 4144"/>
                    <a:gd name="T4" fmla="*/ 2579 w 3713"/>
                    <a:gd name="T5" fmla="*/ 163 h 4144"/>
                    <a:gd name="T6" fmla="*/ 2820 w 3713"/>
                    <a:gd name="T7" fmla="*/ 299 h 4144"/>
                    <a:gd name="T8" fmla="*/ 3038 w 3713"/>
                    <a:gd name="T9" fmla="*/ 472 h 4144"/>
                    <a:gd name="T10" fmla="*/ 3231 w 3713"/>
                    <a:gd name="T11" fmla="*/ 678 h 4144"/>
                    <a:gd name="T12" fmla="*/ 3396 w 3713"/>
                    <a:gd name="T13" fmla="*/ 913 h 4144"/>
                    <a:gd name="T14" fmla="*/ 3530 w 3713"/>
                    <a:gd name="T15" fmla="*/ 1173 h 4144"/>
                    <a:gd name="T16" fmla="*/ 3630 w 3713"/>
                    <a:gd name="T17" fmla="*/ 1455 h 4144"/>
                    <a:gd name="T18" fmla="*/ 3692 w 3713"/>
                    <a:gd name="T19" fmla="*/ 1757 h 4144"/>
                    <a:gd name="T20" fmla="*/ 3713 w 3713"/>
                    <a:gd name="T21" fmla="*/ 2071 h 4144"/>
                    <a:gd name="T22" fmla="*/ 3692 w 3713"/>
                    <a:gd name="T23" fmla="*/ 2387 h 4144"/>
                    <a:gd name="T24" fmla="*/ 3630 w 3713"/>
                    <a:gd name="T25" fmla="*/ 2687 h 4144"/>
                    <a:gd name="T26" fmla="*/ 3530 w 3713"/>
                    <a:gd name="T27" fmla="*/ 2970 h 4144"/>
                    <a:gd name="T28" fmla="*/ 3396 w 3713"/>
                    <a:gd name="T29" fmla="*/ 3230 h 4144"/>
                    <a:gd name="T30" fmla="*/ 3231 w 3713"/>
                    <a:gd name="T31" fmla="*/ 3465 h 4144"/>
                    <a:gd name="T32" fmla="*/ 3038 w 3713"/>
                    <a:gd name="T33" fmla="*/ 3671 h 4144"/>
                    <a:gd name="T34" fmla="*/ 2820 w 3713"/>
                    <a:gd name="T35" fmla="*/ 3844 h 4144"/>
                    <a:gd name="T36" fmla="*/ 2579 w 3713"/>
                    <a:gd name="T37" fmla="*/ 3981 h 4144"/>
                    <a:gd name="T38" fmla="*/ 2320 w 3713"/>
                    <a:gd name="T39" fmla="*/ 4079 h 4144"/>
                    <a:gd name="T40" fmla="*/ 2046 w 3713"/>
                    <a:gd name="T41" fmla="*/ 4133 h 4144"/>
                    <a:gd name="T42" fmla="*/ 1761 w 3713"/>
                    <a:gd name="T43" fmla="*/ 4141 h 4144"/>
                    <a:gd name="T44" fmla="*/ 1482 w 3713"/>
                    <a:gd name="T45" fmla="*/ 4102 h 4144"/>
                    <a:gd name="T46" fmla="*/ 1219 w 3713"/>
                    <a:gd name="T47" fmla="*/ 4018 h 4144"/>
                    <a:gd name="T48" fmla="*/ 972 w 3713"/>
                    <a:gd name="T49" fmla="*/ 3894 h 4144"/>
                    <a:gd name="T50" fmla="*/ 746 w 3713"/>
                    <a:gd name="T51" fmla="*/ 3732 h 4144"/>
                    <a:gd name="T52" fmla="*/ 543 w 3713"/>
                    <a:gd name="T53" fmla="*/ 3537 h 4144"/>
                    <a:gd name="T54" fmla="*/ 369 w 3713"/>
                    <a:gd name="T55" fmla="*/ 3311 h 4144"/>
                    <a:gd name="T56" fmla="*/ 224 w 3713"/>
                    <a:gd name="T57" fmla="*/ 3059 h 4144"/>
                    <a:gd name="T58" fmla="*/ 112 w 3713"/>
                    <a:gd name="T59" fmla="*/ 2784 h 4144"/>
                    <a:gd name="T60" fmla="*/ 38 w 3713"/>
                    <a:gd name="T61" fmla="*/ 2489 h 4144"/>
                    <a:gd name="T62" fmla="*/ 2 w 3713"/>
                    <a:gd name="T63" fmla="*/ 2179 h 4144"/>
                    <a:gd name="T64" fmla="*/ 9 w 3713"/>
                    <a:gd name="T65" fmla="*/ 1859 h 4144"/>
                    <a:gd name="T66" fmla="*/ 58 w 3713"/>
                    <a:gd name="T67" fmla="*/ 1554 h 4144"/>
                    <a:gd name="T68" fmla="*/ 146 w 3713"/>
                    <a:gd name="T69" fmla="*/ 1265 h 4144"/>
                    <a:gd name="T70" fmla="*/ 268 w 3713"/>
                    <a:gd name="T71" fmla="*/ 997 h 4144"/>
                    <a:gd name="T72" fmla="*/ 424 w 3713"/>
                    <a:gd name="T73" fmla="*/ 753 h 4144"/>
                    <a:gd name="T74" fmla="*/ 608 w 3713"/>
                    <a:gd name="T75" fmla="*/ 538 h 4144"/>
                    <a:gd name="T76" fmla="*/ 819 w 3713"/>
                    <a:gd name="T77" fmla="*/ 353 h 4144"/>
                    <a:gd name="T78" fmla="*/ 1052 w 3713"/>
                    <a:gd name="T79" fmla="*/ 204 h 4144"/>
                    <a:gd name="T80" fmla="*/ 1305 w 3713"/>
                    <a:gd name="T81" fmla="*/ 92 h 4144"/>
                    <a:gd name="T82" fmla="*/ 1575 w 3713"/>
                    <a:gd name="T83" fmla="*/ 23 h 4144"/>
                    <a:gd name="T84" fmla="*/ 1857 w 3713"/>
                    <a:gd name="T85" fmla="*/ 0 h 4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713" h="4144">
                      <a:moveTo>
                        <a:pt x="1857" y="0"/>
                      </a:moveTo>
                      <a:lnTo>
                        <a:pt x="1953" y="2"/>
                      </a:lnTo>
                      <a:lnTo>
                        <a:pt x="2046" y="10"/>
                      </a:lnTo>
                      <a:lnTo>
                        <a:pt x="2140" y="23"/>
                      </a:lnTo>
                      <a:lnTo>
                        <a:pt x="2231" y="41"/>
                      </a:lnTo>
                      <a:lnTo>
                        <a:pt x="2320" y="64"/>
                      </a:lnTo>
                      <a:lnTo>
                        <a:pt x="2409" y="92"/>
                      </a:lnTo>
                      <a:lnTo>
                        <a:pt x="2495" y="126"/>
                      </a:lnTo>
                      <a:lnTo>
                        <a:pt x="2579" y="163"/>
                      </a:lnTo>
                      <a:lnTo>
                        <a:pt x="2661" y="204"/>
                      </a:lnTo>
                      <a:lnTo>
                        <a:pt x="2742" y="249"/>
                      </a:lnTo>
                      <a:lnTo>
                        <a:pt x="2820" y="299"/>
                      </a:lnTo>
                      <a:lnTo>
                        <a:pt x="2895" y="353"/>
                      </a:lnTo>
                      <a:lnTo>
                        <a:pt x="2967" y="411"/>
                      </a:lnTo>
                      <a:lnTo>
                        <a:pt x="3038" y="472"/>
                      </a:lnTo>
                      <a:lnTo>
                        <a:pt x="3105" y="538"/>
                      </a:lnTo>
                      <a:lnTo>
                        <a:pt x="3170" y="606"/>
                      </a:lnTo>
                      <a:lnTo>
                        <a:pt x="3231" y="678"/>
                      </a:lnTo>
                      <a:lnTo>
                        <a:pt x="3289" y="753"/>
                      </a:lnTo>
                      <a:lnTo>
                        <a:pt x="3344" y="832"/>
                      </a:lnTo>
                      <a:lnTo>
                        <a:pt x="3396" y="913"/>
                      </a:lnTo>
                      <a:lnTo>
                        <a:pt x="3445" y="997"/>
                      </a:lnTo>
                      <a:lnTo>
                        <a:pt x="3489" y="1084"/>
                      </a:lnTo>
                      <a:lnTo>
                        <a:pt x="3530" y="1173"/>
                      </a:lnTo>
                      <a:lnTo>
                        <a:pt x="3567" y="1265"/>
                      </a:lnTo>
                      <a:lnTo>
                        <a:pt x="3601" y="1359"/>
                      </a:lnTo>
                      <a:lnTo>
                        <a:pt x="3630" y="1455"/>
                      </a:lnTo>
                      <a:lnTo>
                        <a:pt x="3655" y="1554"/>
                      </a:lnTo>
                      <a:lnTo>
                        <a:pt x="3676" y="1654"/>
                      </a:lnTo>
                      <a:lnTo>
                        <a:pt x="3692" y="1757"/>
                      </a:lnTo>
                      <a:lnTo>
                        <a:pt x="3704" y="1859"/>
                      </a:lnTo>
                      <a:lnTo>
                        <a:pt x="3711" y="1965"/>
                      </a:lnTo>
                      <a:lnTo>
                        <a:pt x="3713" y="2071"/>
                      </a:lnTo>
                      <a:lnTo>
                        <a:pt x="3711" y="2179"/>
                      </a:lnTo>
                      <a:lnTo>
                        <a:pt x="3704" y="2284"/>
                      </a:lnTo>
                      <a:lnTo>
                        <a:pt x="3692" y="2387"/>
                      </a:lnTo>
                      <a:lnTo>
                        <a:pt x="3676" y="2489"/>
                      </a:lnTo>
                      <a:lnTo>
                        <a:pt x="3655" y="2589"/>
                      </a:lnTo>
                      <a:lnTo>
                        <a:pt x="3630" y="2687"/>
                      </a:lnTo>
                      <a:lnTo>
                        <a:pt x="3601" y="2784"/>
                      </a:lnTo>
                      <a:lnTo>
                        <a:pt x="3567" y="2878"/>
                      </a:lnTo>
                      <a:lnTo>
                        <a:pt x="3530" y="2970"/>
                      </a:lnTo>
                      <a:lnTo>
                        <a:pt x="3489" y="3059"/>
                      </a:lnTo>
                      <a:lnTo>
                        <a:pt x="3445" y="3146"/>
                      </a:lnTo>
                      <a:lnTo>
                        <a:pt x="3396" y="3230"/>
                      </a:lnTo>
                      <a:lnTo>
                        <a:pt x="3344" y="3311"/>
                      </a:lnTo>
                      <a:lnTo>
                        <a:pt x="3289" y="3390"/>
                      </a:lnTo>
                      <a:lnTo>
                        <a:pt x="3231" y="3465"/>
                      </a:lnTo>
                      <a:lnTo>
                        <a:pt x="3170" y="3537"/>
                      </a:lnTo>
                      <a:lnTo>
                        <a:pt x="3105" y="3605"/>
                      </a:lnTo>
                      <a:lnTo>
                        <a:pt x="3038" y="3671"/>
                      </a:lnTo>
                      <a:lnTo>
                        <a:pt x="2967" y="3732"/>
                      </a:lnTo>
                      <a:lnTo>
                        <a:pt x="2895" y="3790"/>
                      </a:lnTo>
                      <a:lnTo>
                        <a:pt x="2820" y="3844"/>
                      </a:lnTo>
                      <a:lnTo>
                        <a:pt x="2742" y="3894"/>
                      </a:lnTo>
                      <a:lnTo>
                        <a:pt x="2661" y="3939"/>
                      </a:lnTo>
                      <a:lnTo>
                        <a:pt x="2579" y="3981"/>
                      </a:lnTo>
                      <a:lnTo>
                        <a:pt x="2495" y="4018"/>
                      </a:lnTo>
                      <a:lnTo>
                        <a:pt x="2409" y="4051"/>
                      </a:lnTo>
                      <a:lnTo>
                        <a:pt x="2320" y="4079"/>
                      </a:lnTo>
                      <a:lnTo>
                        <a:pt x="2231" y="4102"/>
                      </a:lnTo>
                      <a:lnTo>
                        <a:pt x="2140" y="4119"/>
                      </a:lnTo>
                      <a:lnTo>
                        <a:pt x="2046" y="4133"/>
                      </a:lnTo>
                      <a:lnTo>
                        <a:pt x="1953" y="4141"/>
                      </a:lnTo>
                      <a:lnTo>
                        <a:pt x="1857" y="4144"/>
                      </a:lnTo>
                      <a:lnTo>
                        <a:pt x="1761" y="4141"/>
                      </a:lnTo>
                      <a:lnTo>
                        <a:pt x="1667" y="4133"/>
                      </a:lnTo>
                      <a:lnTo>
                        <a:pt x="1575" y="4119"/>
                      </a:lnTo>
                      <a:lnTo>
                        <a:pt x="1482" y="4102"/>
                      </a:lnTo>
                      <a:lnTo>
                        <a:pt x="1393" y="4079"/>
                      </a:lnTo>
                      <a:lnTo>
                        <a:pt x="1305" y="4051"/>
                      </a:lnTo>
                      <a:lnTo>
                        <a:pt x="1219" y="4018"/>
                      </a:lnTo>
                      <a:lnTo>
                        <a:pt x="1134" y="3981"/>
                      </a:lnTo>
                      <a:lnTo>
                        <a:pt x="1052" y="3939"/>
                      </a:lnTo>
                      <a:lnTo>
                        <a:pt x="972" y="3894"/>
                      </a:lnTo>
                      <a:lnTo>
                        <a:pt x="894" y="3844"/>
                      </a:lnTo>
                      <a:lnTo>
                        <a:pt x="819" y="3790"/>
                      </a:lnTo>
                      <a:lnTo>
                        <a:pt x="746" y="3732"/>
                      </a:lnTo>
                      <a:lnTo>
                        <a:pt x="675" y="3671"/>
                      </a:lnTo>
                      <a:lnTo>
                        <a:pt x="608" y="3605"/>
                      </a:lnTo>
                      <a:lnTo>
                        <a:pt x="543" y="3537"/>
                      </a:lnTo>
                      <a:lnTo>
                        <a:pt x="482" y="3465"/>
                      </a:lnTo>
                      <a:lnTo>
                        <a:pt x="424" y="3390"/>
                      </a:lnTo>
                      <a:lnTo>
                        <a:pt x="369" y="3311"/>
                      </a:lnTo>
                      <a:lnTo>
                        <a:pt x="317" y="3230"/>
                      </a:lnTo>
                      <a:lnTo>
                        <a:pt x="268" y="3146"/>
                      </a:lnTo>
                      <a:lnTo>
                        <a:pt x="224" y="3059"/>
                      </a:lnTo>
                      <a:lnTo>
                        <a:pt x="183" y="2970"/>
                      </a:lnTo>
                      <a:lnTo>
                        <a:pt x="146" y="2878"/>
                      </a:lnTo>
                      <a:lnTo>
                        <a:pt x="112" y="2784"/>
                      </a:lnTo>
                      <a:lnTo>
                        <a:pt x="83" y="2687"/>
                      </a:lnTo>
                      <a:lnTo>
                        <a:pt x="58" y="2589"/>
                      </a:lnTo>
                      <a:lnTo>
                        <a:pt x="38" y="2489"/>
                      </a:lnTo>
                      <a:lnTo>
                        <a:pt x="21" y="2387"/>
                      </a:lnTo>
                      <a:lnTo>
                        <a:pt x="9" y="2284"/>
                      </a:lnTo>
                      <a:lnTo>
                        <a:pt x="2" y="2179"/>
                      </a:lnTo>
                      <a:lnTo>
                        <a:pt x="0" y="2071"/>
                      </a:lnTo>
                      <a:lnTo>
                        <a:pt x="2" y="1965"/>
                      </a:lnTo>
                      <a:lnTo>
                        <a:pt x="9" y="1859"/>
                      </a:lnTo>
                      <a:lnTo>
                        <a:pt x="21" y="1757"/>
                      </a:lnTo>
                      <a:lnTo>
                        <a:pt x="38" y="1654"/>
                      </a:lnTo>
                      <a:lnTo>
                        <a:pt x="58" y="1554"/>
                      </a:lnTo>
                      <a:lnTo>
                        <a:pt x="83" y="1455"/>
                      </a:lnTo>
                      <a:lnTo>
                        <a:pt x="112" y="1359"/>
                      </a:lnTo>
                      <a:lnTo>
                        <a:pt x="146" y="1265"/>
                      </a:lnTo>
                      <a:lnTo>
                        <a:pt x="183" y="1173"/>
                      </a:lnTo>
                      <a:lnTo>
                        <a:pt x="224" y="1084"/>
                      </a:lnTo>
                      <a:lnTo>
                        <a:pt x="268" y="997"/>
                      </a:lnTo>
                      <a:lnTo>
                        <a:pt x="317" y="913"/>
                      </a:lnTo>
                      <a:lnTo>
                        <a:pt x="369" y="832"/>
                      </a:lnTo>
                      <a:lnTo>
                        <a:pt x="424" y="753"/>
                      </a:lnTo>
                      <a:lnTo>
                        <a:pt x="482" y="678"/>
                      </a:lnTo>
                      <a:lnTo>
                        <a:pt x="543" y="606"/>
                      </a:lnTo>
                      <a:lnTo>
                        <a:pt x="608" y="538"/>
                      </a:lnTo>
                      <a:lnTo>
                        <a:pt x="675" y="472"/>
                      </a:lnTo>
                      <a:lnTo>
                        <a:pt x="746" y="411"/>
                      </a:lnTo>
                      <a:lnTo>
                        <a:pt x="819" y="353"/>
                      </a:lnTo>
                      <a:lnTo>
                        <a:pt x="894" y="299"/>
                      </a:lnTo>
                      <a:lnTo>
                        <a:pt x="972" y="249"/>
                      </a:lnTo>
                      <a:lnTo>
                        <a:pt x="1052" y="204"/>
                      </a:lnTo>
                      <a:lnTo>
                        <a:pt x="1134" y="163"/>
                      </a:lnTo>
                      <a:lnTo>
                        <a:pt x="1219" y="126"/>
                      </a:lnTo>
                      <a:lnTo>
                        <a:pt x="1305" y="92"/>
                      </a:lnTo>
                      <a:lnTo>
                        <a:pt x="1393" y="64"/>
                      </a:lnTo>
                      <a:lnTo>
                        <a:pt x="1482" y="41"/>
                      </a:lnTo>
                      <a:lnTo>
                        <a:pt x="1575" y="23"/>
                      </a:lnTo>
                      <a:lnTo>
                        <a:pt x="1667" y="10"/>
                      </a:lnTo>
                      <a:lnTo>
                        <a:pt x="1761" y="2"/>
                      </a:lnTo>
                      <a:lnTo>
                        <a:pt x="1857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>
                    <a:latin typeface="Museo Sans 300" panose="02000000000000000000" pitchFamily="50" charset="0"/>
                  </a:endParaRPr>
                </a:p>
              </p:txBody>
            </p:sp>
          </p:grpSp>
          <p:sp>
            <p:nvSpPr>
              <p:cNvPr id="141" name="Rectangle 46"/>
              <p:cNvSpPr/>
              <p:nvPr/>
            </p:nvSpPr>
            <p:spPr>
              <a:xfrm>
                <a:off x="8317473" y="5482423"/>
                <a:ext cx="1074602" cy="9079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2000" b="1" dirty="0" smtClean="0">
                    <a:latin typeface="Museo Sans 300" panose="02000000000000000000" pitchFamily="50" charset="0"/>
                  </a:rPr>
                  <a:t>3,544</a:t>
                </a:r>
                <a:r>
                  <a:rPr lang="ms-MY" sz="1300" b="1" dirty="0" smtClean="0">
                    <a:latin typeface="Museo Sans 300" panose="02000000000000000000" pitchFamily="50" charset="0"/>
                  </a:rPr>
                  <a:t> </a:t>
                </a:r>
                <a:r>
                  <a:rPr lang="ms-MY" sz="1100" dirty="0">
                    <a:latin typeface="Museo Sans 300" panose="02000000000000000000" pitchFamily="50" charset="0"/>
                  </a:rPr>
                  <a:t>niños y adolescentes hombres</a:t>
                </a:r>
              </a:p>
            </p:txBody>
          </p:sp>
          <p:sp>
            <p:nvSpPr>
              <p:cNvPr id="142" name="Rectangle 45"/>
              <p:cNvSpPr/>
              <p:nvPr/>
            </p:nvSpPr>
            <p:spPr>
              <a:xfrm>
                <a:off x="7405295" y="6197673"/>
                <a:ext cx="2138904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303846"/>
                    </a:solidFill>
                    <a:latin typeface="Museo Sans 300" panose="02000000000000000000" pitchFamily="50" charset="0"/>
                  </a:rPr>
                  <a:t>31.43%</a:t>
                </a:r>
                <a:endParaRPr lang="ms-MY" sz="3500" b="1" dirty="0">
                  <a:solidFill>
                    <a:srgbClr val="303846"/>
                  </a:solidFill>
                  <a:latin typeface="Museo Sans 300" panose="02000000000000000000" pitchFamily="50" charset="0"/>
                </a:endParaRPr>
              </a:p>
            </p:txBody>
          </p:sp>
          <p:sp>
            <p:nvSpPr>
              <p:cNvPr id="143" name="Rectangle 45"/>
              <p:cNvSpPr/>
              <p:nvPr/>
            </p:nvSpPr>
            <p:spPr>
              <a:xfrm>
                <a:off x="9452818" y="6197673"/>
                <a:ext cx="2138904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242C58"/>
                    </a:solidFill>
                    <a:latin typeface="Museo Sans 300" panose="02000000000000000000" pitchFamily="50" charset="0"/>
                  </a:rPr>
                  <a:t>5.65%</a:t>
                </a:r>
                <a:endParaRPr lang="ms-MY" sz="3500" b="1" dirty="0">
                  <a:solidFill>
                    <a:srgbClr val="242C58"/>
                  </a:solidFill>
                  <a:latin typeface="Museo Sans 300" panose="02000000000000000000" pitchFamily="50" charset="0"/>
                </a:endParaRPr>
              </a:p>
            </p:txBody>
          </p:sp>
          <p:sp>
            <p:nvSpPr>
              <p:cNvPr id="144" name="Rectangle 46"/>
              <p:cNvSpPr/>
              <p:nvPr/>
            </p:nvSpPr>
            <p:spPr>
              <a:xfrm>
                <a:off x="9982019" y="5494773"/>
                <a:ext cx="1074602" cy="738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2000" b="1" dirty="0" smtClean="0">
                    <a:latin typeface="Museo Sans 300" panose="02000000000000000000" pitchFamily="50" charset="0"/>
                  </a:rPr>
                  <a:t>637</a:t>
                </a:r>
                <a:endParaRPr lang="ms-MY" sz="1300" b="1" dirty="0">
                  <a:latin typeface="Museo Sans 300" panose="02000000000000000000" pitchFamily="50" charset="0"/>
                </a:endParaRPr>
              </a:p>
              <a:p>
                <a:r>
                  <a:rPr lang="ms-MY" sz="1100" dirty="0">
                    <a:latin typeface="Museo Sans 300" panose="02000000000000000000" pitchFamily="50" charset="0"/>
                  </a:rPr>
                  <a:t>se desconoce sexo y edad</a:t>
                </a:r>
              </a:p>
            </p:txBody>
          </p:sp>
          <p:sp>
            <p:nvSpPr>
              <p:cNvPr id="146" name="Parallelogram 8"/>
              <p:cNvSpPr/>
              <p:nvPr/>
            </p:nvSpPr>
            <p:spPr>
              <a:xfrm>
                <a:off x="9509237" y="5520454"/>
                <a:ext cx="104403" cy="1160535"/>
              </a:xfrm>
              <a:prstGeom prst="parallelogram">
                <a:avLst>
                  <a:gd name="adj" fmla="val 0"/>
                </a:avLst>
              </a:prstGeom>
              <a:solidFill>
                <a:schemeClr val="bg1">
                  <a:lumMod val="65000"/>
                  <a:alpha val="2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Museo Sans 300" panose="02000000000000000000" pitchFamily="50" charset="0"/>
                </a:endParaRPr>
              </a:p>
            </p:txBody>
          </p:sp>
          <p:sp>
            <p:nvSpPr>
              <p:cNvPr id="164" name="Parallelogram 8"/>
              <p:cNvSpPr/>
              <p:nvPr/>
            </p:nvSpPr>
            <p:spPr>
              <a:xfrm>
                <a:off x="7313786" y="5500753"/>
                <a:ext cx="104403" cy="1160535"/>
              </a:xfrm>
              <a:prstGeom prst="parallelogram">
                <a:avLst>
                  <a:gd name="adj" fmla="val 0"/>
                </a:avLst>
              </a:prstGeom>
              <a:solidFill>
                <a:schemeClr val="bg1">
                  <a:lumMod val="65000"/>
                  <a:alpha val="2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Museo Sans 300" panose="02000000000000000000" pitchFamily="50" charset="0"/>
                </a:endParaRPr>
              </a:p>
            </p:txBody>
          </p:sp>
        </p:grpSp>
        <p:sp>
          <p:nvSpPr>
            <p:cNvPr id="168" name="35 CuadroTexto"/>
            <p:cNvSpPr txBox="1"/>
            <p:nvPr/>
          </p:nvSpPr>
          <p:spPr>
            <a:xfrm>
              <a:off x="5365027" y="5061833"/>
              <a:ext cx="63938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ES_tradnl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  <a:ea typeface="+mj-ea"/>
                  <a:cs typeface="+mj-cs"/>
                </a:rPr>
                <a:t>Presuntas </a:t>
              </a:r>
              <a:r>
                <a:rPr lang="es-ES_tradnl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  <a:ea typeface="+mj-ea"/>
                  <a:cs typeface="+mj-cs"/>
                </a:rPr>
                <a:t>víctimas de </a:t>
              </a:r>
              <a:r>
                <a:rPr lang="es-ES_tradnl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  <a:ea typeface="+mj-ea"/>
                  <a:cs typeface="+mj-cs"/>
                </a:rPr>
                <a:t>amenazas o vulneración</a:t>
              </a:r>
              <a:endPara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  <a:ea typeface="+mj-ea"/>
                <a:cs typeface="+mj-cs"/>
              </a:endParaRPr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691" y="-2925"/>
            <a:ext cx="2168606" cy="998281"/>
          </a:xfrm>
          <a:prstGeom prst="rect">
            <a:avLst/>
          </a:prstGeom>
        </p:spPr>
      </p:pic>
      <p:sp>
        <p:nvSpPr>
          <p:cNvPr id="145" name="矩形 39"/>
          <p:cNvSpPr/>
          <p:nvPr/>
        </p:nvSpPr>
        <p:spPr>
          <a:xfrm rot="16200000">
            <a:off x="10769632" y="7598911"/>
            <a:ext cx="2454010" cy="338528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6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703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1160852" y="7389644"/>
            <a:ext cx="1011337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latin typeface="Museo Sans 300" panose="02000000000000000000" pitchFamily="50" charset="0"/>
              </a:rPr>
              <a:t>De enero a </a:t>
            </a:r>
            <a:r>
              <a:rPr lang="es-ES" sz="1600" dirty="0" smtClean="0">
                <a:latin typeface="Museo Sans 300" panose="02000000000000000000" pitchFamily="50" charset="0"/>
              </a:rPr>
              <a:t>diciembre 2020, </a:t>
            </a:r>
            <a:r>
              <a:rPr lang="es-ES" sz="1600" dirty="0">
                <a:latin typeface="Museo Sans 300" panose="02000000000000000000" pitchFamily="50" charset="0"/>
              </a:rPr>
              <a:t>las Juntas de Protección recibieron </a:t>
            </a:r>
            <a:r>
              <a:rPr lang="es-ES" sz="1600" dirty="0" smtClean="0">
                <a:latin typeface="Museo Sans 300" panose="02000000000000000000" pitchFamily="50" charset="0"/>
              </a:rPr>
              <a:t>9,416 casos </a:t>
            </a:r>
            <a:r>
              <a:rPr lang="es-ES" sz="1600" dirty="0">
                <a:latin typeface="Museo Sans 300" panose="02000000000000000000" pitchFamily="50" charset="0"/>
              </a:rPr>
              <a:t>por presunta amenaza o vulneración a derechos de niñas, niños y adolescentes. Las Juntas </a:t>
            </a:r>
            <a:r>
              <a:rPr lang="es-ES" sz="1600" dirty="0" smtClean="0">
                <a:latin typeface="Museo Sans 300" panose="02000000000000000000" pitchFamily="50" charset="0"/>
              </a:rPr>
              <a:t>de San Miguel, La Libertad y Sonsonate reportan </a:t>
            </a:r>
            <a:r>
              <a:rPr lang="es-ES" sz="1600" dirty="0">
                <a:latin typeface="Museo Sans 300" panose="02000000000000000000" pitchFamily="50" charset="0"/>
              </a:rPr>
              <a:t>la mayor cantidad</a:t>
            </a:r>
            <a:r>
              <a:rPr lang="es-ES" sz="1600" dirty="0" smtClean="0">
                <a:latin typeface="Museo Sans 300" panose="02000000000000000000" pitchFamily="50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cap="small" dirty="0" smtClean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Museo Sans 300" panose="02000000000000000000" pitchFamily="50" charset="0"/>
              <a:cs typeface="Arial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270755" y="824621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1</a:t>
            </a:r>
            <a:endParaRPr lang="es-SV" sz="1600" b="1" dirty="0">
              <a:latin typeface="Museo Sans 300" panose="02000000000000000000" pitchFamily="50" charset="0"/>
            </a:endParaRPr>
          </a:p>
        </p:txBody>
      </p:sp>
      <p:graphicFrame>
        <p:nvGraphicFramePr>
          <p:cNvPr id="35" name="34 Gráfico"/>
          <p:cNvGraphicFramePr/>
          <p:nvPr>
            <p:extLst>
              <p:ext uri="{D42A27DB-BD31-4B8C-83A1-F6EECF244321}">
                <p14:modId xmlns:p14="http://schemas.microsoft.com/office/powerpoint/2010/main" val="2626286030"/>
              </p:ext>
            </p:extLst>
          </p:nvPr>
        </p:nvGraphicFramePr>
        <p:xfrm>
          <a:off x="621215" y="1830933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ángulo 1"/>
          <p:cNvSpPr/>
          <p:nvPr/>
        </p:nvSpPr>
        <p:spPr>
          <a:xfrm>
            <a:off x="1" y="6758103"/>
            <a:ext cx="8321898" cy="430887"/>
          </a:xfrm>
          <a:prstGeom prst="rect">
            <a:avLst/>
          </a:prstGeom>
          <a:solidFill>
            <a:srgbClr val="3C3C3B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    Total 9,416 casos </a:t>
            </a: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recibidos en Juntas de Protección </a:t>
            </a:r>
          </a:p>
        </p:txBody>
      </p:sp>
      <p:grpSp>
        <p:nvGrpSpPr>
          <p:cNvPr id="20" name="Grupo 158"/>
          <p:cNvGrpSpPr/>
          <p:nvPr/>
        </p:nvGrpSpPr>
        <p:grpSpPr>
          <a:xfrm>
            <a:off x="2667554" y="139650"/>
            <a:ext cx="6900912" cy="1110061"/>
            <a:chOff x="881450" y="260172"/>
            <a:chExt cx="6900911" cy="1110061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1063186" y="260172"/>
              <a:ext cx="2367337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Museo Sans 300" panose="02000000000000000000" pitchFamily="50" charset="0"/>
                </a:rPr>
                <a:t>Casos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3" name="Subtitle 4"/>
            <p:cNvSpPr txBox="1">
              <a:spLocks/>
            </p:cNvSpPr>
            <p:nvPr/>
          </p:nvSpPr>
          <p:spPr>
            <a:xfrm>
              <a:off x="2884441" y="616146"/>
              <a:ext cx="4897920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Museo Sans 300" panose="02000000000000000000" pitchFamily="50" charset="0"/>
                </a:rPr>
                <a:t>Juntas de Protección</a:t>
              </a:r>
            </a:p>
          </p:txBody>
        </p:sp>
        <p:sp>
          <p:nvSpPr>
            <p:cNvPr id="24" name="Subtitle 4"/>
            <p:cNvSpPr txBox="1">
              <a:spLocks/>
            </p:cNvSpPr>
            <p:nvPr/>
          </p:nvSpPr>
          <p:spPr>
            <a:xfrm>
              <a:off x="29245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</a:rPr>
                <a:t>r</a:t>
              </a:r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</a:rPr>
                <a:t>ecibidos en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34" name="Round Same Side Corner Rectangle 42"/>
            <p:cNvSpPr/>
            <p:nvPr/>
          </p:nvSpPr>
          <p:spPr>
            <a:xfrm rot="5400000" flipH="1">
              <a:off x="1537787" y="274509"/>
              <a:ext cx="90343" cy="140301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B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pic>
        <p:nvPicPr>
          <p:cNvPr id="27" name="Imagen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  <p:grpSp>
        <p:nvGrpSpPr>
          <p:cNvPr id="28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9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31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32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sp>
        <p:nvSpPr>
          <p:cNvPr id="3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47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65"/>
          <p:cNvSpPr txBox="1"/>
          <p:nvPr/>
        </p:nvSpPr>
        <p:spPr>
          <a:xfrm>
            <a:off x="6881738" y="1545146"/>
            <a:ext cx="22273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68859A"/>
                </a:solidFill>
                <a:latin typeface="Museo Sans 300" panose="02000000000000000000" pitchFamily="50" charset="0"/>
              </a:rPr>
              <a:t>8,402</a:t>
            </a:r>
            <a:r>
              <a:rPr lang="en-US" b="1" dirty="0" smtClean="0">
                <a:solidFill>
                  <a:srgbClr val="68859A"/>
                </a:solidFill>
                <a:latin typeface="Museo Sans 300" panose="02000000000000000000" pitchFamily="50" charset="0"/>
              </a:rPr>
              <a:t> </a:t>
            </a:r>
            <a:r>
              <a:rPr lang="en-US" b="1" dirty="0" err="1" smtClean="0">
                <a:solidFill>
                  <a:srgbClr val="68859A"/>
                </a:solidFill>
                <a:latin typeface="Museo Sans 300" panose="02000000000000000000" pitchFamily="50" charset="0"/>
              </a:rPr>
              <a:t>avisos</a:t>
            </a:r>
            <a:endParaRPr lang="es-ES" b="1" dirty="0">
              <a:solidFill>
                <a:srgbClr val="68859A"/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Rectangle 66"/>
          <p:cNvSpPr/>
          <p:nvPr/>
        </p:nvSpPr>
        <p:spPr>
          <a:xfrm>
            <a:off x="6917398" y="1992612"/>
            <a:ext cx="39762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Museo Sans 300" panose="02000000000000000000" pitchFamily="50" charset="0"/>
              </a:rPr>
              <a:t>Constituye el acto de informar o de poner en conocimiento </a:t>
            </a:r>
            <a:r>
              <a:rPr lang="es-SV" sz="1400" dirty="0" smtClean="0">
                <a:latin typeface="Museo Sans 300" panose="02000000000000000000" pitchFamily="50" charset="0"/>
              </a:rPr>
              <a:t>en Juntas de Protección hechos </a:t>
            </a:r>
            <a:r>
              <a:rPr lang="es-SV" sz="1400" dirty="0">
                <a:latin typeface="Museo Sans 300" panose="02000000000000000000" pitchFamily="50" charset="0"/>
              </a:rPr>
              <a:t>que configuren una posible amenaza o vulneración de derechos de niñas, niños y </a:t>
            </a:r>
            <a:r>
              <a:rPr lang="es-SV" sz="1400" dirty="0" smtClean="0">
                <a:latin typeface="Museo Sans 300" panose="02000000000000000000" pitchFamily="50" charset="0"/>
              </a:rPr>
              <a:t>adolescentes, </a:t>
            </a:r>
            <a:r>
              <a:rPr lang="es-SV" sz="1400" i="1" dirty="0" smtClean="0">
                <a:latin typeface="Museo Sans 300" panose="02000000000000000000" pitchFamily="50" charset="0"/>
              </a:rPr>
              <a:t>(No es requisito registrar los datos personales de la persona que da aviso) </a:t>
            </a:r>
            <a:endParaRPr lang="en-GB" sz="1400" i="1" dirty="0">
              <a:latin typeface="Museo Sans 300" panose="02000000000000000000" pitchFamily="50" charset="0"/>
            </a:endParaRPr>
          </a:p>
        </p:txBody>
      </p:sp>
      <p:sp>
        <p:nvSpPr>
          <p:cNvPr id="51" name="Oval 34"/>
          <p:cNvSpPr/>
          <p:nvPr/>
        </p:nvSpPr>
        <p:spPr>
          <a:xfrm>
            <a:off x="6506840" y="1641839"/>
            <a:ext cx="360000" cy="360000"/>
          </a:xfrm>
          <a:prstGeom prst="ellipse">
            <a:avLst/>
          </a:prstGeom>
          <a:solidFill>
            <a:srgbClr val="6885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32" name="TextBox 65"/>
          <p:cNvSpPr txBox="1"/>
          <p:nvPr/>
        </p:nvSpPr>
        <p:spPr>
          <a:xfrm>
            <a:off x="6864456" y="3655691"/>
            <a:ext cx="247375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242C58"/>
                </a:solidFill>
                <a:latin typeface="Museo Sans 300" panose="02000000000000000000" pitchFamily="50" charset="0"/>
              </a:rPr>
              <a:t>942</a:t>
            </a:r>
            <a:r>
              <a:rPr lang="en-US" b="1" dirty="0" smtClean="0">
                <a:solidFill>
                  <a:srgbClr val="242C58"/>
                </a:solidFill>
                <a:latin typeface="Museo Sans 300" panose="02000000000000000000" pitchFamily="50" charset="0"/>
              </a:rPr>
              <a:t> </a:t>
            </a:r>
            <a:r>
              <a:rPr lang="es-ES" b="1" dirty="0" smtClean="0">
                <a:solidFill>
                  <a:srgbClr val="242C58"/>
                </a:solidFill>
                <a:latin typeface="Museo Sans 300" panose="02000000000000000000" pitchFamily="50" charset="0"/>
              </a:rPr>
              <a:t>denuncias</a:t>
            </a:r>
            <a:endParaRPr lang="es-ES" b="1" dirty="0">
              <a:solidFill>
                <a:srgbClr val="242C58"/>
              </a:solidFill>
              <a:latin typeface="Museo Sans 300" panose="02000000000000000000" pitchFamily="50" charset="0"/>
            </a:endParaRPr>
          </a:p>
        </p:txBody>
      </p:sp>
      <p:sp>
        <p:nvSpPr>
          <p:cNvPr id="33" name="Rectangle 66"/>
          <p:cNvSpPr/>
          <p:nvPr/>
        </p:nvSpPr>
        <p:spPr>
          <a:xfrm>
            <a:off x="6917398" y="4074129"/>
            <a:ext cx="399008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Museo Sans 300" panose="02000000000000000000" pitchFamily="50" charset="0"/>
              </a:rPr>
              <a:t>Es el medio a través del cual una persona directamente perjudicada o no, informa </a:t>
            </a:r>
            <a:r>
              <a:rPr lang="es-SV" sz="1400" dirty="0" smtClean="0">
                <a:latin typeface="Museo Sans 300" panose="02000000000000000000" pitchFamily="50" charset="0"/>
              </a:rPr>
              <a:t>en Junta de Protección un </a:t>
            </a:r>
            <a:r>
              <a:rPr lang="es-SV" sz="1400" dirty="0">
                <a:latin typeface="Museo Sans 300" panose="02000000000000000000" pitchFamily="50" charset="0"/>
              </a:rPr>
              <a:t>hecho que constituye una amenaza o vulneración a</a:t>
            </a:r>
            <a:r>
              <a:rPr lang="es-SV" sz="1400" dirty="0" smtClean="0">
                <a:latin typeface="Museo Sans 300" panose="02000000000000000000" pitchFamily="50" charset="0"/>
              </a:rPr>
              <a:t> </a:t>
            </a:r>
            <a:r>
              <a:rPr lang="es-SV" sz="1400" dirty="0">
                <a:latin typeface="Museo Sans 300" panose="02000000000000000000" pitchFamily="50" charset="0"/>
              </a:rPr>
              <a:t>derechos de </a:t>
            </a:r>
            <a:r>
              <a:rPr lang="es-SV" sz="1400" dirty="0" smtClean="0">
                <a:latin typeface="Museo Sans 300" panose="02000000000000000000" pitchFamily="50" charset="0"/>
              </a:rPr>
              <a:t>niñas, niños </a:t>
            </a:r>
            <a:r>
              <a:rPr lang="es-SV" sz="1400" dirty="0">
                <a:latin typeface="Museo Sans 300" panose="02000000000000000000" pitchFamily="50" charset="0"/>
              </a:rPr>
              <a:t>y</a:t>
            </a:r>
            <a:r>
              <a:rPr lang="es-SV" sz="1400" dirty="0" smtClean="0">
                <a:latin typeface="Museo Sans 300" panose="02000000000000000000" pitchFamily="50" charset="0"/>
              </a:rPr>
              <a:t> adolescentes.</a:t>
            </a:r>
          </a:p>
          <a:p>
            <a:pPr algn="just"/>
            <a:r>
              <a:rPr lang="es-ES_tradnl" sz="1400" i="1" dirty="0" smtClean="0">
                <a:latin typeface="Museo Sans 300" panose="02000000000000000000" pitchFamily="50" charset="0"/>
              </a:rPr>
              <a:t>(Es requisito </a:t>
            </a:r>
            <a:r>
              <a:rPr lang="es-SV" sz="1400" i="1" dirty="0">
                <a:latin typeface="Museo Sans 300" panose="02000000000000000000" pitchFamily="50" charset="0"/>
              </a:rPr>
              <a:t>registrar los datos personales de la persona que </a:t>
            </a:r>
            <a:r>
              <a:rPr lang="es-SV" sz="1400" i="1" dirty="0" smtClean="0">
                <a:latin typeface="Museo Sans 300" panose="02000000000000000000" pitchFamily="50" charset="0"/>
              </a:rPr>
              <a:t>denuncia)</a:t>
            </a:r>
            <a:endParaRPr lang="en-GB" sz="1400" i="1" dirty="0">
              <a:latin typeface="Museo Sans 300" panose="02000000000000000000" pitchFamily="50" charset="0"/>
            </a:endParaRPr>
          </a:p>
        </p:txBody>
      </p:sp>
      <p:sp>
        <p:nvSpPr>
          <p:cNvPr id="54" name="Oval 34"/>
          <p:cNvSpPr/>
          <p:nvPr/>
        </p:nvSpPr>
        <p:spPr>
          <a:xfrm>
            <a:off x="6506840" y="3752384"/>
            <a:ext cx="360000" cy="360000"/>
          </a:xfrm>
          <a:prstGeom prst="ellipse">
            <a:avLst/>
          </a:prstGeom>
          <a:solidFill>
            <a:srgbClr val="242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44" name="TextBox 65"/>
          <p:cNvSpPr txBox="1"/>
          <p:nvPr/>
        </p:nvSpPr>
        <p:spPr>
          <a:xfrm>
            <a:off x="6900788" y="5986242"/>
            <a:ext cx="20624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303846"/>
                </a:solidFill>
                <a:latin typeface="Museo Sans 300" panose="02000000000000000000" pitchFamily="50" charset="0"/>
              </a:rPr>
              <a:t>72</a:t>
            </a:r>
            <a:r>
              <a:rPr lang="en-US" b="1" dirty="0" smtClean="0">
                <a:solidFill>
                  <a:srgbClr val="303846"/>
                </a:solidFill>
                <a:latin typeface="Museo Sans 300" panose="02000000000000000000" pitchFamily="50" charset="0"/>
              </a:rPr>
              <a:t> de </a:t>
            </a:r>
            <a:r>
              <a:rPr lang="es-ES" b="1" dirty="0" smtClean="0">
                <a:solidFill>
                  <a:srgbClr val="303846"/>
                </a:solidFill>
                <a:latin typeface="Museo Sans 300" panose="02000000000000000000" pitchFamily="50" charset="0"/>
              </a:rPr>
              <a:t>oficio</a:t>
            </a:r>
            <a:endParaRPr lang="es-ES" b="1" dirty="0">
              <a:solidFill>
                <a:srgbClr val="303846"/>
              </a:solidFill>
              <a:latin typeface="Museo Sans 300" panose="02000000000000000000" pitchFamily="50" charset="0"/>
            </a:endParaRPr>
          </a:p>
        </p:txBody>
      </p:sp>
      <p:sp>
        <p:nvSpPr>
          <p:cNvPr id="45" name="Rectangle 66"/>
          <p:cNvSpPr/>
          <p:nvPr/>
        </p:nvSpPr>
        <p:spPr>
          <a:xfrm>
            <a:off x="6931912" y="6414658"/>
            <a:ext cx="398725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Museo Sans 300" panose="02000000000000000000" pitchFamily="50" charset="0"/>
              </a:rPr>
              <a:t>F</a:t>
            </a:r>
            <a:r>
              <a:rPr lang="es-SV" sz="1400" dirty="0" smtClean="0">
                <a:latin typeface="Museo Sans 300" panose="02000000000000000000" pitchFamily="50" charset="0"/>
              </a:rPr>
              <a:t>orma </a:t>
            </a:r>
            <a:r>
              <a:rPr lang="es-SV" sz="1400" dirty="0">
                <a:latin typeface="Museo Sans 300" panose="02000000000000000000" pitchFamily="50" charset="0"/>
              </a:rPr>
              <a:t>de inicio del procedimiento administrativo, cuando la misma </a:t>
            </a:r>
            <a:r>
              <a:rPr lang="es-SV" sz="1400" dirty="0" smtClean="0">
                <a:latin typeface="Museo Sans 300" panose="02000000000000000000" pitchFamily="50" charset="0"/>
              </a:rPr>
              <a:t>autoridad (CONNA)  </a:t>
            </a:r>
            <a:r>
              <a:rPr lang="es-SV" sz="1400" dirty="0">
                <a:latin typeface="Museo Sans 300" panose="02000000000000000000" pitchFamily="50" charset="0"/>
              </a:rPr>
              <a:t>es quien ha tenido el conocimiento, de una acción u omisión que posiblemente constituya una amenaza o vulneración de derechos, sin haber mediado un aviso o </a:t>
            </a:r>
            <a:r>
              <a:rPr lang="es-SV" sz="1400" dirty="0" smtClean="0">
                <a:latin typeface="Museo Sans 300" panose="02000000000000000000" pitchFamily="50" charset="0"/>
              </a:rPr>
              <a:t>denuncia. </a:t>
            </a:r>
            <a:endParaRPr lang="en-GB" sz="1400" dirty="0">
              <a:latin typeface="Museo Sans 300" panose="02000000000000000000" pitchFamily="50" charset="0"/>
            </a:endParaRPr>
          </a:p>
        </p:txBody>
      </p:sp>
      <p:sp>
        <p:nvSpPr>
          <p:cNvPr id="55" name="Oval 34"/>
          <p:cNvSpPr/>
          <p:nvPr/>
        </p:nvSpPr>
        <p:spPr>
          <a:xfrm>
            <a:off x="6513649" y="6082935"/>
            <a:ext cx="360000" cy="360000"/>
          </a:xfrm>
          <a:prstGeom prst="ellipse">
            <a:avLst/>
          </a:prstGeom>
          <a:solidFill>
            <a:srgbClr val="64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15" name="Rectangle 30"/>
          <p:cNvSpPr/>
          <p:nvPr/>
        </p:nvSpPr>
        <p:spPr>
          <a:xfrm>
            <a:off x="3514908" y="2071511"/>
            <a:ext cx="1641461" cy="49244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600" b="1" dirty="0" smtClean="0">
                <a:solidFill>
                  <a:srgbClr val="68859A"/>
                </a:solidFill>
                <a:latin typeface="Museo Sans 300" panose="02000000000000000000" pitchFamily="50" charset="0"/>
              </a:rPr>
              <a:t>89.23%</a:t>
            </a:r>
          </a:p>
        </p:txBody>
      </p:sp>
      <p:sp>
        <p:nvSpPr>
          <p:cNvPr id="62" name="Rectangle 92"/>
          <p:cNvSpPr/>
          <p:nvPr/>
        </p:nvSpPr>
        <p:spPr>
          <a:xfrm>
            <a:off x="1127198" y="7116292"/>
            <a:ext cx="3208441" cy="98613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 smtClean="0">
                <a:latin typeface="Museo Sans 300" panose="02000000000000000000" pitchFamily="50" charset="0"/>
              </a:rPr>
              <a:t>8,402 provienen de avisos (89.23%), 942 por denuncias (10.00%) y 72 son por actuaciones de oficio (0.76%)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Museo Sans 300" panose="02000000000000000000" pitchFamily="50" charset="0"/>
              <a:cs typeface="Arial" pitchFamily="34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-975" y="6564755"/>
            <a:ext cx="4336614" cy="461665"/>
          </a:xfrm>
          <a:prstGeom prst="rect">
            <a:avLst/>
          </a:prstGeom>
          <a:solidFill>
            <a:srgbClr val="3C3C3B"/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ES_tradnl" b="1" dirty="0" smtClean="0">
                <a:latin typeface="Museo Sans 300" panose="02000000000000000000" pitchFamily="50" charset="0"/>
                <a:ea typeface="+mj-ea"/>
                <a:cs typeface="+mj-cs"/>
              </a:rPr>
              <a:t>     </a:t>
            </a:r>
            <a:r>
              <a:rPr lang="es-ES_tradnl" b="1" dirty="0" smtClean="0">
                <a:solidFill>
                  <a:schemeClr val="bg1"/>
                </a:solidFill>
                <a:latin typeface="Museo Sans 300" panose="02000000000000000000" pitchFamily="50" charset="0"/>
                <a:ea typeface="+mj-ea"/>
                <a:cs typeface="+mj-cs"/>
              </a:rPr>
              <a:t>9,416 casos recibidos</a:t>
            </a:r>
            <a:endParaRPr lang="es-SV" b="1" dirty="0">
              <a:solidFill>
                <a:schemeClr val="bg1"/>
              </a:solidFill>
              <a:latin typeface="Museo Sans 300" panose="02000000000000000000" pitchFamily="50" charset="0"/>
              <a:ea typeface="+mj-ea"/>
              <a:cs typeface="+mj-cs"/>
            </a:endParaRPr>
          </a:p>
        </p:txBody>
      </p:sp>
      <p:sp>
        <p:nvSpPr>
          <p:cNvPr id="56" name="Rectangle 30"/>
          <p:cNvSpPr/>
          <p:nvPr/>
        </p:nvSpPr>
        <p:spPr>
          <a:xfrm>
            <a:off x="3322192" y="5464883"/>
            <a:ext cx="1486294" cy="49244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600" b="1" dirty="0" smtClean="0">
                <a:solidFill>
                  <a:srgbClr val="303846"/>
                </a:solidFill>
                <a:latin typeface="Museo Sans 300" panose="02000000000000000000" pitchFamily="50" charset="0"/>
              </a:rPr>
              <a:t>0.76%</a:t>
            </a:r>
          </a:p>
        </p:txBody>
      </p:sp>
      <p:sp>
        <p:nvSpPr>
          <p:cNvPr id="57" name="Rectangle 30"/>
          <p:cNvSpPr/>
          <p:nvPr/>
        </p:nvSpPr>
        <p:spPr>
          <a:xfrm>
            <a:off x="4272510" y="3994464"/>
            <a:ext cx="1534316" cy="49244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600" b="1" dirty="0" smtClean="0">
                <a:solidFill>
                  <a:srgbClr val="242C58"/>
                </a:solidFill>
                <a:latin typeface="Museo Sans 300" panose="02000000000000000000" pitchFamily="50" charset="0"/>
              </a:rPr>
              <a:t>10.00%</a:t>
            </a:r>
          </a:p>
        </p:txBody>
      </p:sp>
      <p:sp>
        <p:nvSpPr>
          <p:cNvPr id="60" name="Block Arc 85"/>
          <p:cNvSpPr/>
          <p:nvPr/>
        </p:nvSpPr>
        <p:spPr>
          <a:xfrm rot="3253169">
            <a:off x="950528" y="2244415"/>
            <a:ext cx="3327194" cy="3327195"/>
          </a:xfrm>
          <a:prstGeom prst="blockArc">
            <a:avLst>
              <a:gd name="adj1" fmla="val 1945819"/>
              <a:gd name="adj2" fmla="val 16602942"/>
              <a:gd name="adj3" fmla="val 22074"/>
            </a:avLst>
          </a:prstGeom>
          <a:solidFill>
            <a:srgbClr val="6885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Rectángulo 62"/>
          <p:cNvSpPr/>
          <p:nvPr/>
        </p:nvSpPr>
        <p:spPr>
          <a:xfrm>
            <a:off x="289805" y="839099"/>
            <a:ext cx="10720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2</a:t>
            </a:r>
            <a:endParaRPr lang="es-SV" sz="1600" b="1" dirty="0">
              <a:latin typeface="Museo Sans 300" panose="02000000000000000000" pitchFamily="50" charset="0"/>
            </a:endParaRPr>
          </a:p>
        </p:txBody>
      </p:sp>
      <p:grpSp>
        <p:nvGrpSpPr>
          <p:cNvPr id="42" name="Grupo 158"/>
          <p:cNvGrpSpPr/>
          <p:nvPr/>
        </p:nvGrpSpPr>
        <p:grpSpPr>
          <a:xfrm>
            <a:off x="3487681" y="139650"/>
            <a:ext cx="5885739" cy="1110823"/>
            <a:chOff x="685121" y="260172"/>
            <a:chExt cx="5885738" cy="1110823"/>
          </a:xfrm>
        </p:grpSpPr>
        <p:sp>
          <p:nvSpPr>
            <p:cNvPr id="43" name="Subtitle 4"/>
            <p:cNvSpPr txBox="1">
              <a:spLocks/>
            </p:cNvSpPr>
            <p:nvPr/>
          </p:nvSpPr>
          <p:spPr>
            <a:xfrm>
              <a:off x="966941" y="260172"/>
              <a:ext cx="232014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Museo Sans 300" panose="02000000000000000000" pitchFamily="50" charset="0"/>
                </a:rPr>
                <a:t>Forma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2860996" y="61690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Museo Sans 300" panose="02000000000000000000" pitchFamily="50" charset="0"/>
                </a:rPr>
                <a:t>de los casos</a:t>
              </a:r>
            </a:p>
          </p:txBody>
        </p:sp>
        <p:sp>
          <p:nvSpPr>
            <p:cNvPr id="49" name="Subtitle 4"/>
            <p:cNvSpPr txBox="1">
              <a:spLocks/>
            </p:cNvSpPr>
            <p:nvPr/>
          </p:nvSpPr>
          <p:spPr>
            <a:xfrm>
              <a:off x="2901082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</a:rPr>
                <a:t>de recepción</a:t>
              </a:r>
            </a:p>
          </p:txBody>
        </p:sp>
        <p:sp>
          <p:nvSpPr>
            <p:cNvPr id="50" name="Round Same Side Corner Rectangle 42"/>
            <p:cNvSpPr/>
            <p:nvPr/>
          </p:nvSpPr>
          <p:spPr>
            <a:xfrm rot="5400000" flipH="1">
              <a:off x="1341458" y="274509"/>
              <a:ext cx="90343" cy="140301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B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88" name="Block Arc 85"/>
          <p:cNvSpPr/>
          <p:nvPr/>
        </p:nvSpPr>
        <p:spPr>
          <a:xfrm rot="8040000">
            <a:off x="958675" y="2252610"/>
            <a:ext cx="3327194" cy="3327195"/>
          </a:xfrm>
          <a:prstGeom prst="blockArc">
            <a:avLst>
              <a:gd name="adj1" fmla="val 11860130"/>
              <a:gd name="adj2" fmla="val 16602942"/>
              <a:gd name="adj3" fmla="val 22074"/>
            </a:avLst>
          </a:prstGeom>
          <a:solidFill>
            <a:srgbClr val="242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Block Arc 85"/>
          <p:cNvSpPr/>
          <p:nvPr/>
        </p:nvSpPr>
        <p:spPr>
          <a:xfrm rot="10140000">
            <a:off x="955509" y="2247502"/>
            <a:ext cx="3327194" cy="3327195"/>
          </a:xfrm>
          <a:prstGeom prst="blockArc">
            <a:avLst>
              <a:gd name="adj1" fmla="val 14574950"/>
              <a:gd name="adj2" fmla="val 16602942"/>
              <a:gd name="adj3" fmla="val 22074"/>
            </a:avLst>
          </a:prstGeom>
          <a:solidFill>
            <a:srgbClr val="3038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0" name="Imagen 8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  <p:sp>
        <p:nvSpPr>
          <p:cNvPr id="91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grpSp>
        <p:nvGrpSpPr>
          <p:cNvPr id="93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94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96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97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2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 31"/>
          <p:cNvGrpSpPr>
            <a:grpSpLocks noChangeAspect="1"/>
          </p:cNvGrpSpPr>
          <p:nvPr/>
        </p:nvGrpSpPr>
        <p:grpSpPr bwMode="auto">
          <a:xfrm>
            <a:off x="6089650" y="2251551"/>
            <a:ext cx="919189" cy="1869027"/>
            <a:chOff x="4511" y="1258"/>
            <a:chExt cx="1652" cy="3695"/>
          </a:xfrm>
          <a:solidFill>
            <a:srgbClr val="303846"/>
          </a:solidFill>
        </p:grpSpPr>
        <p:sp>
          <p:nvSpPr>
            <p:cNvPr id="146" name="Freeform 32"/>
            <p:cNvSpPr>
              <a:spLocks/>
            </p:cNvSpPr>
            <p:nvPr/>
          </p:nvSpPr>
          <p:spPr bwMode="auto">
            <a:xfrm>
              <a:off x="4511" y="2257"/>
              <a:ext cx="1652" cy="2696"/>
            </a:xfrm>
            <a:custGeom>
              <a:avLst/>
              <a:gdLst>
                <a:gd name="T0" fmla="*/ 4111 w 8256"/>
                <a:gd name="T1" fmla="*/ 690 h 13478"/>
                <a:gd name="T2" fmla="*/ 5947 w 8256"/>
                <a:gd name="T3" fmla="*/ 153 h 13478"/>
                <a:gd name="T4" fmla="*/ 8244 w 8256"/>
                <a:gd name="T5" fmla="*/ 5143 h 13478"/>
                <a:gd name="T6" fmla="*/ 8256 w 8256"/>
                <a:gd name="T7" fmla="*/ 5331 h 13478"/>
                <a:gd name="T8" fmla="*/ 8230 w 8256"/>
                <a:gd name="T9" fmla="*/ 5517 h 13478"/>
                <a:gd name="T10" fmla="*/ 8167 w 8256"/>
                <a:gd name="T11" fmla="*/ 5693 h 13478"/>
                <a:gd name="T12" fmla="*/ 8073 w 8256"/>
                <a:gd name="T13" fmla="*/ 5848 h 13478"/>
                <a:gd name="T14" fmla="*/ 7950 w 8256"/>
                <a:gd name="T15" fmla="*/ 5973 h 13478"/>
                <a:gd name="T16" fmla="*/ 7803 w 8256"/>
                <a:gd name="T17" fmla="*/ 6057 h 13478"/>
                <a:gd name="T18" fmla="*/ 7636 w 8256"/>
                <a:gd name="T19" fmla="*/ 6094 h 13478"/>
                <a:gd name="T20" fmla="*/ 7450 w 8256"/>
                <a:gd name="T21" fmla="*/ 6072 h 13478"/>
                <a:gd name="T22" fmla="*/ 7251 w 8256"/>
                <a:gd name="T23" fmla="*/ 5982 h 13478"/>
                <a:gd name="T24" fmla="*/ 7040 w 8256"/>
                <a:gd name="T25" fmla="*/ 5816 h 13478"/>
                <a:gd name="T26" fmla="*/ 6198 w 8256"/>
                <a:gd name="T27" fmla="*/ 13011 h 13478"/>
                <a:gd name="T28" fmla="*/ 6027 w 8256"/>
                <a:gd name="T29" fmla="*/ 13176 h 13478"/>
                <a:gd name="T30" fmla="*/ 5852 w 8256"/>
                <a:gd name="T31" fmla="*/ 13297 h 13478"/>
                <a:gd name="T32" fmla="*/ 5675 w 8256"/>
                <a:gd name="T33" fmla="*/ 13379 h 13478"/>
                <a:gd name="T34" fmla="*/ 5498 w 8256"/>
                <a:gd name="T35" fmla="*/ 13424 h 13478"/>
                <a:gd name="T36" fmla="*/ 5324 w 8256"/>
                <a:gd name="T37" fmla="*/ 13437 h 13478"/>
                <a:gd name="T38" fmla="*/ 5155 w 8256"/>
                <a:gd name="T39" fmla="*/ 13418 h 13478"/>
                <a:gd name="T40" fmla="*/ 4992 w 8256"/>
                <a:gd name="T41" fmla="*/ 13372 h 13478"/>
                <a:gd name="T42" fmla="*/ 4837 w 8256"/>
                <a:gd name="T43" fmla="*/ 13302 h 13478"/>
                <a:gd name="T44" fmla="*/ 4694 w 8256"/>
                <a:gd name="T45" fmla="*/ 13210 h 13478"/>
                <a:gd name="T46" fmla="*/ 4563 w 8256"/>
                <a:gd name="T47" fmla="*/ 13100 h 13478"/>
                <a:gd name="T48" fmla="*/ 4465 w 8256"/>
                <a:gd name="T49" fmla="*/ 7336 h 13478"/>
                <a:gd name="T50" fmla="*/ 4420 w 8256"/>
                <a:gd name="T51" fmla="*/ 7257 h 13478"/>
                <a:gd name="T52" fmla="*/ 4361 w 8256"/>
                <a:gd name="T53" fmla="*/ 7198 h 13478"/>
                <a:gd name="T54" fmla="*/ 4293 w 8256"/>
                <a:gd name="T55" fmla="*/ 7157 h 13478"/>
                <a:gd name="T56" fmla="*/ 4216 w 8256"/>
                <a:gd name="T57" fmla="*/ 7131 h 13478"/>
                <a:gd name="T58" fmla="*/ 4137 w 8256"/>
                <a:gd name="T59" fmla="*/ 7123 h 13478"/>
                <a:gd name="T60" fmla="*/ 4057 w 8256"/>
                <a:gd name="T61" fmla="*/ 7129 h 13478"/>
                <a:gd name="T62" fmla="*/ 3981 w 8256"/>
                <a:gd name="T63" fmla="*/ 7150 h 13478"/>
                <a:gd name="T64" fmla="*/ 3911 w 8256"/>
                <a:gd name="T65" fmla="*/ 7184 h 13478"/>
                <a:gd name="T66" fmla="*/ 3852 w 8256"/>
                <a:gd name="T67" fmla="*/ 7232 h 13478"/>
                <a:gd name="T68" fmla="*/ 3808 w 8256"/>
                <a:gd name="T69" fmla="*/ 7291 h 13478"/>
                <a:gd name="T70" fmla="*/ 3788 w 8256"/>
                <a:gd name="T71" fmla="*/ 13017 h 13478"/>
                <a:gd name="T72" fmla="*/ 3551 w 8256"/>
                <a:gd name="T73" fmla="*/ 13247 h 13478"/>
                <a:gd name="T74" fmla="*/ 3318 w 8256"/>
                <a:gd name="T75" fmla="*/ 13392 h 13478"/>
                <a:gd name="T76" fmla="*/ 3093 w 8256"/>
                <a:gd name="T77" fmla="*/ 13465 h 13478"/>
                <a:gd name="T78" fmla="*/ 2879 w 8256"/>
                <a:gd name="T79" fmla="*/ 13477 h 13478"/>
                <a:gd name="T80" fmla="*/ 2680 w 8256"/>
                <a:gd name="T81" fmla="*/ 13444 h 13478"/>
                <a:gd name="T82" fmla="*/ 2501 w 8256"/>
                <a:gd name="T83" fmla="*/ 13378 h 13478"/>
                <a:gd name="T84" fmla="*/ 2345 w 8256"/>
                <a:gd name="T85" fmla="*/ 13291 h 13478"/>
                <a:gd name="T86" fmla="*/ 2217 w 8256"/>
                <a:gd name="T87" fmla="*/ 13199 h 13478"/>
                <a:gd name="T88" fmla="*/ 2118 w 8256"/>
                <a:gd name="T89" fmla="*/ 13112 h 13478"/>
                <a:gd name="T90" fmla="*/ 2056 w 8256"/>
                <a:gd name="T91" fmla="*/ 13045 h 13478"/>
                <a:gd name="T92" fmla="*/ 2018 w 8256"/>
                <a:gd name="T93" fmla="*/ 4156 h 13478"/>
                <a:gd name="T94" fmla="*/ 1114 w 8256"/>
                <a:gd name="T95" fmla="*/ 5922 h 13478"/>
                <a:gd name="T96" fmla="*/ 905 w 8256"/>
                <a:gd name="T97" fmla="*/ 6032 h 13478"/>
                <a:gd name="T98" fmla="*/ 715 w 8256"/>
                <a:gd name="T99" fmla="*/ 6074 h 13478"/>
                <a:gd name="T100" fmla="*/ 549 w 8256"/>
                <a:gd name="T101" fmla="*/ 6055 h 13478"/>
                <a:gd name="T102" fmla="*/ 402 w 8256"/>
                <a:gd name="T103" fmla="*/ 5987 h 13478"/>
                <a:gd name="T104" fmla="*/ 278 w 8256"/>
                <a:gd name="T105" fmla="*/ 5882 h 13478"/>
                <a:gd name="T106" fmla="*/ 176 w 8256"/>
                <a:gd name="T107" fmla="*/ 5748 h 13478"/>
                <a:gd name="T108" fmla="*/ 97 w 8256"/>
                <a:gd name="T109" fmla="*/ 5595 h 13478"/>
                <a:gd name="T110" fmla="*/ 41 w 8256"/>
                <a:gd name="T111" fmla="*/ 5435 h 13478"/>
                <a:gd name="T112" fmla="*/ 8 w 8256"/>
                <a:gd name="T113" fmla="*/ 5278 h 13478"/>
                <a:gd name="T114" fmla="*/ 0 w 8256"/>
                <a:gd name="T115" fmla="*/ 5134 h 13478"/>
                <a:gd name="T116" fmla="*/ 2563 w 8256"/>
                <a:gd name="T117" fmla="*/ 0 h 13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256" h="13478">
                  <a:moveTo>
                    <a:pt x="2563" y="0"/>
                  </a:moveTo>
                  <a:lnTo>
                    <a:pt x="3622" y="0"/>
                  </a:lnTo>
                  <a:lnTo>
                    <a:pt x="4111" y="690"/>
                  </a:lnTo>
                  <a:lnTo>
                    <a:pt x="4601" y="0"/>
                  </a:lnTo>
                  <a:lnTo>
                    <a:pt x="5671" y="0"/>
                  </a:lnTo>
                  <a:lnTo>
                    <a:pt x="5947" y="153"/>
                  </a:lnTo>
                  <a:lnTo>
                    <a:pt x="6178" y="362"/>
                  </a:lnTo>
                  <a:lnTo>
                    <a:pt x="8231" y="5082"/>
                  </a:lnTo>
                  <a:lnTo>
                    <a:pt x="8244" y="5143"/>
                  </a:lnTo>
                  <a:lnTo>
                    <a:pt x="8253" y="5205"/>
                  </a:lnTo>
                  <a:lnTo>
                    <a:pt x="8256" y="5269"/>
                  </a:lnTo>
                  <a:lnTo>
                    <a:pt x="8256" y="5331"/>
                  </a:lnTo>
                  <a:lnTo>
                    <a:pt x="8252" y="5395"/>
                  </a:lnTo>
                  <a:lnTo>
                    <a:pt x="8243" y="5456"/>
                  </a:lnTo>
                  <a:lnTo>
                    <a:pt x="8230" y="5517"/>
                  </a:lnTo>
                  <a:lnTo>
                    <a:pt x="8213" y="5578"/>
                  </a:lnTo>
                  <a:lnTo>
                    <a:pt x="8192" y="5637"/>
                  </a:lnTo>
                  <a:lnTo>
                    <a:pt x="8167" y="5693"/>
                  </a:lnTo>
                  <a:lnTo>
                    <a:pt x="8139" y="5748"/>
                  </a:lnTo>
                  <a:lnTo>
                    <a:pt x="8107" y="5800"/>
                  </a:lnTo>
                  <a:lnTo>
                    <a:pt x="8073" y="5848"/>
                  </a:lnTo>
                  <a:lnTo>
                    <a:pt x="8036" y="5893"/>
                  </a:lnTo>
                  <a:lnTo>
                    <a:pt x="7994" y="5935"/>
                  </a:lnTo>
                  <a:lnTo>
                    <a:pt x="7950" y="5973"/>
                  </a:lnTo>
                  <a:lnTo>
                    <a:pt x="7904" y="6005"/>
                  </a:lnTo>
                  <a:lnTo>
                    <a:pt x="7855" y="6034"/>
                  </a:lnTo>
                  <a:lnTo>
                    <a:pt x="7803" y="6057"/>
                  </a:lnTo>
                  <a:lnTo>
                    <a:pt x="7750" y="6076"/>
                  </a:lnTo>
                  <a:lnTo>
                    <a:pt x="7693" y="6087"/>
                  </a:lnTo>
                  <a:lnTo>
                    <a:pt x="7636" y="6094"/>
                  </a:lnTo>
                  <a:lnTo>
                    <a:pt x="7576" y="6093"/>
                  </a:lnTo>
                  <a:lnTo>
                    <a:pt x="7513" y="6086"/>
                  </a:lnTo>
                  <a:lnTo>
                    <a:pt x="7450" y="6072"/>
                  </a:lnTo>
                  <a:lnTo>
                    <a:pt x="7385" y="6050"/>
                  </a:lnTo>
                  <a:lnTo>
                    <a:pt x="7318" y="6020"/>
                  </a:lnTo>
                  <a:lnTo>
                    <a:pt x="7251" y="5982"/>
                  </a:lnTo>
                  <a:lnTo>
                    <a:pt x="7181" y="5936"/>
                  </a:lnTo>
                  <a:lnTo>
                    <a:pt x="7112" y="5880"/>
                  </a:lnTo>
                  <a:lnTo>
                    <a:pt x="7040" y="5816"/>
                  </a:lnTo>
                  <a:lnTo>
                    <a:pt x="6969" y="5742"/>
                  </a:lnTo>
                  <a:lnTo>
                    <a:pt x="6178" y="4126"/>
                  </a:lnTo>
                  <a:lnTo>
                    <a:pt x="6198" y="13011"/>
                  </a:lnTo>
                  <a:lnTo>
                    <a:pt x="6141" y="13072"/>
                  </a:lnTo>
                  <a:lnTo>
                    <a:pt x="6084" y="13126"/>
                  </a:lnTo>
                  <a:lnTo>
                    <a:pt x="6027" y="13176"/>
                  </a:lnTo>
                  <a:lnTo>
                    <a:pt x="5969" y="13221"/>
                  </a:lnTo>
                  <a:lnTo>
                    <a:pt x="5910" y="13261"/>
                  </a:lnTo>
                  <a:lnTo>
                    <a:pt x="5852" y="13297"/>
                  </a:lnTo>
                  <a:lnTo>
                    <a:pt x="5793" y="13329"/>
                  </a:lnTo>
                  <a:lnTo>
                    <a:pt x="5734" y="13356"/>
                  </a:lnTo>
                  <a:lnTo>
                    <a:pt x="5675" y="13379"/>
                  </a:lnTo>
                  <a:lnTo>
                    <a:pt x="5616" y="13399"/>
                  </a:lnTo>
                  <a:lnTo>
                    <a:pt x="5557" y="13414"/>
                  </a:lnTo>
                  <a:lnTo>
                    <a:pt x="5498" y="13424"/>
                  </a:lnTo>
                  <a:lnTo>
                    <a:pt x="5441" y="13432"/>
                  </a:lnTo>
                  <a:lnTo>
                    <a:pt x="5382" y="13436"/>
                  </a:lnTo>
                  <a:lnTo>
                    <a:pt x="5324" y="13437"/>
                  </a:lnTo>
                  <a:lnTo>
                    <a:pt x="5267" y="13433"/>
                  </a:lnTo>
                  <a:lnTo>
                    <a:pt x="5211" y="13428"/>
                  </a:lnTo>
                  <a:lnTo>
                    <a:pt x="5155" y="13418"/>
                  </a:lnTo>
                  <a:lnTo>
                    <a:pt x="5100" y="13406"/>
                  </a:lnTo>
                  <a:lnTo>
                    <a:pt x="5045" y="13389"/>
                  </a:lnTo>
                  <a:lnTo>
                    <a:pt x="4992" y="13372"/>
                  </a:lnTo>
                  <a:lnTo>
                    <a:pt x="4939" y="13351"/>
                  </a:lnTo>
                  <a:lnTo>
                    <a:pt x="4888" y="13327"/>
                  </a:lnTo>
                  <a:lnTo>
                    <a:pt x="4837" y="13302"/>
                  </a:lnTo>
                  <a:lnTo>
                    <a:pt x="4787" y="13273"/>
                  </a:lnTo>
                  <a:lnTo>
                    <a:pt x="4740" y="13243"/>
                  </a:lnTo>
                  <a:lnTo>
                    <a:pt x="4694" y="13210"/>
                  </a:lnTo>
                  <a:lnTo>
                    <a:pt x="4649" y="13176"/>
                  </a:lnTo>
                  <a:lnTo>
                    <a:pt x="4605" y="13139"/>
                  </a:lnTo>
                  <a:lnTo>
                    <a:pt x="4563" y="13100"/>
                  </a:lnTo>
                  <a:lnTo>
                    <a:pt x="4523" y="13060"/>
                  </a:lnTo>
                  <a:lnTo>
                    <a:pt x="4483" y="13018"/>
                  </a:lnTo>
                  <a:lnTo>
                    <a:pt x="4465" y="7336"/>
                  </a:lnTo>
                  <a:lnTo>
                    <a:pt x="4452" y="7308"/>
                  </a:lnTo>
                  <a:lnTo>
                    <a:pt x="4437" y="7281"/>
                  </a:lnTo>
                  <a:lnTo>
                    <a:pt x="4420" y="7257"/>
                  </a:lnTo>
                  <a:lnTo>
                    <a:pt x="4403" y="7235"/>
                  </a:lnTo>
                  <a:lnTo>
                    <a:pt x="4383" y="7216"/>
                  </a:lnTo>
                  <a:lnTo>
                    <a:pt x="4361" y="7198"/>
                  </a:lnTo>
                  <a:lnTo>
                    <a:pt x="4339" y="7182"/>
                  </a:lnTo>
                  <a:lnTo>
                    <a:pt x="4316" y="7168"/>
                  </a:lnTo>
                  <a:lnTo>
                    <a:pt x="4293" y="7157"/>
                  </a:lnTo>
                  <a:lnTo>
                    <a:pt x="4267" y="7146"/>
                  </a:lnTo>
                  <a:lnTo>
                    <a:pt x="4242" y="7138"/>
                  </a:lnTo>
                  <a:lnTo>
                    <a:pt x="4216" y="7131"/>
                  </a:lnTo>
                  <a:lnTo>
                    <a:pt x="4190" y="7127"/>
                  </a:lnTo>
                  <a:lnTo>
                    <a:pt x="4163" y="7124"/>
                  </a:lnTo>
                  <a:lnTo>
                    <a:pt x="4137" y="7123"/>
                  </a:lnTo>
                  <a:lnTo>
                    <a:pt x="4110" y="7123"/>
                  </a:lnTo>
                  <a:lnTo>
                    <a:pt x="4083" y="7125"/>
                  </a:lnTo>
                  <a:lnTo>
                    <a:pt x="4057" y="7129"/>
                  </a:lnTo>
                  <a:lnTo>
                    <a:pt x="4031" y="7135"/>
                  </a:lnTo>
                  <a:lnTo>
                    <a:pt x="4006" y="7142"/>
                  </a:lnTo>
                  <a:lnTo>
                    <a:pt x="3981" y="7150"/>
                  </a:lnTo>
                  <a:lnTo>
                    <a:pt x="3956" y="7160"/>
                  </a:lnTo>
                  <a:lnTo>
                    <a:pt x="3933" y="7172"/>
                  </a:lnTo>
                  <a:lnTo>
                    <a:pt x="3911" y="7184"/>
                  </a:lnTo>
                  <a:lnTo>
                    <a:pt x="3890" y="7199"/>
                  </a:lnTo>
                  <a:lnTo>
                    <a:pt x="3871" y="7214"/>
                  </a:lnTo>
                  <a:lnTo>
                    <a:pt x="3852" y="7232"/>
                  </a:lnTo>
                  <a:lnTo>
                    <a:pt x="3836" y="7250"/>
                  </a:lnTo>
                  <a:lnTo>
                    <a:pt x="3821" y="7270"/>
                  </a:lnTo>
                  <a:lnTo>
                    <a:pt x="3808" y="7291"/>
                  </a:lnTo>
                  <a:lnTo>
                    <a:pt x="3797" y="7313"/>
                  </a:lnTo>
                  <a:lnTo>
                    <a:pt x="3788" y="7336"/>
                  </a:lnTo>
                  <a:lnTo>
                    <a:pt x="3788" y="13017"/>
                  </a:lnTo>
                  <a:lnTo>
                    <a:pt x="3708" y="13105"/>
                  </a:lnTo>
                  <a:lnTo>
                    <a:pt x="3629" y="13181"/>
                  </a:lnTo>
                  <a:lnTo>
                    <a:pt x="3551" y="13247"/>
                  </a:lnTo>
                  <a:lnTo>
                    <a:pt x="3473" y="13305"/>
                  </a:lnTo>
                  <a:lnTo>
                    <a:pt x="3395" y="13352"/>
                  </a:lnTo>
                  <a:lnTo>
                    <a:pt x="3318" y="13392"/>
                  </a:lnTo>
                  <a:lnTo>
                    <a:pt x="3242" y="13424"/>
                  </a:lnTo>
                  <a:lnTo>
                    <a:pt x="3167" y="13447"/>
                  </a:lnTo>
                  <a:lnTo>
                    <a:pt x="3093" y="13465"/>
                  </a:lnTo>
                  <a:lnTo>
                    <a:pt x="3020" y="13475"/>
                  </a:lnTo>
                  <a:lnTo>
                    <a:pt x="2948" y="13478"/>
                  </a:lnTo>
                  <a:lnTo>
                    <a:pt x="2879" y="13477"/>
                  </a:lnTo>
                  <a:lnTo>
                    <a:pt x="2811" y="13470"/>
                  </a:lnTo>
                  <a:lnTo>
                    <a:pt x="2745" y="13460"/>
                  </a:lnTo>
                  <a:lnTo>
                    <a:pt x="2680" y="13444"/>
                  </a:lnTo>
                  <a:lnTo>
                    <a:pt x="2618" y="13425"/>
                  </a:lnTo>
                  <a:lnTo>
                    <a:pt x="2559" y="13402"/>
                  </a:lnTo>
                  <a:lnTo>
                    <a:pt x="2501" y="13378"/>
                  </a:lnTo>
                  <a:lnTo>
                    <a:pt x="2447" y="13350"/>
                  </a:lnTo>
                  <a:lnTo>
                    <a:pt x="2395" y="13321"/>
                  </a:lnTo>
                  <a:lnTo>
                    <a:pt x="2345" y="13291"/>
                  </a:lnTo>
                  <a:lnTo>
                    <a:pt x="2299" y="13261"/>
                  </a:lnTo>
                  <a:lnTo>
                    <a:pt x="2256" y="13230"/>
                  </a:lnTo>
                  <a:lnTo>
                    <a:pt x="2217" y="13199"/>
                  </a:lnTo>
                  <a:lnTo>
                    <a:pt x="2180" y="13169"/>
                  </a:lnTo>
                  <a:lnTo>
                    <a:pt x="2147" y="13140"/>
                  </a:lnTo>
                  <a:lnTo>
                    <a:pt x="2118" y="13112"/>
                  </a:lnTo>
                  <a:lnTo>
                    <a:pt x="2094" y="13087"/>
                  </a:lnTo>
                  <a:lnTo>
                    <a:pt x="2073" y="13065"/>
                  </a:lnTo>
                  <a:lnTo>
                    <a:pt x="2056" y="13045"/>
                  </a:lnTo>
                  <a:lnTo>
                    <a:pt x="2044" y="13030"/>
                  </a:lnTo>
                  <a:lnTo>
                    <a:pt x="2036" y="13017"/>
                  </a:lnTo>
                  <a:lnTo>
                    <a:pt x="2018" y="4156"/>
                  </a:lnTo>
                  <a:lnTo>
                    <a:pt x="1264" y="5805"/>
                  </a:lnTo>
                  <a:lnTo>
                    <a:pt x="1188" y="5868"/>
                  </a:lnTo>
                  <a:lnTo>
                    <a:pt x="1114" y="5922"/>
                  </a:lnTo>
                  <a:lnTo>
                    <a:pt x="1041" y="5967"/>
                  </a:lnTo>
                  <a:lnTo>
                    <a:pt x="972" y="6004"/>
                  </a:lnTo>
                  <a:lnTo>
                    <a:pt x="905" y="6032"/>
                  </a:lnTo>
                  <a:lnTo>
                    <a:pt x="839" y="6053"/>
                  </a:lnTo>
                  <a:lnTo>
                    <a:pt x="776" y="6067"/>
                  </a:lnTo>
                  <a:lnTo>
                    <a:pt x="715" y="6074"/>
                  </a:lnTo>
                  <a:lnTo>
                    <a:pt x="657" y="6072"/>
                  </a:lnTo>
                  <a:lnTo>
                    <a:pt x="602" y="6067"/>
                  </a:lnTo>
                  <a:lnTo>
                    <a:pt x="549" y="6055"/>
                  </a:lnTo>
                  <a:lnTo>
                    <a:pt x="497" y="6037"/>
                  </a:lnTo>
                  <a:lnTo>
                    <a:pt x="448" y="6015"/>
                  </a:lnTo>
                  <a:lnTo>
                    <a:pt x="402" y="5987"/>
                  </a:lnTo>
                  <a:lnTo>
                    <a:pt x="358" y="5956"/>
                  </a:lnTo>
                  <a:lnTo>
                    <a:pt x="317" y="5920"/>
                  </a:lnTo>
                  <a:lnTo>
                    <a:pt x="278" y="5882"/>
                  </a:lnTo>
                  <a:lnTo>
                    <a:pt x="241" y="5839"/>
                  </a:lnTo>
                  <a:lnTo>
                    <a:pt x="208" y="5795"/>
                  </a:lnTo>
                  <a:lnTo>
                    <a:pt x="176" y="5748"/>
                  </a:lnTo>
                  <a:lnTo>
                    <a:pt x="148" y="5698"/>
                  </a:lnTo>
                  <a:lnTo>
                    <a:pt x="121" y="5647"/>
                  </a:lnTo>
                  <a:lnTo>
                    <a:pt x="97" y="5595"/>
                  </a:lnTo>
                  <a:lnTo>
                    <a:pt x="76" y="5542"/>
                  </a:lnTo>
                  <a:lnTo>
                    <a:pt x="57" y="5489"/>
                  </a:lnTo>
                  <a:lnTo>
                    <a:pt x="41" y="5435"/>
                  </a:lnTo>
                  <a:lnTo>
                    <a:pt x="27" y="5382"/>
                  </a:lnTo>
                  <a:lnTo>
                    <a:pt x="17" y="5330"/>
                  </a:lnTo>
                  <a:lnTo>
                    <a:pt x="8" y="5278"/>
                  </a:lnTo>
                  <a:lnTo>
                    <a:pt x="3" y="5229"/>
                  </a:lnTo>
                  <a:lnTo>
                    <a:pt x="0" y="5180"/>
                  </a:lnTo>
                  <a:lnTo>
                    <a:pt x="0" y="5134"/>
                  </a:lnTo>
                  <a:lnTo>
                    <a:pt x="2130" y="298"/>
                  </a:lnTo>
                  <a:lnTo>
                    <a:pt x="2322" y="123"/>
                  </a:lnTo>
                  <a:lnTo>
                    <a:pt x="2563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147" name="Freeform 33"/>
            <p:cNvSpPr>
              <a:spLocks/>
            </p:cNvSpPr>
            <p:nvPr/>
          </p:nvSpPr>
          <p:spPr bwMode="auto">
            <a:xfrm>
              <a:off x="4954" y="1258"/>
              <a:ext cx="743" cy="829"/>
            </a:xfrm>
            <a:custGeom>
              <a:avLst/>
              <a:gdLst>
                <a:gd name="T0" fmla="*/ 2046 w 3713"/>
                <a:gd name="T1" fmla="*/ 10 h 4144"/>
                <a:gd name="T2" fmla="*/ 2320 w 3713"/>
                <a:gd name="T3" fmla="*/ 64 h 4144"/>
                <a:gd name="T4" fmla="*/ 2579 w 3713"/>
                <a:gd name="T5" fmla="*/ 163 h 4144"/>
                <a:gd name="T6" fmla="*/ 2820 w 3713"/>
                <a:gd name="T7" fmla="*/ 299 h 4144"/>
                <a:gd name="T8" fmla="*/ 3038 w 3713"/>
                <a:gd name="T9" fmla="*/ 472 h 4144"/>
                <a:gd name="T10" fmla="*/ 3231 w 3713"/>
                <a:gd name="T11" fmla="*/ 678 h 4144"/>
                <a:gd name="T12" fmla="*/ 3396 w 3713"/>
                <a:gd name="T13" fmla="*/ 913 h 4144"/>
                <a:gd name="T14" fmla="*/ 3530 w 3713"/>
                <a:gd name="T15" fmla="*/ 1173 h 4144"/>
                <a:gd name="T16" fmla="*/ 3630 w 3713"/>
                <a:gd name="T17" fmla="*/ 1455 h 4144"/>
                <a:gd name="T18" fmla="*/ 3692 w 3713"/>
                <a:gd name="T19" fmla="*/ 1757 h 4144"/>
                <a:gd name="T20" fmla="*/ 3713 w 3713"/>
                <a:gd name="T21" fmla="*/ 2071 h 4144"/>
                <a:gd name="T22" fmla="*/ 3692 w 3713"/>
                <a:gd name="T23" fmla="*/ 2387 h 4144"/>
                <a:gd name="T24" fmla="*/ 3630 w 3713"/>
                <a:gd name="T25" fmla="*/ 2687 h 4144"/>
                <a:gd name="T26" fmla="*/ 3530 w 3713"/>
                <a:gd name="T27" fmla="*/ 2970 h 4144"/>
                <a:gd name="T28" fmla="*/ 3396 w 3713"/>
                <a:gd name="T29" fmla="*/ 3230 h 4144"/>
                <a:gd name="T30" fmla="*/ 3231 w 3713"/>
                <a:gd name="T31" fmla="*/ 3465 h 4144"/>
                <a:gd name="T32" fmla="*/ 3038 w 3713"/>
                <a:gd name="T33" fmla="*/ 3671 h 4144"/>
                <a:gd name="T34" fmla="*/ 2820 w 3713"/>
                <a:gd name="T35" fmla="*/ 3844 h 4144"/>
                <a:gd name="T36" fmla="*/ 2579 w 3713"/>
                <a:gd name="T37" fmla="*/ 3981 h 4144"/>
                <a:gd name="T38" fmla="*/ 2320 w 3713"/>
                <a:gd name="T39" fmla="*/ 4079 h 4144"/>
                <a:gd name="T40" fmla="*/ 2046 w 3713"/>
                <a:gd name="T41" fmla="*/ 4133 h 4144"/>
                <a:gd name="T42" fmla="*/ 1761 w 3713"/>
                <a:gd name="T43" fmla="*/ 4141 h 4144"/>
                <a:gd name="T44" fmla="*/ 1482 w 3713"/>
                <a:gd name="T45" fmla="*/ 4102 h 4144"/>
                <a:gd name="T46" fmla="*/ 1219 w 3713"/>
                <a:gd name="T47" fmla="*/ 4018 h 4144"/>
                <a:gd name="T48" fmla="*/ 972 w 3713"/>
                <a:gd name="T49" fmla="*/ 3894 h 4144"/>
                <a:gd name="T50" fmla="*/ 746 w 3713"/>
                <a:gd name="T51" fmla="*/ 3732 h 4144"/>
                <a:gd name="T52" fmla="*/ 543 w 3713"/>
                <a:gd name="T53" fmla="*/ 3537 h 4144"/>
                <a:gd name="T54" fmla="*/ 369 w 3713"/>
                <a:gd name="T55" fmla="*/ 3311 h 4144"/>
                <a:gd name="T56" fmla="*/ 224 w 3713"/>
                <a:gd name="T57" fmla="*/ 3059 h 4144"/>
                <a:gd name="T58" fmla="*/ 112 w 3713"/>
                <a:gd name="T59" fmla="*/ 2784 h 4144"/>
                <a:gd name="T60" fmla="*/ 38 w 3713"/>
                <a:gd name="T61" fmla="*/ 2489 h 4144"/>
                <a:gd name="T62" fmla="*/ 2 w 3713"/>
                <a:gd name="T63" fmla="*/ 2179 h 4144"/>
                <a:gd name="T64" fmla="*/ 9 w 3713"/>
                <a:gd name="T65" fmla="*/ 1859 h 4144"/>
                <a:gd name="T66" fmla="*/ 58 w 3713"/>
                <a:gd name="T67" fmla="*/ 1554 h 4144"/>
                <a:gd name="T68" fmla="*/ 146 w 3713"/>
                <a:gd name="T69" fmla="*/ 1265 h 4144"/>
                <a:gd name="T70" fmla="*/ 268 w 3713"/>
                <a:gd name="T71" fmla="*/ 997 h 4144"/>
                <a:gd name="T72" fmla="*/ 424 w 3713"/>
                <a:gd name="T73" fmla="*/ 753 h 4144"/>
                <a:gd name="T74" fmla="*/ 608 w 3713"/>
                <a:gd name="T75" fmla="*/ 538 h 4144"/>
                <a:gd name="T76" fmla="*/ 819 w 3713"/>
                <a:gd name="T77" fmla="*/ 353 h 4144"/>
                <a:gd name="T78" fmla="*/ 1052 w 3713"/>
                <a:gd name="T79" fmla="*/ 204 h 4144"/>
                <a:gd name="T80" fmla="*/ 1305 w 3713"/>
                <a:gd name="T81" fmla="*/ 92 h 4144"/>
                <a:gd name="T82" fmla="*/ 1575 w 3713"/>
                <a:gd name="T83" fmla="*/ 23 h 4144"/>
                <a:gd name="T84" fmla="*/ 1857 w 3713"/>
                <a:gd name="T85" fmla="*/ 0 h 4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713" h="4144">
                  <a:moveTo>
                    <a:pt x="1857" y="0"/>
                  </a:moveTo>
                  <a:lnTo>
                    <a:pt x="1953" y="2"/>
                  </a:lnTo>
                  <a:lnTo>
                    <a:pt x="2046" y="10"/>
                  </a:lnTo>
                  <a:lnTo>
                    <a:pt x="2140" y="23"/>
                  </a:lnTo>
                  <a:lnTo>
                    <a:pt x="2231" y="41"/>
                  </a:lnTo>
                  <a:lnTo>
                    <a:pt x="2320" y="64"/>
                  </a:lnTo>
                  <a:lnTo>
                    <a:pt x="2409" y="92"/>
                  </a:lnTo>
                  <a:lnTo>
                    <a:pt x="2495" y="126"/>
                  </a:lnTo>
                  <a:lnTo>
                    <a:pt x="2579" y="163"/>
                  </a:lnTo>
                  <a:lnTo>
                    <a:pt x="2661" y="204"/>
                  </a:lnTo>
                  <a:lnTo>
                    <a:pt x="2742" y="249"/>
                  </a:lnTo>
                  <a:lnTo>
                    <a:pt x="2820" y="299"/>
                  </a:lnTo>
                  <a:lnTo>
                    <a:pt x="2895" y="353"/>
                  </a:lnTo>
                  <a:lnTo>
                    <a:pt x="2967" y="411"/>
                  </a:lnTo>
                  <a:lnTo>
                    <a:pt x="3038" y="472"/>
                  </a:lnTo>
                  <a:lnTo>
                    <a:pt x="3105" y="538"/>
                  </a:lnTo>
                  <a:lnTo>
                    <a:pt x="3170" y="606"/>
                  </a:lnTo>
                  <a:lnTo>
                    <a:pt x="3231" y="678"/>
                  </a:lnTo>
                  <a:lnTo>
                    <a:pt x="3289" y="753"/>
                  </a:lnTo>
                  <a:lnTo>
                    <a:pt x="3344" y="832"/>
                  </a:lnTo>
                  <a:lnTo>
                    <a:pt x="3396" y="913"/>
                  </a:lnTo>
                  <a:lnTo>
                    <a:pt x="3445" y="997"/>
                  </a:lnTo>
                  <a:lnTo>
                    <a:pt x="3489" y="1084"/>
                  </a:lnTo>
                  <a:lnTo>
                    <a:pt x="3530" y="1173"/>
                  </a:lnTo>
                  <a:lnTo>
                    <a:pt x="3567" y="1265"/>
                  </a:lnTo>
                  <a:lnTo>
                    <a:pt x="3601" y="1359"/>
                  </a:lnTo>
                  <a:lnTo>
                    <a:pt x="3630" y="1455"/>
                  </a:lnTo>
                  <a:lnTo>
                    <a:pt x="3655" y="1554"/>
                  </a:lnTo>
                  <a:lnTo>
                    <a:pt x="3676" y="1654"/>
                  </a:lnTo>
                  <a:lnTo>
                    <a:pt x="3692" y="1757"/>
                  </a:lnTo>
                  <a:lnTo>
                    <a:pt x="3704" y="1859"/>
                  </a:lnTo>
                  <a:lnTo>
                    <a:pt x="3711" y="1965"/>
                  </a:lnTo>
                  <a:lnTo>
                    <a:pt x="3713" y="2071"/>
                  </a:lnTo>
                  <a:lnTo>
                    <a:pt x="3711" y="2179"/>
                  </a:lnTo>
                  <a:lnTo>
                    <a:pt x="3704" y="2284"/>
                  </a:lnTo>
                  <a:lnTo>
                    <a:pt x="3692" y="2387"/>
                  </a:lnTo>
                  <a:lnTo>
                    <a:pt x="3676" y="2489"/>
                  </a:lnTo>
                  <a:lnTo>
                    <a:pt x="3655" y="2589"/>
                  </a:lnTo>
                  <a:lnTo>
                    <a:pt x="3630" y="2687"/>
                  </a:lnTo>
                  <a:lnTo>
                    <a:pt x="3601" y="2784"/>
                  </a:lnTo>
                  <a:lnTo>
                    <a:pt x="3567" y="2878"/>
                  </a:lnTo>
                  <a:lnTo>
                    <a:pt x="3530" y="2970"/>
                  </a:lnTo>
                  <a:lnTo>
                    <a:pt x="3489" y="3059"/>
                  </a:lnTo>
                  <a:lnTo>
                    <a:pt x="3445" y="3146"/>
                  </a:lnTo>
                  <a:lnTo>
                    <a:pt x="3396" y="3230"/>
                  </a:lnTo>
                  <a:lnTo>
                    <a:pt x="3344" y="3311"/>
                  </a:lnTo>
                  <a:lnTo>
                    <a:pt x="3289" y="3390"/>
                  </a:lnTo>
                  <a:lnTo>
                    <a:pt x="3231" y="3465"/>
                  </a:lnTo>
                  <a:lnTo>
                    <a:pt x="3170" y="3537"/>
                  </a:lnTo>
                  <a:lnTo>
                    <a:pt x="3105" y="3605"/>
                  </a:lnTo>
                  <a:lnTo>
                    <a:pt x="3038" y="3671"/>
                  </a:lnTo>
                  <a:lnTo>
                    <a:pt x="2967" y="3732"/>
                  </a:lnTo>
                  <a:lnTo>
                    <a:pt x="2895" y="3790"/>
                  </a:lnTo>
                  <a:lnTo>
                    <a:pt x="2820" y="3844"/>
                  </a:lnTo>
                  <a:lnTo>
                    <a:pt x="2742" y="3894"/>
                  </a:lnTo>
                  <a:lnTo>
                    <a:pt x="2661" y="3939"/>
                  </a:lnTo>
                  <a:lnTo>
                    <a:pt x="2579" y="3981"/>
                  </a:lnTo>
                  <a:lnTo>
                    <a:pt x="2495" y="4018"/>
                  </a:lnTo>
                  <a:lnTo>
                    <a:pt x="2409" y="4051"/>
                  </a:lnTo>
                  <a:lnTo>
                    <a:pt x="2320" y="4079"/>
                  </a:lnTo>
                  <a:lnTo>
                    <a:pt x="2231" y="4102"/>
                  </a:lnTo>
                  <a:lnTo>
                    <a:pt x="2140" y="4119"/>
                  </a:lnTo>
                  <a:lnTo>
                    <a:pt x="2046" y="4133"/>
                  </a:lnTo>
                  <a:lnTo>
                    <a:pt x="1953" y="4141"/>
                  </a:lnTo>
                  <a:lnTo>
                    <a:pt x="1857" y="4144"/>
                  </a:lnTo>
                  <a:lnTo>
                    <a:pt x="1761" y="4141"/>
                  </a:lnTo>
                  <a:lnTo>
                    <a:pt x="1667" y="4133"/>
                  </a:lnTo>
                  <a:lnTo>
                    <a:pt x="1575" y="4119"/>
                  </a:lnTo>
                  <a:lnTo>
                    <a:pt x="1482" y="4102"/>
                  </a:lnTo>
                  <a:lnTo>
                    <a:pt x="1393" y="4079"/>
                  </a:lnTo>
                  <a:lnTo>
                    <a:pt x="1305" y="4051"/>
                  </a:lnTo>
                  <a:lnTo>
                    <a:pt x="1219" y="4018"/>
                  </a:lnTo>
                  <a:lnTo>
                    <a:pt x="1134" y="3981"/>
                  </a:lnTo>
                  <a:lnTo>
                    <a:pt x="1052" y="3939"/>
                  </a:lnTo>
                  <a:lnTo>
                    <a:pt x="972" y="3894"/>
                  </a:lnTo>
                  <a:lnTo>
                    <a:pt x="894" y="3844"/>
                  </a:lnTo>
                  <a:lnTo>
                    <a:pt x="819" y="3790"/>
                  </a:lnTo>
                  <a:lnTo>
                    <a:pt x="746" y="3732"/>
                  </a:lnTo>
                  <a:lnTo>
                    <a:pt x="675" y="3671"/>
                  </a:lnTo>
                  <a:lnTo>
                    <a:pt x="608" y="3605"/>
                  </a:lnTo>
                  <a:lnTo>
                    <a:pt x="543" y="3537"/>
                  </a:lnTo>
                  <a:lnTo>
                    <a:pt x="482" y="3465"/>
                  </a:lnTo>
                  <a:lnTo>
                    <a:pt x="424" y="3390"/>
                  </a:lnTo>
                  <a:lnTo>
                    <a:pt x="369" y="3311"/>
                  </a:lnTo>
                  <a:lnTo>
                    <a:pt x="317" y="3230"/>
                  </a:lnTo>
                  <a:lnTo>
                    <a:pt x="268" y="3146"/>
                  </a:lnTo>
                  <a:lnTo>
                    <a:pt x="224" y="3059"/>
                  </a:lnTo>
                  <a:lnTo>
                    <a:pt x="183" y="2970"/>
                  </a:lnTo>
                  <a:lnTo>
                    <a:pt x="146" y="2878"/>
                  </a:lnTo>
                  <a:lnTo>
                    <a:pt x="112" y="2784"/>
                  </a:lnTo>
                  <a:lnTo>
                    <a:pt x="83" y="2687"/>
                  </a:lnTo>
                  <a:lnTo>
                    <a:pt x="58" y="2589"/>
                  </a:lnTo>
                  <a:lnTo>
                    <a:pt x="38" y="2489"/>
                  </a:lnTo>
                  <a:lnTo>
                    <a:pt x="21" y="2387"/>
                  </a:lnTo>
                  <a:lnTo>
                    <a:pt x="9" y="2284"/>
                  </a:lnTo>
                  <a:lnTo>
                    <a:pt x="2" y="2179"/>
                  </a:lnTo>
                  <a:lnTo>
                    <a:pt x="0" y="2071"/>
                  </a:lnTo>
                  <a:lnTo>
                    <a:pt x="2" y="1965"/>
                  </a:lnTo>
                  <a:lnTo>
                    <a:pt x="9" y="1859"/>
                  </a:lnTo>
                  <a:lnTo>
                    <a:pt x="21" y="1757"/>
                  </a:lnTo>
                  <a:lnTo>
                    <a:pt x="38" y="1654"/>
                  </a:lnTo>
                  <a:lnTo>
                    <a:pt x="58" y="1554"/>
                  </a:lnTo>
                  <a:lnTo>
                    <a:pt x="83" y="1455"/>
                  </a:lnTo>
                  <a:lnTo>
                    <a:pt x="112" y="1359"/>
                  </a:lnTo>
                  <a:lnTo>
                    <a:pt x="146" y="1265"/>
                  </a:lnTo>
                  <a:lnTo>
                    <a:pt x="183" y="1173"/>
                  </a:lnTo>
                  <a:lnTo>
                    <a:pt x="224" y="1084"/>
                  </a:lnTo>
                  <a:lnTo>
                    <a:pt x="268" y="997"/>
                  </a:lnTo>
                  <a:lnTo>
                    <a:pt x="317" y="913"/>
                  </a:lnTo>
                  <a:lnTo>
                    <a:pt x="369" y="832"/>
                  </a:lnTo>
                  <a:lnTo>
                    <a:pt x="424" y="753"/>
                  </a:lnTo>
                  <a:lnTo>
                    <a:pt x="482" y="678"/>
                  </a:lnTo>
                  <a:lnTo>
                    <a:pt x="543" y="606"/>
                  </a:lnTo>
                  <a:lnTo>
                    <a:pt x="608" y="538"/>
                  </a:lnTo>
                  <a:lnTo>
                    <a:pt x="675" y="472"/>
                  </a:lnTo>
                  <a:lnTo>
                    <a:pt x="746" y="411"/>
                  </a:lnTo>
                  <a:lnTo>
                    <a:pt x="819" y="353"/>
                  </a:lnTo>
                  <a:lnTo>
                    <a:pt x="894" y="299"/>
                  </a:lnTo>
                  <a:lnTo>
                    <a:pt x="972" y="249"/>
                  </a:lnTo>
                  <a:lnTo>
                    <a:pt x="1052" y="204"/>
                  </a:lnTo>
                  <a:lnTo>
                    <a:pt x="1134" y="163"/>
                  </a:lnTo>
                  <a:lnTo>
                    <a:pt x="1219" y="126"/>
                  </a:lnTo>
                  <a:lnTo>
                    <a:pt x="1305" y="92"/>
                  </a:lnTo>
                  <a:lnTo>
                    <a:pt x="1393" y="64"/>
                  </a:lnTo>
                  <a:lnTo>
                    <a:pt x="1482" y="41"/>
                  </a:lnTo>
                  <a:lnTo>
                    <a:pt x="1575" y="23"/>
                  </a:lnTo>
                  <a:lnTo>
                    <a:pt x="1667" y="10"/>
                  </a:lnTo>
                  <a:lnTo>
                    <a:pt x="1761" y="2"/>
                  </a:lnTo>
                  <a:lnTo>
                    <a:pt x="1857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</p:grpSp>
      <p:sp>
        <p:nvSpPr>
          <p:cNvPr id="241" name="240 Rectángulo"/>
          <p:cNvSpPr/>
          <p:nvPr/>
        </p:nvSpPr>
        <p:spPr>
          <a:xfrm>
            <a:off x="708790" y="7988561"/>
            <a:ext cx="1063972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100" b="1" dirty="0">
                <a:latin typeface="Museo Sans 300" panose="02000000000000000000" pitchFamily="50" charset="0"/>
              </a:rPr>
              <a:t>Nota: </a:t>
            </a:r>
            <a:r>
              <a:rPr lang="es-SV" sz="1100" dirty="0">
                <a:latin typeface="Museo Sans 300" panose="02000000000000000000" pitchFamily="50" charset="0"/>
              </a:rPr>
              <a:t>e</a:t>
            </a:r>
            <a:r>
              <a:rPr lang="es-SV" sz="1100" dirty="0" smtClean="0">
                <a:latin typeface="Museo Sans 300" panose="02000000000000000000" pitchFamily="50" charset="0"/>
              </a:rPr>
              <a:t>xisten </a:t>
            </a:r>
            <a:r>
              <a:rPr lang="es-SV" sz="1100" dirty="0">
                <a:latin typeface="Museo Sans 300" panose="02000000000000000000" pitchFamily="50" charset="0"/>
              </a:rPr>
              <a:t>casos donde se identifica a más de una niña, niño o adolescente, por lo tanto la cantidad de </a:t>
            </a:r>
            <a:r>
              <a:rPr lang="es-SV" sz="1100" dirty="0" smtClean="0">
                <a:latin typeface="Museo Sans 300" panose="02000000000000000000" pitchFamily="50" charset="0"/>
              </a:rPr>
              <a:t>presuntas </a:t>
            </a:r>
            <a:r>
              <a:rPr lang="es-SV" sz="1100" dirty="0">
                <a:latin typeface="Museo Sans 300" panose="02000000000000000000" pitchFamily="50" charset="0"/>
              </a:rPr>
              <a:t>víctimas es superior al total de casos recibidos.</a:t>
            </a:r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0" y="6886731"/>
            <a:ext cx="11185406" cy="460800"/>
          </a:xfrm>
          <a:prstGeom prst="rect">
            <a:avLst/>
          </a:prstGeom>
          <a:solidFill>
            <a:srgbClr val="3C3C3B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b="1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 </a:t>
            </a:r>
            <a:r>
              <a:rPr lang="es-SV" b="1" dirty="0">
                <a:solidFill>
                  <a:schemeClr val="bg1"/>
                </a:solidFill>
                <a:latin typeface="Museo Sans 300" panose="02000000000000000000" pitchFamily="50" charset="0"/>
              </a:rPr>
              <a:t>    </a:t>
            </a:r>
            <a:r>
              <a:rPr lang="es-SV" b="1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11,277 presuntas víctimas de amenazas o vulneraciones a sus derechos.</a:t>
            </a:r>
            <a:endParaRPr lang="es-SV" b="1" dirty="0">
              <a:solidFill>
                <a:schemeClr val="bg1"/>
              </a:solidFill>
              <a:latin typeface="Museo Sans 300" panose="02000000000000000000" pitchFamily="50" charset="0"/>
            </a:endParaRPr>
          </a:p>
        </p:txBody>
      </p:sp>
      <p:sp>
        <p:nvSpPr>
          <p:cNvPr id="239" name="Rectangle 92"/>
          <p:cNvSpPr/>
          <p:nvPr/>
        </p:nvSpPr>
        <p:spPr>
          <a:xfrm>
            <a:off x="708790" y="7413486"/>
            <a:ext cx="10565436" cy="103454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latin typeface="Museo Sans 300" panose="02000000000000000000" pitchFamily="50" charset="0"/>
              </a:rPr>
              <a:t>De enero a </a:t>
            </a:r>
            <a:r>
              <a:rPr lang="es-ES" sz="1600" dirty="0" smtClean="0">
                <a:latin typeface="Museo Sans 300" panose="02000000000000000000" pitchFamily="50" charset="0"/>
              </a:rPr>
              <a:t>diciembre 2020, </a:t>
            </a:r>
            <a:r>
              <a:rPr lang="es-ES" sz="1600" dirty="0">
                <a:latin typeface="Museo Sans 300" panose="02000000000000000000" pitchFamily="50" charset="0"/>
              </a:rPr>
              <a:t>el total de presuntas víctimas ascendió a </a:t>
            </a:r>
            <a:r>
              <a:rPr lang="es-ES" sz="1600" dirty="0" smtClean="0">
                <a:latin typeface="Museo Sans 300" panose="02000000000000000000" pitchFamily="50" charset="0"/>
              </a:rPr>
              <a:t>11,277 personas</a:t>
            </a:r>
            <a:r>
              <a:rPr lang="es-ES" sz="1600" dirty="0">
                <a:latin typeface="Museo Sans 300" panose="02000000000000000000" pitchFamily="50" charset="0"/>
              </a:rPr>
              <a:t>; el </a:t>
            </a:r>
            <a:r>
              <a:rPr lang="es-ES" sz="1600" dirty="0" smtClean="0">
                <a:latin typeface="Museo Sans 300" panose="02000000000000000000" pitchFamily="50" charset="0"/>
              </a:rPr>
              <a:t>62.92% </a:t>
            </a:r>
            <a:r>
              <a:rPr lang="es-ES" sz="1600" dirty="0">
                <a:latin typeface="Museo Sans 300" panose="02000000000000000000" pitchFamily="50" charset="0"/>
              </a:rPr>
              <a:t>fueron  niñas y adolescentes mujeres y el  </a:t>
            </a:r>
            <a:r>
              <a:rPr lang="es-ES" sz="1600" dirty="0" smtClean="0">
                <a:latin typeface="Museo Sans 300" panose="02000000000000000000" pitchFamily="50" charset="0"/>
              </a:rPr>
              <a:t>31.43% </a:t>
            </a:r>
            <a:r>
              <a:rPr lang="es-ES" sz="1600" dirty="0">
                <a:latin typeface="Museo Sans 300" panose="02000000000000000000" pitchFamily="50" charset="0"/>
              </a:rPr>
              <a:t>niños y adolescentes hombres.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Museo Sans 300" panose="02000000000000000000" pitchFamily="50" charset="0"/>
              <a:cs typeface="Arial" pitchFamily="34" charset="0"/>
            </a:endParaRPr>
          </a:p>
        </p:txBody>
      </p:sp>
      <p:sp>
        <p:nvSpPr>
          <p:cNvPr id="240" name="239 Rectángulo"/>
          <p:cNvSpPr/>
          <p:nvPr/>
        </p:nvSpPr>
        <p:spPr>
          <a:xfrm>
            <a:off x="900681" y="8368464"/>
            <a:ext cx="102991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000" b="1" dirty="0" smtClean="0">
                <a:latin typeface="Museo Sans 300" panose="02000000000000000000" pitchFamily="50" charset="0"/>
              </a:rPr>
              <a:t>* Se desconoce sexo y edad:</a:t>
            </a:r>
            <a:r>
              <a:rPr lang="es-SV" sz="1000" dirty="0" smtClean="0">
                <a:latin typeface="Museo Sans 300" panose="02000000000000000000" pitchFamily="50" charset="0"/>
              </a:rPr>
              <a:t> al </a:t>
            </a:r>
            <a:r>
              <a:rPr lang="es-SV" sz="1000" dirty="0">
                <a:latin typeface="Museo Sans 300" panose="02000000000000000000" pitchFamily="50" charset="0"/>
              </a:rPr>
              <a:t>momento de la recepción del caso la persona que da aviso o denunciante no pudo establecer el sexo o edad de la niña, niño o adolescente.</a:t>
            </a:r>
          </a:p>
        </p:txBody>
      </p:sp>
      <p:grpSp>
        <p:nvGrpSpPr>
          <p:cNvPr id="111" name="Grupo 158"/>
          <p:cNvGrpSpPr/>
          <p:nvPr/>
        </p:nvGrpSpPr>
        <p:grpSpPr>
          <a:xfrm>
            <a:off x="1697162" y="139650"/>
            <a:ext cx="8711166" cy="1091773"/>
            <a:chOff x="383663" y="260172"/>
            <a:chExt cx="7570040" cy="1091773"/>
          </a:xfrm>
        </p:grpSpPr>
        <p:sp>
          <p:nvSpPr>
            <p:cNvPr id="112" name="Subtitle 4"/>
            <p:cNvSpPr txBox="1">
              <a:spLocks/>
            </p:cNvSpPr>
            <p:nvPr/>
          </p:nvSpPr>
          <p:spPr>
            <a:xfrm>
              <a:off x="621351" y="260172"/>
              <a:ext cx="2761185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300" b="1" dirty="0">
                  <a:latin typeface="Museo Sans 300" panose="02000000000000000000" pitchFamily="50" charset="0"/>
                </a:rPr>
                <a:t>P</a:t>
              </a:r>
              <a:r>
                <a:rPr lang="es-SV" sz="4300" b="1" dirty="0" smtClean="0">
                  <a:latin typeface="Museo Sans 300" panose="02000000000000000000" pitchFamily="50" charset="0"/>
                </a:rPr>
                <a:t>resuntas</a:t>
              </a:r>
              <a:endParaRPr lang="es-SV" sz="43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13" name="Subtitle 4"/>
            <p:cNvSpPr txBox="1">
              <a:spLocks/>
            </p:cNvSpPr>
            <p:nvPr/>
          </p:nvSpPr>
          <p:spPr>
            <a:xfrm>
              <a:off x="2900468" y="597858"/>
              <a:ext cx="5053235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2900" b="1" dirty="0">
                  <a:latin typeface="Museo Sans 300" panose="02000000000000000000" pitchFamily="50" charset="0"/>
                </a:rPr>
                <a:t>o</a:t>
              </a:r>
              <a:r>
                <a:rPr lang="es-SV" sz="2900" b="1" dirty="0" smtClean="0">
                  <a:latin typeface="Museo Sans 300" panose="02000000000000000000" pitchFamily="50" charset="0"/>
                </a:rPr>
                <a:t> vulneraciones a derechos</a:t>
              </a:r>
              <a:endParaRPr lang="es-SV" sz="2900" b="1" dirty="0">
                <a:latin typeface="Museo Sans 300" panose="02000000000000000000" pitchFamily="50" charset="0"/>
              </a:endParaRPr>
            </a:p>
          </p:txBody>
        </p:sp>
        <p:sp>
          <p:nvSpPr>
            <p:cNvPr id="114" name="Subtitle 4"/>
            <p:cNvSpPr txBox="1">
              <a:spLocks/>
            </p:cNvSpPr>
            <p:nvPr/>
          </p:nvSpPr>
          <p:spPr>
            <a:xfrm>
              <a:off x="2940554" y="276433"/>
              <a:ext cx="3949370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2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</a:rPr>
                <a:t>víctimas de amenazas</a:t>
              </a:r>
              <a:endParaRPr lang="es-SV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15" name="Round Same Side Corner Rectangle 42"/>
            <p:cNvSpPr/>
            <p:nvPr/>
          </p:nvSpPr>
          <p:spPr>
            <a:xfrm rot="5400000" flipH="1">
              <a:off x="1182800" y="127192"/>
              <a:ext cx="99377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B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32" name="Rectángulo 31"/>
          <p:cNvSpPr/>
          <p:nvPr/>
        </p:nvSpPr>
        <p:spPr>
          <a:xfrm>
            <a:off x="708790" y="1431974"/>
            <a:ext cx="1479715" cy="510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8" name="Group 26"/>
          <p:cNvGrpSpPr>
            <a:grpSpLocks noChangeAspect="1"/>
          </p:cNvGrpSpPr>
          <p:nvPr/>
        </p:nvGrpSpPr>
        <p:grpSpPr bwMode="auto">
          <a:xfrm>
            <a:off x="7339115" y="2817391"/>
            <a:ext cx="788426" cy="1306345"/>
            <a:chOff x="3058" y="1459"/>
            <a:chExt cx="1556" cy="2836"/>
          </a:xfrm>
          <a:solidFill>
            <a:srgbClr val="303846"/>
          </a:solidFill>
        </p:grpSpPr>
        <p:sp>
          <p:nvSpPr>
            <p:cNvPr id="149" name="Freeform 27"/>
            <p:cNvSpPr>
              <a:spLocks/>
            </p:cNvSpPr>
            <p:nvPr/>
          </p:nvSpPr>
          <p:spPr bwMode="auto">
            <a:xfrm>
              <a:off x="3058" y="2292"/>
              <a:ext cx="1556" cy="2003"/>
            </a:xfrm>
            <a:custGeom>
              <a:avLst/>
              <a:gdLst>
                <a:gd name="T0" fmla="*/ 3897 w 9332"/>
                <a:gd name="T1" fmla="*/ 59 h 12013"/>
                <a:gd name="T2" fmla="*/ 4111 w 9332"/>
                <a:gd name="T3" fmla="*/ 152 h 12013"/>
                <a:gd name="T4" fmla="*/ 4310 w 9332"/>
                <a:gd name="T5" fmla="*/ 214 h 12013"/>
                <a:gd name="T6" fmla="*/ 4501 w 9332"/>
                <a:gd name="T7" fmla="*/ 244 h 12013"/>
                <a:gd name="T8" fmla="*/ 4695 w 9332"/>
                <a:gd name="T9" fmla="*/ 243 h 12013"/>
                <a:gd name="T10" fmla="*/ 4900 w 9332"/>
                <a:gd name="T11" fmla="*/ 211 h 12013"/>
                <a:gd name="T12" fmla="*/ 5121 w 9332"/>
                <a:gd name="T13" fmla="*/ 148 h 12013"/>
                <a:gd name="T14" fmla="*/ 5369 w 9332"/>
                <a:gd name="T15" fmla="*/ 56 h 12013"/>
                <a:gd name="T16" fmla="*/ 6722 w 9332"/>
                <a:gd name="T17" fmla="*/ 152 h 12013"/>
                <a:gd name="T18" fmla="*/ 9328 w 9332"/>
                <a:gd name="T19" fmla="*/ 5210 h 12013"/>
                <a:gd name="T20" fmla="*/ 9316 w 9332"/>
                <a:gd name="T21" fmla="*/ 5461 h 12013"/>
                <a:gd name="T22" fmla="*/ 9231 w 9332"/>
                <a:gd name="T23" fmla="*/ 5698 h 12013"/>
                <a:gd name="T24" fmla="*/ 9082 w 9332"/>
                <a:gd name="T25" fmla="*/ 5898 h 12013"/>
                <a:gd name="T26" fmla="*/ 8878 w 9332"/>
                <a:gd name="T27" fmla="*/ 6039 h 12013"/>
                <a:gd name="T28" fmla="*/ 8630 w 9332"/>
                <a:gd name="T29" fmla="*/ 6099 h 12013"/>
                <a:gd name="T30" fmla="*/ 8347 w 9332"/>
                <a:gd name="T31" fmla="*/ 6054 h 12013"/>
                <a:gd name="T32" fmla="*/ 8038 w 9332"/>
                <a:gd name="T33" fmla="*/ 5885 h 12013"/>
                <a:gd name="T34" fmla="*/ 7005 w 9332"/>
                <a:gd name="T35" fmla="*/ 11553 h 12013"/>
                <a:gd name="T36" fmla="*/ 6746 w 9332"/>
                <a:gd name="T37" fmla="*/ 11763 h 12013"/>
                <a:gd name="T38" fmla="*/ 6481 w 9332"/>
                <a:gd name="T39" fmla="*/ 11897 h 12013"/>
                <a:gd name="T40" fmla="*/ 6215 w 9332"/>
                <a:gd name="T41" fmla="*/ 11964 h 12013"/>
                <a:gd name="T42" fmla="*/ 5954 w 9332"/>
                <a:gd name="T43" fmla="*/ 11972 h 12013"/>
                <a:gd name="T44" fmla="*/ 5703 w 9332"/>
                <a:gd name="T45" fmla="*/ 11927 h 12013"/>
                <a:gd name="T46" fmla="*/ 5467 w 9332"/>
                <a:gd name="T47" fmla="*/ 11837 h 12013"/>
                <a:gd name="T48" fmla="*/ 5254 w 9332"/>
                <a:gd name="T49" fmla="*/ 11711 h 12013"/>
                <a:gd name="T50" fmla="*/ 5068 w 9332"/>
                <a:gd name="T51" fmla="*/ 11553 h 12013"/>
                <a:gd name="T52" fmla="*/ 4997 w 9332"/>
                <a:gd name="T53" fmla="*/ 7263 h 12013"/>
                <a:gd name="T54" fmla="*/ 4905 w 9332"/>
                <a:gd name="T55" fmla="*/ 7188 h 12013"/>
                <a:gd name="T56" fmla="*/ 4795 w 9332"/>
                <a:gd name="T57" fmla="*/ 7144 h 12013"/>
                <a:gd name="T58" fmla="*/ 4676 w 9332"/>
                <a:gd name="T59" fmla="*/ 7128 h 12013"/>
                <a:gd name="T60" fmla="*/ 4557 w 9332"/>
                <a:gd name="T61" fmla="*/ 7141 h 12013"/>
                <a:gd name="T62" fmla="*/ 4446 w 9332"/>
                <a:gd name="T63" fmla="*/ 7177 h 12013"/>
                <a:gd name="T64" fmla="*/ 4354 w 9332"/>
                <a:gd name="T65" fmla="*/ 7238 h 12013"/>
                <a:gd name="T66" fmla="*/ 4292 w 9332"/>
                <a:gd name="T67" fmla="*/ 7319 h 12013"/>
                <a:gd name="T68" fmla="*/ 4102 w 9332"/>
                <a:gd name="T69" fmla="*/ 11722 h 12013"/>
                <a:gd name="T70" fmla="*/ 3751 w 9332"/>
                <a:gd name="T71" fmla="*/ 11932 h 12013"/>
                <a:gd name="T72" fmla="*/ 3414 w 9332"/>
                <a:gd name="T73" fmla="*/ 12010 h 12013"/>
                <a:gd name="T74" fmla="*/ 3102 w 9332"/>
                <a:gd name="T75" fmla="*/ 11991 h 12013"/>
                <a:gd name="T76" fmla="*/ 2827 w 9332"/>
                <a:gd name="T77" fmla="*/ 11903 h 12013"/>
                <a:gd name="T78" fmla="*/ 2598 w 9332"/>
                <a:gd name="T79" fmla="*/ 11782 h 12013"/>
                <a:gd name="T80" fmla="*/ 2428 w 9332"/>
                <a:gd name="T81" fmla="*/ 11656 h 12013"/>
                <a:gd name="T82" fmla="*/ 2325 w 9332"/>
                <a:gd name="T83" fmla="*/ 11561 h 12013"/>
                <a:gd name="T84" fmla="*/ 1429 w 9332"/>
                <a:gd name="T85" fmla="*/ 5810 h 12013"/>
                <a:gd name="T86" fmla="*/ 1099 w 9332"/>
                <a:gd name="T87" fmla="*/ 6009 h 12013"/>
                <a:gd name="T88" fmla="*/ 809 w 9332"/>
                <a:gd name="T89" fmla="*/ 6078 h 12013"/>
                <a:gd name="T90" fmla="*/ 562 w 9332"/>
                <a:gd name="T91" fmla="*/ 6042 h 12013"/>
                <a:gd name="T92" fmla="*/ 359 w 9332"/>
                <a:gd name="T93" fmla="*/ 5925 h 12013"/>
                <a:gd name="T94" fmla="*/ 199 w 9332"/>
                <a:gd name="T95" fmla="*/ 5752 h 12013"/>
                <a:gd name="T96" fmla="*/ 86 w 9332"/>
                <a:gd name="T97" fmla="*/ 5546 h 12013"/>
                <a:gd name="T98" fmla="*/ 19 w 9332"/>
                <a:gd name="T99" fmla="*/ 5333 h 12013"/>
                <a:gd name="T100" fmla="*/ 0 w 9332"/>
                <a:gd name="T101" fmla="*/ 5138 h 12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32" h="12013">
                  <a:moveTo>
                    <a:pt x="2898" y="0"/>
                  </a:moveTo>
                  <a:lnTo>
                    <a:pt x="3782" y="0"/>
                  </a:lnTo>
                  <a:lnTo>
                    <a:pt x="3840" y="30"/>
                  </a:lnTo>
                  <a:lnTo>
                    <a:pt x="3897" y="59"/>
                  </a:lnTo>
                  <a:lnTo>
                    <a:pt x="3952" y="85"/>
                  </a:lnTo>
                  <a:lnTo>
                    <a:pt x="4006" y="110"/>
                  </a:lnTo>
                  <a:lnTo>
                    <a:pt x="4058" y="132"/>
                  </a:lnTo>
                  <a:lnTo>
                    <a:pt x="4111" y="152"/>
                  </a:lnTo>
                  <a:lnTo>
                    <a:pt x="4162" y="171"/>
                  </a:lnTo>
                  <a:lnTo>
                    <a:pt x="4212" y="187"/>
                  </a:lnTo>
                  <a:lnTo>
                    <a:pt x="4261" y="202"/>
                  </a:lnTo>
                  <a:lnTo>
                    <a:pt x="4310" y="214"/>
                  </a:lnTo>
                  <a:lnTo>
                    <a:pt x="4358" y="225"/>
                  </a:lnTo>
                  <a:lnTo>
                    <a:pt x="4406" y="233"/>
                  </a:lnTo>
                  <a:lnTo>
                    <a:pt x="4454" y="240"/>
                  </a:lnTo>
                  <a:lnTo>
                    <a:pt x="4501" y="244"/>
                  </a:lnTo>
                  <a:lnTo>
                    <a:pt x="4549" y="247"/>
                  </a:lnTo>
                  <a:lnTo>
                    <a:pt x="4598" y="247"/>
                  </a:lnTo>
                  <a:lnTo>
                    <a:pt x="4646" y="246"/>
                  </a:lnTo>
                  <a:lnTo>
                    <a:pt x="4695" y="243"/>
                  </a:lnTo>
                  <a:lnTo>
                    <a:pt x="4745" y="237"/>
                  </a:lnTo>
                  <a:lnTo>
                    <a:pt x="4795" y="231"/>
                  </a:lnTo>
                  <a:lnTo>
                    <a:pt x="4848" y="221"/>
                  </a:lnTo>
                  <a:lnTo>
                    <a:pt x="4900" y="211"/>
                  </a:lnTo>
                  <a:lnTo>
                    <a:pt x="4953" y="198"/>
                  </a:lnTo>
                  <a:lnTo>
                    <a:pt x="5007" y="183"/>
                  </a:lnTo>
                  <a:lnTo>
                    <a:pt x="5064" y="167"/>
                  </a:lnTo>
                  <a:lnTo>
                    <a:pt x="5121" y="148"/>
                  </a:lnTo>
                  <a:lnTo>
                    <a:pt x="5181" y="128"/>
                  </a:lnTo>
                  <a:lnTo>
                    <a:pt x="5242" y="106"/>
                  </a:lnTo>
                  <a:lnTo>
                    <a:pt x="5304" y="82"/>
                  </a:lnTo>
                  <a:lnTo>
                    <a:pt x="5369" y="56"/>
                  </a:lnTo>
                  <a:lnTo>
                    <a:pt x="5437" y="29"/>
                  </a:lnTo>
                  <a:lnTo>
                    <a:pt x="5506" y="0"/>
                  </a:lnTo>
                  <a:lnTo>
                    <a:pt x="6409" y="0"/>
                  </a:lnTo>
                  <a:lnTo>
                    <a:pt x="6722" y="152"/>
                  </a:lnTo>
                  <a:lnTo>
                    <a:pt x="6984" y="361"/>
                  </a:lnTo>
                  <a:lnTo>
                    <a:pt x="9303" y="5086"/>
                  </a:lnTo>
                  <a:lnTo>
                    <a:pt x="9318" y="5147"/>
                  </a:lnTo>
                  <a:lnTo>
                    <a:pt x="9328" y="5210"/>
                  </a:lnTo>
                  <a:lnTo>
                    <a:pt x="9332" y="5273"/>
                  </a:lnTo>
                  <a:lnTo>
                    <a:pt x="9332" y="5336"/>
                  </a:lnTo>
                  <a:lnTo>
                    <a:pt x="9327" y="5398"/>
                  </a:lnTo>
                  <a:lnTo>
                    <a:pt x="9316" y="5461"/>
                  </a:lnTo>
                  <a:lnTo>
                    <a:pt x="9301" y="5522"/>
                  </a:lnTo>
                  <a:lnTo>
                    <a:pt x="9282" y="5583"/>
                  </a:lnTo>
                  <a:lnTo>
                    <a:pt x="9259" y="5641"/>
                  </a:lnTo>
                  <a:lnTo>
                    <a:pt x="9231" y="5698"/>
                  </a:lnTo>
                  <a:lnTo>
                    <a:pt x="9199" y="5752"/>
                  </a:lnTo>
                  <a:lnTo>
                    <a:pt x="9164" y="5803"/>
                  </a:lnTo>
                  <a:lnTo>
                    <a:pt x="9124" y="5852"/>
                  </a:lnTo>
                  <a:lnTo>
                    <a:pt x="9082" y="5898"/>
                  </a:lnTo>
                  <a:lnTo>
                    <a:pt x="9036" y="5939"/>
                  </a:lnTo>
                  <a:lnTo>
                    <a:pt x="8986" y="5977"/>
                  </a:lnTo>
                  <a:lnTo>
                    <a:pt x="8934" y="6011"/>
                  </a:lnTo>
                  <a:lnTo>
                    <a:pt x="8878" y="6039"/>
                  </a:lnTo>
                  <a:lnTo>
                    <a:pt x="8820" y="6062"/>
                  </a:lnTo>
                  <a:lnTo>
                    <a:pt x="8759" y="6080"/>
                  </a:lnTo>
                  <a:lnTo>
                    <a:pt x="8696" y="6093"/>
                  </a:lnTo>
                  <a:lnTo>
                    <a:pt x="8630" y="6099"/>
                  </a:lnTo>
                  <a:lnTo>
                    <a:pt x="8562" y="6098"/>
                  </a:lnTo>
                  <a:lnTo>
                    <a:pt x="8492" y="6091"/>
                  </a:lnTo>
                  <a:lnTo>
                    <a:pt x="8421" y="6077"/>
                  </a:lnTo>
                  <a:lnTo>
                    <a:pt x="8347" y="6054"/>
                  </a:lnTo>
                  <a:lnTo>
                    <a:pt x="8271" y="6025"/>
                  </a:lnTo>
                  <a:lnTo>
                    <a:pt x="8195" y="5987"/>
                  </a:lnTo>
                  <a:lnTo>
                    <a:pt x="8117" y="5941"/>
                  </a:lnTo>
                  <a:lnTo>
                    <a:pt x="8038" y="5885"/>
                  </a:lnTo>
                  <a:lnTo>
                    <a:pt x="7958" y="5820"/>
                  </a:lnTo>
                  <a:lnTo>
                    <a:pt x="7877" y="5746"/>
                  </a:lnTo>
                  <a:lnTo>
                    <a:pt x="6984" y="4128"/>
                  </a:lnTo>
                  <a:lnTo>
                    <a:pt x="7005" y="11553"/>
                  </a:lnTo>
                  <a:lnTo>
                    <a:pt x="6941" y="11614"/>
                  </a:lnTo>
                  <a:lnTo>
                    <a:pt x="6876" y="11668"/>
                  </a:lnTo>
                  <a:lnTo>
                    <a:pt x="6811" y="11718"/>
                  </a:lnTo>
                  <a:lnTo>
                    <a:pt x="6746" y="11763"/>
                  </a:lnTo>
                  <a:lnTo>
                    <a:pt x="6680" y="11803"/>
                  </a:lnTo>
                  <a:lnTo>
                    <a:pt x="6614" y="11838"/>
                  </a:lnTo>
                  <a:lnTo>
                    <a:pt x="6547" y="11870"/>
                  </a:lnTo>
                  <a:lnTo>
                    <a:pt x="6481" y="11897"/>
                  </a:lnTo>
                  <a:lnTo>
                    <a:pt x="6414" y="11921"/>
                  </a:lnTo>
                  <a:lnTo>
                    <a:pt x="6348" y="11939"/>
                  </a:lnTo>
                  <a:lnTo>
                    <a:pt x="6281" y="11954"/>
                  </a:lnTo>
                  <a:lnTo>
                    <a:pt x="6215" y="11964"/>
                  </a:lnTo>
                  <a:lnTo>
                    <a:pt x="6149" y="11972"/>
                  </a:lnTo>
                  <a:lnTo>
                    <a:pt x="6083" y="11975"/>
                  </a:lnTo>
                  <a:lnTo>
                    <a:pt x="6018" y="11976"/>
                  </a:lnTo>
                  <a:lnTo>
                    <a:pt x="5954" y="11972"/>
                  </a:lnTo>
                  <a:lnTo>
                    <a:pt x="5889" y="11965"/>
                  </a:lnTo>
                  <a:lnTo>
                    <a:pt x="5826" y="11956"/>
                  </a:lnTo>
                  <a:lnTo>
                    <a:pt x="5765" y="11943"/>
                  </a:lnTo>
                  <a:lnTo>
                    <a:pt x="5703" y="11927"/>
                  </a:lnTo>
                  <a:lnTo>
                    <a:pt x="5642" y="11909"/>
                  </a:lnTo>
                  <a:lnTo>
                    <a:pt x="5582" y="11887"/>
                  </a:lnTo>
                  <a:lnTo>
                    <a:pt x="5525" y="11864"/>
                  </a:lnTo>
                  <a:lnTo>
                    <a:pt x="5467" y="11837"/>
                  </a:lnTo>
                  <a:lnTo>
                    <a:pt x="5412" y="11810"/>
                  </a:lnTo>
                  <a:lnTo>
                    <a:pt x="5358" y="11779"/>
                  </a:lnTo>
                  <a:lnTo>
                    <a:pt x="5306" y="11746"/>
                  </a:lnTo>
                  <a:lnTo>
                    <a:pt x="5254" y="11711"/>
                  </a:lnTo>
                  <a:lnTo>
                    <a:pt x="5205" y="11674"/>
                  </a:lnTo>
                  <a:lnTo>
                    <a:pt x="5157" y="11635"/>
                  </a:lnTo>
                  <a:lnTo>
                    <a:pt x="5112" y="11596"/>
                  </a:lnTo>
                  <a:lnTo>
                    <a:pt x="5068" y="11553"/>
                  </a:lnTo>
                  <a:lnTo>
                    <a:pt x="5047" y="7342"/>
                  </a:lnTo>
                  <a:lnTo>
                    <a:pt x="5032" y="7313"/>
                  </a:lnTo>
                  <a:lnTo>
                    <a:pt x="5015" y="7288"/>
                  </a:lnTo>
                  <a:lnTo>
                    <a:pt x="4997" y="7263"/>
                  </a:lnTo>
                  <a:lnTo>
                    <a:pt x="4975" y="7242"/>
                  </a:lnTo>
                  <a:lnTo>
                    <a:pt x="4953" y="7222"/>
                  </a:lnTo>
                  <a:lnTo>
                    <a:pt x="4930" y="7204"/>
                  </a:lnTo>
                  <a:lnTo>
                    <a:pt x="4905" y="7188"/>
                  </a:lnTo>
                  <a:lnTo>
                    <a:pt x="4878" y="7174"/>
                  </a:lnTo>
                  <a:lnTo>
                    <a:pt x="4852" y="7162"/>
                  </a:lnTo>
                  <a:lnTo>
                    <a:pt x="4824" y="7151"/>
                  </a:lnTo>
                  <a:lnTo>
                    <a:pt x="4795" y="7144"/>
                  </a:lnTo>
                  <a:lnTo>
                    <a:pt x="4766" y="7138"/>
                  </a:lnTo>
                  <a:lnTo>
                    <a:pt x="4736" y="7132"/>
                  </a:lnTo>
                  <a:lnTo>
                    <a:pt x="4706" y="7130"/>
                  </a:lnTo>
                  <a:lnTo>
                    <a:pt x="4676" y="7128"/>
                  </a:lnTo>
                  <a:lnTo>
                    <a:pt x="4645" y="7129"/>
                  </a:lnTo>
                  <a:lnTo>
                    <a:pt x="4615" y="7131"/>
                  </a:lnTo>
                  <a:lnTo>
                    <a:pt x="4586" y="7135"/>
                  </a:lnTo>
                  <a:lnTo>
                    <a:pt x="4557" y="7141"/>
                  </a:lnTo>
                  <a:lnTo>
                    <a:pt x="4528" y="7147"/>
                  </a:lnTo>
                  <a:lnTo>
                    <a:pt x="4499" y="7156"/>
                  </a:lnTo>
                  <a:lnTo>
                    <a:pt x="4473" y="7166"/>
                  </a:lnTo>
                  <a:lnTo>
                    <a:pt x="4446" y="7177"/>
                  </a:lnTo>
                  <a:lnTo>
                    <a:pt x="4422" y="7191"/>
                  </a:lnTo>
                  <a:lnTo>
                    <a:pt x="4398" y="7205"/>
                  </a:lnTo>
                  <a:lnTo>
                    <a:pt x="4376" y="7221"/>
                  </a:lnTo>
                  <a:lnTo>
                    <a:pt x="4354" y="7238"/>
                  </a:lnTo>
                  <a:lnTo>
                    <a:pt x="4336" y="7256"/>
                  </a:lnTo>
                  <a:lnTo>
                    <a:pt x="4319" y="7276"/>
                  </a:lnTo>
                  <a:lnTo>
                    <a:pt x="4304" y="7296"/>
                  </a:lnTo>
                  <a:lnTo>
                    <a:pt x="4292" y="7319"/>
                  </a:lnTo>
                  <a:lnTo>
                    <a:pt x="4281" y="7342"/>
                  </a:lnTo>
                  <a:lnTo>
                    <a:pt x="4281" y="11559"/>
                  </a:lnTo>
                  <a:lnTo>
                    <a:pt x="4192" y="11647"/>
                  </a:lnTo>
                  <a:lnTo>
                    <a:pt x="4102" y="11722"/>
                  </a:lnTo>
                  <a:lnTo>
                    <a:pt x="4014" y="11790"/>
                  </a:lnTo>
                  <a:lnTo>
                    <a:pt x="3925" y="11846"/>
                  </a:lnTo>
                  <a:lnTo>
                    <a:pt x="3838" y="11893"/>
                  </a:lnTo>
                  <a:lnTo>
                    <a:pt x="3751" y="11932"/>
                  </a:lnTo>
                  <a:lnTo>
                    <a:pt x="3664" y="11962"/>
                  </a:lnTo>
                  <a:lnTo>
                    <a:pt x="3579" y="11985"/>
                  </a:lnTo>
                  <a:lnTo>
                    <a:pt x="3496" y="12001"/>
                  </a:lnTo>
                  <a:lnTo>
                    <a:pt x="3414" y="12010"/>
                  </a:lnTo>
                  <a:lnTo>
                    <a:pt x="3333" y="12013"/>
                  </a:lnTo>
                  <a:lnTo>
                    <a:pt x="3254" y="12011"/>
                  </a:lnTo>
                  <a:lnTo>
                    <a:pt x="3177" y="12003"/>
                  </a:lnTo>
                  <a:lnTo>
                    <a:pt x="3102" y="11991"/>
                  </a:lnTo>
                  <a:lnTo>
                    <a:pt x="3030" y="11974"/>
                  </a:lnTo>
                  <a:lnTo>
                    <a:pt x="2959" y="11954"/>
                  </a:lnTo>
                  <a:lnTo>
                    <a:pt x="2892" y="11930"/>
                  </a:lnTo>
                  <a:lnTo>
                    <a:pt x="2827" y="11903"/>
                  </a:lnTo>
                  <a:lnTo>
                    <a:pt x="2766" y="11875"/>
                  </a:lnTo>
                  <a:lnTo>
                    <a:pt x="2706" y="11845"/>
                  </a:lnTo>
                  <a:lnTo>
                    <a:pt x="2651" y="11814"/>
                  </a:lnTo>
                  <a:lnTo>
                    <a:pt x="2598" y="11782"/>
                  </a:lnTo>
                  <a:lnTo>
                    <a:pt x="2550" y="11750"/>
                  </a:lnTo>
                  <a:lnTo>
                    <a:pt x="2506" y="11718"/>
                  </a:lnTo>
                  <a:lnTo>
                    <a:pt x="2464" y="11686"/>
                  </a:lnTo>
                  <a:lnTo>
                    <a:pt x="2428" y="11656"/>
                  </a:lnTo>
                  <a:lnTo>
                    <a:pt x="2395" y="11629"/>
                  </a:lnTo>
                  <a:lnTo>
                    <a:pt x="2367" y="11603"/>
                  </a:lnTo>
                  <a:lnTo>
                    <a:pt x="2344" y="11580"/>
                  </a:lnTo>
                  <a:lnTo>
                    <a:pt x="2325" y="11561"/>
                  </a:lnTo>
                  <a:lnTo>
                    <a:pt x="2311" y="11543"/>
                  </a:lnTo>
                  <a:lnTo>
                    <a:pt x="2301" y="11532"/>
                  </a:lnTo>
                  <a:lnTo>
                    <a:pt x="2281" y="4159"/>
                  </a:lnTo>
                  <a:lnTo>
                    <a:pt x="1429" y="5810"/>
                  </a:lnTo>
                  <a:lnTo>
                    <a:pt x="1343" y="5872"/>
                  </a:lnTo>
                  <a:lnTo>
                    <a:pt x="1259" y="5927"/>
                  </a:lnTo>
                  <a:lnTo>
                    <a:pt x="1178" y="5971"/>
                  </a:lnTo>
                  <a:lnTo>
                    <a:pt x="1099" y="6009"/>
                  </a:lnTo>
                  <a:lnTo>
                    <a:pt x="1022" y="6037"/>
                  </a:lnTo>
                  <a:lnTo>
                    <a:pt x="949" y="6058"/>
                  </a:lnTo>
                  <a:lnTo>
                    <a:pt x="877" y="6072"/>
                  </a:lnTo>
                  <a:lnTo>
                    <a:pt x="809" y="6078"/>
                  </a:lnTo>
                  <a:lnTo>
                    <a:pt x="743" y="6078"/>
                  </a:lnTo>
                  <a:lnTo>
                    <a:pt x="680" y="6072"/>
                  </a:lnTo>
                  <a:lnTo>
                    <a:pt x="620" y="6059"/>
                  </a:lnTo>
                  <a:lnTo>
                    <a:pt x="562" y="6042"/>
                  </a:lnTo>
                  <a:lnTo>
                    <a:pt x="507" y="6019"/>
                  </a:lnTo>
                  <a:lnTo>
                    <a:pt x="455" y="5992"/>
                  </a:lnTo>
                  <a:lnTo>
                    <a:pt x="406" y="5961"/>
                  </a:lnTo>
                  <a:lnTo>
                    <a:pt x="359" y="5925"/>
                  </a:lnTo>
                  <a:lnTo>
                    <a:pt x="315" y="5886"/>
                  </a:lnTo>
                  <a:lnTo>
                    <a:pt x="274" y="5844"/>
                  </a:lnTo>
                  <a:lnTo>
                    <a:pt x="235" y="5799"/>
                  </a:lnTo>
                  <a:lnTo>
                    <a:pt x="199" y="5752"/>
                  </a:lnTo>
                  <a:lnTo>
                    <a:pt x="167" y="5702"/>
                  </a:lnTo>
                  <a:lnTo>
                    <a:pt x="137" y="5652"/>
                  </a:lnTo>
                  <a:lnTo>
                    <a:pt x="110" y="5600"/>
                  </a:lnTo>
                  <a:lnTo>
                    <a:pt x="86" y="5546"/>
                  </a:lnTo>
                  <a:lnTo>
                    <a:pt x="65" y="5493"/>
                  </a:lnTo>
                  <a:lnTo>
                    <a:pt x="47" y="5440"/>
                  </a:lnTo>
                  <a:lnTo>
                    <a:pt x="32" y="5387"/>
                  </a:lnTo>
                  <a:lnTo>
                    <a:pt x="19" y="5333"/>
                  </a:lnTo>
                  <a:lnTo>
                    <a:pt x="9" y="5282"/>
                  </a:lnTo>
                  <a:lnTo>
                    <a:pt x="3" y="5232"/>
                  </a:lnTo>
                  <a:lnTo>
                    <a:pt x="0" y="5184"/>
                  </a:lnTo>
                  <a:lnTo>
                    <a:pt x="0" y="5138"/>
                  </a:lnTo>
                  <a:lnTo>
                    <a:pt x="2408" y="297"/>
                  </a:lnTo>
                  <a:lnTo>
                    <a:pt x="2625" y="121"/>
                  </a:lnTo>
                  <a:lnTo>
                    <a:pt x="2898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150" name="Freeform 28"/>
            <p:cNvSpPr>
              <a:spLocks/>
            </p:cNvSpPr>
            <p:nvPr/>
          </p:nvSpPr>
          <p:spPr bwMode="auto">
            <a:xfrm>
              <a:off x="3475" y="1459"/>
              <a:ext cx="700" cy="692"/>
            </a:xfrm>
            <a:custGeom>
              <a:avLst/>
              <a:gdLst>
                <a:gd name="T0" fmla="*/ 2314 w 4197"/>
                <a:gd name="T1" fmla="*/ 10 h 4148"/>
                <a:gd name="T2" fmla="*/ 2623 w 4197"/>
                <a:gd name="T3" fmla="*/ 65 h 4148"/>
                <a:gd name="T4" fmla="*/ 2916 w 4197"/>
                <a:gd name="T5" fmla="*/ 163 h 4148"/>
                <a:gd name="T6" fmla="*/ 3187 w 4197"/>
                <a:gd name="T7" fmla="*/ 300 h 4148"/>
                <a:gd name="T8" fmla="*/ 3434 w 4197"/>
                <a:gd name="T9" fmla="*/ 474 h 4148"/>
                <a:gd name="T10" fmla="*/ 3652 w 4197"/>
                <a:gd name="T11" fmla="*/ 679 h 4148"/>
                <a:gd name="T12" fmla="*/ 3840 w 4197"/>
                <a:gd name="T13" fmla="*/ 915 h 4148"/>
                <a:gd name="T14" fmla="*/ 3991 w 4197"/>
                <a:gd name="T15" fmla="*/ 1175 h 4148"/>
                <a:gd name="T16" fmla="*/ 4104 w 4197"/>
                <a:gd name="T17" fmla="*/ 1457 h 4148"/>
                <a:gd name="T18" fmla="*/ 4173 w 4197"/>
                <a:gd name="T19" fmla="*/ 1758 h 4148"/>
                <a:gd name="T20" fmla="*/ 4197 w 4197"/>
                <a:gd name="T21" fmla="*/ 2073 h 4148"/>
                <a:gd name="T22" fmla="*/ 4173 w 4197"/>
                <a:gd name="T23" fmla="*/ 2390 h 4148"/>
                <a:gd name="T24" fmla="*/ 4104 w 4197"/>
                <a:gd name="T25" fmla="*/ 2690 h 4148"/>
                <a:gd name="T26" fmla="*/ 3991 w 4197"/>
                <a:gd name="T27" fmla="*/ 2973 h 4148"/>
                <a:gd name="T28" fmla="*/ 3840 w 4197"/>
                <a:gd name="T29" fmla="*/ 3233 h 4148"/>
                <a:gd name="T30" fmla="*/ 3652 w 4197"/>
                <a:gd name="T31" fmla="*/ 3469 h 4148"/>
                <a:gd name="T32" fmla="*/ 3434 w 4197"/>
                <a:gd name="T33" fmla="*/ 3674 h 4148"/>
                <a:gd name="T34" fmla="*/ 3187 w 4197"/>
                <a:gd name="T35" fmla="*/ 3848 h 4148"/>
                <a:gd name="T36" fmla="*/ 2916 w 4197"/>
                <a:gd name="T37" fmla="*/ 3985 h 4148"/>
                <a:gd name="T38" fmla="*/ 2623 w 4197"/>
                <a:gd name="T39" fmla="*/ 4083 h 4148"/>
                <a:gd name="T40" fmla="*/ 2314 w 4197"/>
                <a:gd name="T41" fmla="*/ 4137 h 4148"/>
                <a:gd name="T42" fmla="*/ 1991 w 4197"/>
                <a:gd name="T43" fmla="*/ 4145 h 4148"/>
                <a:gd name="T44" fmla="*/ 1677 w 4197"/>
                <a:gd name="T45" fmla="*/ 4105 h 4148"/>
                <a:gd name="T46" fmla="*/ 1377 w 4197"/>
                <a:gd name="T47" fmla="*/ 4022 h 4148"/>
                <a:gd name="T48" fmla="*/ 1099 w 4197"/>
                <a:gd name="T49" fmla="*/ 3898 h 4148"/>
                <a:gd name="T50" fmla="*/ 844 w 4197"/>
                <a:gd name="T51" fmla="*/ 3736 h 4148"/>
                <a:gd name="T52" fmla="*/ 615 w 4197"/>
                <a:gd name="T53" fmla="*/ 3540 h 4148"/>
                <a:gd name="T54" fmla="*/ 418 w 4197"/>
                <a:gd name="T55" fmla="*/ 3315 h 4148"/>
                <a:gd name="T56" fmla="*/ 254 w 4197"/>
                <a:gd name="T57" fmla="*/ 3063 h 4148"/>
                <a:gd name="T58" fmla="*/ 128 w 4197"/>
                <a:gd name="T59" fmla="*/ 2787 h 4148"/>
                <a:gd name="T60" fmla="*/ 43 w 4197"/>
                <a:gd name="T61" fmla="*/ 2492 h 4148"/>
                <a:gd name="T62" fmla="*/ 4 w 4197"/>
                <a:gd name="T63" fmla="*/ 2181 h 4148"/>
                <a:gd name="T64" fmla="*/ 11 w 4197"/>
                <a:gd name="T65" fmla="*/ 1861 h 4148"/>
                <a:gd name="T66" fmla="*/ 66 w 4197"/>
                <a:gd name="T67" fmla="*/ 1556 h 4148"/>
                <a:gd name="T68" fmla="*/ 166 w 4197"/>
                <a:gd name="T69" fmla="*/ 1266 h 4148"/>
                <a:gd name="T70" fmla="*/ 305 w 4197"/>
                <a:gd name="T71" fmla="*/ 999 h 4148"/>
                <a:gd name="T72" fmla="*/ 480 w 4197"/>
                <a:gd name="T73" fmla="*/ 755 h 4148"/>
                <a:gd name="T74" fmla="*/ 688 w 4197"/>
                <a:gd name="T75" fmla="*/ 539 h 4148"/>
                <a:gd name="T76" fmla="*/ 926 w 4197"/>
                <a:gd name="T77" fmla="*/ 353 h 4148"/>
                <a:gd name="T78" fmla="*/ 1189 w 4197"/>
                <a:gd name="T79" fmla="*/ 204 h 4148"/>
                <a:gd name="T80" fmla="*/ 1475 w 4197"/>
                <a:gd name="T81" fmla="*/ 93 h 4148"/>
                <a:gd name="T82" fmla="*/ 1780 w 4197"/>
                <a:gd name="T83" fmla="*/ 23 h 4148"/>
                <a:gd name="T84" fmla="*/ 2100 w 4197"/>
                <a:gd name="T85" fmla="*/ 0 h 4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197" h="4148">
                  <a:moveTo>
                    <a:pt x="2100" y="0"/>
                  </a:moveTo>
                  <a:lnTo>
                    <a:pt x="2207" y="2"/>
                  </a:lnTo>
                  <a:lnTo>
                    <a:pt x="2314" y="10"/>
                  </a:lnTo>
                  <a:lnTo>
                    <a:pt x="2419" y="23"/>
                  </a:lnTo>
                  <a:lnTo>
                    <a:pt x="2522" y="41"/>
                  </a:lnTo>
                  <a:lnTo>
                    <a:pt x="2623" y="65"/>
                  </a:lnTo>
                  <a:lnTo>
                    <a:pt x="2724" y="93"/>
                  </a:lnTo>
                  <a:lnTo>
                    <a:pt x="2820" y="126"/>
                  </a:lnTo>
                  <a:lnTo>
                    <a:pt x="2916" y="163"/>
                  </a:lnTo>
                  <a:lnTo>
                    <a:pt x="3009" y="204"/>
                  </a:lnTo>
                  <a:lnTo>
                    <a:pt x="3100" y="250"/>
                  </a:lnTo>
                  <a:lnTo>
                    <a:pt x="3187" y="300"/>
                  </a:lnTo>
                  <a:lnTo>
                    <a:pt x="3272" y="353"/>
                  </a:lnTo>
                  <a:lnTo>
                    <a:pt x="3355" y="412"/>
                  </a:lnTo>
                  <a:lnTo>
                    <a:pt x="3434" y="474"/>
                  </a:lnTo>
                  <a:lnTo>
                    <a:pt x="3510" y="539"/>
                  </a:lnTo>
                  <a:lnTo>
                    <a:pt x="3583" y="607"/>
                  </a:lnTo>
                  <a:lnTo>
                    <a:pt x="3652" y="679"/>
                  </a:lnTo>
                  <a:lnTo>
                    <a:pt x="3718" y="755"/>
                  </a:lnTo>
                  <a:lnTo>
                    <a:pt x="3781" y="833"/>
                  </a:lnTo>
                  <a:lnTo>
                    <a:pt x="3840" y="915"/>
                  </a:lnTo>
                  <a:lnTo>
                    <a:pt x="3894" y="999"/>
                  </a:lnTo>
                  <a:lnTo>
                    <a:pt x="3944" y="1085"/>
                  </a:lnTo>
                  <a:lnTo>
                    <a:pt x="3991" y="1175"/>
                  </a:lnTo>
                  <a:lnTo>
                    <a:pt x="4032" y="1266"/>
                  </a:lnTo>
                  <a:lnTo>
                    <a:pt x="4071" y="1361"/>
                  </a:lnTo>
                  <a:lnTo>
                    <a:pt x="4104" y="1457"/>
                  </a:lnTo>
                  <a:lnTo>
                    <a:pt x="4131" y="1556"/>
                  </a:lnTo>
                  <a:lnTo>
                    <a:pt x="4155" y="1656"/>
                  </a:lnTo>
                  <a:lnTo>
                    <a:pt x="4173" y="1758"/>
                  </a:lnTo>
                  <a:lnTo>
                    <a:pt x="4187" y="1861"/>
                  </a:lnTo>
                  <a:lnTo>
                    <a:pt x="4195" y="1967"/>
                  </a:lnTo>
                  <a:lnTo>
                    <a:pt x="4197" y="2073"/>
                  </a:lnTo>
                  <a:lnTo>
                    <a:pt x="4195" y="2181"/>
                  </a:lnTo>
                  <a:lnTo>
                    <a:pt x="4187" y="2285"/>
                  </a:lnTo>
                  <a:lnTo>
                    <a:pt x="4173" y="2390"/>
                  </a:lnTo>
                  <a:lnTo>
                    <a:pt x="4155" y="2492"/>
                  </a:lnTo>
                  <a:lnTo>
                    <a:pt x="4131" y="2592"/>
                  </a:lnTo>
                  <a:lnTo>
                    <a:pt x="4104" y="2690"/>
                  </a:lnTo>
                  <a:lnTo>
                    <a:pt x="4071" y="2787"/>
                  </a:lnTo>
                  <a:lnTo>
                    <a:pt x="4032" y="2881"/>
                  </a:lnTo>
                  <a:lnTo>
                    <a:pt x="3991" y="2973"/>
                  </a:lnTo>
                  <a:lnTo>
                    <a:pt x="3944" y="3063"/>
                  </a:lnTo>
                  <a:lnTo>
                    <a:pt x="3894" y="3149"/>
                  </a:lnTo>
                  <a:lnTo>
                    <a:pt x="3840" y="3233"/>
                  </a:lnTo>
                  <a:lnTo>
                    <a:pt x="3781" y="3315"/>
                  </a:lnTo>
                  <a:lnTo>
                    <a:pt x="3718" y="3393"/>
                  </a:lnTo>
                  <a:lnTo>
                    <a:pt x="3652" y="3469"/>
                  </a:lnTo>
                  <a:lnTo>
                    <a:pt x="3583" y="3540"/>
                  </a:lnTo>
                  <a:lnTo>
                    <a:pt x="3510" y="3609"/>
                  </a:lnTo>
                  <a:lnTo>
                    <a:pt x="3434" y="3674"/>
                  </a:lnTo>
                  <a:lnTo>
                    <a:pt x="3355" y="3736"/>
                  </a:lnTo>
                  <a:lnTo>
                    <a:pt x="3272" y="3793"/>
                  </a:lnTo>
                  <a:lnTo>
                    <a:pt x="3187" y="3848"/>
                  </a:lnTo>
                  <a:lnTo>
                    <a:pt x="3100" y="3898"/>
                  </a:lnTo>
                  <a:lnTo>
                    <a:pt x="3009" y="3944"/>
                  </a:lnTo>
                  <a:lnTo>
                    <a:pt x="2916" y="3985"/>
                  </a:lnTo>
                  <a:lnTo>
                    <a:pt x="2820" y="4022"/>
                  </a:lnTo>
                  <a:lnTo>
                    <a:pt x="2724" y="4054"/>
                  </a:lnTo>
                  <a:lnTo>
                    <a:pt x="2623" y="4083"/>
                  </a:lnTo>
                  <a:lnTo>
                    <a:pt x="2522" y="4105"/>
                  </a:lnTo>
                  <a:lnTo>
                    <a:pt x="2419" y="4124"/>
                  </a:lnTo>
                  <a:lnTo>
                    <a:pt x="2314" y="4137"/>
                  </a:lnTo>
                  <a:lnTo>
                    <a:pt x="2207" y="4145"/>
                  </a:lnTo>
                  <a:lnTo>
                    <a:pt x="2100" y="4148"/>
                  </a:lnTo>
                  <a:lnTo>
                    <a:pt x="1991" y="4145"/>
                  </a:lnTo>
                  <a:lnTo>
                    <a:pt x="1884" y="4137"/>
                  </a:lnTo>
                  <a:lnTo>
                    <a:pt x="1780" y="4124"/>
                  </a:lnTo>
                  <a:lnTo>
                    <a:pt x="1677" y="4105"/>
                  </a:lnTo>
                  <a:lnTo>
                    <a:pt x="1574" y="4083"/>
                  </a:lnTo>
                  <a:lnTo>
                    <a:pt x="1475" y="4054"/>
                  </a:lnTo>
                  <a:lnTo>
                    <a:pt x="1377" y="4022"/>
                  </a:lnTo>
                  <a:lnTo>
                    <a:pt x="1283" y="3985"/>
                  </a:lnTo>
                  <a:lnTo>
                    <a:pt x="1189" y="3944"/>
                  </a:lnTo>
                  <a:lnTo>
                    <a:pt x="1099" y="3898"/>
                  </a:lnTo>
                  <a:lnTo>
                    <a:pt x="1011" y="3848"/>
                  </a:lnTo>
                  <a:lnTo>
                    <a:pt x="926" y="3793"/>
                  </a:lnTo>
                  <a:lnTo>
                    <a:pt x="844" y="3736"/>
                  </a:lnTo>
                  <a:lnTo>
                    <a:pt x="764" y="3674"/>
                  </a:lnTo>
                  <a:lnTo>
                    <a:pt x="688" y="3609"/>
                  </a:lnTo>
                  <a:lnTo>
                    <a:pt x="615" y="3540"/>
                  </a:lnTo>
                  <a:lnTo>
                    <a:pt x="546" y="3469"/>
                  </a:lnTo>
                  <a:lnTo>
                    <a:pt x="480" y="3393"/>
                  </a:lnTo>
                  <a:lnTo>
                    <a:pt x="418" y="3315"/>
                  </a:lnTo>
                  <a:lnTo>
                    <a:pt x="359" y="3233"/>
                  </a:lnTo>
                  <a:lnTo>
                    <a:pt x="305" y="3149"/>
                  </a:lnTo>
                  <a:lnTo>
                    <a:pt x="254" y="3063"/>
                  </a:lnTo>
                  <a:lnTo>
                    <a:pt x="208" y="2973"/>
                  </a:lnTo>
                  <a:lnTo>
                    <a:pt x="166" y="2881"/>
                  </a:lnTo>
                  <a:lnTo>
                    <a:pt x="128" y="2787"/>
                  </a:lnTo>
                  <a:lnTo>
                    <a:pt x="95" y="2690"/>
                  </a:lnTo>
                  <a:lnTo>
                    <a:pt x="66" y="2592"/>
                  </a:lnTo>
                  <a:lnTo>
                    <a:pt x="43" y="2492"/>
                  </a:lnTo>
                  <a:lnTo>
                    <a:pt x="25" y="2390"/>
                  </a:lnTo>
                  <a:lnTo>
                    <a:pt x="11" y="2285"/>
                  </a:lnTo>
                  <a:lnTo>
                    <a:pt x="4" y="2181"/>
                  </a:lnTo>
                  <a:lnTo>
                    <a:pt x="0" y="2073"/>
                  </a:lnTo>
                  <a:lnTo>
                    <a:pt x="4" y="1967"/>
                  </a:lnTo>
                  <a:lnTo>
                    <a:pt x="11" y="1861"/>
                  </a:lnTo>
                  <a:lnTo>
                    <a:pt x="25" y="1758"/>
                  </a:lnTo>
                  <a:lnTo>
                    <a:pt x="43" y="1656"/>
                  </a:lnTo>
                  <a:lnTo>
                    <a:pt x="66" y="1556"/>
                  </a:lnTo>
                  <a:lnTo>
                    <a:pt x="95" y="1457"/>
                  </a:lnTo>
                  <a:lnTo>
                    <a:pt x="128" y="1361"/>
                  </a:lnTo>
                  <a:lnTo>
                    <a:pt x="166" y="1266"/>
                  </a:lnTo>
                  <a:lnTo>
                    <a:pt x="208" y="1175"/>
                  </a:lnTo>
                  <a:lnTo>
                    <a:pt x="254" y="1085"/>
                  </a:lnTo>
                  <a:lnTo>
                    <a:pt x="305" y="999"/>
                  </a:lnTo>
                  <a:lnTo>
                    <a:pt x="359" y="915"/>
                  </a:lnTo>
                  <a:lnTo>
                    <a:pt x="418" y="833"/>
                  </a:lnTo>
                  <a:lnTo>
                    <a:pt x="480" y="755"/>
                  </a:lnTo>
                  <a:lnTo>
                    <a:pt x="546" y="679"/>
                  </a:lnTo>
                  <a:lnTo>
                    <a:pt x="615" y="607"/>
                  </a:lnTo>
                  <a:lnTo>
                    <a:pt x="688" y="539"/>
                  </a:lnTo>
                  <a:lnTo>
                    <a:pt x="764" y="474"/>
                  </a:lnTo>
                  <a:lnTo>
                    <a:pt x="844" y="412"/>
                  </a:lnTo>
                  <a:lnTo>
                    <a:pt x="926" y="353"/>
                  </a:lnTo>
                  <a:lnTo>
                    <a:pt x="1011" y="300"/>
                  </a:lnTo>
                  <a:lnTo>
                    <a:pt x="1099" y="250"/>
                  </a:lnTo>
                  <a:lnTo>
                    <a:pt x="1189" y="204"/>
                  </a:lnTo>
                  <a:lnTo>
                    <a:pt x="1283" y="163"/>
                  </a:lnTo>
                  <a:lnTo>
                    <a:pt x="1377" y="126"/>
                  </a:lnTo>
                  <a:lnTo>
                    <a:pt x="1475" y="93"/>
                  </a:lnTo>
                  <a:lnTo>
                    <a:pt x="1574" y="65"/>
                  </a:lnTo>
                  <a:lnTo>
                    <a:pt x="1677" y="41"/>
                  </a:lnTo>
                  <a:lnTo>
                    <a:pt x="1780" y="23"/>
                  </a:lnTo>
                  <a:lnTo>
                    <a:pt x="1884" y="10"/>
                  </a:lnTo>
                  <a:lnTo>
                    <a:pt x="1991" y="2"/>
                  </a:lnTo>
                  <a:lnTo>
                    <a:pt x="2100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</p:grpSp>
      <p:sp>
        <p:nvSpPr>
          <p:cNvPr id="140" name="Rectangle 46"/>
          <p:cNvSpPr/>
          <p:nvPr/>
        </p:nvSpPr>
        <p:spPr>
          <a:xfrm>
            <a:off x="9124030" y="3678237"/>
            <a:ext cx="1211021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s-MY" sz="2000" b="1" dirty="0" smtClean="0">
                <a:latin typeface="Museo Sans 300" panose="02000000000000000000" pitchFamily="50" charset="0"/>
              </a:rPr>
              <a:t>3,544</a:t>
            </a:r>
            <a:r>
              <a:rPr lang="ms-MY" sz="1300" b="1" dirty="0" smtClean="0">
                <a:latin typeface="Museo Sans 300" panose="02000000000000000000" pitchFamily="50" charset="0"/>
              </a:rPr>
              <a:t> </a:t>
            </a:r>
            <a:r>
              <a:rPr lang="ms-MY" sz="1100" dirty="0">
                <a:latin typeface="Museo Sans 300" panose="02000000000000000000" pitchFamily="50" charset="0"/>
              </a:rPr>
              <a:t>niños y adolescentes hombres</a:t>
            </a:r>
          </a:p>
        </p:txBody>
      </p:sp>
      <p:sp>
        <p:nvSpPr>
          <p:cNvPr id="141" name="Rectangle 45"/>
          <p:cNvSpPr/>
          <p:nvPr/>
        </p:nvSpPr>
        <p:spPr>
          <a:xfrm>
            <a:off x="1504180" y="3202004"/>
            <a:ext cx="1732427" cy="600164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3300" b="1" dirty="0" smtClean="0">
                <a:solidFill>
                  <a:srgbClr val="68859A"/>
                </a:solidFill>
                <a:latin typeface="Museo Sans 300" panose="02000000000000000000" pitchFamily="50" charset="0"/>
              </a:rPr>
              <a:t>62.92%</a:t>
            </a:r>
            <a:endParaRPr lang="ms-MY" sz="3300" b="1" dirty="0">
              <a:solidFill>
                <a:srgbClr val="68859A"/>
              </a:solidFill>
              <a:latin typeface="Museo Sans 300" panose="02000000000000000000" pitchFamily="50" charset="0"/>
            </a:endParaRPr>
          </a:p>
        </p:txBody>
      </p:sp>
      <p:grpSp>
        <p:nvGrpSpPr>
          <p:cNvPr id="28" name="Grupo 27"/>
          <p:cNvGrpSpPr/>
          <p:nvPr/>
        </p:nvGrpSpPr>
        <p:grpSpPr>
          <a:xfrm>
            <a:off x="4767951" y="5886246"/>
            <a:ext cx="2620465" cy="738664"/>
            <a:chOff x="2265359" y="3703584"/>
            <a:chExt cx="2620465" cy="738664"/>
          </a:xfrm>
        </p:grpSpPr>
        <p:sp>
          <p:nvSpPr>
            <p:cNvPr id="142" name="Rectangle 45"/>
            <p:cNvSpPr/>
            <p:nvPr/>
          </p:nvSpPr>
          <p:spPr>
            <a:xfrm>
              <a:off x="2265359" y="3799973"/>
              <a:ext cx="1516080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3300" b="1" dirty="0" smtClean="0">
                  <a:solidFill>
                    <a:srgbClr val="242C58"/>
                  </a:solidFill>
                  <a:latin typeface="Museo Sans 300" panose="02000000000000000000" pitchFamily="50" charset="0"/>
                </a:rPr>
                <a:t>5.65%</a:t>
              </a:r>
              <a:endParaRPr lang="ms-MY" sz="3300" b="1" dirty="0">
                <a:solidFill>
                  <a:srgbClr val="242C58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143" name="Rectangle 46"/>
            <p:cNvSpPr/>
            <p:nvPr/>
          </p:nvSpPr>
          <p:spPr>
            <a:xfrm>
              <a:off x="3630619" y="3703584"/>
              <a:ext cx="1255205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latin typeface="Museo Sans 300" panose="02000000000000000000" pitchFamily="50" charset="0"/>
                </a:rPr>
                <a:t>637</a:t>
              </a:r>
              <a:r>
                <a:rPr lang="ms-MY" sz="1300" b="1" dirty="0" smtClean="0">
                  <a:latin typeface="Museo Sans 300" panose="02000000000000000000" pitchFamily="50" charset="0"/>
                </a:rPr>
                <a:t> </a:t>
              </a:r>
              <a:endParaRPr lang="ms-MY" sz="1300" b="1" dirty="0">
                <a:latin typeface="Museo Sans 300" panose="02000000000000000000" pitchFamily="50" charset="0"/>
              </a:endParaRPr>
            </a:p>
            <a:p>
              <a:r>
                <a:rPr lang="ms-MY" sz="1100" dirty="0" smtClean="0">
                  <a:latin typeface="Museo Sans 300" panose="02000000000000000000" pitchFamily="50" charset="0"/>
                </a:rPr>
                <a:t>* se </a:t>
              </a:r>
              <a:r>
                <a:rPr lang="ms-MY" sz="1100" dirty="0">
                  <a:latin typeface="Museo Sans 300" panose="02000000000000000000" pitchFamily="50" charset="0"/>
                </a:rPr>
                <a:t>desconoce sexo y edad</a:t>
              </a:r>
            </a:p>
          </p:txBody>
        </p:sp>
      </p:grpSp>
      <p:sp>
        <p:nvSpPr>
          <p:cNvPr id="159" name="Rectangle 46"/>
          <p:cNvSpPr/>
          <p:nvPr/>
        </p:nvSpPr>
        <p:spPr>
          <a:xfrm>
            <a:off x="172682" y="1482557"/>
            <a:ext cx="2349494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4000" b="1" dirty="0" smtClean="0">
                <a:latin typeface="Museo Sans 300" panose="02000000000000000000" pitchFamily="50" charset="0"/>
              </a:rPr>
              <a:t>11,277</a:t>
            </a:r>
            <a:endParaRPr lang="ms-MY" sz="4000" dirty="0">
              <a:latin typeface="Museo Sans 300" panose="02000000000000000000" pitchFamily="50" charset="0"/>
            </a:endParaRPr>
          </a:p>
          <a:p>
            <a:pPr algn="ctr"/>
            <a:r>
              <a:rPr lang="ms-MY" sz="1800" dirty="0" smtClean="0">
                <a:latin typeface="Museo Sans 300" panose="02000000000000000000" pitchFamily="50" charset="0"/>
              </a:rPr>
              <a:t>  Presuntas víctimas</a:t>
            </a:r>
            <a:endParaRPr lang="ms-MY" sz="1800" dirty="0">
              <a:latin typeface="Museo Sans 300" panose="02000000000000000000" pitchFamily="50" charset="0"/>
            </a:endParaRPr>
          </a:p>
        </p:txBody>
      </p:sp>
      <p:sp>
        <p:nvSpPr>
          <p:cNvPr id="134" name="Rectangle 45"/>
          <p:cNvSpPr/>
          <p:nvPr/>
        </p:nvSpPr>
        <p:spPr>
          <a:xfrm>
            <a:off x="8660089" y="3203817"/>
            <a:ext cx="2138904" cy="600164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3300" b="1" dirty="0" smtClean="0">
                <a:solidFill>
                  <a:srgbClr val="303846"/>
                </a:solidFill>
                <a:latin typeface="Museo Sans 300" panose="02000000000000000000" pitchFamily="50" charset="0"/>
              </a:rPr>
              <a:t>31.43%</a:t>
            </a:r>
            <a:endParaRPr lang="ms-MY" sz="3300" b="1" dirty="0">
              <a:solidFill>
                <a:srgbClr val="303846"/>
              </a:solidFill>
              <a:latin typeface="Museo Sans 300" panose="02000000000000000000" pitchFamily="50" charset="0"/>
            </a:endParaRPr>
          </a:p>
        </p:txBody>
      </p:sp>
      <p:sp>
        <p:nvSpPr>
          <p:cNvPr id="135" name="Rectangle 46"/>
          <p:cNvSpPr/>
          <p:nvPr/>
        </p:nvSpPr>
        <p:spPr>
          <a:xfrm>
            <a:off x="1731531" y="3654150"/>
            <a:ext cx="128681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2000" b="1" dirty="0" smtClean="0">
                <a:latin typeface="Museo Sans 300" panose="02000000000000000000" pitchFamily="50" charset="0"/>
              </a:rPr>
              <a:t>7,096</a:t>
            </a:r>
            <a:r>
              <a:rPr lang="ms-MY" sz="1300" b="1" dirty="0" smtClean="0">
                <a:latin typeface="Museo Sans 300" panose="02000000000000000000" pitchFamily="50" charset="0"/>
              </a:rPr>
              <a:t> </a:t>
            </a:r>
            <a:r>
              <a:rPr lang="ms-MY" sz="1100" dirty="0" smtClean="0">
                <a:latin typeface="Museo Sans 300" panose="02000000000000000000" pitchFamily="50" charset="0"/>
              </a:rPr>
              <a:t>niñas </a:t>
            </a:r>
            <a:r>
              <a:rPr lang="ms-MY" sz="1100" dirty="0">
                <a:latin typeface="Museo Sans 300" panose="02000000000000000000" pitchFamily="50" charset="0"/>
              </a:rPr>
              <a:t>y adolescentes mujeres</a:t>
            </a:r>
          </a:p>
        </p:txBody>
      </p:sp>
      <p:sp>
        <p:nvSpPr>
          <p:cNvPr id="267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sp>
        <p:nvSpPr>
          <p:cNvPr id="268" name="Rectángulo 267"/>
          <p:cNvSpPr/>
          <p:nvPr/>
        </p:nvSpPr>
        <p:spPr>
          <a:xfrm>
            <a:off x="289805" y="839099"/>
            <a:ext cx="10704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3</a:t>
            </a:r>
            <a:endParaRPr lang="es-SV" sz="1600" b="1" dirty="0">
              <a:latin typeface="Museo Sans 300" panose="02000000000000000000" pitchFamily="50" charset="0"/>
            </a:endParaRPr>
          </a:p>
        </p:txBody>
      </p:sp>
      <p:grpSp>
        <p:nvGrpSpPr>
          <p:cNvPr id="269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70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1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72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275" name="Rectangle 36"/>
          <p:cNvSpPr/>
          <p:nvPr/>
        </p:nvSpPr>
        <p:spPr>
          <a:xfrm>
            <a:off x="6702081" y="4696678"/>
            <a:ext cx="1241965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800" b="1" dirty="0" smtClean="0">
                <a:solidFill>
                  <a:schemeClr val="bg1"/>
                </a:solidFill>
                <a:latin typeface="Source Sans Pro" pitchFamily="34" charset="0"/>
              </a:rPr>
              <a:t>22.22</a:t>
            </a:r>
            <a:r>
              <a:rPr lang="ms-MY" sz="1800" dirty="0" smtClean="0">
                <a:solidFill>
                  <a:schemeClr val="bg1"/>
                </a:solidFill>
                <a:latin typeface="Source Sans Pro" pitchFamily="34" charset="0"/>
              </a:rPr>
              <a:t>%</a:t>
            </a:r>
            <a:endParaRPr lang="ms-MY" sz="18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278" name="Rectangle 36"/>
          <p:cNvSpPr/>
          <p:nvPr/>
        </p:nvSpPr>
        <p:spPr>
          <a:xfrm>
            <a:off x="7263903" y="4856794"/>
            <a:ext cx="1241965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800" b="1" dirty="0" smtClean="0">
                <a:solidFill>
                  <a:schemeClr val="bg1"/>
                </a:solidFill>
                <a:latin typeface="Source Sans Pro" pitchFamily="34" charset="0"/>
              </a:rPr>
              <a:t>22.22</a:t>
            </a:r>
            <a:r>
              <a:rPr lang="ms-MY" sz="1800" dirty="0" smtClean="0">
                <a:solidFill>
                  <a:schemeClr val="bg1"/>
                </a:solidFill>
                <a:latin typeface="Source Sans Pro" pitchFamily="34" charset="0"/>
              </a:rPr>
              <a:t>%</a:t>
            </a:r>
            <a:endParaRPr lang="ms-MY" sz="18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grpSp>
        <p:nvGrpSpPr>
          <p:cNvPr id="137" name="Group 36"/>
          <p:cNvGrpSpPr>
            <a:grpSpLocks noChangeAspect="1"/>
          </p:cNvGrpSpPr>
          <p:nvPr/>
        </p:nvGrpSpPr>
        <p:grpSpPr bwMode="auto">
          <a:xfrm>
            <a:off x="4752578" y="2201709"/>
            <a:ext cx="1086113" cy="1914045"/>
            <a:chOff x="2863" y="985"/>
            <a:chExt cx="1952" cy="3784"/>
          </a:xfrm>
          <a:solidFill>
            <a:srgbClr val="68859A"/>
          </a:solidFill>
        </p:grpSpPr>
        <p:sp>
          <p:nvSpPr>
            <p:cNvPr id="151" name="Freeform 37"/>
            <p:cNvSpPr>
              <a:spLocks/>
            </p:cNvSpPr>
            <p:nvPr/>
          </p:nvSpPr>
          <p:spPr bwMode="auto">
            <a:xfrm>
              <a:off x="3131" y="2081"/>
              <a:ext cx="1684" cy="2688"/>
            </a:xfrm>
            <a:custGeom>
              <a:avLst/>
              <a:gdLst>
                <a:gd name="T0" fmla="*/ 4174 w 8420"/>
                <a:gd name="T1" fmla="*/ 639 h 13438"/>
                <a:gd name="T2" fmla="*/ 5666 w 8420"/>
                <a:gd name="T3" fmla="*/ 112 h 13438"/>
                <a:gd name="T4" fmla="*/ 8410 w 8420"/>
                <a:gd name="T5" fmla="*/ 5089 h 13438"/>
                <a:gd name="T6" fmla="*/ 8419 w 8420"/>
                <a:gd name="T7" fmla="*/ 5275 h 13438"/>
                <a:gd name="T8" fmla="*/ 8389 w 8420"/>
                <a:gd name="T9" fmla="*/ 5460 h 13438"/>
                <a:gd name="T10" fmla="*/ 8323 w 8420"/>
                <a:gd name="T11" fmla="*/ 5634 h 13438"/>
                <a:gd name="T12" fmla="*/ 8224 w 8420"/>
                <a:gd name="T13" fmla="*/ 5786 h 13438"/>
                <a:gd name="T14" fmla="*/ 8097 w 8420"/>
                <a:gd name="T15" fmla="*/ 5910 h 13438"/>
                <a:gd name="T16" fmla="*/ 7945 w 8420"/>
                <a:gd name="T17" fmla="*/ 5994 h 13438"/>
                <a:gd name="T18" fmla="*/ 7775 w 8420"/>
                <a:gd name="T19" fmla="*/ 6029 h 13438"/>
                <a:gd name="T20" fmla="*/ 7587 w 8420"/>
                <a:gd name="T21" fmla="*/ 6008 h 13438"/>
                <a:gd name="T22" fmla="*/ 7387 w 8420"/>
                <a:gd name="T23" fmla="*/ 5919 h 13438"/>
                <a:gd name="T24" fmla="*/ 7180 w 8420"/>
                <a:gd name="T25" fmla="*/ 5754 h 13438"/>
                <a:gd name="T26" fmla="*/ 7146 w 8420"/>
                <a:gd name="T27" fmla="*/ 7469 h 13438"/>
                <a:gd name="T28" fmla="*/ 5980 w 8420"/>
                <a:gd name="T29" fmla="*/ 13081 h 13438"/>
                <a:gd name="T30" fmla="*/ 5813 w 8420"/>
                <a:gd name="T31" fmla="*/ 13229 h 13438"/>
                <a:gd name="T32" fmla="*/ 5645 w 8420"/>
                <a:gd name="T33" fmla="*/ 13334 h 13438"/>
                <a:gd name="T34" fmla="*/ 5478 w 8420"/>
                <a:gd name="T35" fmla="*/ 13403 h 13438"/>
                <a:gd name="T36" fmla="*/ 5314 w 8420"/>
                <a:gd name="T37" fmla="*/ 13435 h 13438"/>
                <a:gd name="T38" fmla="*/ 5154 w 8420"/>
                <a:gd name="T39" fmla="*/ 13436 h 13438"/>
                <a:gd name="T40" fmla="*/ 4998 w 8420"/>
                <a:gd name="T41" fmla="*/ 13407 h 13438"/>
                <a:gd name="T42" fmla="*/ 4849 w 8420"/>
                <a:gd name="T43" fmla="*/ 13352 h 13438"/>
                <a:gd name="T44" fmla="*/ 4708 w 8420"/>
                <a:gd name="T45" fmla="*/ 13275 h 13438"/>
                <a:gd name="T46" fmla="*/ 4575 w 8420"/>
                <a:gd name="T47" fmla="*/ 13178 h 13438"/>
                <a:gd name="T48" fmla="*/ 4454 w 8420"/>
                <a:gd name="T49" fmla="*/ 13063 h 13438"/>
                <a:gd name="T50" fmla="*/ 4406 w 8420"/>
                <a:gd name="T51" fmla="*/ 7658 h 13438"/>
                <a:gd name="T52" fmla="*/ 4372 w 8420"/>
                <a:gd name="T53" fmla="*/ 7612 h 13438"/>
                <a:gd name="T54" fmla="*/ 4333 w 8420"/>
                <a:gd name="T55" fmla="*/ 7576 h 13438"/>
                <a:gd name="T56" fmla="*/ 4289 w 8420"/>
                <a:gd name="T57" fmla="*/ 7550 h 13438"/>
                <a:gd name="T58" fmla="*/ 4243 w 8420"/>
                <a:gd name="T59" fmla="*/ 7535 h 13438"/>
                <a:gd name="T60" fmla="*/ 4195 w 8420"/>
                <a:gd name="T61" fmla="*/ 7529 h 13438"/>
                <a:gd name="T62" fmla="*/ 4147 w 8420"/>
                <a:gd name="T63" fmla="*/ 7535 h 13438"/>
                <a:gd name="T64" fmla="*/ 4101 w 8420"/>
                <a:gd name="T65" fmla="*/ 7549 h 13438"/>
                <a:gd name="T66" fmla="*/ 4057 w 8420"/>
                <a:gd name="T67" fmla="*/ 7575 h 13438"/>
                <a:gd name="T68" fmla="*/ 4018 w 8420"/>
                <a:gd name="T69" fmla="*/ 7611 h 13438"/>
                <a:gd name="T70" fmla="*/ 3983 w 8420"/>
                <a:gd name="T71" fmla="*/ 7658 h 13438"/>
                <a:gd name="T72" fmla="*/ 3886 w 8420"/>
                <a:gd name="T73" fmla="*/ 13093 h 13438"/>
                <a:gd name="T74" fmla="*/ 3663 w 8420"/>
                <a:gd name="T75" fmla="*/ 13272 h 13438"/>
                <a:gd name="T76" fmla="*/ 3449 w 8420"/>
                <a:gd name="T77" fmla="*/ 13380 h 13438"/>
                <a:gd name="T78" fmla="*/ 3248 w 8420"/>
                <a:gd name="T79" fmla="*/ 13426 h 13438"/>
                <a:gd name="T80" fmla="*/ 3062 w 8420"/>
                <a:gd name="T81" fmla="*/ 13425 h 13438"/>
                <a:gd name="T82" fmla="*/ 2894 w 8420"/>
                <a:gd name="T83" fmla="*/ 13386 h 13438"/>
                <a:gd name="T84" fmla="*/ 2745 w 8420"/>
                <a:gd name="T85" fmla="*/ 13321 h 13438"/>
                <a:gd name="T86" fmla="*/ 2620 w 8420"/>
                <a:gd name="T87" fmla="*/ 13242 h 13438"/>
                <a:gd name="T88" fmla="*/ 2518 w 8420"/>
                <a:gd name="T89" fmla="*/ 13159 h 13438"/>
                <a:gd name="T90" fmla="*/ 2444 w 8420"/>
                <a:gd name="T91" fmla="*/ 13085 h 13438"/>
                <a:gd name="T92" fmla="*/ 2402 w 8420"/>
                <a:gd name="T93" fmla="*/ 13032 h 13438"/>
                <a:gd name="T94" fmla="*/ 1238 w 8420"/>
                <a:gd name="T95" fmla="*/ 7480 h 13438"/>
                <a:gd name="T96" fmla="*/ 1160 w 8420"/>
                <a:gd name="T97" fmla="*/ 5764 h 13438"/>
                <a:gd name="T98" fmla="*/ 965 w 8420"/>
                <a:gd name="T99" fmla="*/ 5905 h 13438"/>
                <a:gd name="T100" fmla="*/ 780 w 8420"/>
                <a:gd name="T101" fmla="*/ 5986 h 13438"/>
                <a:gd name="T102" fmla="*/ 610 w 8420"/>
                <a:gd name="T103" fmla="*/ 6016 h 13438"/>
                <a:gd name="T104" fmla="*/ 454 w 8420"/>
                <a:gd name="T105" fmla="*/ 5995 h 13438"/>
                <a:gd name="T106" fmla="*/ 317 w 8420"/>
                <a:gd name="T107" fmla="*/ 5928 h 13438"/>
                <a:gd name="T108" fmla="*/ 201 w 8420"/>
                <a:gd name="T109" fmla="*/ 5821 h 13438"/>
                <a:gd name="T110" fmla="*/ 110 w 8420"/>
                <a:gd name="T111" fmla="*/ 5675 h 13438"/>
                <a:gd name="T112" fmla="*/ 44 w 8420"/>
                <a:gd name="T113" fmla="*/ 5496 h 13438"/>
                <a:gd name="T114" fmla="*/ 7 w 8420"/>
                <a:gd name="T115" fmla="*/ 5288 h 13438"/>
                <a:gd name="T116" fmla="*/ 1 w 8420"/>
                <a:gd name="T117" fmla="*/ 5055 h 13438"/>
                <a:gd name="T118" fmla="*/ 2616 w 8420"/>
                <a:gd name="T119" fmla="*/ 162 h 13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420" h="13438">
                  <a:moveTo>
                    <a:pt x="2901" y="0"/>
                  </a:moveTo>
                  <a:lnTo>
                    <a:pt x="3692" y="0"/>
                  </a:lnTo>
                  <a:lnTo>
                    <a:pt x="4174" y="639"/>
                  </a:lnTo>
                  <a:lnTo>
                    <a:pt x="4653" y="0"/>
                  </a:lnTo>
                  <a:lnTo>
                    <a:pt x="5441" y="0"/>
                  </a:lnTo>
                  <a:lnTo>
                    <a:pt x="5666" y="112"/>
                  </a:lnTo>
                  <a:lnTo>
                    <a:pt x="5851" y="297"/>
                  </a:lnTo>
                  <a:lnTo>
                    <a:pt x="8396" y="5029"/>
                  </a:lnTo>
                  <a:lnTo>
                    <a:pt x="8410" y="5089"/>
                  </a:lnTo>
                  <a:lnTo>
                    <a:pt x="8418" y="5151"/>
                  </a:lnTo>
                  <a:lnTo>
                    <a:pt x="8420" y="5213"/>
                  </a:lnTo>
                  <a:lnTo>
                    <a:pt x="8419" y="5275"/>
                  </a:lnTo>
                  <a:lnTo>
                    <a:pt x="8413" y="5338"/>
                  </a:lnTo>
                  <a:lnTo>
                    <a:pt x="8404" y="5399"/>
                  </a:lnTo>
                  <a:lnTo>
                    <a:pt x="8389" y="5460"/>
                  </a:lnTo>
                  <a:lnTo>
                    <a:pt x="8370" y="5519"/>
                  </a:lnTo>
                  <a:lnTo>
                    <a:pt x="8349" y="5577"/>
                  </a:lnTo>
                  <a:lnTo>
                    <a:pt x="8323" y="5634"/>
                  </a:lnTo>
                  <a:lnTo>
                    <a:pt x="8293" y="5687"/>
                  </a:lnTo>
                  <a:lnTo>
                    <a:pt x="8260" y="5738"/>
                  </a:lnTo>
                  <a:lnTo>
                    <a:pt x="8224" y="5786"/>
                  </a:lnTo>
                  <a:lnTo>
                    <a:pt x="8185" y="5831"/>
                  </a:lnTo>
                  <a:lnTo>
                    <a:pt x="8142" y="5873"/>
                  </a:lnTo>
                  <a:lnTo>
                    <a:pt x="8097" y="5910"/>
                  </a:lnTo>
                  <a:lnTo>
                    <a:pt x="8050" y="5943"/>
                  </a:lnTo>
                  <a:lnTo>
                    <a:pt x="7999" y="5971"/>
                  </a:lnTo>
                  <a:lnTo>
                    <a:pt x="7945" y="5994"/>
                  </a:lnTo>
                  <a:lnTo>
                    <a:pt x="7891" y="6011"/>
                  </a:lnTo>
                  <a:lnTo>
                    <a:pt x="7834" y="6023"/>
                  </a:lnTo>
                  <a:lnTo>
                    <a:pt x="7775" y="6029"/>
                  </a:lnTo>
                  <a:lnTo>
                    <a:pt x="7713" y="6029"/>
                  </a:lnTo>
                  <a:lnTo>
                    <a:pt x="7651" y="6022"/>
                  </a:lnTo>
                  <a:lnTo>
                    <a:pt x="7587" y="6008"/>
                  </a:lnTo>
                  <a:lnTo>
                    <a:pt x="7522" y="5986"/>
                  </a:lnTo>
                  <a:lnTo>
                    <a:pt x="7455" y="5957"/>
                  </a:lnTo>
                  <a:lnTo>
                    <a:pt x="7387" y="5919"/>
                  </a:lnTo>
                  <a:lnTo>
                    <a:pt x="7318" y="5873"/>
                  </a:lnTo>
                  <a:lnTo>
                    <a:pt x="7249" y="5818"/>
                  </a:lnTo>
                  <a:lnTo>
                    <a:pt x="7180" y="5754"/>
                  </a:lnTo>
                  <a:lnTo>
                    <a:pt x="7109" y="5681"/>
                  </a:lnTo>
                  <a:lnTo>
                    <a:pt x="6443" y="4458"/>
                  </a:lnTo>
                  <a:lnTo>
                    <a:pt x="7146" y="7469"/>
                  </a:lnTo>
                  <a:lnTo>
                    <a:pt x="6027" y="7467"/>
                  </a:lnTo>
                  <a:lnTo>
                    <a:pt x="6035" y="13021"/>
                  </a:lnTo>
                  <a:lnTo>
                    <a:pt x="5980" y="13081"/>
                  </a:lnTo>
                  <a:lnTo>
                    <a:pt x="5925" y="13134"/>
                  </a:lnTo>
                  <a:lnTo>
                    <a:pt x="5869" y="13184"/>
                  </a:lnTo>
                  <a:lnTo>
                    <a:pt x="5813" y="13229"/>
                  </a:lnTo>
                  <a:lnTo>
                    <a:pt x="5758" y="13268"/>
                  </a:lnTo>
                  <a:lnTo>
                    <a:pt x="5701" y="13303"/>
                  </a:lnTo>
                  <a:lnTo>
                    <a:pt x="5645" y="13334"/>
                  </a:lnTo>
                  <a:lnTo>
                    <a:pt x="5590" y="13361"/>
                  </a:lnTo>
                  <a:lnTo>
                    <a:pt x="5534" y="13384"/>
                  </a:lnTo>
                  <a:lnTo>
                    <a:pt x="5478" y="13403"/>
                  </a:lnTo>
                  <a:lnTo>
                    <a:pt x="5424" y="13417"/>
                  </a:lnTo>
                  <a:lnTo>
                    <a:pt x="5370" y="13428"/>
                  </a:lnTo>
                  <a:lnTo>
                    <a:pt x="5314" y="13435"/>
                  </a:lnTo>
                  <a:lnTo>
                    <a:pt x="5261" y="13438"/>
                  </a:lnTo>
                  <a:lnTo>
                    <a:pt x="5206" y="13438"/>
                  </a:lnTo>
                  <a:lnTo>
                    <a:pt x="5154" y="13436"/>
                  </a:lnTo>
                  <a:lnTo>
                    <a:pt x="5101" y="13429"/>
                  </a:lnTo>
                  <a:lnTo>
                    <a:pt x="5049" y="13419"/>
                  </a:lnTo>
                  <a:lnTo>
                    <a:pt x="4998" y="13407"/>
                  </a:lnTo>
                  <a:lnTo>
                    <a:pt x="4947" y="13392"/>
                  </a:lnTo>
                  <a:lnTo>
                    <a:pt x="4897" y="13373"/>
                  </a:lnTo>
                  <a:lnTo>
                    <a:pt x="4849" y="13352"/>
                  </a:lnTo>
                  <a:lnTo>
                    <a:pt x="4800" y="13329"/>
                  </a:lnTo>
                  <a:lnTo>
                    <a:pt x="4754" y="13303"/>
                  </a:lnTo>
                  <a:lnTo>
                    <a:pt x="4708" y="13275"/>
                  </a:lnTo>
                  <a:lnTo>
                    <a:pt x="4663" y="13244"/>
                  </a:lnTo>
                  <a:lnTo>
                    <a:pt x="4618" y="13212"/>
                  </a:lnTo>
                  <a:lnTo>
                    <a:pt x="4575" y="13178"/>
                  </a:lnTo>
                  <a:lnTo>
                    <a:pt x="4534" y="13141"/>
                  </a:lnTo>
                  <a:lnTo>
                    <a:pt x="4494" y="13103"/>
                  </a:lnTo>
                  <a:lnTo>
                    <a:pt x="4454" y="13063"/>
                  </a:lnTo>
                  <a:lnTo>
                    <a:pt x="4417" y="13023"/>
                  </a:lnTo>
                  <a:lnTo>
                    <a:pt x="4415" y="7676"/>
                  </a:lnTo>
                  <a:lnTo>
                    <a:pt x="4406" y="7658"/>
                  </a:lnTo>
                  <a:lnTo>
                    <a:pt x="4395" y="7641"/>
                  </a:lnTo>
                  <a:lnTo>
                    <a:pt x="4385" y="7626"/>
                  </a:lnTo>
                  <a:lnTo>
                    <a:pt x="4372" y="7612"/>
                  </a:lnTo>
                  <a:lnTo>
                    <a:pt x="4360" y="7599"/>
                  </a:lnTo>
                  <a:lnTo>
                    <a:pt x="4347" y="7587"/>
                  </a:lnTo>
                  <a:lnTo>
                    <a:pt x="4333" y="7576"/>
                  </a:lnTo>
                  <a:lnTo>
                    <a:pt x="4318" y="7567"/>
                  </a:lnTo>
                  <a:lnTo>
                    <a:pt x="4304" y="7557"/>
                  </a:lnTo>
                  <a:lnTo>
                    <a:pt x="4289" y="7550"/>
                  </a:lnTo>
                  <a:lnTo>
                    <a:pt x="4275" y="7544"/>
                  </a:lnTo>
                  <a:lnTo>
                    <a:pt x="4258" y="7538"/>
                  </a:lnTo>
                  <a:lnTo>
                    <a:pt x="4243" y="7535"/>
                  </a:lnTo>
                  <a:lnTo>
                    <a:pt x="4227" y="7531"/>
                  </a:lnTo>
                  <a:lnTo>
                    <a:pt x="4211" y="7530"/>
                  </a:lnTo>
                  <a:lnTo>
                    <a:pt x="4195" y="7529"/>
                  </a:lnTo>
                  <a:lnTo>
                    <a:pt x="4179" y="7530"/>
                  </a:lnTo>
                  <a:lnTo>
                    <a:pt x="4163" y="7531"/>
                  </a:lnTo>
                  <a:lnTo>
                    <a:pt x="4147" y="7535"/>
                  </a:lnTo>
                  <a:lnTo>
                    <a:pt x="4131" y="7538"/>
                  </a:lnTo>
                  <a:lnTo>
                    <a:pt x="4116" y="7543"/>
                  </a:lnTo>
                  <a:lnTo>
                    <a:pt x="4101" y="7549"/>
                  </a:lnTo>
                  <a:lnTo>
                    <a:pt x="4085" y="7557"/>
                  </a:lnTo>
                  <a:lnTo>
                    <a:pt x="4071" y="7566"/>
                  </a:lnTo>
                  <a:lnTo>
                    <a:pt x="4057" y="7575"/>
                  </a:lnTo>
                  <a:lnTo>
                    <a:pt x="4044" y="7586"/>
                  </a:lnTo>
                  <a:lnTo>
                    <a:pt x="4031" y="7598"/>
                  </a:lnTo>
                  <a:lnTo>
                    <a:pt x="4018" y="7611"/>
                  </a:lnTo>
                  <a:lnTo>
                    <a:pt x="4006" y="7626"/>
                  </a:lnTo>
                  <a:lnTo>
                    <a:pt x="3994" y="7641"/>
                  </a:lnTo>
                  <a:lnTo>
                    <a:pt x="3983" y="7658"/>
                  </a:lnTo>
                  <a:lnTo>
                    <a:pt x="3974" y="7676"/>
                  </a:lnTo>
                  <a:lnTo>
                    <a:pt x="3962" y="13014"/>
                  </a:lnTo>
                  <a:lnTo>
                    <a:pt x="3886" y="13093"/>
                  </a:lnTo>
                  <a:lnTo>
                    <a:pt x="3811" y="13161"/>
                  </a:lnTo>
                  <a:lnTo>
                    <a:pt x="3736" y="13220"/>
                  </a:lnTo>
                  <a:lnTo>
                    <a:pt x="3663" y="13272"/>
                  </a:lnTo>
                  <a:lnTo>
                    <a:pt x="3590" y="13315"/>
                  </a:lnTo>
                  <a:lnTo>
                    <a:pt x="3519" y="13351"/>
                  </a:lnTo>
                  <a:lnTo>
                    <a:pt x="3449" y="13380"/>
                  </a:lnTo>
                  <a:lnTo>
                    <a:pt x="3381" y="13401"/>
                  </a:lnTo>
                  <a:lnTo>
                    <a:pt x="3313" y="13417"/>
                  </a:lnTo>
                  <a:lnTo>
                    <a:pt x="3248" y="13426"/>
                  </a:lnTo>
                  <a:lnTo>
                    <a:pt x="3184" y="13431"/>
                  </a:lnTo>
                  <a:lnTo>
                    <a:pt x="3123" y="13430"/>
                  </a:lnTo>
                  <a:lnTo>
                    <a:pt x="3062" y="13425"/>
                  </a:lnTo>
                  <a:lnTo>
                    <a:pt x="3004" y="13416"/>
                  </a:lnTo>
                  <a:lnTo>
                    <a:pt x="2948" y="13403"/>
                  </a:lnTo>
                  <a:lnTo>
                    <a:pt x="2894" y="13386"/>
                  </a:lnTo>
                  <a:lnTo>
                    <a:pt x="2842" y="13366"/>
                  </a:lnTo>
                  <a:lnTo>
                    <a:pt x="2792" y="13345"/>
                  </a:lnTo>
                  <a:lnTo>
                    <a:pt x="2745" y="13321"/>
                  </a:lnTo>
                  <a:lnTo>
                    <a:pt x="2700" y="13295"/>
                  </a:lnTo>
                  <a:lnTo>
                    <a:pt x="2659" y="13269"/>
                  </a:lnTo>
                  <a:lnTo>
                    <a:pt x="2620" y="13242"/>
                  </a:lnTo>
                  <a:lnTo>
                    <a:pt x="2583" y="13213"/>
                  </a:lnTo>
                  <a:lnTo>
                    <a:pt x="2549" y="13186"/>
                  </a:lnTo>
                  <a:lnTo>
                    <a:pt x="2518" y="13159"/>
                  </a:lnTo>
                  <a:lnTo>
                    <a:pt x="2491" y="13133"/>
                  </a:lnTo>
                  <a:lnTo>
                    <a:pt x="2466" y="13109"/>
                  </a:lnTo>
                  <a:lnTo>
                    <a:pt x="2444" y="13085"/>
                  </a:lnTo>
                  <a:lnTo>
                    <a:pt x="2427" y="13065"/>
                  </a:lnTo>
                  <a:lnTo>
                    <a:pt x="2412" y="13048"/>
                  </a:lnTo>
                  <a:lnTo>
                    <a:pt x="2402" y="13032"/>
                  </a:lnTo>
                  <a:lnTo>
                    <a:pt x="2395" y="13021"/>
                  </a:lnTo>
                  <a:lnTo>
                    <a:pt x="2388" y="7483"/>
                  </a:lnTo>
                  <a:lnTo>
                    <a:pt x="1238" y="7480"/>
                  </a:lnTo>
                  <a:lnTo>
                    <a:pt x="1938" y="4462"/>
                  </a:lnTo>
                  <a:lnTo>
                    <a:pt x="1228" y="5704"/>
                  </a:lnTo>
                  <a:lnTo>
                    <a:pt x="1160" y="5764"/>
                  </a:lnTo>
                  <a:lnTo>
                    <a:pt x="1094" y="5817"/>
                  </a:lnTo>
                  <a:lnTo>
                    <a:pt x="1029" y="5865"/>
                  </a:lnTo>
                  <a:lnTo>
                    <a:pt x="965" y="5905"/>
                  </a:lnTo>
                  <a:lnTo>
                    <a:pt x="902" y="5938"/>
                  </a:lnTo>
                  <a:lnTo>
                    <a:pt x="840" y="5965"/>
                  </a:lnTo>
                  <a:lnTo>
                    <a:pt x="780" y="5986"/>
                  </a:lnTo>
                  <a:lnTo>
                    <a:pt x="722" y="6002"/>
                  </a:lnTo>
                  <a:lnTo>
                    <a:pt x="664" y="6012"/>
                  </a:lnTo>
                  <a:lnTo>
                    <a:pt x="610" y="6016"/>
                  </a:lnTo>
                  <a:lnTo>
                    <a:pt x="555" y="6014"/>
                  </a:lnTo>
                  <a:lnTo>
                    <a:pt x="504" y="6007"/>
                  </a:lnTo>
                  <a:lnTo>
                    <a:pt x="454" y="5995"/>
                  </a:lnTo>
                  <a:lnTo>
                    <a:pt x="406" y="5978"/>
                  </a:lnTo>
                  <a:lnTo>
                    <a:pt x="361" y="5956"/>
                  </a:lnTo>
                  <a:lnTo>
                    <a:pt x="317" y="5928"/>
                  </a:lnTo>
                  <a:lnTo>
                    <a:pt x="276" y="5896"/>
                  </a:lnTo>
                  <a:lnTo>
                    <a:pt x="238" y="5861"/>
                  </a:lnTo>
                  <a:lnTo>
                    <a:pt x="201" y="5821"/>
                  </a:lnTo>
                  <a:lnTo>
                    <a:pt x="168" y="5776"/>
                  </a:lnTo>
                  <a:lnTo>
                    <a:pt x="137" y="5727"/>
                  </a:lnTo>
                  <a:lnTo>
                    <a:pt x="110" y="5675"/>
                  </a:lnTo>
                  <a:lnTo>
                    <a:pt x="85" y="5618"/>
                  </a:lnTo>
                  <a:lnTo>
                    <a:pt x="63" y="5559"/>
                  </a:lnTo>
                  <a:lnTo>
                    <a:pt x="44" y="5496"/>
                  </a:lnTo>
                  <a:lnTo>
                    <a:pt x="28" y="5430"/>
                  </a:lnTo>
                  <a:lnTo>
                    <a:pt x="16" y="5360"/>
                  </a:lnTo>
                  <a:lnTo>
                    <a:pt x="7" y="5288"/>
                  </a:lnTo>
                  <a:lnTo>
                    <a:pt x="1" y="5213"/>
                  </a:lnTo>
                  <a:lnTo>
                    <a:pt x="0" y="5135"/>
                  </a:lnTo>
                  <a:lnTo>
                    <a:pt x="1" y="5055"/>
                  </a:lnTo>
                  <a:lnTo>
                    <a:pt x="7" y="4972"/>
                  </a:lnTo>
                  <a:lnTo>
                    <a:pt x="2428" y="430"/>
                  </a:lnTo>
                  <a:lnTo>
                    <a:pt x="2616" y="162"/>
                  </a:lnTo>
                  <a:lnTo>
                    <a:pt x="2901" y="0"/>
                  </a:lnTo>
                  <a:close/>
                </a:path>
              </a:pathLst>
            </a:custGeom>
            <a:grpFill/>
            <a:ln w="4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>
                <a:solidFill>
                  <a:srgbClr val="68859A"/>
                </a:solidFill>
              </a:endParaRPr>
            </a:p>
          </p:txBody>
        </p:sp>
        <p:sp>
          <p:nvSpPr>
            <p:cNvPr id="153" name="Freeform 38"/>
            <p:cNvSpPr>
              <a:spLocks/>
            </p:cNvSpPr>
            <p:nvPr/>
          </p:nvSpPr>
          <p:spPr bwMode="auto">
            <a:xfrm>
              <a:off x="3597" y="1093"/>
              <a:ext cx="730" cy="820"/>
            </a:xfrm>
            <a:custGeom>
              <a:avLst/>
              <a:gdLst>
                <a:gd name="T0" fmla="*/ 2011 w 3651"/>
                <a:gd name="T1" fmla="*/ 11 h 4101"/>
                <a:gd name="T2" fmla="*/ 2281 w 3651"/>
                <a:gd name="T3" fmla="*/ 65 h 4101"/>
                <a:gd name="T4" fmla="*/ 2536 w 3651"/>
                <a:gd name="T5" fmla="*/ 161 h 4101"/>
                <a:gd name="T6" fmla="*/ 2771 w 3651"/>
                <a:gd name="T7" fmla="*/ 297 h 4101"/>
                <a:gd name="T8" fmla="*/ 2987 w 3651"/>
                <a:gd name="T9" fmla="*/ 469 h 4101"/>
                <a:gd name="T10" fmla="*/ 3176 w 3651"/>
                <a:gd name="T11" fmla="*/ 673 h 4101"/>
                <a:gd name="T12" fmla="*/ 3339 w 3651"/>
                <a:gd name="T13" fmla="*/ 905 h 4101"/>
                <a:gd name="T14" fmla="*/ 3471 w 3651"/>
                <a:gd name="T15" fmla="*/ 1162 h 4101"/>
                <a:gd name="T16" fmla="*/ 3569 w 3651"/>
                <a:gd name="T17" fmla="*/ 1441 h 4101"/>
                <a:gd name="T18" fmla="*/ 3629 w 3651"/>
                <a:gd name="T19" fmla="*/ 1739 h 4101"/>
                <a:gd name="T20" fmla="*/ 3651 w 3651"/>
                <a:gd name="T21" fmla="*/ 2051 h 4101"/>
                <a:gd name="T22" fmla="*/ 3629 w 3651"/>
                <a:gd name="T23" fmla="*/ 2363 h 4101"/>
                <a:gd name="T24" fmla="*/ 3569 w 3651"/>
                <a:gd name="T25" fmla="*/ 2660 h 4101"/>
                <a:gd name="T26" fmla="*/ 3471 w 3651"/>
                <a:gd name="T27" fmla="*/ 2940 h 4101"/>
                <a:gd name="T28" fmla="*/ 3339 w 3651"/>
                <a:gd name="T29" fmla="*/ 3198 h 4101"/>
                <a:gd name="T30" fmla="*/ 3176 w 3651"/>
                <a:gd name="T31" fmla="*/ 3430 h 4101"/>
                <a:gd name="T32" fmla="*/ 2987 w 3651"/>
                <a:gd name="T33" fmla="*/ 3633 h 4101"/>
                <a:gd name="T34" fmla="*/ 2771 w 3651"/>
                <a:gd name="T35" fmla="*/ 3804 h 4101"/>
                <a:gd name="T36" fmla="*/ 2536 w 3651"/>
                <a:gd name="T37" fmla="*/ 3940 h 4101"/>
                <a:gd name="T38" fmla="*/ 2281 w 3651"/>
                <a:gd name="T39" fmla="*/ 4037 h 4101"/>
                <a:gd name="T40" fmla="*/ 2011 w 3651"/>
                <a:gd name="T41" fmla="*/ 4090 h 4101"/>
                <a:gd name="T42" fmla="*/ 1731 w 3651"/>
                <a:gd name="T43" fmla="*/ 4098 h 4101"/>
                <a:gd name="T44" fmla="*/ 1457 w 3651"/>
                <a:gd name="T45" fmla="*/ 4059 h 4101"/>
                <a:gd name="T46" fmla="*/ 1198 w 3651"/>
                <a:gd name="T47" fmla="*/ 3976 h 4101"/>
                <a:gd name="T48" fmla="*/ 955 w 3651"/>
                <a:gd name="T49" fmla="*/ 3853 h 4101"/>
                <a:gd name="T50" fmla="*/ 733 w 3651"/>
                <a:gd name="T51" fmla="*/ 3694 h 4101"/>
                <a:gd name="T52" fmla="*/ 534 w 3651"/>
                <a:gd name="T53" fmla="*/ 3501 h 4101"/>
                <a:gd name="T54" fmla="*/ 362 w 3651"/>
                <a:gd name="T55" fmla="*/ 3277 h 4101"/>
                <a:gd name="T56" fmla="*/ 220 w 3651"/>
                <a:gd name="T57" fmla="*/ 3028 h 4101"/>
                <a:gd name="T58" fmla="*/ 110 w 3651"/>
                <a:gd name="T59" fmla="*/ 2756 h 4101"/>
                <a:gd name="T60" fmla="*/ 37 w 3651"/>
                <a:gd name="T61" fmla="*/ 2464 h 4101"/>
                <a:gd name="T62" fmla="*/ 2 w 3651"/>
                <a:gd name="T63" fmla="*/ 2156 h 4101"/>
                <a:gd name="T64" fmla="*/ 9 w 3651"/>
                <a:gd name="T65" fmla="*/ 1841 h 4101"/>
                <a:gd name="T66" fmla="*/ 57 w 3651"/>
                <a:gd name="T67" fmla="*/ 1538 h 4101"/>
                <a:gd name="T68" fmla="*/ 143 w 3651"/>
                <a:gd name="T69" fmla="*/ 1253 h 4101"/>
                <a:gd name="T70" fmla="*/ 264 w 3651"/>
                <a:gd name="T71" fmla="*/ 988 h 4101"/>
                <a:gd name="T72" fmla="*/ 417 w 3651"/>
                <a:gd name="T73" fmla="*/ 747 h 4101"/>
                <a:gd name="T74" fmla="*/ 598 w 3651"/>
                <a:gd name="T75" fmla="*/ 533 h 4101"/>
                <a:gd name="T76" fmla="*/ 805 w 3651"/>
                <a:gd name="T77" fmla="*/ 351 h 4101"/>
                <a:gd name="T78" fmla="*/ 1033 w 3651"/>
                <a:gd name="T79" fmla="*/ 203 h 4101"/>
                <a:gd name="T80" fmla="*/ 1282 w 3651"/>
                <a:gd name="T81" fmla="*/ 93 h 4101"/>
                <a:gd name="T82" fmla="*/ 1547 w 3651"/>
                <a:gd name="T83" fmla="*/ 24 h 4101"/>
                <a:gd name="T84" fmla="*/ 1825 w 3651"/>
                <a:gd name="T85" fmla="*/ 0 h 4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651" h="4101">
                  <a:moveTo>
                    <a:pt x="1825" y="0"/>
                  </a:moveTo>
                  <a:lnTo>
                    <a:pt x="1919" y="4"/>
                  </a:lnTo>
                  <a:lnTo>
                    <a:pt x="2011" y="11"/>
                  </a:lnTo>
                  <a:lnTo>
                    <a:pt x="2104" y="24"/>
                  </a:lnTo>
                  <a:lnTo>
                    <a:pt x="2194" y="42"/>
                  </a:lnTo>
                  <a:lnTo>
                    <a:pt x="2281" y="65"/>
                  </a:lnTo>
                  <a:lnTo>
                    <a:pt x="2368" y="93"/>
                  </a:lnTo>
                  <a:lnTo>
                    <a:pt x="2453" y="125"/>
                  </a:lnTo>
                  <a:lnTo>
                    <a:pt x="2536" y="161"/>
                  </a:lnTo>
                  <a:lnTo>
                    <a:pt x="2616" y="203"/>
                  </a:lnTo>
                  <a:lnTo>
                    <a:pt x="2695" y="248"/>
                  </a:lnTo>
                  <a:lnTo>
                    <a:pt x="2771" y="297"/>
                  </a:lnTo>
                  <a:lnTo>
                    <a:pt x="2846" y="351"/>
                  </a:lnTo>
                  <a:lnTo>
                    <a:pt x="2917" y="407"/>
                  </a:lnTo>
                  <a:lnTo>
                    <a:pt x="2987" y="469"/>
                  </a:lnTo>
                  <a:lnTo>
                    <a:pt x="3053" y="533"/>
                  </a:lnTo>
                  <a:lnTo>
                    <a:pt x="3116" y="602"/>
                  </a:lnTo>
                  <a:lnTo>
                    <a:pt x="3176" y="673"/>
                  </a:lnTo>
                  <a:lnTo>
                    <a:pt x="3234" y="747"/>
                  </a:lnTo>
                  <a:lnTo>
                    <a:pt x="3289" y="824"/>
                  </a:lnTo>
                  <a:lnTo>
                    <a:pt x="3339" y="905"/>
                  </a:lnTo>
                  <a:lnTo>
                    <a:pt x="3387" y="988"/>
                  </a:lnTo>
                  <a:lnTo>
                    <a:pt x="3431" y="1074"/>
                  </a:lnTo>
                  <a:lnTo>
                    <a:pt x="3471" y="1162"/>
                  </a:lnTo>
                  <a:lnTo>
                    <a:pt x="3508" y="1253"/>
                  </a:lnTo>
                  <a:lnTo>
                    <a:pt x="3539" y="1346"/>
                  </a:lnTo>
                  <a:lnTo>
                    <a:pt x="3569" y="1441"/>
                  </a:lnTo>
                  <a:lnTo>
                    <a:pt x="3593" y="1538"/>
                  </a:lnTo>
                  <a:lnTo>
                    <a:pt x="3614" y="1637"/>
                  </a:lnTo>
                  <a:lnTo>
                    <a:pt x="3629" y="1739"/>
                  </a:lnTo>
                  <a:lnTo>
                    <a:pt x="3641" y="1841"/>
                  </a:lnTo>
                  <a:lnTo>
                    <a:pt x="3648" y="1945"/>
                  </a:lnTo>
                  <a:lnTo>
                    <a:pt x="3651" y="2051"/>
                  </a:lnTo>
                  <a:lnTo>
                    <a:pt x="3648" y="2156"/>
                  </a:lnTo>
                  <a:lnTo>
                    <a:pt x="3641" y="2260"/>
                  </a:lnTo>
                  <a:lnTo>
                    <a:pt x="3629" y="2363"/>
                  </a:lnTo>
                  <a:lnTo>
                    <a:pt x="3614" y="2464"/>
                  </a:lnTo>
                  <a:lnTo>
                    <a:pt x="3593" y="2563"/>
                  </a:lnTo>
                  <a:lnTo>
                    <a:pt x="3569" y="2660"/>
                  </a:lnTo>
                  <a:lnTo>
                    <a:pt x="3539" y="2756"/>
                  </a:lnTo>
                  <a:lnTo>
                    <a:pt x="3508" y="2848"/>
                  </a:lnTo>
                  <a:lnTo>
                    <a:pt x="3471" y="2940"/>
                  </a:lnTo>
                  <a:lnTo>
                    <a:pt x="3431" y="3028"/>
                  </a:lnTo>
                  <a:lnTo>
                    <a:pt x="3387" y="3114"/>
                  </a:lnTo>
                  <a:lnTo>
                    <a:pt x="3339" y="3198"/>
                  </a:lnTo>
                  <a:lnTo>
                    <a:pt x="3289" y="3277"/>
                  </a:lnTo>
                  <a:lnTo>
                    <a:pt x="3234" y="3355"/>
                  </a:lnTo>
                  <a:lnTo>
                    <a:pt x="3176" y="3430"/>
                  </a:lnTo>
                  <a:lnTo>
                    <a:pt x="3116" y="3501"/>
                  </a:lnTo>
                  <a:lnTo>
                    <a:pt x="3053" y="3568"/>
                  </a:lnTo>
                  <a:lnTo>
                    <a:pt x="2987" y="3633"/>
                  </a:lnTo>
                  <a:lnTo>
                    <a:pt x="2917" y="3694"/>
                  </a:lnTo>
                  <a:lnTo>
                    <a:pt x="2846" y="3750"/>
                  </a:lnTo>
                  <a:lnTo>
                    <a:pt x="2771" y="3804"/>
                  </a:lnTo>
                  <a:lnTo>
                    <a:pt x="2695" y="3853"/>
                  </a:lnTo>
                  <a:lnTo>
                    <a:pt x="2616" y="3898"/>
                  </a:lnTo>
                  <a:lnTo>
                    <a:pt x="2536" y="3940"/>
                  </a:lnTo>
                  <a:lnTo>
                    <a:pt x="2453" y="3976"/>
                  </a:lnTo>
                  <a:lnTo>
                    <a:pt x="2368" y="4008"/>
                  </a:lnTo>
                  <a:lnTo>
                    <a:pt x="2281" y="4037"/>
                  </a:lnTo>
                  <a:lnTo>
                    <a:pt x="2194" y="4059"/>
                  </a:lnTo>
                  <a:lnTo>
                    <a:pt x="2104" y="4077"/>
                  </a:lnTo>
                  <a:lnTo>
                    <a:pt x="2011" y="4090"/>
                  </a:lnTo>
                  <a:lnTo>
                    <a:pt x="1919" y="4098"/>
                  </a:lnTo>
                  <a:lnTo>
                    <a:pt x="1825" y="4101"/>
                  </a:lnTo>
                  <a:lnTo>
                    <a:pt x="1731" y="4098"/>
                  </a:lnTo>
                  <a:lnTo>
                    <a:pt x="1638" y="4090"/>
                  </a:lnTo>
                  <a:lnTo>
                    <a:pt x="1547" y="4077"/>
                  </a:lnTo>
                  <a:lnTo>
                    <a:pt x="1457" y="4059"/>
                  </a:lnTo>
                  <a:lnTo>
                    <a:pt x="1368" y="4037"/>
                  </a:lnTo>
                  <a:lnTo>
                    <a:pt x="1282" y="4008"/>
                  </a:lnTo>
                  <a:lnTo>
                    <a:pt x="1198" y="3976"/>
                  </a:lnTo>
                  <a:lnTo>
                    <a:pt x="1115" y="3940"/>
                  </a:lnTo>
                  <a:lnTo>
                    <a:pt x="1033" y="3898"/>
                  </a:lnTo>
                  <a:lnTo>
                    <a:pt x="955" y="3853"/>
                  </a:lnTo>
                  <a:lnTo>
                    <a:pt x="878" y="3804"/>
                  </a:lnTo>
                  <a:lnTo>
                    <a:pt x="805" y="3750"/>
                  </a:lnTo>
                  <a:lnTo>
                    <a:pt x="733" y="3694"/>
                  </a:lnTo>
                  <a:lnTo>
                    <a:pt x="664" y="3633"/>
                  </a:lnTo>
                  <a:lnTo>
                    <a:pt x="598" y="3568"/>
                  </a:lnTo>
                  <a:lnTo>
                    <a:pt x="534" y="3501"/>
                  </a:lnTo>
                  <a:lnTo>
                    <a:pt x="473" y="3430"/>
                  </a:lnTo>
                  <a:lnTo>
                    <a:pt x="417" y="3355"/>
                  </a:lnTo>
                  <a:lnTo>
                    <a:pt x="362" y="3277"/>
                  </a:lnTo>
                  <a:lnTo>
                    <a:pt x="311" y="3198"/>
                  </a:lnTo>
                  <a:lnTo>
                    <a:pt x="264" y="3114"/>
                  </a:lnTo>
                  <a:lnTo>
                    <a:pt x="220" y="3028"/>
                  </a:lnTo>
                  <a:lnTo>
                    <a:pt x="180" y="2940"/>
                  </a:lnTo>
                  <a:lnTo>
                    <a:pt x="143" y="2848"/>
                  </a:lnTo>
                  <a:lnTo>
                    <a:pt x="110" y="2756"/>
                  </a:lnTo>
                  <a:lnTo>
                    <a:pt x="82" y="2660"/>
                  </a:lnTo>
                  <a:lnTo>
                    <a:pt x="57" y="2563"/>
                  </a:lnTo>
                  <a:lnTo>
                    <a:pt x="37" y="2464"/>
                  </a:lnTo>
                  <a:lnTo>
                    <a:pt x="20" y="2363"/>
                  </a:lnTo>
                  <a:lnTo>
                    <a:pt x="9" y="2260"/>
                  </a:lnTo>
                  <a:lnTo>
                    <a:pt x="2" y="2156"/>
                  </a:lnTo>
                  <a:lnTo>
                    <a:pt x="0" y="2051"/>
                  </a:lnTo>
                  <a:lnTo>
                    <a:pt x="2" y="1945"/>
                  </a:lnTo>
                  <a:lnTo>
                    <a:pt x="9" y="1841"/>
                  </a:lnTo>
                  <a:lnTo>
                    <a:pt x="20" y="1739"/>
                  </a:lnTo>
                  <a:lnTo>
                    <a:pt x="37" y="1637"/>
                  </a:lnTo>
                  <a:lnTo>
                    <a:pt x="57" y="1538"/>
                  </a:lnTo>
                  <a:lnTo>
                    <a:pt x="82" y="1441"/>
                  </a:lnTo>
                  <a:lnTo>
                    <a:pt x="110" y="1346"/>
                  </a:lnTo>
                  <a:lnTo>
                    <a:pt x="143" y="1253"/>
                  </a:lnTo>
                  <a:lnTo>
                    <a:pt x="180" y="1162"/>
                  </a:lnTo>
                  <a:lnTo>
                    <a:pt x="220" y="1074"/>
                  </a:lnTo>
                  <a:lnTo>
                    <a:pt x="264" y="988"/>
                  </a:lnTo>
                  <a:lnTo>
                    <a:pt x="311" y="905"/>
                  </a:lnTo>
                  <a:lnTo>
                    <a:pt x="362" y="824"/>
                  </a:lnTo>
                  <a:lnTo>
                    <a:pt x="417" y="747"/>
                  </a:lnTo>
                  <a:lnTo>
                    <a:pt x="473" y="673"/>
                  </a:lnTo>
                  <a:lnTo>
                    <a:pt x="534" y="602"/>
                  </a:lnTo>
                  <a:lnTo>
                    <a:pt x="598" y="533"/>
                  </a:lnTo>
                  <a:lnTo>
                    <a:pt x="664" y="469"/>
                  </a:lnTo>
                  <a:lnTo>
                    <a:pt x="733" y="407"/>
                  </a:lnTo>
                  <a:lnTo>
                    <a:pt x="805" y="351"/>
                  </a:lnTo>
                  <a:lnTo>
                    <a:pt x="878" y="297"/>
                  </a:lnTo>
                  <a:lnTo>
                    <a:pt x="955" y="248"/>
                  </a:lnTo>
                  <a:lnTo>
                    <a:pt x="1033" y="203"/>
                  </a:lnTo>
                  <a:lnTo>
                    <a:pt x="1115" y="161"/>
                  </a:lnTo>
                  <a:lnTo>
                    <a:pt x="1198" y="125"/>
                  </a:lnTo>
                  <a:lnTo>
                    <a:pt x="1282" y="93"/>
                  </a:lnTo>
                  <a:lnTo>
                    <a:pt x="1368" y="65"/>
                  </a:lnTo>
                  <a:lnTo>
                    <a:pt x="1457" y="42"/>
                  </a:lnTo>
                  <a:lnTo>
                    <a:pt x="1547" y="24"/>
                  </a:lnTo>
                  <a:lnTo>
                    <a:pt x="1638" y="11"/>
                  </a:lnTo>
                  <a:lnTo>
                    <a:pt x="1731" y="4"/>
                  </a:lnTo>
                  <a:lnTo>
                    <a:pt x="1825" y="0"/>
                  </a:lnTo>
                  <a:close/>
                </a:path>
              </a:pathLst>
            </a:custGeom>
            <a:grpFill/>
            <a:ln w="4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>
                <a:solidFill>
                  <a:srgbClr val="68859A"/>
                </a:solidFill>
              </a:endParaRPr>
            </a:p>
          </p:txBody>
        </p:sp>
        <p:sp>
          <p:nvSpPr>
            <p:cNvPr id="154" name="Freeform 39"/>
            <p:cNvSpPr>
              <a:spLocks/>
            </p:cNvSpPr>
            <p:nvPr/>
          </p:nvSpPr>
          <p:spPr bwMode="auto">
            <a:xfrm>
              <a:off x="2863" y="985"/>
              <a:ext cx="859" cy="771"/>
            </a:xfrm>
            <a:custGeom>
              <a:avLst/>
              <a:gdLst>
                <a:gd name="T0" fmla="*/ 1425 w 4297"/>
                <a:gd name="T1" fmla="*/ 1002 h 3855"/>
                <a:gd name="T2" fmla="*/ 1270 w 4297"/>
                <a:gd name="T3" fmla="*/ 1304 h 3855"/>
                <a:gd name="T4" fmla="*/ 1169 w 4297"/>
                <a:gd name="T5" fmla="*/ 1532 h 3855"/>
                <a:gd name="T6" fmla="*/ 1091 w 4297"/>
                <a:gd name="T7" fmla="*/ 1764 h 3855"/>
                <a:gd name="T8" fmla="*/ 1032 w 4297"/>
                <a:gd name="T9" fmla="*/ 2019 h 3855"/>
                <a:gd name="T10" fmla="*/ 991 w 4297"/>
                <a:gd name="T11" fmla="*/ 2319 h 3855"/>
                <a:gd name="T12" fmla="*/ 968 w 4297"/>
                <a:gd name="T13" fmla="*/ 2676 h 3855"/>
                <a:gd name="T14" fmla="*/ 922 w 4297"/>
                <a:gd name="T15" fmla="*/ 3004 h 3855"/>
                <a:gd name="T16" fmla="*/ 883 w 4297"/>
                <a:gd name="T17" fmla="*/ 3151 h 3855"/>
                <a:gd name="T18" fmla="*/ 827 w 4297"/>
                <a:gd name="T19" fmla="*/ 3269 h 3855"/>
                <a:gd name="T20" fmla="*/ 744 w 4297"/>
                <a:gd name="T21" fmla="*/ 3363 h 3855"/>
                <a:gd name="T22" fmla="*/ 623 w 4297"/>
                <a:gd name="T23" fmla="*/ 3433 h 3855"/>
                <a:gd name="T24" fmla="*/ 452 w 4297"/>
                <a:gd name="T25" fmla="*/ 3482 h 3855"/>
                <a:gd name="T26" fmla="*/ 220 w 4297"/>
                <a:gd name="T27" fmla="*/ 3514 h 3855"/>
                <a:gd name="T28" fmla="*/ 70 w 4297"/>
                <a:gd name="T29" fmla="*/ 3569 h 3855"/>
                <a:gd name="T30" fmla="*/ 344 w 4297"/>
                <a:gd name="T31" fmla="*/ 3709 h 3855"/>
                <a:gd name="T32" fmla="*/ 612 w 4297"/>
                <a:gd name="T33" fmla="*/ 3804 h 3855"/>
                <a:gd name="T34" fmla="*/ 870 w 4297"/>
                <a:gd name="T35" fmla="*/ 3852 h 3855"/>
                <a:gd name="T36" fmla="*/ 1120 w 4297"/>
                <a:gd name="T37" fmla="*/ 3843 h 3855"/>
                <a:gd name="T38" fmla="*/ 1359 w 4297"/>
                <a:gd name="T39" fmla="*/ 3774 h 3855"/>
                <a:gd name="T40" fmla="*/ 1586 w 4297"/>
                <a:gd name="T41" fmla="*/ 3635 h 3855"/>
                <a:gd name="T42" fmla="*/ 1802 w 4297"/>
                <a:gd name="T43" fmla="*/ 3422 h 3855"/>
                <a:gd name="T44" fmla="*/ 2002 w 4297"/>
                <a:gd name="T45" fmla="*/ 3126 h 3855"/>
                <a:gd name="T46" fmla="*/ 2156 w 4297"/>
                <a:gd name="T47" fmla="*/ 2769 h 3855"/>
                <a:gd name="T48" fmla="*/ 2268 w 4297"/>
                <a:gd name="T49" fmla="*/ 2391 h 3855"/>
                <a:gd name="T50" fmla="*/ 2358 w 4297"/>
                <a:gd name="T51" fmla="*/ 2017 h 3855"/>
                <a:gd name="T52" fmla="*/ 2446 w 4297"/>
                <a:gd name="T53" fmla="*/ 1671 h 3855"/>
                <a:gd name="T54" fmla="*/ 2550 w 4297"/>
                <a:gd name="T55" fmla="*/ 1378 h 3855"/>
                <a:gd name="T56" fmla="*/ 2691 w 4297"/>
                <a:gd name="T57" fmla="*/ 1161 h 3855"/>
                <a:gd name="T58" fmla="*/ 2885 w 4297"/>
                <a:gd name="T59" fmla="*/ 1044 h 3855"/>
                <a:gd name="T60" fmla="*/ 3691 w 4297"/>
                <a:gd name="T61" fmla="*/ 1136 h 3855"/>
                <a:gd name="T62" fmla="*/ 3690 w 4297"/>
                <a:gd name="T63" fmla="*/ 1213 h 3855"/>
                <a:gd name="T64" fmla="*/ 3690 w 4297"/>
                <a:gd name="T65" fmla="*/ 1284 h 3855"/>
                <a:gd name="T66" fmla="*/ 3703 w 4297"/>
                <a:gd name="T67" fmla="*/ 1337 h 3855"/>
                <a:gd name="T68" fmla="*/ 3732 w 4297"/>
                <a:gd name="T69" fmla="*/ 1391 h 3855"/>
                <a:gd name="T70" fmla="*/ 3787 w 4297"/>
                <a:gd name="T71" fmla="*/ 1446 h 3855"/>
                <a:gd name="T72" fmla="*/ 3871 w 4297"/>
                <a:gd name="T73" fmla="*/ 1501 h 3855"/>
                <a:gd name="T74" fmla="*/ 3966 w 4297"/>
                <a:gd name="T75" fmla="*/ 1458 h 3855"/>
                <a:gd name="T76" fmla="*/ 4051 w 4297"/>
                <a:gd name="T77" fmla="*/ 1330 h 3855"/>
                <a:gd name="T78" fmla="*/ 4192 w 4297"/>
                <a:gd name="T79" fmla="*/ 1153 h 3855"/>
                <a:gd name="T80" fmla="*/ 4257 w 4297"/>
                <a:gd name="T81" fmla="*/ 955 h 3855"/>
                <a:gd name="T82" fmla="*/ 4215 w 4297"/>
                <a:gd name="T83" fmla="*/ 891 h 3855"/>
                <a:gd name="T84" fmla="*/ 4169 w 4297"/>
                <a:gd name="T85" fmla="*/ 841 h 3855"/>
                <a:gd name="T86" fmla="*/ 4121 w 4297"/>
                <a:gd name="T87" fmla="*/ 808 h 3855"/>
                <a:gd name="T88" fmla="*/ 4066 w 4297"/>
                <a:gd name="T89" fmla="*/ 789 h 3855"/>
                <a:gd name="T90" fmla="*/ 4007 w 4297"/>
                <a:gd name="T91" fmla="*/ 786 h 3855"/>
                <a:gd name="T92" fmla="*/ 3941 w 4297"/>
                <a:gd name="T93" fmla="*/ 798 h 3855"/>
                <a:gd name="T94" fmla="*/ 3868 w 4297"/>
                <a:gd name="T95" fmla="*/ 826 h 3855"/>
                <a:gd name="T96" fmla="*/ 3642 w 4297"/>
                <a:gd name="T97" fmla="*/ 730 h 3855"/>
                <a:gd name="T98" fmla="*/ 3402 w 4297"/>
                <a:gd name="T99" fmla="*/ 551 h 3855"/>
                <a:gd name="T100" fmla="*/ 3015 w 4297"/>
                <a:gd name="T101" fmla="*/ 237 h 3855"/>
                <a:gd name="T102" fmla="*/ 2739 w 4297"/>
                <a:gd name="T103" fmla="*/ 71 h 3855"/>
                <a:gd name="T104" fmla="*/ 2449 w 4297"/>
                <a:gd name="T105" fmla="*/ 0 h 3855"/>
                <a:gd name="T106" fmla="*/ 2144 w 4297"/>
                <a:gd name="T107" fmla="*/ 73 h 3855"/>
                <a:gd name="T108" fmla="*/ 1824 w 4297"/>
                <a:gd name="T109" fmla="*/ 343 h 3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97" h="3855">
                  <a:moveTo>
                    <a:pt x="1658" y="567"/>
                  </a:moveTo>
                  <a:lnTo>
                    <a:pt x="1574" y="724"/>
                  </a:lnTo>
                  <a:lnTo>
                    <a:pt x="1497" y="869"/>
                  </a:lnTo>
                  <a:lnTo>
                    <a:pt x="1425" y="1002"/>
                  </a:lnTo>
                  <a:lnTo>
                    <a:pt x="1359" y="1128"/>
                  </a:lnTo>
                  <a:lnTo>
                    <a:pt x="1328" y="1188"/>
                  </a:lnTo>
                  <a:lnTo>
                    <a:pt x="1298" y="1246"/>
                  </a:lnTo>
                  <a:lnTo>
                    <a:pt x="1270" y="1304"/>
                  </a:lnTo>
                  <a:lnTo>
                    <a:pt x="1243" y="1361"/>
                  </a:lnTo>
                  <a:lnTo>
                    <a:pt x="1217" y="1418"/>
                  </a:lnTo>
                  <a:lnTo>
                    <a:pt x="1193" y="1475"/>
                  </a:lnTo>
                  <a:lnTo>
                    <a:pt x="1169" y="1532"/>
                  </a:lnTo>
                  <a:lnTo>
                    <a:pt x="1148" y="1588"/>
                  </a:lnTo>
                  <a:lnTo>
                    <a:pt x="1128" y="1645"/>
                  </a:lnTo>
                  <a:lnTo>
                    <a:pt x="1109" y="1703"/>
                  </a:lnTo>
                  <a:lnTo>
                    <a:pt x="1091" y="1764"/>
                  </a:lnTo>
                  <a:lnTo>
                    <a:pt x="1075" y="1825"/>
                  </a:lnTo>
                  <a:lnTo>
                    <a:pt x="1059" y="1888"/>
                  </a:lnTo>
                  <a:lnTo>
                    <a:pt x="1045" y="1953"/>
                  </a:lnTo>
                  <a:lnTo>
                    <a:pt x="1032" y="2019"/>
                  </a:lnTo>
                  <a:lnTo>
                    <a:pt x="1020" y="2090"/>
                  </a:lnTo>
                  <a:lnTo>
                    <a:pt x="1008" y="2163"/>
                  </a:lnTo>
                  <a:lnTo>
                    <a:pt x="999" y="2238"/>
                  </a:lnTo>
                  <a:lnTo>
                    <a:pt x="991" y="2319"/>
                  </a:lnTo>
                  <a:lnTo>
                    <a:pt x="984" y="2402"/>
                  </a:lnTo>
                  <a:lnTo>
                    <a:pt x="978" y="2489"/>
                  </a:lnTo>
                  <a:lnTo>
                    <a:pt x="972" y="2580"/>
                  </a:lnTo>
                  <a:lnTo>
                    <a:pt x="968" y="2676"/>
                  </a:lnTo>
                  <a:lnTo>
                    <a:pt x="965" y="2778"/>
                  </a:lnTo>
                  <a:lnTo>
                    <a:pt x="947" y="2874"/>
                  </a:lnTo>
                  <a:lnTo>
                    <a:pt x="930" y="2963"/>
                  </a:lnTo>
                  <a:lnTo>
                    <a:pt x="922" y="3004"/>
                  </a:lnTo>
                  <a:lnTo>
                    <a:pt x="913" y="3043"/>
                  </a:lnTo>
                  <a:lnTo>
                    <a:pt x="903" y="3081"/>
                  </a:lnTo>
                  <a:lnTo>
                    <a:pt x="894" y="3117"/>
                  </a:lnTo>
                  <a:lnTo>
                    <a:pt x="883" y="3151"/>
                  </a:lnTo>
                  <a:lnTo>
                    <a:pt x="871" y="3183"/>
                  </a:lnTo>
                  <a:lnTo>
                    <a:pt x="858" y="3214"/>
                  </a:lnTo>
                  <a:lnTo>
                    <a:pt x="843" y="3242"/>
                  </a:lnTo>
                  <a:lnTo>
                    <a:pt x="827" y="3269"/>
                  </a:lnTo>
                  <a:lnTo>
                    <a:pt x="810" y="3295"/>
                  </a:lnTo>
                  <a:lnTo>
                    <a:pt x="789" y="3319"/>
                  </a:lnTo>
                  <a:lnTo>
                    <a:pt x="768" y="3342"/>
                  </a:lnTo>
                  <a:lnTo>
                    <a:pt x="744" y="3363"/>
                  </a:lnTo>
                  <a:lnTo>
                    <a:pt x="718" y="3382"/>
                  </a:lnTo>
                  <a:lnTo>
                    <a:pt x="689" y="3401"/>
                  </a:lnTo>
                  <a:lnTo>
                    <a:pt x="658" y="3417"/>
                  </a:lnTo>
                  <a:lnTo>
                    <a:pt x="623" y="3433"/>
                  </a:lnTo>
                  <a:lnTo>
                    <a:pt x="586" y="3447"/>
                  </a:lnTo>
                  <a:lnTo>
                    <a:pt x="544" y="3460"/>
                  </a:lnTo>
                  <a:lnTo>
                    <a:pt x="501" y="3472"/>
                  </a:lnTo>
                  <a:lnTo>
                    <a:pt x="452" y="3482"/>
                  </a:lnTo>
                  <a:lnTo>
                    <a:pt x="400" y="3492"/>
                  </a:lnTo>
                  <a:lnTo>
                    <a:pt x="344" y="3501"/>
                  </a:lnTo>
                  <a:lnTo>
                    <a:pt x="285" y="3508"/>
                  </a:lnTo>
                  <a:lnTo>
                    <a:pt x="220" y="3514"/>
                  </a:lnTo>
                  <a:lnTo>
                    <a:pt x="151" y="3520"/>
                  </a:lnTo>
                  <a:lnTo>
                    <a:pt x="78" y="3525"/>
                  </a:lnTo>
                  <a:lnTo>
                    <a:pt x="0" y="3529"/>
                  </a:lnTo>
                  <a:lnTo>
                    <a:pt x="70" y="3569"/>
                  </a:lnTo>
                  <a:lnTo>
                    <a:pt x="140" y="3608"/>
                  </a:lnTo>
                  <a:lnTo>
                    <a:pt x="208" y="3643"/>
                  </a:lnTo>
                  <a:lnTo>
                    <a:pt x="277" y="3678"/>
                  </a:lnTo>
                  <a:lnTo>
                    <a:pt x="344" y="3709"/>
                  </a:lnTo>
                  <a:lnTo>
                    <a:pt x="412" y="3737"/>
                  </a:lnTo>
                  <a:lnTo>
                    <a:pt x="479" y="3763"/>
                  </a:lnTo>
                  <a:lnTo>
                    <a:pt x="546" y="3785"/>
                  </a:lnTo>
                  <a:lnTo>
                    <a:pt x="612" y="3804"/>
                  </a:lnTo>
                  <a:lnTo>
                    <a:pt x="677" y="3822"/>
                  </a:lnTo>
                  <a:lnTo>
                    <a:pt x="742" y="3835"/>
                  </a:lnTo>
                  <a:lnTo>
                    <a:pt x="806" y="3846"/>
                  </a:lnTo>
                  <a:lnTo>
                    <a:pt x="870" y="3852"/>
                  </a:lnTo>
                  <a:lnTo>
                    <a:pt x="934" y="3855"/>
                  </a:lnTo>
                  <a:lnTo>
                    <a:pt x="997" y="3855"/>
                  </a:lnTo>
                  <a:lnTo>
                    <a:pt x="1058" y="3852"/>
                  </a:lnTo>
                  <a:lnTo>
                    <a:pt x="1120" y="3843"/>
                  </a:lnTo>
                  <a:lnTo>
                    <a:pt x="1180" y="3833"/>
                  </a:lnTo>
                  <a:lnTo>
                    <a:pt x="1240" y="3817"/>
                  </a:lnTo>
                  <a:lnTo>
                    <a:pt x="1300" y="3797"/>
                  </a:lnTo>
                  <a:lnTo>
                    <a:pt x="1359" y="3774"/>
                  </a:lnTo>
                  <a:lnTo>
                    <a:pt x="1417" y="3745"/>
                  </a:lnTo>
                  <a:lnTo>
                    <a:pt x="1474" y="3713"/>
                  </a:lnTo>
                  <a:lnTo>
                    <a:pt x="1531" y="3677"/>
                  </a:lnTo>
                  <a:lnTo>
                    <a:pt x="1586" y="3635"/>
                  </a:lnTo>
                  <a:lnTo>
                    <a:pt x="1641" y="3589"/>
                  </a:lnTo>
                  <a:lnTo>
                    <a:pt x="1695" y="3538"/>
                  </a:lnTo>
                  <a:lnTo>
                    <a:pt x="1748" y="3482"/>
                  </a:lnTo>
                  <a:lnTo>
                    <a:pt x="1802" y="3422"/>
                  </a:lnTo>
                  <a:lnTo>
                    <a:pt x="1854" y="3357"/>
                  </a:lnTo>
                  <a:lnTo>
                    <a:pt x="1905" y="3286"/>
                  </a:lnTo>
                  <a:lnTo>
                    <a:pt x="1954" y="3210"/>
                  </a:lnTo>
                  <a:lnTo>
                    <a:pt x="2002" y="3126"/>
                  </a:lnTo>
                  <a:lnTo>
                    <a:pt x="2044" y="3040"/>
                  </a:lnTo>
                  <a:lnTo>
                    <a:pt x="2085" y="2951"/>
                  </a:lnTo>
                  <a:lnTo>
                    <a:pt x="2121" y="2861"/>
                  </a:lnTo>
                  <a:lnTo>
                    <a:pt x="2156" y="2769"/>
                  </a:lnTo>
                  <a:lnTo>
                    <a:pt x="2186" y="2675"/>
                  </a:lnTo>
                  <a:lnTo>
                    <a:pt x="2215" y="2580"/>
                  </a:lnTo>
                  <a:lnTo>
                    <a:pt x="2242" y="2486"/>
                  </a:lnTo>
                  <a:lnTo>
                    <a:pt x="2268" y="2391"/>
                  </a:lnTo>
                  <a:lnTo>
                    <a:pt x="2292" y="2295"/>
                  </a:lnTo>
                  <a:lnTo>
                    <a:pt x="2314" y="2202"/>
                  </a:lnTo>
                  <a:lnTo>
                    <a:pt x="2337" y="2108"/>
                  </a:lnTo>
                  <a:lnTo>
                    <a:pt x="2358" y="2017"/>
                  </a:lnTo>
                  <a:lnTo>
                    <a:pt x="2379" y="1927"/>
                  </a:lnTo>
                  <a:lnTo>
                    <a:pt x="2402" y="1839"/>
                  </a:lnTo>
                  <a:lnTo>
                    <a:pt x="2423" y="1753"/>
                  </a:lnTo>
                  <a:lnTo>
                    <a:pt x="2446" y="1671"/>
                  </a:lnTo>
                  <a:lnTo>
                    <a:pt x="2469" y="1592"/>
                  </a:lnTo>
                  <a:lnTo>
                    <a:pt x="2495" y="1516"/>
                  </a:lnTo>
                  <a:lnTo>
                    <a:pt x="2521" y="1445"/>
                  </a:lnTo>
                  <a:lnTo>
                    <a:pt x="2550" y="1378"/>
                  </a:lnTo>
                  <a:lnTo>
                    <a:pt x="2582" y="1315"/>
                  </a:lnTo>
                  <a:lnTo>
                    <a:pt x="2615" y="1258"/>
                  </a:lnTo>
                  <a:lnTo>
                    <a:pt x="2650" y="1206"/>
                  </a:lnTo>
                  <a:lnTo>
                    <a:pt x="2691" y="1161"/>
                  </a:lnTo>
                  <a:lnTo>
                    <a:pt x="2733" y="1121"/>
                  </a:lnTo>
                  <a:lnTo>
                    <a:pt x="2779" y="1088"/>
                  </a:lnTo>
                  <a:lnTo>
                    <a:pt x="2830" y="1063"/>
                  </a:lnTo>
                  <a:lnTo>
                    <a:pt x="2885" y="1044"/>
                  </a:lnTo>
                  <a:lnTo>
                    <a:pt x="2944" y="1033"/>
                  </a:lnTo>
                  <a:lnTo>
                    <a:pt x="3009" y="1031"/>
                  </a:lnTo>
                  <a:lnTo>
                    <a:pt x="3078" y="1037"/>
                  </a:lnTo>
                  <a:lnTo>
                    <a:pt x="3691" y="1136"/>
                  </a:lnTo>
                  <a:lnTo>
                    <a:pt x="3692" y="1153"/>
                  </a:lnTo>
                  <a:lnTo>
                    <a:pt x="3692" y="1171"/>
                  </a:lnTo>
                  <a:lnTo>
                    <a:pt x="3691" y="1191"/>
                  </a:lnTo>
                  <a:lnTo>
                    <a:pt x="3690" y="1213"/>
                  </a:lnTo>
                  <a:lnTo>
                    <a:pt x="3689" y="1236"/>
                  </a:lnTo>
                  <a:lnTo>
                    <a:pt x="3687" y="1259"/>
                  </a:lnTo>
                  <a:lnTo>
                    <a:pt x="3689" y="1272"/>
                  </a:lnTo>
                  <a:lnTo>
                    <a:pt x="3690" y="1284"/>
                  </a:lnTo>
                  <a:lnTo>
                    <a:pt x="3692" y="1297"/>
                  </a:lnTo>
                  <a:lnTo>
                    <a:pt x="3694" y="1310"/>
                  </a:lnTo>
                  <a:lnTo>
                    <a:pt x="3698" y="1323"/>
                  </a:lnTo>
                  <a:lnTo>
                    <a:pt x="3703" y="1337"/>
                  </a:lnTo>
                  <a:lnTo>
                    <a:pt x="3707" y="1350"/>
                  </a:lnTo>
                  <a:lnTo>
                    <a:pt x="3715" y="1364"/>
                  </a:lnTo>
                  <a:lnTo>
                    <a:pt x="3723" y="1378"/>
                  </a:lnTo>
                  <a:lnTo>
                    <a:pt x="3732" y="1391"/>
                  </a:lnTo>
                  <a:lnTo>
                    <a:pt x="3743" y="1405"/>
                  </a:lnTo>
                  <a:lnTo>
                    <a:pt x="3756" y="1419"/>
                  </a:lnTo>
                  <a:lnTo>
                    <a:pt x="3770" y="1432"/>
                  </a:lnTo>
                  <a:lnTo>
                    <a:pt x="3787" y="1446"/>
                  </a:lnTo>
                  <a:lnTo>
                    <a:pt x="3805" y="1459"/>
                  </a:lnTo>
                  <a:lnTo>
                    <a:pt x="3825" y="1474"/>
                  </a:lnTo>
                  <a:lnTo>
                    <a:pt x="3846" y="1487"/>
                  </a:lnTo>
                  <a:lnTo>
                    <a:pt x="3871" y="1501"/>
                  </a:lnTo>
                  <a:lnTo>
                    <a:pt x="3897" y="1514"/>
                  </a:lnTo>
                  <a:lnTo>
                    <a:pt x="3925" y="1527"/>
                  </a:lnTo>
                  <a:lnTo>
                    <a:pt x="3945" y="1493"/>
                  </a:lnTo>
                  <a:lnTo>
                    <a:pt x="3966" y="1458"/>
                  </a:lnTo>
                  <a:lnTo>
                    <a:pt x="3987" y="1425"/>
                  </a:lnTo>
                  <a:lnTo>
                    <a:pt x="4007" y="1393"/>
                  </a:lnTo>
                  <a:lnTo>
                    <a:pt x="4028" y="1361"/>
                  </a:lnTo>
                  <a:lnTo>
                    <a:pt x="4051" y="1330"/>
                  </a:lnTo>
                  <a:lnTo>
                    <a:pt x="4073" y="1300"/>
                  </a:lnTo>
                  <a:lnTo>
                    <a:pt x="4096" y="1270"/>
                  </a:lnTo>
                  <a:lnTo>
                    <a:pt x="4142" y="1211"/>
                  </a:lnTo>
                  <a:lnTo>
                    <a:pt x="4192" y="1153"/>
                  </a:lnTo>
                  <a:lnTo>
                    <a:pt x="4243" y="1094"/>
                  </a:lnTo>
                  <a:lnTo>
                    <a:pt x="4297" y="1034"/>
                  </a:lnTo>
                  <a:lnTo>
                    <a:pt x="4277" y="993"/>
                  </a:lnTo>
                  <a:lnTo>
                    <a:pt x="4257" y="955"/>
                  </a:lnTo>
                  <a:lnTo>
                    <a:pt x="4247" y="937"/>
                  </a:lnTo>
                  <a:lnTo>
                    <a:pt x="4237" y="921"/>
                  </a:lnTo>
                  <a:lnTo>
                    <a:pt x="4226" y="905"/>
                  </a:lnTo>
                  <a:lnTo>
                    <a:pt x="4215" y="891"/>
                  </a:lnTo>
                  <a:lnTo>
                    <a:pt x="4203" y="877"/>
                  </a:lnTo>
                  <a:lnTo>
                    <a:pt x="4193" y="864"/>
                  </a:lnTo>
                  <a:lnTo>
                    <a:pt x="4181" y="852"/>
                  </a:lnTo>
                  <a:lnTo>
                    <a:pt x="4169" y="841"/>
                  </a:lnTo>
                  <a:lnTo>
                    <a:pt x="4157" y="832"/>
                  </a:lnTo>
                  <a:lnTo>
                    <a:pt x="4145" y="823"/>
                  </a:lnTo>
                  <a:lnTo>
                    <a:pt x="4132" y="815"/>
                  </a:lnTo>
                  <a:lnTo>
                    <a:pt x="4121" y="808"/>
                  </a:lnTo>
                  <a:lnTo>
                    <a:pt x="4108" y="801"/>
                  </a:lnTo>
                  <a:lnTo>
                    <a:pt x="4093" y="797"/>
                  </a:lnTo>
                  <a:lnTo>
                    <a:pt x="4080" y="793"/>
                  </a:lnTo>
                  <a:lnTo>
                    <a:pt x="4066" y="789"/>
                  </a:lnTo>
                  <a:lnTo>
                    <a:pt x="4052" y="787"/>
                  </a:lnTo>
                  <a:lnTo>
                    <a:pt x="4038" y="786"/>
                  </a:lnTo>
                  <a:lnTo>
                    <a:pt x="4022" y="786"/>
                  </a:lnTo>
                  <a:lnTo>
                    <a:pt x="4007" y="786"/>
                  </a:lnTo>
                  <a:lnTo>
                    <a:pt x="3992" y="787"/>
                  </a:lnTo>
                  <a:lnTo>
                    <a:pt x="3975" y="791"/>
                  </a:lnTo>
                  <a:lnTo>
                    <a:pt x="3958" y="794"/>
                  </a:lnTo>
                  <a:lnTo>
                    <a:pt x="3941" y="798"/>
                  </a:lnTo>
                  <a:lnTo>
                    <a:pt x="3924" y="804"/>
                  </a:lnTo>
                  <a:lnTo>
                    <a:pt x="3905" y="811"/>
                  </a:lnTo>
                  <a:lnTo>
                    <a:pt x="3887" y="818"/>
                  </a:lnTo>
                  <a:lnTo>
                    <a:pt x="3868" y="826"/>
                  </a:lnTo>
                  <a:lnTo>
                    <a:pt x="3813" y="813"/>
                  </a:lnTo>
                  <a:lnTo>
                    <a:pt x="3757" y="792"/>
                  </a:lnTo>
                  <a:lnTo>
                    <a:pt x="3700" y="765"/>
                  </a:lnTo>
                  <a:lnTo>
                    <a:pt x="3642" y="730"/>
                  </a:lnTo>
                  <a:lnTo>
                    <a:pt x="3583" y="691"/>
                  </a:lnTo>
                  <a:lnTo>
                    <a:pt x="3524" y="649"/>
                  </a:lnTo>
                  <a:lnTo>
                    <a:pt x="3464" y="601"/>
                  </a:lnTo>
                  <a:lnTo>
                    <a:pt x="3402" y="551"/>
                  </a:lnTo>
                  <a:lnTo>
                    <a:pt x="3277" y="446"/>
                  </a:lnTo>
                  <a:lnTo>
                    <a:pt x="3148" y="340"/>
                  </a:lnTo>
                  <a:lnTo>
                    <a:pt x="3082" y="287"/>
                  </a:lnTo>
                  <a:lnTo>
                    <a:pt x="3015" y="237"/>
                  </a:lnTo>
                  <a:lnTo>
                    <a:pt x="2947" y="189"/>
                  </a:lnTo>
                  <a:lnTo>
                    <a:pt x="2879" y="145"/>
                  </a:lnTo>
                  <a:lnTo>
                    <a:pt x="2809" y="105"/>
                  </a:lnTo>
                  <a:lnTo>
                    <a:pt x="2739" y="71"/>
                  </a:lnTo>
                  <a:lnTo>
                    <a:pt x="2668" y="42"/>
                  </a:lnTo>
                  <a:lnTo>
                    <a:pt x="2596" y="20"/>
                  </a:lnTo>
                  <a:lnTo>
                    <a:pt x="2523" y="6"/>
                  </a:lnTo>
                  <a:lnTo>
                    <a:pt x="2449" y="0"/>
                  </a:lnTo>
                  <a:lnTo>
                    <a:pt x="2373" y="2"/>
                  </a:lnTo>
                  <a:lnTo>
                    <a:pt x="2298" y="15"/>
                  </a:lnTo>
                  <a:lnTo>
                    <a:pt x="2221" y="38"/>
                  </a:lnTo>
                  <a:lnTo>
                    <a:pt x="2144" y="73"/>
                  </a:lnTo>
                  <a:lnTo>
                    <a:pt x="2066" y="121"/>
                  </a:lnTo>
                  <a:lnTo>
                    <a:pt x="1985" y="180"/>
                  </a:lnTo>
                  <a:lnTo>
                    <a:pt x="1905" y="254"/>
                  </a:lnTo>
                  <a:lnTo>
                    <a:pt x="1824" y="343"/>
                  </a:lnTo>
                  <a:lnTo>
                    <a:pt x="1741" y="446"/>
                  </a:lnTo>
                  <a:lnTo>
                    <a:pt x="1658" y="567"/>
                  </a:lnTo>
                  <a:close/>
                </a:path>
              </a:pathLst>
            </a:custGeom>
            <a:grpFill/>
            <a:ln w="4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>
                <a:solidFill>
                  <a:srgbClr val="68859A"/>
                </a:solidFill>
              </a:endParaRPr>
            </a:p>
          </p:txBody>
        </p:sp>
      </p:grpSp>
      <p:sp>
        <p:nvSpPr>
          <p:cNvPr id="276" name="Rectangle 36"/>
          <p:cNvSpPr/>
          <p:nvPr/>
        </p:nvSpPr>
        <p:spPr>
          <a:xfrm>
            <a:off x="4730445" y="4222839"/>
            <a:ext cx="1241965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800" b="1" dirty="0" smtClean="0">
                <a:solidFill>
                  <a:srgbClr val="68859A"/>
                </a:solidFill>
                <a:latin typeface="Museo Sans 300" panose="02000000000000000000" pitchFamily="50" charset="0"/>
              </a:rPr>
              <a:t>40.21</a:t>
            </a:r>
            <a:r>
              <a:rPr lang="ms-MY" sz="1800" dirty="0" smtClean="0">
                <a:solidFill>
                  <a:srgbClr val="68859A"/>
                </a:solidFill>
                <a:latin typeface="Museo Sans 300" panose="02000000000000000000" pitchFamily="50" charset="0"/>
              </a:rPr>
              <a:t>%</a:t>
            </a:r>
            <a:endParaRPr lang="ms-MY" sz="1800" dirty="0">
              <a:solidFill>
                <a:srgbClr val="68859A"/>
              </a:solidFill>
              <a:latin typeface="Museo Sans 300" panose="02000000000000000000" pitchFamily="50" charset="0"/>
            </a:endParaRPr>
          </a:p>
        </p:txBody>
      </p:sp>
      <p:sp>
        <p:nvSpPr>
          <p:cNvPr id="279" name="Rectangle 46"/>
          <p:cNvSpPr/>
          <p:nvPr/>
        </p:nvSpPr>
        <p:spPr>
          <a:xfrm>
            <a:off x="4455852" y="4561232"/>
            <a:ext cx="169989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2000" b="1" dirty="0" smtClean="0">
                <a:latin typeface="Museo Sans 300" panose="02000000000000000000" pitchFamily="50" charset="0"/>
              </a:rPr>
              <a:t>4,534</a:t>
            </a:r>
            <a:r>
              <a:rPr lang="ms-MY" sz="1300" b="1" dirty="0" smtClean="0">
                <a:latin typeface="Museo Sans 300" panose="02000000000000000000" pitchFamily="50" charset="0"/>
              </a:rPr>
              <a:t> </a:t>
            </a:r>
          </a:p>
          <a:p>
            <a:pPr algn="ctr"/>
            <a:r>
              <a:rPr lang="ms-MY" sz="1400" dirty="0" smtClean="0">
                <a:latin typeface="Museo Sans 300" panose="02000000000000000000" pitchFamily="50" charset="0"/>
              </a:rPr>
              <a:t>Adolescente</a:t>
            </a:r>
          </a:p>
          <a:p>
            <a:pPr algn="ctr"/>
            <a:r>
              <a:rPr lang="ms-MY" sz="1400" dirty="0" smtClean="0">
                <a:latin typeface="Museo Sans 300" panose="02000000000000000000" pitchFamily="50" charset="0"/>
              </a:rPr>
              <a:t>mujer</a:t>
            </a:r>
          </a:p>
          <a:p>
            <a:pPr algn="ctr"/>
            <a:r>
              <a:rPr lang="ms-MY" sz="1400" dirty="0" smtClean="0">
                <a:latin typeface="Museo Sans 300" panose="02000000000000000000" pitchFamily="50" charset="0"/>
              </a:rPr>
              <a:t>12-17 años</a:t>
            </a:r>
            <a:endParaRPr lang="ms-MY" sz="1400" dirty="0">
              <a:latin typeface="Museo Sans 300" panose="02000000000000000000" pitchFamily="50" charset="0"/>
            </a:endParaRPr>
          </a:p>
        </p:txBody>
      </p:sp>
      <p:grpSp>
        <p:nvGrpSpPr>
          <p:cNvPr id="136" name="Group 19"/>
          <p:cNvGrpSpPr>
            <a:grpSpLocks noChangeAspect="1"/>
          </p:cNvGrpSpPr>
          <p:nvPr/>
        </p:nvGrpSpPr>
        <p:grpSpPr bwMode="auto">
          <a:xfrm>
            <a:off x="3919737" y="2805679"/>
            <a:ext cx="812391" cy="1296785"/>
            <a:chOff x="5387" y="1615"/>
            <a:chExt cx="1614" cy="2834"/>
          </a:xfrm>
          <a:solidFill>
            <a:srgbClr val="68859A"/>
          </a:solidFill>
        </p:grpSpPr>
        <p:sp>
          <p:nvSpPr>
            <p:cNvPr id="155" name="Freeform 20"/>
            <p:cNvSpPr>
              <a:spLocks/>
            </p:cNvSpPr>
            <p:nvPr/>
          </p:nvSpPr>
          <p:spPr bwMode="auto">
            <a:xfrm>
              <a:off x="6426" y="1619"/>
              <a:ext cx="446" cy="361"/>
            </a:xfrm>
            <a:custGeom>
              <a:avLst/>
              <a:gdLst>
                <a:gd name="T0" fmla="*/ 1962 w 2672"/>
                <a:gd name="T1" fmla="*/ 416 h 2164"/>
                <a:gd name="T2" fmla="*/ 2038 w 2672"/>
                <a:gd name="T3" fmla="*/ 589 h 2164"/>
                <a:gd name="T4" fmla="*/ 2105 w 2672"/>
                <a:gd name="T5" fmla="*/ 787 h 2164"/>
                <a:gd name="T6" fmla="*/ 2166 w 2672"/>
                <a:gd name="T7" fmla="*/ 998 h 2164"/>
                <a:gd name="T8" fmla="*/ 2263 w 2672"/>
                <a:gd name="T9" fmla="*/ 1357 h 2164"/>
                <a:gd name="T10" fmla="*/ 2323 w 2672"/>
                <a:gd name="T11" fmla="*/ 1559 h 2164"/>
                <a:gd name="T12" fmla="*/ 2388 w 2672"/>
                <a:gd name="T13" fmla="*/ 1740 h 2164"/>
                <a:gd name="T14" fmla="*/ 2459 w 2672"/>
                <a:gd name="T15" fmla="*/ 1888 h 2164"/>
                <a:gd name="T16" fmla="*/ 2541 w 2672"/>
                <a:gd name="T17" fmla="*/ 1994 h 2164"/>
                <a:gd name="T18" fmla="*/ 2637 w 2672"/>
                <a:gd name="T19" fmla="*/ 2048 h 2164"/>
                <a:gd name="T20" fmla="*/ 2574 w 2672"/>
                <a:gd name="T21" fmla="*/ 2095 h 2164"/>
                <a:gd name="T22" fmla="*/ 2440 w 2672"/>
                <a:gd name="T23" fmla="*/ 2138 h 2164"/>
                <a:gd name="T24" fmla="*/ 2319 w 2672"/>
                <a:gd name="T25" fmla="*/ 2161 h 2164"/>
                <a:gd name="T26" fmla="*/ 2209 w 2672"/>
                <a:gd name="T27" fmla="*/ 2163 h 2164"/>
                <a:gd name="T28" fmla="*/ 2111 w 2672"/>
                <a:gd name="T29" fmla="*/ 2149 h 2164"/>
                <a:gd name="T30" fmla="*/ 2023 w 2672"/>
                <a:gd name="T31" fmla="*/ 2119 h 2164"/>
                <a:gd name="T32" fmla="*/ 1943 w 2672"/>
                <a:gd name="T33" fmla="*/ 2075 h 2164"/>
                <a:gd name="T34" fmla="*/ 1871 w 2672"/>
                <a:gd name="T35" fmla="*/ 2020 h 2164"/>
                <a:gd name="T36" fmla="*/ 1807 w 2672"/>
                <a:gd name="T37" fmla="*/ 1955 h 2164"/>
                <a:gd name="T38" fmla="*/ 1747 w 2672"/>
                <a:gd name="T39" fmla="*/ 1883 h 2164"/>
                <a:gd name="T40" fmla="*/ 1692 w 2672"/>
                <a:gd name="T41" fmla="*/ 1804 h 2164"/>
                <a:gd name="T42" fmla="*/ 1598 w 2672"/>
                <a:gd name="T43" fmla="*/ 1658 h 2164"/>
                <a:gd name="T44" fmla="*/ 1524 w 2672"/>
                <a:gd name="T45" fmla="*/ 1503 h 2164"/>
                <a:gd name="T46" fmla="*/ 1466 w 2672"/>
                <a:gd name="T47" fmla="*/ 1343 h 2164"/>
                <a:gd name="T48" fmla="*/ 1416 w 2672"/>
                <a:gd name="T49" fmla="*/ 1185 h 2164"/>
                <a:gd name="T50" fmla="*/ 1337 w 2672"/>
                <a:gd name="T51" fmla="*/ 940 h 2164"/>
                <a:gd name="T52" fmla="*/ 1282 w 2672"/>
                <a:gd name="T53" fmla="*/ 812 h 2164"/>
                <a:gd name="T54" fmla="*/ 1215 w 2672"/>
                <a:gd name="T55" fmla="*/ 708 h 2164"/>
                <a:gd name="T56" fmla="*/ 1129 w 2672"/>
                <a:gd name="T57" fmla="*/ 630 h 2164"/>
                <a:gd name="T58" fmla="*/ 1020 w 2672"/>
                <a:gd name="T59" fmla="*/ 588 h 2164"/>
                <a:gd name="T60" fmla="*/ 880 w 2672"/>
                <a:gd name="T61" fmla="*/ 583 h 2164"/>
                <a:gd name="T62" fmla="*/ 435 w 2672"/>
                <a:gd name="T63" fmla="*/ 683 h 2164"/>
                <a:gd name="T64" fmla="*/ 438 w 2672"/>
                <a:gd name="T65" fmla="*/ 714 h 2164"/>
                <a:gd name="T66" fmla="*/ 434 w 2672"/>
                <a:gd name="T67" fmla="*/ 749 h 2164"/>
                <a:gd name="T68" fmla="*/ 425 w 2672"/>
                <a:gd name="T69" fmla="*/ 769 h 2164"/>
                <a:gd name="T70" fmla="*/ 407 w 2672"/>
                <a:gd name="T71" fmla="*/ 788 h 2164"/>
                <a:gd name="T72" fmla="*/ 380 w 2672"/>
                <a:gd name="T73" fmla="*/ 809 h 2164"/>
                <a:gd name="T74" fmla="*/ 341 w 2672"/>
                <a:gd name="T75" fmla="*/ 829 h 2164"/>
                <a:gd name="T76" fmla="*/ 289 w 2672"/>
                <a:gd name="T77" fmla="*/ 852 h 2164"/>
                <a:gd name="T78" fmla="*/ 209 w 2672"/>
                <a:gd name="T79" fmla="*/ 783 h 2164"/>
                <a:gd name="T80" fmla="*/ 111 w 2672"/>
                <a:gd name="T81" fmla="*/ 681 h 2164"/>
                <a:gd name="T82" fmla="*/ 0 w 2672"/>
                <a:gd name="T83" fmla="*/ 582 h 2164"/>
                <a:gd name="T84" fmla="*/ 43 w 2672"/>
                <a:gd name="T85" fmla="*/ 518 h 2164"/>
                <a:gd name="T86" fmla="*/ 92 w 2672"/>
                <a:gd name="T87" fmla="*/ 474 h 2164"/>
                <a:gd name="T88" fmla="*/ 118 w 2672"/>
                <a:gd name="T89" fmla="*/ 459 h 2164"/>
                <a:gd name="T90" fmla="*/ 147 w 2672"/>
                <a:gd name="T91" fmla="*/ 448 h 2164"/>
                <a:gd name="T92" fmla="*/ 176 w 2672"/>
                <a:gd name="T93" fmla="*/ 443 h 2164"/>
                <a:gd name="T94" fmla="*/ 209 w 2672"/>
                <a:gd name="T95" fmla="*/ 442 h 2164"/>
                <a:gd name="T96" fmla="*/ 283 w 2672"/>
                <a:gd name="T97" fmla="*/ 456 h 2164"/>
                <a:gd name="T98" fmla="*/ 389 w 2672"/>
                <a:gd name="T99" fmla="*/ 446 h 2164"/>
                <a:gd name="T100" fmla="*/ 515 w 2672"/>
                <a:gd name="T101" fmla="*/ 390 h 2164"/>
                <a:gd name="T102" fmla="*/ 646 w 2672"/>
                <a:gd name="T103" fmla="*/ 311 h 2164"/>
                <a:gd name="T104" fmla="*/ 877 w 2672"/>
                <a:gd name="T105" fmla="*/ 162 h 2164"/>
                <a:gd name="T106" fmla="*/ 1024 w 2672"/>
                <a:gd name="T107" fmla="*/ 82 h 2164"/>
                <a:gd name="T108" fmla="*/ 1176 w 2672"/>
                <a:gd name="T109" fmla="*/ 25 h 2164"/>
                <a:gd name="T110" fmla="*/ 1335 w 2672"/>
                <a:gd name="T111" fmla="*/ 0 h 2164"/>
                <a:gd name="T112" fmla="*/ 1499 w 2672"/>
                <a:gd name="T113" fmla="*/ 23 h 2164"/>
                <a:gd name="T114" fmla="*/ 1669 w 2672"/>
                <a:gd name="T115" fmla="*/ 102 h 2164"/>
                <a:gd name="T116" fmla="*/ 1846 w 2672"/>
                <a:gd name="T117" fmla="*/ 251 h 2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72" h="2164">
                  <a:moveTo>
                    <a:pt x="1906" y="319"/>
                  </a:moveTo>
                  <a:lnTo>
                    <a:pt x="1934" y="365"/>
                  </a:lnTo>
                  <a:lnTo>
                    <a:pt x="1962" y="416"/>
                  </a:lnTo>
                  <a:lnTo>
                    <a:pt x="1989" y="471"/>
                  </a:lnTo>
                  <a:lnTo>
                    <a:pt x="2014" y="528"/>
                  </a:lnTo>
                  <a:lnTo>
                    <a:pt x="2038" y="589"/>
                  </a:lnTo>
                  <a:lnTo>
                    <a:pt x="2061" y="653"/>
                  </a:lnTo>
                  <a:lnTo>
                    <a:pt x="2083" y="719"/>
                  </a:lnTo>
                  <a:lnTo>
                    <a:pt x="2105" y="787"/>
                  </a:lnTo>
                  <a:lnTo>
                    <a:pt x="2126" y="856"/>
                  </a:lnTo>
                  <a:lnTo>
                    <a:pt x="2146" y="927"/>
                  </a:lnTo>
                  <a:lnTo>
                    <a:pt x="2166" y="998"/>
                  </a:lnTo>
                  <a:lnTo>
                    <a:pt x="2186" y="1071"/>
                  </a:lnTo>
                  <a:lnTo>
                    <a:pt x="2225" y="1216"/>
                  </a:lnTo>
                  <a:lnTo>
                    <a:pt x="2263" y="1357"/>
                  </a:lnTo>
                  <a:lnTo>
                    <a:pt x="2282" y="1426"/>
                  </a:lnTo>
                  <a:lnTo>
                    <a:pt x="2303" y="1494"/>
                  </a:lnTo>
                  <a:lnTo>
                    <a:pt x="2323" y="1559"/>
                  </a:lnTo>
                  <a:lnTo>
                    <a:pt x="2344" y="1622"/>
                  </a:lnTo>
                  <a:lnTo>
                    <a:pt x="2365" y="1683"/>
                  </a:lnTo>
                  <a:lnTo>
                    <a:pt x="2388" y="1740"/>
                  </a:lnTo>
                  <a:lnTo>
                    <a:pt x="2410" y="1793"/>
                  </a:lnTo>
                  <a:lnTo>
                    <a:pt x="2435" y="1842"/>
                  </a:lnTo>
                  <a:lnTo>
                    <a:pt x="2459" y="1888"/>
                  </a:lnTo>
                  <a:lnTo>
                    <a:pt x="2486" y="1929"/>
                  </a:lnTo>
                  <a:lnTo>
                    <a:pt x="2512" y="1964"/>
                  </a:lnTo>
                  <a:lnTo>
                    <a:pt x="2541" y="1994"/>
                  </a:lnTo>
                  <a:lnTo>
                    <a:pt x="2572" y="2018"/>
                  </a:lnTo>
                  <a:lnTo>
                    <a:pt x="2603" y="2036"/>
                  </a:lnTo>
                  <a:lnTo>
                    <a:pt x="2637" y="2048"/>
                  </a:lnTo>
                  <a:lnTo>
                    <a:pt x="2672" y="2052"/>
                  </a:lnTo>
                  <a:lnTo>
                    <a:pt x="2622" y="2074"/>
                  </a:lnTo>
                  <a:lnTo>
                    <a:pt x="2574" y="2095"/>
                  </a:lnTo>
                  <a:lnTo>
                    <a:pt x="2528" y="2112"/>
                  </a:lnTo>
                  <a:lnTo>
                    <a:pt x="2483" y="2125"/>
                  </a:lnTo>
                  <a:lnTo>
                    <a:pt x="2440" y="2138"/>
                  </a:lnTo>
                  <a:lnTo>
                    <a:pt x="2397" y="2148"/>
                  </a:lnTo>
                  <a:lnTo>
                    <a:pt x="2357" y="2155"/>
                  </a:lnTo>
                  <a:lnTo>
                    <a:pt x="2319" y="2161"/>
                  </a:lnTo>
                  <a:lnTo>
                    <a:pt x="2280" y="2163"/>
                  </a:lnTo>
                  <a:lnTo>
                    <a:pt x="2244" y="2164"/>
                  </a:lnTo>
                  <a:lnTo>
                    <a:pt x="2209" y="2163"/>
                  </a:lnTo>
                  <a:lnTo>
                    <a:pt x="2175" y="2161"/>
                  </a:lnTo>
                  <a:lnTo>
                    <a:pt x="2143" y="2155"/>
                  </a:lnTo>
                  <a:lnTo>
                    <a:pt x="2111" y="2149"/>
                  </a:lnTo>
                  <a:lnTo>
                    <a:pt x="2080" y="2140"/>
                  </a:lnTo>
                  <a:lnTo>
                    <a:pt x="2051" y="2131"/>
                  </a:lnTo>
                  <a:lnTo>
                    <a:pt x="2023" y="2119"/>
                  </a:lnTo>
                  <a:lnTo>
                    <a:pt x="1995" y="2106"/>
                  </a:lnTo>
                  <a:lnTo>
                    <a:pt x="1968" y="2091"/>
                  </a:lnTo>
                  <a:lnTo>
                    <a:pt x="1943" y="2075"/>
                  </a:lnTo>
                  <a:lnTo>
                    <a:pt x="1918" y="2058"/>
                  </a:lnTo>
                  <a:lnTo>
                    <a:pt x="1895" y="2040"/>
                  </a:lnTo>
                  <a:lnTo>
                    <a:pt x="1871" y="2020"/>
                  </a:lnTo>
                  <a:lnTo>
                    <a:pt x="1849" y="2000"/>
                  </a:lnTo>
                  <a:lnTo>
                    <a:pt x="1828" y="1979"/>
                  </a:lnTo>
                  <a:lnTo>
                    <a:pt x="1807" y="1955"/>
                  </a:lnTo>
                  <a:lnTo>
                    <a:pt x="1786" y="1932"/>
                  </a:lnTo>
                  <a:lnTo>
                    <a:pt x="1766" y="1907"/>
                  </a:lnTo>
                  <a:lnTo>
                    <a:pt x="1747" y="1883"/>
                  </a:lnTo>
                  <a:lnTo>
                    <a:pt x="1728" y="1857"/>
                  </a:lnTo>
                  <a:lnTo>
                    <a:pt x="1710" y="1831"/>
                  </a:lnTo>
                  <a:lnTo>
                    <a:pt x="1692" y="1804"/>
                  </a:lnTo>
                  <a:lnTo>
                    <a:pt x="1657" y="1757"/>
                  </a:lnTo>
                  <a:lnTo>
                    <a:pt x="1627" y="1708"/>
                  </a:lnTo>
                  <a:lnTo>
                    <a:pt x="1598" y="1658"/>
                  </a:lnTo>
                  <a:lnTo>
                    <a:pt x="1571" y="1608"/>
                  </a:lnTo>
                  <a:lnTo>
                    <a:pt x="1547" y="1556"/>
                  </a:lnTo>
                  <a:lnTo>
                    <a:pt x="1524" y="1503"/>
                  </a:lnTo>
                  <a:lnTo>
                    <a:pt x="1503" y="1451"/>
                  </a:lnTo>
                  <a:lnTo>
                    <a:pt x="1484" y="1396"/>
                  </a:lnTo>
                  <a:lnTo>
                    <a:pt x="1466" y="1343"/>
                  </a:lnTo>
                  <a:lnTo>
                    <a:pt x="1449" y="1290"/>
                  </a:lnTo>
                  <a:lnTo>
                    <a:pt x="1432" y="1238"/>
                  </a:lnTo>
                  <a:lnTo>
                    <a:pt x="1416" y="1185"/>
                  </a:lnTo>
                  <a:lnTo>
                    <a:pt x="1385" y="1084"/>
                  </a:lnTo>
                  <a:lnTo>
                    <a:pt x="1353" y="986"/>
                  </a:lnTo>
                  <a:lnTo>
                    <a:pt x="1337" y="940"/>
                  </a:lnTo>
                  <a:lnTo>
                    <a:pt x="1320" y="895"/>
                  </a:lnTo>
                  <a:lnTo>
                    <a:pt x="1302" y="853"/>
                  </a:lnTo>
                  <a:lnTo>
                    <a:pt x="1282" y="812"/>
                  </a:lnTo>
                  <a:lnTo>
                    <a:pt x="1261" y="775"/>
                  </a:lnTo>
                  <a:lnTo>
                    <a:pt x="1239" y="740"/>
                  </a:lnTo>
                  <a:lnTo>
                    <a:pt x="1215" y="708"/>
                  </a:lnTo>
                  <a:lnTo>
                    <a:pt x="1189" y="678"/>
                  </a:lnTo>
                  <a:lnTo>
                    <a:pt x="1160" y="653"/>
                  </a:lnTo>
                  <a:lnTo>
                    <a:pt x="1129" y="630"/>
                  </a:lnTo>
                  <a:lnTo>
                    <a:pt x="1096" y="612"/>
                  </a:lnTo>
                  <a:lnTo>
                    <a:pt x="1059" y="597"/>
                  </a:lnTo>
                  <a:lnTo>
                    <a:pt x="1020" y="588"/>
                  </a:lnTo>
                  <a:lnTo>
                    <a:pt x="977" y="581"/>
                  </a:lnTo>
                  <a:lnTo>
                    <a:pt x="930" y="580"/>
                  </a:lnTo>
                  <a:lnTo>
                    <a:pt x="880" y="583"/>
                  </a:lnTo>
                  <a:lnTo>
                    <a:pt x="436" y="664"/>
                  </a:lnTo>
                  <a:lnTo>
                    <a:pt x="435" y="673"/>
                  </a:lnTo>
                  <a:lnTo>
                    <a:pt x="435" y="683"/>
                  </a:lnTo>
                  <a:lnTo>
                    <a:pt x="436" y="693"/>
                  </a:lnTo>
                  <a:lnTo>
                    <a:pt x="437" y="704"/>
                  </a:lnTo>
                  <a:lnTo>
                    <a:pt x="438" y="714"/>
                  </a:lnTo>
                  <a:lnTo>
                    <a:pt x="438" y="726"/>
                  </a:lnTo>
                  <a:lnTo>
                    <a:pt x="437" y="738"/>
                  </a:lnTo>
                  <a:lnTo>
                    <a:pt x="434" y="749"/>
                  </a:lnTo>
                  <a:lnTo>
                    <a:pt x="432" y="756"/>
                  </a:lnTo>
                  <a:lnTo>
                    <a:pt x="429" y="762"/>
                  </a:lnTo>
                  <a:lnTo>
                    <a:pt x="425" y="769"/>
                  </a:lnTo>
                  <a:lnTo>
                    <a:pt x="420" y="775"/>
                  </a:lnTo>
                  <a:lnTo>
                    <a:pt x="414" y="781"/>
                  </a:lnTo>
                  <a:lnTo>
                    <a:pt x="407" y="788"/>
                  </a:lnTo>
                  <a:lnTo>
                    <a:pt x="399" y="795"/>
                  </a:lnTo>
                  <a:lnTo>
                    <a:pt x="390" y="802"/>
                  </a:lnTo>
                  <a:lnTo>
                    <a:pt x="380" y="809"/>
                  </a:lnTo>
                  <a:lnTo>
                    <a:pt x="368" y="815"/>
                  </a:lnTo>
                  <a:lnTo>
                    <a:pt x="355" y="823"/>
                  </a:lnTo>
                  <a:lnTo>
                    <a:pt x="341" y="829"/>
                  </a:lnTo>
                  <a:lnTo>
                    <a:pt x="326" y="837"/>
                  </a:lnTo>
                  <a:lnTo>
                    <a:pt x="308" y="844"/>
                  </a:lnTo>
                  <a:lnTo>
                    <a:pt x="289" y="852"/>
                  </a:lnTo>
                  <a:lnTo>
                    <a:pt x="268" y="859"/>
                  </a:lnTo>
                  <a:lnTo>
                    <a:pt x="239" y="820"/>
                  </a:lnTo>
                  <a:lnTo>
                    <a:pt x="209" y="783"/>
                  </a:lnTo>
                  <a:lnTo>
                    <a:pt x="178" y="748"/>
                  </a:lnTo>
                  <a:lnTo>
                    <a:pt x="146" y="714"/>
                  </a:lnTo>
                  <a:lnTo>
                    <a:pt x="111" y="681"/>
                  </a:lnTo>
                  <a:lnTo>
                    <a:pt x="76" y="648"/>
                  </a:lnTo>
                  <a:lnTo>
                    <a:pt x="39" y="615"/>
                  </a:lnTo>
                  <a:lnTo>
                    <a:pt x="0" y="582"/>
                  </a:lnTo>
                  <a:lnTo>
                    <a:pt x="14" y="559"/>
                  </a:lnTo>
                  <a:lnTo>
                    <a:pt x="28" y="538"/>
                  </a:lnTo>
                  <a:lnTo>
                    <a:pt x="43" y="518"/>
                  </a:lnTo>
                  <a:lnTo>
                    <a:pt x="59" y="501"/>
                  </a:lnTo>
                  <a:lnTo>
                    <a:pt x="75" y="487"/>
                  </a:lnTo>
                  <a:lnTo>
                    <a:pt x="92" y="474"/>
                  </a:lnTo>
                  <a:lnTo>
                    <a:pt x="101" y="468"/>
                  </a:lnTo>
                  <a:lnTo>
                    <a:pt x="109" y="463"/>
                  </a:lnTo>
                  <a:lnTo>
                    <a:pt x="118" y="459"/>
                  </a:lnTo>
                  <a:lnTo>
                    <a:pt x="127" y="455"/>
                  </a:lnTo>
                  <a:lnTo>
                    <a:pt x="137" y="451"/>
                  </a:lnTo>
                  <a:lnTo>
                    <a:pt x="147" y="448"/>
                  </a:lnTo>
                  <a:lnTo>
                    <a:pt x="156" y="446"/>
                  </a:lnTo>
                  <a:lnTo>
                    <a:pt x="167" y="444"/>
                  </a:lnTo>
                  <a:lnTo>
                    <a:pt x="176" y="443"/>
                  </a:lnTo>
                  <a:lnTo>
                    <a:pt x="187" y="442"/>
                  </a:lnTo>
                  <a:lnTo>
                    <a:pt x="198" y="442"/>
                  </a:lnTo>
                  <a:lnTo>
                    <a:pt x="209" y="442"/>
                  </a:lnTo>
                  <a:lnTo>
                    <a:pt x="233" y="445"/>
                  </a:lnTo>
                  <a:lnTo>
                    <a:pt x="257" y="449"/>
                  </a:lnTo>
                  <a:lnTo>
                    <a:pt x="283" y="456"/>
                  </a:lnTo>
                  <a:lnTo>
                    <a:pt x="310" y="465"/>
                  </a:lnTo>
                  <a:lnTo>
                    <a:pt x="349" y="458"/>
                  </a:lnTo>
                  <a:lnTo>
                    <a:pt x="389" y="446"/>
                  </a:lnTo>
                  <a:lnTo>
                    <a:pt x="431" y="430"/>
                  </a:lnTo>
                  <a:lnTo>
                    <a:pt x="472" y="411"/>
                  </a:lnTo>
                  <a:lnTo>
                    <a:pt x="515" y="390"/>
                  </a:lnTo>
                  <a:lnTo>
                    <a:pt x="558" y="365"/>
                  </a:lnTo>
                  <a:lnTo>
                    <a:pt x="601" y="339"/>
                  </a:lnTo>
                  <a:lnTo>
                    <a:pt x="646" y="311"/>
                  </a:lnTo>
                  <a:lnTo>
                    <a:pt x="736" y="251"/>
                  </a:lnTo>
                  <a:lnTo>
                    <a:pt x="830" y="192"/>
                  </a:lnTo>
                  <a:lnTo>
                    <a:pt x="877" y="162"/>
                  </a:lnTo>
                  <a:lnTo>
                    <a:pt x="926" y="134"/>
                  </a:lnTo>
                  <a:lnTo>
                    <a:pt x="975" y="107"/>
                  </a:lnTo>
                  <a:lnTo>
                    <a:pt x="1024" y="82"/>
                  </a:lnTo>
                  <a:lnTo>
                    <a:pt x="1074" y="60"/>
                  </a:lnTo>
                  <a:lnTo>
                    <a:pt x="1125" y="41"/>
                  </a:lnTo>
                  <a:lnTo>
                    <a:pt x="1176" y="25"/>
                  </a:lnTo>
                  <a:lnTo>
                    <a:pt x="1228" y="12"/>
                  </a:lnTo>
                  <a:lnTo>
                    <a:pt x="1282" y="4"/>
                  </a:lnTo>
                  <a:lnTo>
                    <a:pt x="1335" y="0"/>
                  </a:lnTo>
                  <a:lnTo>
                    <a:pt x="1389" y="2"/>
                  </a:lnTo>
                  <a:lnTo>
                    <a:pt x="1443" y="9"/>
                  </a:lnTo>
                  <a:lnTo>
                    <a:pt x="1499" y="23"/>
                  </a:lnTo>
                  <a:lnTo>
                    <a:pt x="1555" y="42"/>
                  </a:lnTo>
                  <a:lnTo>
                    <a:pt x="1612" y="68"/>
                  </a:lnTo>
                  <a:lnTo>
                    <a:pt x="1669" y="102"/>
                  </a:lnTo>
                  <a:lnTo>
                    <a:pt x="1728" y="144"/>
                  </a:lnTo>
                  <a:lnTo>
                    <a:pt x="1786" y="193"/>
                  </a:lnTo>
                  <a:lnTo>
                    <a:pt x="1846" y="251"/>
                  </a:lnTo>
                  <a:lnTo>
                    <a:pt x="1906" y="319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>
                <a:solidFill>
                  <a:srgbClr val="68859A"/>
                </a:solidFill>
              </a:endParaRPr>
            </a:p>
          </p:txBody>
        </p:sp>
        <p:sp>
          <p:nvSpPr>
            <p:cNvPr id="156" name="Freeform 21"/>
            <p:cNvSpPr>
              <a:spLocks/>
            </p:cNvSpPr>
            <p:nvPr/>
          </p:nvSpPr>
          <p:spPr bwMode="auto">
            <a:xfrm>
              <a:off x="5504" y="1615"/>
              <a:ext cx="441" cy="361"/>
            </a:xfrm>
            <a:custGeom>
              <a:avLst/>
              <a:gdLst>
                <a:gd name="T0" fmla="*/ 704 w 2650"/>
                <a:gd name="T1" fmla="*/ 415 h 2163"/>
                <a:gd name="T2" fmla="*/ 630 w 2650"/>
                <a:gd name="T3" fmla="*/ 588 h 2163"/>
                <a:gd name="T4" fmla="*/ 562 w 2650"/>
                <a:gd name="T5" fmla="*/ 785 h 2163"/>
                <a:gd name="T6" fmla="*/ 502 w 2650"/>
                <a:gd name="T7" fmla="*/ 997 h 2163"/>
                <a:gd name="T8" fmla="*/ 406 w 2650"/>
                <a:gd name="T9" fmla="*/ 1357 h 2163"/>
                <a:gd name="T10" fmla="*/ 346 w 2650"/>
                <a:gd name="T11" fmla="*/ 1559 h 2163"/>
                <a:gd name="T12" fmla="*/ 282 w 2650"/>
                <a:gd name="T13" fmla="*/ 1739 h 2163"/>
                <a:gd name="T14" fmla="*/ 211 w 2650"/>
                <a:gd name="T15" fmla="*/ 1887 h 2163"/>
                <a:gd name="T16" fmla="*/ 130 w 2650"/>
                <a:gd name="T17" fmla="*/ 1993 h 2163"/>
                <a:gd name="T18" fmla="*/ 35 w 2650"/>
                <a:gd name="T19" fmla="*/ 2047 h 2163"/>
                <a:gd name="T20" fmla="*/ 97 w 2650"/>
                <a:gd name="T21" fmla="*/ 2093 h 2163"/>
                <a:gd name="T22" fmla="*/ 230 w 2650"/>
                <a:gd name="T23" fmla="*/ 2137 h 2163"/>
                <a:gd name="T24" fmla="*/ 352 w 2650"/>
                <a:gd name="T25" fmla="*/ 2159 h 2163"/>
                <a:gd name="T26" fmla="*/ 459 w 2650"/>
                <a:gd name="T27" fmla="*/ 2162 h 2163"/>
                <a:gd name="T28" fmla="*/ 557 w 2650"/>
                <a:gd name="T29" fmla="*/ 2147 h 2163"/>
                <a:gd name="T30" fmla="*/ 644 w 2650"/>
                <a:gd name="T31" fmla="*/ 2118 h 2163"/>
                <a:gd name="T32" fmla="*/ 723 w 2650"/>
                <a:gd name="T33" fmla="*/ 2075 h 2163"/>
                <a:gd name="T34" fmla="*/ 795 w 2650"/>
                <a:gd name="T35" fmla="*/ 2020 h 2163"/>
                <a:gd name="T36" fmla="*/ 858 w 2650"/>
                <a:gd name="T37" fmla="*/ 1955 h 2163"/>
                <a:gd name="T38" fmla="*/ 918 w 2650"/>
                <a:gd name="T39" fmla="*/ 1881 h 2163"/>
                <a:gd name="T40" fmla="*/ 972 w 2650"/>
                <a:gd name="T41" fmla="*/ 1803 h 2163"/>
                <a:gd name="T42" fmla="*/ 1066 w 2650"/>
                <a:gd name="T43" fmla="*/ 1658 h 2163"/>
                <a:gd name="T44" fmla="*/ 1138 w 2650"/>
                <a:gd name="T45" fmla="*/ 1503 h 2163"/>
                <a:gd name="T46" fmla="*/ 1197 w 2650"/>
                <a:gd name="T47" fmla="*/ 1343 h 2163"/>
                <a:gd name="T48" fmla="*/ 1246 w 2650"/>
                <a:gd name="T49" fmla="*/ 1184 h 2163"/>
                <a:gd name="T50" fmla="*/ 1325 w 2650"/>
                <a:gd name="T51" fmla="*/ 939 h 2163"/>
                <a:gd name="T52" fmla="*/ 1379 w 2650"/>
                <a:gd name="T53" fmla="*/ 812 h 2163"/>
                <a:gd name="T54" fmla="*/ 1445 w 2650"/>
                <a:gd name="T55" fmla="*/ 706 h 2163"/>
                <a:gd name="T56" fmla="*/ 1530 w 2650"/>
                <a:gd name="T57" fmla="*/ 630 h 2163"/>
                <a:gd name="T58" fmla="*/ 1639 w 2650"/>
                <a:gd name="T59" fmla="*/ 586 h 2163"/>
                <a:gd name="T60" fmla="*/ 1777 w 2650"/>
                <a:gd name="T61" fmla="*/ 582 h 2163"/>
                <a:gd name="T62" fmla="*/ 2218 w 2650"/>
                <a:gd name="T63" fmla="*/ 682 h 2163"/>
                <a:gd name="T64" fmla="*/ 2215 w 2650"/>
                <a:gd name="T65" fmla="*/ 714 h 2163"/>
                <a:gd name="T66" fmla="*/ 2219 w 2650"/>
                <a:gd name="T67" fmla="*/ 749 h 2163"/>
                <a:gd name="T68" fmla="*/ 2229 w 2650"/>
                <a:gd name="T69" fmla="*/ 767 h 2163"/>
                <a:gd name="T70" fmla="*/ 2246 w 2650"/>
                <a:gd name="T71" fmla="*/ 787 h 2163"/>
                <a:gd name="T72" fmla="*/ 2272 w 2650"/>
                <a:gd name="T73" fmla="*/ 808 h 2163"/>
                <a:gd name="T74" fmla="*/ 2312 w 2650"/>
                <a:gd name="T75" fmla="*/ 829 h 2163"/>
                <a:gd name="T76" fmla="*/ 2363 w 2650"/>
                <a:gd name="T77" fmla="*/ 850 h 2163"/>
                <a:gd name="T78" fmla="*/ 2443 w 2650"/>
                <a:gd name="T79" fmla="*/ 782 h 2163"/>
                <a:gd name="T80" fmla="*/ 2540 w 2650"/>
                <a:gd name="T81" fmla="*/ 680 h 2163"/>
                <a:gd name="T82" fmla="*/ 2650 w 2650"/>
                <a:gd name="T83" fmla="*/ 581 h 2163"/>
                <a:gd name="T84" fmla="*/ 2607 w 2650"/>
                <a:gd name="T85" fmla="*/ 517 h 2163"/>
                <a:gd name="T86" fmla="*/ 2559 w 2650"/>
                <a:gd name="T87" fmla="*/ 472 h 2163"/>
                <a:gd name="T88" fmla="*/ 2532 w 2650"/>
                <a:gd name="T89" fmla="*/ 457 h 2163"/>
                <a:gd name="T90" fmla="*/ 2504 w 2650"/>
                <a:gd name="T91" fmla="*/ 448 h 2163"/>
                <a:gd name="T92" fmla="*/ 2475 w 2650"/>
                <a:gd name="T93" fmla="*/ 441 h 2163"/>
                <a:gd name="T94" fmla="*/ 2442 w 2650"/>
                <a:gd name="T95" fmla="*/ 441 h 2163"/>
                <a:gd name="T96" fmla="*/ 2369 w 2650"/>
                <a:gd name="T97" fmla="*/ 455 h 2163"/>
                <a:gd name="T98" fmla="*/ 2264 w 2650"/>
                <a:gd name="T99" fmla="*/ 445 h 2163"/>
                <a:gd name="T100" fmla="*/ 2139 w 2650"/>
                <a:gd name="T101" fmla="*/ 388 h 2163"/>
                <a:gd name="T102" fmla="*/ 2009 w 2650"/>
                <a:gd name="T103" fmla="*/ 310 h 2163"/>
                <a:gd name="T104" fmla="*/ 1779 w 2650"/>
                <a:gd name="T105" fmla="*/ 162 h 2163"/>
                <a:gd name="T106" fmla="*/ 1635 w 2650"/>
                <a:gd name="T107" fmla="*/ 82 h 2163"/>
                <a:gd name="T108" fmla="*/ 1483 w 2650"/>
                <a:gd name="T109" fmla="*/ 23 h 2163"/>
                <a:gd name="T110" fmla="*/ 1326 w 2650"/>
                <a:gd name="T111" fmla="*/ 0 h 2163"/>
                <a:gd name="T112" fmla="*/ 1163 w 2650"/>
                <a:gd name="T113" fmla="*/ 21 h 2163"/>
                <a:gd name="T114" fmla="*/ 995 w 2650"/>
                <a:gd name="T115" fmla="*/ 101 h 2163"/>
                <a:gd name="T116" fmla="*/ 820 w 2650"/>
                <a:gd name="T117" fmla="*/ 251 h 2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50" h="2163">
                  <a:moveTo>
                    <a:pt x="760" y="318"/>
                  </a:moveTo>
                  <a:lnTo>
                    <a:pt x="732" y="365"/>
                  </a:lnTo>
                  <a:lnTo>
                    <a:pt x="704" y="415"/>
                  </a:lnTo>
                  <a:lnTo>
                    <a:pt x="679" y="469"/>
                  </a:lnTo>
                  <a:lnTo>
                    <a:pt x="653" y="527"/>
                  </a:lnTo>
                  <a:lnTo>
                    <a:pt x="630" y="588"/>
                  </a:lnTo>
                  <a:lnTo>
                    <a:pt x="606" y="651"/>
                  </a:lnTo>
                  <a:lnTo>
                    <a:pt x="584" y="717"/>
                  </a:lnTo>
                  <a:lnTo>
                    <a:pt x="562" y="785"/>
                  </a:lnTo>
                  <a:lnTo>
                    <a:pt x="542" y="855"/>
                  </a:lnTo>
                  <a:lnTo>
                    <a:pt x="522" y="926"/>
                  </a:lnTo>
                  <a:lnTo>
                    <a:pt x="502" y="997"/>
                  </a:lnTo>
                  <a:lnTo>
                    <a:pt x="483" y="1069"/>
                  </a:lnTo>
                  <a:lnTo>
                    <a:pt x="444" y="1214"/>
                  </a:lnTo>
                  <a:lnTo>
                    <a:pt x="406" y="1357"/>
                  </a:lnTo>
                  <a:lnTo>
                    <a:pt x="387" y="1426"/>
                  </a:lnTo>
                  <a:lnTo>
                    <a:pt x="367" y="1493"/>
                  </a:lnTo>
                  <a:lnTo>
                    <a:pt x="346" y="1559"/>
                  </a:lnTo>
                  <a:lnTo>
                    <a:pt x="326" y="1622"/>
                  </a:lnTo>
                  <a:lnTo>
                    <a:pt x="305" y="1681"/>
                  </a:lnTo>
                  <a:lnTo>
                    <a:pt x="282" y="1739"/>
                  </a:lnTo>
                  <a:lnTo>
                    <a:pt x="260" y="1792"/>
                  </a:lnTo>
                  <a:lnTo>
                    <a:pt x="237" y="1842"/>
                  </a:lnTo>
                  <a:lnTo>
                    <a:pt x="211" y="1887"/>
                  </a:lnTo>
                  <a:lnTo>
                    <a:pt x="186" y="1927"/>
                  </a:lnTo>
                  <a:lnTo>
                    <a:pt x="158" y="1963"/>
                  </a:lnTo>
                  <a:lnTo>
                    <a:pt x="130" y="1993"/>
                  </a:lnTo>
                  <a:lnTo>
                    <a:pt x="100" y="2018"/>
                  </a:lnTo>
                  <a:lnTo>
                    <a:pt x="68" y="2036"/>
                  </a:lnTo>
                  <a:lnTo>
                    <a:pt x="35" y="2047"/>
                  </a:lnTo>
                  <a:lnTo>
                    <a:pt x="0" y="2052"/>
                  </a:lnTo>
                  <a:lnTo>
                    <a:pt x="49" y="2074"/>
                  </a:lnTo>
                  <a:lnTo>
                    <a:pt x="97" y="2093"/>
                  </a:lnTo>
                  <a:lnTo>
                    <a:pt x="143" y="2110"/>
                  </a:lnTo>
                  <a:lnTo>
                    <a:pt x="188" y="2125"/>
                  </a:lnTo>
                  <a:lnTo>
                    <a:pt x="230" y="2137"/>
                  </a:lnTo>
                  <a:lnTo>
                    <a:pt x="272" y="2146"/>
                  </a:lnTo>
                  <a:lnTo>
                    <a:pt x="312" y="2154"/>
                  </a:lnTo>
                  <a:lnTo>
                    <a:pt x="352" y="2159"/>
                  </a:lnTo>
                  <a:lnTo>
                    <a:pt x="389" y="2162"/>
                  </a:lnTo>
                  <a:lnTo>
                    <a:pt x="425" y="2163"/>
                  </a:lnTo>
                  <a:lnTo>
                    <a:pt x="459" y="2162"/>
                  </a:lnTo>
                  <a:lnTo>
                    <a:pt x="493" y="2159"/>
                  </a:lnTo>
                  <a:lnTo>
                    <a:pt x="525" y="2155"/>
                  </a:lnTo>
                  <a:lnTo>
                    <a:pt x="557" y="2147"/>
                  </a:lnTo>
                  <a:lnTo>
                    <a:pt x="587" y="2140"/>
                  </a:lnTo>
                  <a:lnTo>
                    <a:pt x="616" y="2129"/>
                  </a:lnTo>
                  <a:lnTo>
                    <a:pt x="644" y="2118"/>
                  </a:lnTo>
                  <a:lnTo>
                    <a:pt x="671" y="2105"/>
                  </a:lnTo>
                  <a:lnTo>
                    <a:pt x="698" y="2090"/>
                  </a:lnTo>
                  <a:lnTo>
                    <a:pt x="723" y="2075"/>
                  </a:lnTo>
                  <a:lnTo>
                    <a:pt x="748" y="2057"/>
                  </a:lnTo>
                  <a:lnTo>
                    <a:pt x="771" y="2039"/>
                  </a:lnTo>
                  <a:lnTo>
                    <a:pt x="795" y="2020"/>
                  </a:lnTo>
                  <a:lnTo>
                    <a:pt x="816" y="1998"/>
                  </a:lnTo>
                  <a:lnTo>
                    <a:pt x="838" y="1977"/>
                  </a:lnTo>
                  <a:lnTo>
                    <a:pt x="858" y="1955"/>
                  </a:lnTo>
                  <a:lnTo>
                    <a:pt x="879" y="1931"/>
                  </a:lnTo>
                  <a:lnTo>
                    <a:pt x="899" y="1907"/>
                  </a:lnTo>
                  <a:lnTo>
                    <a:pt x="918" y="1881"/>
                  </a:lnTo>
                  <a:lnTo>
                    <a:pt x="936" y="1856"/>
                  </a:lnTo>
                  <a:lnTo>
                    <a:pt x="954" y="1829"/>
                  </a:lnTo>
                  <a:lnTo>
                    <a:pt x="972" y="1803"/>
                  </a:lnTo>
                  <a:lnTo>
                    <a:pt x="1006" y="1756"/>
                  </a:lnTo>
                  <a:lnTo>
                    <a:pt x="1037" y="1708"/>
                  </a:lnTo>
                  <a:lnTo>
                    <a:pt x="1066" y="1658"/>
                  </a:lnTo>
                  <a:lnTo>
                    <a:pt x="1092" y="1607"/>
                  </a:lnTo>
                  <a:lnTo>
                    <a:pt x="1116" y="1555"/>
                  </a:lnTo>
                  <a:lnTo>
                    <a:pt x="1138" y="1503"/>
                  </a:lnTo>
                  <a:lnTo>
                    <a:pt x="1159" y="1449"/>
                  </a:lnTo>
                  <a:lnTo>
                    <a:pt x="1179" y="1396"/>
                  </a:lnTo>
                  <a:lnTo>
                    <a:pt x="1197" y="1343"/>
                  </a:lnTo>
                  <a:lnTo>
                    <a:pt x="1214" y="1290"/>
                  </a:lnTo>
                  <a:lnTo>
                    <a:pt x="1230" y="1236"/>
                  </a:lnTo>
                  <a:lnTo>
                    <a:pt x="1246" y="1184"/>
                  </a:lnTo>
                  <a:lnTo>
                    <a:pt x="1277" y="1082"/>
                  </a:lnTo>
                  <a:lnTo>
                    <a:pt x="1308" y="985"/>
                  </a:lnTo>
                  <a:lnTo>
                    <a:pt x="1325" y="939"/>
                  </a:lnTo>
                  <a:lnTo>
                    <a:pt x="1342" y="894"/>
                  </a:lnTo>
                  <a:lnTo>
                    <a:pt x="1360" y="851"/>
                  </a:lnTo>
                  <a:lnTo>
                    <a:pt x="1379" y="812"/>
                  </a:lnTo>
                  <a:lnTo>
                    <a:pt x="1399" y="774"/>
                  </a:lnTo>
                  <a:lnTo>
                    <a:pt x="1422" y="738"/>
                  </a:lnTo>
                  <a:lnTo>
                    <a:pt x="1445" y="706"/>
                  </a:lnTo>
                  <a:lnTo>
                    <a:pt x="1471" y="678"/>
                  </a:lnTo>
                  <a:lnTo>
                    <a:pt x="1499" y="652"/>
                  </a:lnTo>
                  <a:lnTo>
                    <a:pt x="1530" y="630"/>
                  </a:lnTo>
                  <a:lnTo>
                    <a:pt x="1563" y="611"/>
                  </a:lnTo>
                  <a:lnTo>
                    <a:pt x="1599" y="597"/>
                  </a:lnTo>
                  <a:lnTo>
                    <a:pt x="1639" y="586"/>
                  </a:lnTo>
                  <a:lnTo>
                    <a:pt x="1681" y="580"/>
                  </a:lnTo>
                  <a:lnTo>
                    <a:pt x="1727" y="579"/>
                  </a:lnTo>
                  <a:lnTo>
                    <a:pt x="1777" y="582"/>
                  </a:lnTo>
                  <a:lnTo>
                    <a:pt x="2217" y="663"/>
                  </a:lnTo>
                  <a:lnTo>
                    <a:pt x="2218" y="672"/>
                  </a:lnTo>
                  <a:lnTo>
                    <a:pt x="2218" y="682"/>
                  </a:lnTo>
                  <a:lnTo>
                    <a:pt x="2217" y="692"/>
                  </a:lnTo>
                  <a:lnTo>
                    <a:pt x="2216" y="702"/>
                  </a:lnTo>
                  <a:lnTo>
                    <a:pt x="2215" y="714"/>
                  </a:lnTo>
                  <a:lnTo>
                    <a:pt x="2215" y="725"/>
                  </a:lnTo>
                  <a:lnTo>
                    <a:pt x="2216" y="736"/>
                  </a:lnTo>
                  <a:lnTo>
                    <a:pt x="2219" y="749"/>
                  </a:lnTo>
                  <a:lnTo>
                    <a:pt x="2221" y="755"/>
                  </a:lnTo>
                  <a:lnTo>
                    <a:pt x="2224" y="761"/>
                  </a:lnTo>
                  <a:lnTo>
                    <a:pt x="2229" y="767"/>
                  </a:lnTo>
                  <a:lnTo>
                    <a:pt x="2233" y="774"/>
                  </a:lnTo>
                  <a:lnTo>
                    <a:pt x="2239" y="781"/>
                  </a:lnTo>
                  <a:lnTo>
                    <a:pt x="2246" y="787"/>
                  </a:lnTo>
                  <a:lnTo>
                    <a:pt x="2253" y="794"/>
                  </a:lnTo>
                  <a:lnTo>
                    <a:pt x="2263" y="801"/>
                  </a:lnTo>
                  <a:lnTo>
                    <a:pt x="2272" y="808"/>
                  </a:lnTo>
                  <a:lnTo>
                    <a:pt x="2284" y="815"/>
                  </a:lnTo>
                  <a:lnTo>
                    <a:pt x="2297" y="821"/>
                  </a:lnTo>
                  <a:lnTo>
                    <a:pt x="2312" y="829"/>
                  </a:lnTo>
                  <a:lnTo>
                    <a:pt x="2327" y="836"/>
                  </a:lnTo>
                  <a:lnTo>
                    <a:pt x="2345" y="843"/>
                  </a:lnTo>
                  <a:lnTo>
                    <a:pt x="2363" y="850"/>
                  </a:lnTo>
                  <a:lnTo>
                    <a:pt x="2384" y="858"/>
                  </a:lnTo>
                  <a:lnTo>
                    <a:pt x="2413" y="819"/>
                  </a:lnTo>
                  <a:lnTo>
                    <a:pt x="2443" y="782"/>
                  </a:lnTo>
                  <a:lnTo>
                    <a:pt x="2474" y="747"/>
                  </a:lnTo>
                  <a:lnTo>
                    <a:pt x="2506" y="713"/>
                  </a:lnTo>
                  <a:lnTo>
                    <a:pt x="2540" y="680"/>
                  </a:lnTo>
                  <a:lnTo>
                    <a:pt x="2575" y="647"/>
                  </a:lnTo>
                  <a:lnTo>
                    <a:pt x="2611" y="614"/>
                  </a:lnTo>
                  <a:lnTo>
                    <a:pt x="2650" y="581"/>
                  </a:lnTo>
                  <a:lnTo>
                    <a:pt x="2635" y="558"/>
                  </a:lnTo>
                  <a:lnTo>
                    <a:pt x="2622" y="536"/>
                  </a:lnTo>
                  <a:lnTo>
                    <a:pt x="2607" y="517"/>
                  </a:lnTo>
                  <a:lnTo>
                    <a:pt x="2591" y="500"/>
                  </a:lnTo>
                  <a:lnTo>
                    <a:pt x="2575" y="485"/>
                  </a:lnTo>
                  <a:lnTo>
                    <a:pt x="2559" y="472"/>
                  </a:lnTo>
                  <a:lnTo>
                    <a:pt x="2550" y="467"/>
                  </a:lnTo>
                  <a:lnTo>
                    <a:pt x="2542" y="462"/>
                  </a:lnTo>
                  <a:lnTo>
                    <a:pt x="2532" y="457"/>
                  </a:lnTo>
                  <a:lnTo>
                    <a:pt x="2524" y="453"/>
                  </a:lnTo>
                  <a:lnTo>
                    <a:pt x="2514" y="450"/>
                  </a:lnTo>
                  <a:lnTo>
                    <a:pt x="2504" y="448"/>
                  </a:lnTo>
                  <a:lnTo>
                    <a:pt x="2495" y="445"/>
                  </a:lnTo>
                  <a:lnTo>
                    <a:pt x="2484" y="444"/>
                  </a:lnTo>
                  <a:lnTo>
                    <a:pt x="2475" y="441"/>
                  </a:lnTo>
                  <a:lnTo>
                    <a:pt x="2464" y="441"/>
                  </a:lnTo>
                  <a:lnTo>
                    <a:pt x="2453" y="441"/>
                  </a:lnTo>
                  <a:lnTo>
                    <a:pt x="2442" y="441"/>
                  </a:lnTo>
                  <a:lnTo>
                    <a:pt x="2419" y="444"/>
                  </a:lnTo>
                  <a:lnTo>
                    <a:pt x="2395" y="448"/>
                  </a:lnTo>
                  <a:lnTo>
                    <a:pt x="2369" y="455"/>
                  </a:lnTo>
                  <a:lnTo>
                    <a:pt x="2343" y="464"/>
                  </a:lnTo>
                  <a:lnTo>
                    <a:pt x="2303" y="456"/>
                  </a:lnTo>
                  <a:lnTo>
                    <a:pt x="2264" y="445"/>
                  </a:lnTo>
                  <a:lnTo>
                    <a:pt x="2222" y="429"/>
                  </a:lnTo>
                  <a:lnTo>
                    <a:pt x="2181" y="411"/>
                  </a:lnTo>
                  <a:lnTo>
                    <a:pt x="2139" y="388"/>
                  </a:lnTo>
                  <a:lnTo>
                    <a:pt x="2097" y="364"/>
                  </a:lnTo>
                  <a:lnTo>
                    <a:pt x="2053" y="337"/>
                  </a:lnTo>
                  <a:lnTo>
                    <a:pt x="2009" y="310"/>
                  </a:lnTo>
                  <a:lnTo>
                    <a:pt x="1919" y="251"/>
                  </a:lnTo>
                  <a:lnTo>
                    <a:pt x="1827" y="190"/>
                  </a:lnTo>
                  <a:lnTo>
                    <a:pt x="1779" y="162"/>
                  </a:lnTo>
                  <a:lnTo>
                    <a:pt x="1732" y="133"/>
                  </a:lnTo>
                  <a:lnTo>
                    <a:pt x="1684" y="106"/>
                  </a:lnTo>
                  <a:lnTo>
                    <a:pt x="1635" y="82"/>
                  </a:lnTo>
                  <a:lnTo>
                    <a:pt x="1585" y="59"/>
                  </a:lnTo>
                  <a:lnTo>
                    <a:pt x="1535" y="39"/>
                  </a:lnTo>
                  <a:lnTo>
                    <a:pt x="1483" y="23"/>
                  </a:lnTo>
                  <a:lnTo>
                    <a:pt x="1431" y="12"/>
                  </a:lnTo>
                  <a:lnTo>
                    <a:pt x="1379" y="3"/>
                  </a:lnTo>
                  <a:lnTo>
                    <a:pt x="1326" y="0"/>
                  </a:lnTo>
                  <a:lnTo>
                    <a:pt x="1273" y="1"/>
                  </a:lnTo>
                  <a:lnTo>
                    <a:pt x="1218" y="8"/>
                  </a:lnTo>
                  <a:lnTo>
                    <a:pt x="1163" y="21"/>
                  </a:lnTo>
                  <a:lnTo>
                    <a:pt x="1108" y="41"/>
                  </a:lnTo>
                  <a:lnTo>
                    <a:pt x="1051" y="67"/>
                  </a:lnTo>
                  <a:lnTo>
                    <a:pt x="995" y="101"/>
                  </a:lnTo>
                  <a:lnTo>
                    <a:pt x="937" y="142"/>
                  </a:lnTo>
                  <a:lnTo>
                    <a:pt x="879" y="192"/>
                  </a:lnTo>
                  <a:lnTo>
                    <a:pt x="820" y="251"/>
                  </a:lnTo>
                  <a:lnTo>
                    <a:pt x="760" y="318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>
                <a:solidFill>
                  <a:srgbClr val="68859A"/>
                </a:solidFill>
              </a:endParaRPr>
            </a:p>
          </p:txBody>
        </p:sp>
        <p:sp>
          <p:nvSpPr>
            <p:cNvPr id="157" name="Freeform 22"/>
            <p:cNvSpPr>
              <a:spLocks/>
            </p:cNvSpPr>
            <p:nvPr/>
          </p:nvSpPr>
          <p:spPr bwMode="auto">
            <a:xfrm>
              <a:off x="5834" y="1618"/>
              <a:ext cx="700" cy="691"/>
            </a:xfrm>
            <a:custGeom>
              <a:avLst/>
              <a:gdLst>
                <a:gd name="T0" fmla="*/ 2314 w 4197"/>
                <a:gd name="T1" fmla="*/ 10 h 4146"/>
                <a:gd name="T2" fmla="*/ 2623 w 4197"/>
                <a:gd name="T3" fmla="*/ 65 h 4146"/>
                <a:gd name="T4" fmla="*/ 2915 w 4197"/>
                <a:gd name="T5" fmla="*/ 163 h 4146"/>
                <a:gd name="T6" fmla="*/ 3187 w 4197"/>
                <a:gd name="T7" fmla="*/ 300 h 4146"/>
                <a:gd name="T8" fmla="*/ 3434 w 4197"/>
                <a:gd name="T9" fmla="*/ 473 h 4146"/>
                <a:gd name="T10" fmla="*/ 3652 w 4197"/>
                <a:gd name="T11" fmla="*/ 679 h 4146"/>
                <a:gd name="T12" fmla="*/ 3838 w 4197"/>
                <a:gd name="T13" fmla="*/ 914 h 4146"/>
                <a:gd name="T14" fmla="*/ 3990 w 4197"/>
                <a:gd name="T15" fmla="*/ 1174 h 4146"/>
                <a:gd name="T16" fmla="*/ 4103 w 4197"/>
                <a:gd name="T17" fmla="*/ 1457 h 4146"/>
                <a:gd name="T18" fmla="*/ 4172 w 4197"/>
                <a:gd name="T19" fmla="*/ 1757 h 4146"/>
                <a:gd name="T20" fmla="*/ 4197 w 4197"/>
                <a:gd name="T21" fmla="*/ 2073 h 4146"/>
                <a:gd name="T22" fmla="*/ 4172 w 4197"/>
                <a:gd name="T23" fmla="*/ 2388 h 4146"/>
                <a:gd name="T24" fmla="*/ 4103 w 4197"/>
                <a:gd name="T25" fmla="*/ 2689 h 4146"/>
                <a:gd name="T26" fmla="*/ 3990 w 4197"/>
                <a:gd name="T27" fmla="*/ 2971 h 4146"/>
                <a:gd name="T28" fmla="*/ 3838 w 4197"/>
                <a:gd name="T29" fmla="*/ 3232 h 4146"/>
                <a:gd name="T30" fmla="*/ 3652 w 4197"/>
                <a:gd name="T31" fmla="*/ 3466 h 4146"/>
                <a:gd name="T32" fmla="*/ 3434 w 4197"/>
                <a:gd name="T33" fmla="*/ 3672 h 4146"/>
                <a:gd name="T34" fmla="*/ 3187 w 4197"/>
                <a:gd name="T35" fmla="*/ 3846 h 4146"/>
                <a:gd name="T36" fmla="*/ 2915 w 4197"/>
                <a:gd name="T37" fmla="*/ 3983 h 4146"/>
                <a:gd name="T38" fmla="*/ 2623 w 4197"/>
                <a:gd name="T39" fmla="*/ 4080 h 4146"/>
                <a:gd name="T40" fmla="*/ 2314 w 4197"/>
                <a:gd name="T41" fmla="*/ 4135 h 4146"/>
                <a:gd name="T42" fmla="*/ 1991 w 4197"/>
                <a:gd name="T43" fmla="*/ 4143 h 4146"/>
                <a:gd name="T44" fmla="*/ 1676 w 4197"/>
                <a:gd name="T45" fmla="*/ 4103 h 4146"/>
                <a:gd name="T46" fmla="*/ 1377 w 4197"/>
                <a:gd name="T47" fmla="*/ 4020 h 4146"/>
                <a:gd name="T48" fmla="*/ 1099 w 4197"/>
                <a:gd name="T49" fmla="*/ 3896 h 4146"/>
                <a:gd name="T50" fmla="*/ 843 w 4197"/>
                <a:gd name="T51" fmla="*/ 3734 h 4146"/>
                <a:gd name="T52" fmla="*/ 614 w 4197"/>
                <a:gd name="T53" fmla="*/ 3538 h 4146"/>
                <a:gd name="T54" fmla="*/ 417 w 4197"/>
                <a:gd name="T55" fmla="*/ 3313 h 4146"/>
                <a:gd name="T56" fmla="*/ 253 w 4197"/>
                <a:gd name="T57" fmla="*/ 3060 h 4146"/>
                <a:gd name="T58" fmla="*/ 128 w 4197"/>
                <a:gd name="T59" fmla="*/ 2785 h 4146"/>
                <a:gd name="T60" fmla="*/ 42 w 4197"/>
                <a:gd name="T61" fmla="*/ 2490 h 4146"/>
                <a:gd name="T62" fmla="*/ 3 w 4197"/>
                <a:gd name="T63" fmla="*/ 2179 h 4146"/>
                <a:gd name="T64" fmla="*/ 11 w 4197"/>
                <a:gd name="T65" fmla="*/ 1861 h 4146"/>
                <a:gd name="T66" fmla="*/ 66 w 4197"/>
                <a:gd name="T67" fmla="*/ 1555 h 4146"/>
                <a:gd name="T68" fmla="*/ 165 w 4197"/>
                <a:gd name="T69" fmla="*/ 1266 h 4146"/>
                <a:gd name="T70" fmla="*/ 303 w 4197"/>
                <a:gd name="T71" fmla="*/ 998 h 4146"/>
                <a:gd name="T72" fmla="*/ 479 w 4197"/>
                <a:gd name="T73" fmla="*/ 754 h 4146"/>
                <a:gd name="T74" fmla="*/ 688 w 4197"/>
                <a:gd name="T75" fmla="*/ 538 h 4146"/>
                <a:gd name="T76" fmla="*/ 925 w 4197"/>
                <a:gd name="T77" fmla="*/ 353 h 4146"/>
                <a:gd name="T78" fmla="*/ 1189 w 4197"/>
                <a:gd name="T79" fmla="*/ 204 h 4146"/>
                <a:gd name="T80" fmla="*/ 1475 w 4197"/>
                <a:gd name="T81" fmla="*/ 92 h 4146"/>
                <a:gd name="T82" fmla="*/ 1779 w 4197"/>
                <a:gd name="T83" fmla="*/ 23 h 4146"/>
                <a:gd name="T84" fmla="*/ 2098 w 4197"/>
                <a:gd name="T85" fmla="*/ 0 h 4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197" h="4146">
                  <a:moveTo>
                    <a:pt x="2098" y="0"/>
                  </a:moveTo>
                  <a:lnTo>
                    <a:pt x="2206" y="2"/>
                  </a:lnTo>
                  <a:lnTo>
                    <a:pt x="2314" y="10"/>
                  </a:lnTo>
                  <a:lnTo>
                    <a:pt x="2418" y="23"/>
                  </a:lnTo>
                  <a:lnTo>
                    <a:pt x="2521" y="41"/>
                  </a:lnTo>
                  <a:lnTo>
                    <a:pt x="2623" y="65"/>
                  </a:lnTo>
                  <a:lnTo>
                    <a:pt x="2722" y="92"/>
                  </a:lnTo>
                  <a:lnTo>
                    <a:pt x="2820" y="125"/>
                  </a:lnTo>
                  <a:lnTo>
                    <a:pt x="2915" y="163"/>
                  </a:lnTo>
                  <a:lnTo>
                    <a:pt x="3009" y="204"/>
                  </a:lnTo>
                  <a:lnTo>
                    <a:pt x="3099" y="250"/>
                  </a:lnTo>
                  <a:lnTo>
                    <a:pt x="3187" y="300"/>
                  </a:lnTo>
                  <a:lnTo>
                    <a:pt x="3272" y="353"/>
                  </a:lnTo>
                  <a:lnTo>
                    <a:pt x="3354" y="412"/>
                  </a:lnTo>
                  <a:lnTo>
                    <a:pt x="3434" y="473"/>
                  </a:lnTo>
                  <a:lnTo>
                    <a:pt x="3509" y="538"/>
                  </a:lnTo>
                  <a:lnTo>
                    <a:pt x="3583" y="606"/>
                  </a:lnTo>
                  <a:lnTo>
                    <a:pt x="3652" y="679"/>
                  </a:lnTo>
                  <a:lnTo>
                    <a:pt x="3718" y="754"/>
                  </a:lnTo>
                  <a:lnTo>
                    <a:pt x="3781" y="832"/>
                  </a:lnTo>
                  <a:lnTo>
                    <a:pt x="3838" y="914"/>
                  </a:lnTo>
                  <a:lnTo>
                    <a:pt x="3894" y="998"/>
                  </a:lnTo>
                  <a:lnTo>
                    <a:pt x="3944" y="1084"/>
                  </a:lnTo>
                  <a:lnTo>
                    <a:pt x="3990" y="1174"/>
                  </a:lnTo>
                  <a:lnTo>
                    <a:pt x="4032" y="1266"/>
                  </a:lnTo>
                  <a:lnTo>
                    <a:pt x="4070" y="1360"/>
                  </a:lnTo>
                  <a:lnTo>
                    <a:pt x="4103" y="1457"/>
                  </a:lnTo>
                  <a:lnTo>
                    <a:pt x="4131" y="1555"/>
                  </a:lnTo>
                  <a:lnTo>
                    <a:pt x="4154" y="1655"/>
                  </a:lnTo>
                  <a:lnTo>
                    <a:pt x="4172" y="1757"/>
                  </a:lnTo>
                  <a:lnTo>
                    <a:pt x="4186" y="1861"/>
                  </a:lnTo>
                  <a:lnTo>
                    <a:pt x="4195" y="1966"/>
                  </a:lnTo>
                  <a:lnTo>
                    <a:pt x="4197" y="2073"/>
                  </a:lnTo>
                  <a:lnTo>
                    <a:pt x="4195" y="2179"/>
                  </a:lnTo>
                  <a:lnTo>
                    <a:pt x="4186" y="2285"/>
                  </a:lnTo>
                  <a:lnTo>
                    <a:pt x="4172" y="2388"/>
                  </a:lnTo>
                  <a:lnTo>
                    <a:pt x="4154" y="2490"/>
                  </a:lnTo>
                  <a:lnTo>
                    <a:pt x="4131" y="2591"/>
                  </a:lnTo>
                  <a:lnTo>
                    <a:pt x="4103" y="2689"/>
                  </a:lnTo>
                  <a:lnTo>
                    <a:pt x="4070" y="2785"/>
                  </a:lnTo>
                  <a:lnTo>
                    <a:pt x="4032" y="2880"/>
                  </a:lnTo>
                  <a:lnTo>
                    <a:pt x="3990" y="2971"/>
                  </a:lnTo>
                  <a:lnTo>
                    <a:pt x="3944" y="3060"/>
                  </a:lnTo>
                  <a:lnTo>
                    <a:pt x="3894" y="3148"/>
                  </a:lnTo>
                  <a:lnTo>
                    <a:pt x="3838" y="3232"/>
                  </a:lnTo>
                  <a:lnTo>
                    <a:pt x="3781" y="3313"/>
                  </a:lnTo>
                  <a:lnTo>
                    <a:pt x="3718" y="3391"/>
                  </a:lnTo>
                  <a:lnTo>
                    <a:pt x="3652" y="3466"/>
                  </a:lnTo>
                  <a:lnTo>
                    <a:pt x="3583" y="3538"/>
                  </a:lnTo>
                  <a:lnTo>
                    <a:pt x="3509" y="3607"/>
                  </a:lnTo>
                  <a:lnTo>
                    <a:pt x="3434" y="3672"/>
                  </a:lnTo>
                  <a:lnTo>
                    <a:pt x="3354" y="3734"/>
                  </a:lnTo>
                  <a:lnTo>
                    <a:pt x="3272" y="3792"/>
                  </a:lnTo>
                  <a:lnTo>
                    <a:pt x="3187" y="3846"/>
                  </a:lnTo>
                  <a:lnTo>
                    <a:pt x="3099" y="3896"/>
                  </a:lnTo>
                  <a:lnTo>
                    <a:pt x="3009" y="3942"/>
                  </a:lnTo>
                  <a:lnTo>
                    <a:pt x="2915" y="3983"/>
                  </a:lnTo>
                  <a:lnTo>
                    <a:pt x="2820" y="4020"/>
                  </a:lnTo>
                  <a:lnTo>
                    <a:pt x="2722" y="4052"/>
                  </a:lnTo>
                  <a:lnTo>
                    <a:pt x="2623" y="4080"/>
                  </a:lnTo>
                  <a:lnTo>
                    <a:pt x="2521" y="4103"/>
                  </a:lnTo>
                  <a:lnTo>
                    <a:pt x="2418" y="4122"/>
                  </a:lnTo>
                  <a:lnTo>
                    <a:pt x="2314" y="4135"/>
                  </a:lnTo>
                  <a:lnTo>
                    <a:pt x="2206" y="4143"/>
                  </a:lnTo>
                  <a:lnTo>
                    <a:pt x="2098" y="4146"/>
                  </a:lnTo>
                  <a:lnTo>
                    <a:pt x="1991" y="4143"/>
                  </a:lnTo>
                  <a:lnTo>
                    <a:pt x="1884" y="4135"/>
                  </a:lnTo>
                  <a:lnTo>
                    <a:pt x="1779" y="4122"/>
                  </a:lnTo>
                  <a:lnTo>
                    <a:pt x="1676" y="4103"/>
                  </a:lnTo>
                  <a:lnTo>
                    <a:pt x="1575" y="4080"/>
                  </a:lnTo>
                  <a:lnTo>
                    <a:pt x="1475" y="4052"/>
                  </a:lnTo>
                  <a:lnTo>
                    <a:pt x="1377" y="4020"/>
                  </a:lnTo>
                  <a:lnTo>
                    <a:pt x="1282" y="3983"/>
                  </a:lnTo>
                  <a:lnTo>
                    <a:pt x="1189" y="3942"/>
                  </a:lnTo>
                  <a:lnTo>
                    <a:pt x="1099" y="3896"/>
                  </a:lnTo>
                  <a:lnTo>
                    <a:pt x="1010" y="3846"/>
                  </a:lnTo>
                  <a:lnTo>
                    <a:pt x="925" y="3792"/>
                  </a:lnTo>
                  <a:lnTo>
                    <a:pt x="843" y="3734"/>
                  </a:lnTo>
                  <a:lnTo>
                    <a:pt x="763" y="3672"/>
                  </a:lnTo>
                  <a:lnTo>
                    <a:pt x="688" y="3607"/>
                  </a:lnTo>
                  <a:lnTo>
                    <a:pt x="614" y="3538"/>
                  </a:lnTo>
                  <a:lnTo>
                    <a:pt x="545" y="3466"/>
                  </a:lnTo>
                  <a:lnTo>
                    <a:pt x="479" y="3391"/>
                  </a:lnTo>
                  <a:lnTo>
                    <a:pt x="417" y="3313"/>
                  </a:lnTo>
                  <a:lnTo>
                    <a:pt x="359" y="3232"/>
                  </a:lnTo>
                  <a:lnTo>
                    <a:pt x="303" y="3148"/>
                  </a:lnTo>
                  <a:lnTo>
                    <a:pt x="253" y="3060"/>
                  </a:lnTo>
                  <a:lnTo>
                    <a:pt x="206" y="2971"/>
                  </a:lnTo>
                  <a:lnTo>
                    <a:pt x="165" y="2880"/>
                  </a:lnTo>
                  <a:lnTo>
                    <a:pt x="128" y="2785"/>
                  </a:lnTo>
                  <a:lnTo>
                    <a:pt x="95" y="2689"/>
                  </a:lnTo>
                  <a:lnTo>
                    <a:pt x="66" y="2591"/>
                  </a:lnTo>
                  <a:lnTo>
                    <a:pt x="42" y="2490"/>
                  </a:lnTo>
                  <a:lnTo>
                    <a:pt x="24" y="2388"/>
                  </a:lnTo>
                  <a:lnTo>
                    <a:pt x="11" y="2285"/>
                  </a:lnTo>
                  <a:lnTo>
                    <a:pt x="3" y="2179"/>
                  </a:lnTo>
                  <a:lnTo>
                    <a:pt x="0" y="2073"/>
                  </a:lnTo>
                  <a:lnTo>
                    <a:pt x="3" y="1966"/>
                  </a:lnTo>
                  <a:lnTo>
                    <a:pt x="11" y="1861"/>
                  </a:lnTo>
                  <a:lnTo>
                    <a:pt x="24" y="1757"/>
                  </a:lnTo>
                  <a:lnTo>
                    <a:pt x="42" y="1655"/>
                  </a:lnTo>
                  <a:lnTo>
                    <a:pt x="66" y="1555"/>
                  </a:lnTo>
                  <a:lnTo>
                    <a:pt x="95" y="1457"/>
                  </a:lnTo>
                  <a:lnTo>
                    <a:pt x="128" y="1360"/>
                  </a:lnTo>
                  <a:lnTo>
                    <a:pt x="165" y="1266"/>
                  </a:lnTo>
                  <a:lnTo>
                    <a:pt x="206" y="1174"/>
                  </a:lnTo>
                  <a:lnTo>
                    <a:pt x="253" y="1084"/>
                  </a:lnTo>
                  <a:lnTo>
                    <a:pt x="303" y="998"/>
                  </a:lnTo>
                  <a:lnTo>
                    <a:pt x="359" y="914"/>
                  </a:lnTo>
                  <a:lnTo>
                    <a:pt x="417" y="832"/>
                  </a:lnTo>
                  <a:lnTo>
                    <a:pt x="479" y="754"/>
                  </a:lnTo>
                  <a:lnTo>
                    <a:pt x="545" y="679"/>
                  </a:lnTo>
                  <a:lnTo>
                    <a:pt x="614" y="606"/>
                  </a:lnTo>
                  <a:lnTo>
                    <a:pt x="688" y="538"/>
                  </a:lnTo>
                  <a:lnTo>
                    <a:pt x="763" y="473"/>
                  </a:lnTo>
                  <a:lnTo>
                    <a:pt x="843" y="412"/>
                  </a:lnTo>
                  <a:lnTo>
                    <a:pt x="925" y="353"/>
                  </a:lnTo>
                  <a:lnTo>
                    <a:pt x="1010" y="300"/>
                  </a:lnTo>
                  <a:lnTo>
                    <a:pt x="1099" y="250"/>
                  </a:lnTo>
                  <a:lnTo>
                    <a:pt x="1189" y="204"/>
                  </a:lnTo>
                  <a:lnTo>
                    <a:pt x="1282" y="163"/>
                  </a:lnTo>
                  <a:lnTo>
                    <a:pt x="1377" y="125"/>
                  </a:lnTo>
                  <a:lnTo>
                    <a:pt x="1475" y="92"/>
                  </a:lnTo>
                  <a:lnTo>
                    <a:pt x="1575" y="65"/>
                  </a:lnTo>
                  <a:lnTo>
                    <a:pt x="1676" y="41"/>
                  </a:lnTo>
                  <a:lnTo>
                    <a:pt x="1779" y="23"/>
                  </a:lnTo>
                  <a:lnTo>
                    <a:pt x="1884" y="10"/>
                  </a:lnTo>
                  <a:lnTo>
                    <a:pt x="1991" y="2"/>
                  </a:lnTo>
                  <a:lnTo>
                    <a:pt x="2098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>
                <a:solidFill>
                  <a:srgbClr val="68859A"/>
                </a:solidFill>
              </a:endParaRPr>
            </a:p>
          </p:txBody>
        </p:sp>
        <p:sp>
          <p:nvSpPr>
            <p:cNvPr id="158" name="Freeform 23"/>
            <p:cNvSpPr>
              <a:spLocks/>
            </p:cNvSpPr>
            <p:nvPr/>
          </p:nvSpPr>
          <p:spPr bwMode="auto">
            <a:xfrm>
              <a:off x="5387" y="2454"/>
              <a:ext cx="1614" cy="1995"/>
            </a:xfrm>
            <a:custGeom>
              <a:avLst/>
              <a:gdLst>
                <a:gd name="T0" fmla="*/ 4203 w 9680"/>
                <a:gd name="T1" fmla="*/ 67 h 11969"/>
                <a:gd name="T2" fmla="*/ 4370 w 9680"/>
                <a:gd name="T3" fmla="*/ 173 h 11969"/>
                <a:gd name="T4" fmla="*/ 4541 w 9680"/>
                <a:gd name="T5" fmla="*/ 240 h 11969"/>
                <a:gd name="T6" fmla="*/ 4713 w 9680"/>
                <a:gd name="T7" fmla="*/ 270 h 11969"/>
                <a:gd name="T8" fmla="*/ 4887 w 9680"/>
                <a:gd name="T9" fmla="*/ 266 h 11969"/>
                <a:gd name="T10" fmla="*/ 5058 w 9680"/>
                <a:gd name="T11" fmla="*/ 228 h 11969"/>
                <a:gd name="T12" fmla="*/ 5230 w 9680"/>
                <a:gd name="T13" fmla="*/ 159 h 11969"/>
                <a:gd name="T14" fmla="*/ 5397 w 9680"/>
                <a:gd name="T15" fmla="*/ 59 h 11969"/>
                <a:gd name="T16" fmla="*/ 6513 w 9680"/>
                <a:gd name="T17" fmla="*/ 111 h 11969"/>
                <a:gd name="T18" fmla="*/ 9677 w 9680"/>
                <a:gd name="T19" fmla="*/ 5207 h 11969"/>
                <a:gd name="T20" fmla="*/ 9661 w 9680"/>
                <a:gd name="T21" fmla="*/ 5458 h 11969"/>
                <a:gd name="T22" fmla="*/ 9568 w 9680"/>
                <a:gd name="T23" fmla="*/ 5695 h 11969"/>
                <a:gd name="T24" fmla="*/ 9409 w 9680"/>
                <a:gd name="T25" fmla="*/ 5895 h 11969"/>
                <a:gd name="T26" fmla="*/ 9196 w 9680"/>
                <a:gd name="T27" fmla="*/ 6036 h 11969"/>
                <a:gd name="T28" fmla="*/ 8938 w 9680"/>
                <a:gd name="T29" fmla="*/ 6096 h 11969"/>
                <a:gd name="T30" fmla="*/ 8646 w 9680"/>
                <a:gd name="T31" fmla="*/ 6052 h 11969"/>
                <a:gd name="T32" fmla="*/ 8333 w 9680"/>
                <a:gd name="T33" fmla="*/ 5882 h 11969"/>
                <a:gd name="T34" fmla="*/ 8215 w 9680"/>
                <a:gd name="T35" fmla="*/ 7550 h 11969"/>
                <a:gd name="T36" fmla="*/ 6811 w 9680"/>
                <a:gd name="T37" fmla="*/ 11662 h 11969"/>
                <a:gd name="T38" fmla="*/ 6554 w 9680"/>
                <a:gd name="T39" fmla="*/ 11833 h 11969"/>
                <a:gd name="T40" fmla="*/ 6299 w 9680"/>
                <a:gd name="T41" fmla="*/ 11933 h 11969"/>
                <a:gd name="T42" fmla="*/ 6047 w 9680"/>
                <a:gd name="T43" fmla="*/ 11969 h 11969"/>
                <a:gd name="T44" fmla="*/ 5805 w 9680"/>
                <a:gd name="T45" fmla="*/ 11950 h 11969"/>
                <a:gd name="T46" fmla="*/ 5574 w 9680"/>
                <a:gd name="T47" fmla="*/ 11882 h 11969"/>
                <a:gd name="T48" fmla="*/ 5360 w 9680"/>
                <a:gd name="T49" fmla="*/ 11773 h 11969"/>
                <a:gd name="T50" fmla="*/ 5166 w 9680"/>
                <a:gd name="T51" fmla="*/ 11630 h 11969"/>
                <a:gd name="T52" fmla="*/ 5065 w 9680"/>
                <a:gd name="T53" fmla="*/ 7742 h 11969"/>
                <a:gd name="T54" fmla="*/ 5011 w 9680"/>
                <a:gd name="T55" fmla="*/ 7682 h 11969"/>
                <a:gd name="T56" fmla="*/ 4948 w 9680"/>
                <a:gd name="T57" fmla="*/ 7641 h 11969"/>
                <a:gd name="T58" fmla="*/ 4877 w 9680"/>
                <a:gd name="T59" fmla="*/ 7617 h 11969"/>
                <a:gd name="T60" fmla="*/ 4804 w 9680"/>
                <a:gd name="T61" fmla="*/ 7613 h 11969"/>
                <a:gd name="T62" fmla="*/ 4731 w 9680"/>
                <a:gd name="T63" fmla="*/ 7626 h 11969"/>
                <a:gd name="T64" fmla="*/ 4664 w 9680"/>
                <a:gd name="T65" fmla="*/ 7659 h 11969"/>
                <a:gd name="T66" fmla="*/ 4605 w 9680"/>
                <a:gd name="T67" fmla="*/ 7710 h 11969"/>
                <a:gd name="T68" fmla="*/ 4555 w 9680"/>
                <a:gd name="T69" fmla="*/ 11554 h 11969"/>
                <a:gd name="T70" fmla="*/ 4211 w 9680"/>
                <a:gd name="T71" fmla="*/ 11813 h 11969"/>
                <a:gd name="T72" fmla="*/ 3887 w 9680"/>
                <a:gd name="T73" fmla="*/ 11940 h 11969"/>
                <a:gd name="T74" fmla="*/ 3590 w 9680"/>
                <a:gd name="T75" fmla="*/ 11964 h 11969"/>
                <a:gd name="T76" fmla="*/ 3327 w 9680"/>
                <a:gd name="T77" fmla="*/ 11913 h 11969"/>
                <a:gd name="T78" fmla="*/ 3105 w 9680"/>
                <a:gd name="T79" fmla="*/ 11815 h 11969"/>
                <a:gd name="T80" fmla="*/ 2930 w 9680"/>
                <a:gd name="T81" fmla="*/ 11699 h 11969"/>
                <a:gd name="T82" fmla="*/ 2811 w 9680"/>
                <a:gd name="T83" fmla="*/ 11593 h 11969"/>
                <a:gd name="T84" fmla="*/ 2752 w 9680"/>
                <a:gd name="T85" fmla="*/ 11528 h 11969"/>
                <a:gd name="T86" fmla="*/ 1411 w 9680"/>
                <a:gd name="T87" fmla="*/ 5766 h 11969"/>
                <a:gd name="T88" fmla="*/ 1109 w 9680"/>
                <a:gd name="T89" fmla="*/ 5969 h 11969"/>
                <a:gd name="T90" fmla="*/ 829 w 9680"/>
                <a:gd name="T91" fmla="*/ 6068 h 11969"/>
                <a:gd name="T92" fmla="*/ 579 w 9680"/>
                <a:gd name="T93" fmla="*/ 6073 h 11969"/>
                <a:gd name="T94" fmla="*/ 365 w 9680"/>
                <a:gd name="T95" fmla="*/ 5993 h 11969"/>
                <a:gd name="T96" fmla="*/ 194 w 9680"/>
                <a:gd name="T97" fmla="*/ 5839 h 11969"/>
                <a:gd name="T98" fmla="*/ 72 w 9680"/>
                <a:gd name="T99" fmla="*/ 5620 h 11969"/>
                <a:gd name="T100" fmla="*/ 8 w 9680"/>
                <a:gd name="T101" fmla="*/ 5346 h 11969"/>
                <a:gd name="T102" fmla="*/ 8 w 9680"/>
                <a:gd name="T103" fmla="*/ 5027 h 11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680" h="11969">
                  <a:moveTo>
                    <a:pt x="3335" y="0"/>
                  </a:moveTo>
                  <a:lnTo>
                    <a:pt x="4120" y="0"/>
                  </a:lnTo>
                  <a:lnTo>
                    <a:pt x="4162" y="35"/>
                  </a:lnTo>
                  <a:lnTo>
                    <a:pt x="4203" y="67"/>
                  </a:lnTo>
                  <a:lnTo>
                    <a:pt x="4245" y="97"/>
                  </a:lnTo>
                  <a:lnTo>
                    <a:pt x="4286" y="125"/>
                  </a:lnTo>
                  <a:lnTo>
                    <a:pt x="4329" y="150"/>
                  </a:lnTo>
                  <a:lnTo>
                    <a:pt x="4370" y="173"/>
                  </a:lnTo>
                  <a:lnTo>
                    <a:pt x="4413" y="193"/>
                  </a:lnTo>
                  <a:lnTo>
                    <a:pt x="4456" y="211"/>
                  </a:lnTo>
                  <a:lnTo>
                    <a:pt x="4498" y="226"/>
                  </a:lnTo>
                  <a:lnTo>
                    <a:pt x="4541" y="240"/>
                  </a:lnTo>
                  <a:lnTo>
                    <a:pt x="4584" y="251"/>
                  </a:lnTo>
                  <a:lnTo>
                    <a:pt x="4627" y="259"/>
                  </a:lnTo>
                  <a:lnTo>
                    <a:pt x="4671" y="266"/>
                  </a:lnTo>
                  <a:lnTo>
                    <a:pt x="4713" y="270"/>
                  </a:lnTo>
                  <a:lnTo>
                    <a:pt x="4757" y="272"/>
                  </a:lnTo>
                  <a:lnTo>
                    <a:pt x="4800" y="272"/>
                  </a:lnTo>
                  <a:lnTo>
                    <a:pt x="4843" y="270"/>
                  </a:lnTo>
                  <a:lnTo>
                    <a:pt x="4887" y="266"/>
                  </a:lnTo>
                  <a:lnTo>
                    <a:pt x="4929" y="259"/>
                  </a:lnTo>
                  <a:lnTo>
                    <a:pt x="4973" y="251"/>
                  </a:lnTo>
                  <a:lnTo>
                    <a:pt x="5016" y="240"/>
                  </a:lnTo>
                  <a:lnTo>
                    <a:pt x="5058" y="228"/>
                  </a:lnTo>
                  <a:lnTo>
                    <a:pt x="5102" y="213"/>
                  </a:lnTo>
                  <a:lnTo>
                    <a:pt x="5145" y="197"/>
                  </a:lnTo>
                  <a:lnTo>
                    <a:pt x="5187" y="179"/>
                  </a:lnTo>
                  <a:lnTo>
                    <a:pt x="5230" y="159"/>
                  </a:lnTo>
                  <a:lnTo>
                    <a:pt x="5271" y="137"/>
                  </a:lnTo>
                  <a:lnTo>
                    <a:pt x="5314" y="112"/>
                  </a:lnTo>
                  <a:lnTo>
                    <a:pt x="5355" y="87"/>
                  </a:lnTo>
                  <a:lnTo>
                    <a:pt x="5397" y="59"/>
                  </a:lnTo>
                  <a:lnTo>
                    <a:pt x="5438" y="30"/>
                  </a:lnTo>
                  <a:lnTo>
                    <a:pt x="5480" y="0"/>
                  </a:lnTo>
                  <a:lnTo>
                    <a:pt x="6255" y="0"/>
                  </a:lnTo>
                  <a:lnTo>
                    <a:pt x="6513" y="111"/>
                  </a:lnTo>
                  <a:lnTo>
                    <a:pt x="6727" y="300"/>
                  </a:lnTo>
                  <a:lnTo>
                    <a:pt x="9652" y="5083"/>
                  </a:lnTo>
                  <a:lnTo>
                    <a:pt x="9667" y="5145"/>
                  </a:lnTo>
                  <a:lnTo>
                    <a:pt x="9677" y="5207"/>
                  </a:lnTo>
                  <a:lnTo>
                    <a:pt x="9680" y="5270"/>
                  </a:lnTo>
                  <a:lnTo>
                    <a:pt x="9679" y="5334"/>
                  </a:lnTo>
                  <a:lnTo>
                    <a:pt x="9673" y="5396"/>
                  </a:lnTo>
                  <a:lnTo>
                    <a:pt x="9661" y="5458"/>
                  </a:lnTo>
                  <a:lnTo>
                    <a:pt x="9644" y="5520"/>
                  </a:lnTo>
                  <a:lnTo>
                    <a:pt x="9623" y="5579"/>
                  </a:lnTo>
                  <a:lnTo>
                    <a:pt x="9598" y="5638"/>
                  </a:lnTo>
                  <a:lnTo>
                    <a:pt x="9568" y="5695"/>
                  </a:lnTo>
                  <a:lnTo>
                    <a:pt x="9534" y="5750"/>
                  </a:lnTo>
                  <a:lnTo>
                    <a:pt x="9496" y="5801"/>
                  </a:lnTo>
                  <a:lnTo>
                    <a:pt x="9454" y="5850"/>
                  </a:lnTo>
                  <a:lnTo>
                    <a:pt x="9409" y="5895"/>
                  </a:lnTo>
                  <a:lnTo>
                    <a:pt x="9361" y="5937"/>
                  </a:lnTo>
                  <a:lnTo>
                    <a:pt x="9309" y="5974"/>
                  </a:lnTo>
                  <a:lnTo>
                    <a:pt x="9253" y="6007"/>
                  </a:lnTo>
                  <a:lnTo>
                    <a:pt x="9196" y="6036"/>
                  </a:lnTo>
                  <a:lnTo>
                    <a:pt x="9135" y="6059"/>
                  </a:lnTo>
                  <a:lnTo>
                    <a:pt x="9071" y="6077"/>
                  </a:lnTo>
                  <a:lnTo>
                    <a:pt x="9006" y="6090"/>
                  </a:lnTo>
                  <a:lnTo>
                    <a:pt x="8938" y="6096"/>
                  </a:lnTo>
                  <a:lnTo>
                    <a:pt x="8868" y="6096"/>
                  </a:lnTo>
                  <a:lnTo>
                    <a:pt x="8795" y="6088"/>
                  </a:lnTo>
                  <a:lnTo>
                    <a:pt x="8722" y="6074"/>
                  </a:lnTo>
                  <a:lnTo>
                    <a:pt x="8646" y="6052"/>
                  </a:lnTo>
                  <a:lnTo>
                    <a:pt x="8570" y="6022"/>
                  </a:lnTo>
                  <a:lnTo>
                    <a:pt x="8492" y="5984"/>
                  </a:lnTo>
                  <a:lnTo>
                    <a:pt x="8413" y="5938"/>
                  </a:lnTo>
                  <a:lnTo>
                    <a:pt x="8333" y="5882"/>
                  </a:lnTo>
                  <a:lnTo>
                    <a:pt x="8253" y="5818"/>
                  </a:lnTo>
                  <a:lnTo>
                    <a:pt x="8173" y="5743"/>
                  </a:lnTo>
                  <a:lnTo>
                    <a:pt x="7407" y="4507"/>
                  </a:lnTo>
                  <a:lnTo>
                    <a:pt x="8215" y="7550"/>
                  </a:lnTo>
                  <a:lnTo>
                    <a:pt x="6928" y="7549"/>
                  </a:lnTo>
                  <a:lnTo>
                    <a:pt x="6939" y="11548"/>
                  </a:lnTo>
                  <a:lnTo>
                    <a:pt x="6875" y="11607"/>
                  </a:lnTo>
                  <a:lnTo>
                    <a:pt x="6811" y="11662"/>
                  </a:lnTo>
                  <a:lnTo>
                    <a:pt x="6747" y="11712"/>
                  </a:lnTo>
                  <a:lnTo>
                    <a:pt x="6683" y="11756"/>
                  </a:lnTo>
                  <a:lnTo>
                    <a:pt x="6618" y="11797"/>
                  </a:lnTo>
                  <a:lnTo>
                    <a:pt x="6554" y="11833"/>
                  </a:lnTo>
                  <a:lnTo>
                    <a:pt x="6490" y="11864"/>
                  </a:lnTo>
                  <a:lnTo>
                    <a:pt x="6426" y="11891"/>
                  </a:lnTo>
                  <a:lnTo>
                    <a:pt x="6363" y="11914"/>
                  </a:lnTo>
                  <a:lnTo>
                    <a:pt x="6299" y="11933"/>
                  </a:lnTo>
                  <a:lnTo>
                    <a:pt x="6235" y="11948"/>
                  </a:lnTo>
                  <a:lnTo>
                    <a:pt x="6172" y="11959"/>
                  </a:lnTo>
                  <a:lnTo>
                    <a:pt x="6109" y="11966"/>
                  </a:lnTo>
                  <a:lnTo>
                    <a:pt x="6047" y="11969"/>
                  </a:lnTo>
                  <a:lnTo>
                    <a:pt x="5986" y="11969"/>
                  </a:lnTo>
                  <a:lnTo>
                    <a:pt x="5925" y="11966"/>
                  </a:lnTo>
                  <a:lnTo>
                    <a:pt x="5864" y="11960"/>
                  </a:lnTo>
                  <a:lnTo>
                    <a:pt x="5805" y="11950"/>
                  </a:lnTo>
                  <a:lnTo>
                    <a:pt x="5746" y="11937"/>
                  </a:lnTo>
                  <a:lnTo>
                    <a:pt x="5688" y="11921"/>
                  </a:lnTo>
                  <a:lnTo>
                    <a:pt x="5630" y="11903"/>
                  </a:lnTo>
                  <a:lnTo>
                    <a:pt x="5574" y="11882"/>
                  </a:lnTo>
                  <a:lnTo>
                    <a:pt x="5518" y="11858"/>
                  </a:lnTo>
                  <a:lnTo>
                    <a:pt x="5465" y="11832"/>
                  </a:lnTo>
                  <a:lnTo>
                    <a:pt x="5412" y="11804"/>
                  </a:lnTo>
                  <a:lnTo>
                    <a:pt x="5360" y="11773"/>
                  </a:lnTo>
                  <a:lnTo>
                    <a:pt x="5310" y="11740"/>
                  </a:lnTo>
                  <a:lnTo>
                    <a:pt x="5259" y="11705"/>
                  </a:lnTo>
                  <a:lnTo>
                    <a:pt x="5212" y="11669"/>
                  </a:lnTo>
                  <a:lnTo>
                    <a:pt x="5166" y="11630"/>
                  </a:lnTo>
                  <a:lnTo>
                    <a:pt x="5120" y="11590"/>
                  </a:lnTo>
                  <a:lnTo>
                    <a:pt x="5077" y="11549"/>
                  </a:lnTo>
                  <a:lnTo>
                    <a:pt x="5076" y="7760"/>
                  </a:lnTo>
                  <a:lnTo>
                    <a:pt x="5065" y="7742"/>
                  </a:lnTo>
                  <a:lnTo>
                    <a:pt x="5053" y="7726"/>
                  </a:lnTo>
                  <a:lnTo>
                    <a:pt x="5040" y="7710"/>
                  </a:lnTo>
                  <a:lnTo>
                    <a:pt x="5026" y="7696"/>
                  </a:lnTo>
                  <a:lnTo>
                    <a:pt x="5011" y="7682"/>
                  </a:lnTo>
                  <a:lnTo>
                    <a:pt x="4997" y="7671"/>
                  </a:lnTo>
                  <a:lnTo>
                    <a:pt x="4981" y="7659"/>
                  </a:lnTo>
                  <a:lnTo>
                    <a:pt x="4965" y="7649"/>
                  </a:lnTo>
                  <a:lnTo>
                    <a:pt x="4948" y="7641"/>
                  </a:lnTo>
                  <a:lnTo>
                    <a:pt x="4931" y="7633"/>
                  </a:lnTo>
                  <a:lnTo>
                    <a:pt x="4913" y="7627"/>
                  </a:lnTo>
                  <a:lnTo>
                    <a:pt x="4895" y="7622"/>
                  </a:lnTo>
                  <a:lnTo>
                    <a:pt x="4877" y="7617"/>
                  </a:lnTo>
                  <a:lnTo>
                    <a:pt x="4859" y="7614"/>
                  </a:lnTo>
                  <a:lnTo>
                    <a:pt x="4841" y="7613"/>
                  </a:lnTo>
                  <a:lnTo>
                    <a:pt x="4823" y="7612"/>
                  </a:lnTo>
                  <a:lnTo>
                    <a:pt x="4804" y="7613"/>
                  </a:lnTo>
                  <a:lnTo>
                    <a:pt x="4786" y="7614"/>
                  </a:lnTo>
                  <a:lnTo>
                    <a:pt x="4768" y="7617"/>
                  </a:lnTo>
                  <a:lnTo>
                    <a:pt x="4749" y="7622"/>
                  </a:lnTo>
                  <a:lnTo>
                    <a:pt x="4731" y="7626"/>
                  </a:lnTo>
                  <a:lnTo>
                    <a:pt x="4714" y="7632"/>
                  </a:lnTo>
                  <a:lnTo>
                    <a:pt x="4697" y="7640"/>
                  </a:lnTo>
                  <a:lnTo>
                    <a:pt x="4680" y="7649"/>
                  </a:lnTo>
                  <a:lnTo>
                    <a:pt x="4664" y="7659"/>
                  </a:lnTo>
                  <a:lnTo>
                    <a:pt x="4648" y="7670"/>
                  </a:lnTo>
                  <a:lnTo>
                    <a:pt x="4633" y="7681"/>
                  </a:lnTo>
                  <a:lnTo>
                    <a:pt x="4619" y="7695"/>
                  </a:lnTo>
                  <a:lnTo>
                    <a:pt x="4605" y="7710"/>
                  </a:lnTo>
                  <a:lnTo>
                    <a:pt x="4592" y="7725"/>
                  </a:lnTo>
                  <a:lnTo>
                    <a:pt x="4580" y="7742"/>
                  </a:lnTo>
                  <a:lnTo>
                    <a:pt x="4568" y="7760"/>
                  </a:lnTo>
                  <a:lnTo>
                    <a:pt x="4555" y="11554"/>
                  </a:lnTo>
                  <a:lnTo>
                    <a:pt x="4467" y="11633"/>
                  </a:lnTo>
                  <a:lnTo>
                    <a:pt x="4381" y="11702"/>
                  </a:lnTo>
                  <a:lnTo>
                    <a:pt x="4295" y="11762"/>
                  </a:lnTo>
                  <a:lnTo>
                    <a:pt x="4211" y="11813"/>
                  </a:lnTo>
                  <a:lnTo>
                    <a:pt x="4128" y="11856"/>
                  </a:lnTo>
                  <a:lnTo>
                    <a:pt x="4046" y="11891"/>
                  </a:lnTo>
                  <a:lnTo>
                    <a:pt x="3966" y="11919"/>
                  </a:lnTo>
                  <a:lnTo>
                    <a:pt x="3887" y="11940"/>
                  </a:lnTo>
                  <a:lnTo>
                    <a:pt x="3809" y="11954"/>
                  </a:lnTo>
                  <a:lnTo>
                    <a:pt x="3735" y="11963"/>
                  </a:lnTo>
                  <a:lnTo>
                    <a:pt x="3661" y="11966"/>
                  </a:lnTo>
                  <a:lnTo>
                    <a:pt x="3590" y="11964"/>
                  </a:lnTo>
                  <a:lnTo>
                    <a:pt x="3521" y="11956"/>
                  </a:lnTo>
                  <a:lnTo>
                    <a:pt x="3454" y="11946"/>
                  </a:lnTo>
                  <a:lnTo>
                    <a:pt x="3389" y="11931"/>
                  </a:lnTo>
                  <a:lnTo>
                    <a:pt x="3327" y="11913"/>
                  </a:lnTo>
                  <a:lnTo>
                    <a:pt x="3267" y="11891"/>
                  </a:lnTo>
                  <a:lnTo>
                    <a:pt x="3210" y="11868"/>
                  </a:lnTo>
                  <a:lnTo>
                    <a:pt x="3156" y="11843"/>
                  </a:lnTo>
                  <a:lnTo>
                    <a:pt x="3105" y="11815"/>
                  </a:lnTo>
                  <a:lnTo>
                    <a:pt x="3057" y="11786"/>
                  </a:lnTo>
                  <a:lnTo>
                    <a:pt x="3011" y="11757"/>
                  </a:lnTo>
                  <a:lnTo>
                    <a:pt x="2969" y="11728"/>
                  </a:lnTo>
                  <a:lnTo>
                    <a:pt x="2930" y="11699"/>
                  </a:lnTo>
                  <a:lnTo>
                    <a:pt x="2895" y="11670"/>
                  </a:lnTo>
                  <a:lnTo>
                    <a:pt x="2863" y="11644"/>
                  </a:lnTo>
                  <a:lnTo>
                    <a:pt x="2835" y="11617"/>
                  </a:lnTo>
                  <a:lnTo>
                    <a:pt x="2811" y="11593"/>
                  </a:lnTo>
                  <a:lnTo>
                    <a:pt x="2790" y="11572"/>
                  </a:lnTo>
                  <a:lnTo>
                    <a:pt x="2773" y="11554"/>
                  </a:lnTo>
                  <a:lnTo>
                    <a:pt x="2761" y="11538"/>
                  </a:lnTo>
                  <a:lnTo>
                    <a:pt x="2752" y="11528"/>
                  </a:lnTo>
                  <a:lnTo>
                    <a:pt x="2746" y="7565"/>
                  </a:lnTo>
                  <a:lnTo>
                    <a:pt x="1423" y="7563"/>
                  </a:lnTo>
                  <a:lnTo>
                    <a:pt x="2228" y="4511"/>
                  </a:lnTo>
                  <a:lnTo>
                    <a:pt x="1411" y="5766"/>
                  </a:lnTo>
                  <a:lnTo>
                    <a:pt x="1334" y="5827"/>
                  </a:lnTo>
                  <a:lnTo>
                    <a:pt x="1257" y="5882"/>
                  </a:lnTo>
                  <a:lnTo>
                    <a:pt x="1183" y="5928"/>
                  </a:lnTo>
                  <a:lnTo>
                    <a:pt x="1109" y="5969"/>
                  </a:lnTo>
                  <a:lnTo>
                    <a:pt x="1037" y="6003"/>
                  </a:lnTo>
                  <a:lnTo>
                    <a:pt x="966" y="6031"/>
                  </a:lnTo>
                  <a:lnTo>
                    <a:pt x="896" y="6053"/>
                  </a:lnTo>
                  <a:lnTo>
                    <a:pt x="829" y="6068"/>
                  </a:lnTo>
                  <a:lnTo>
                    <a:pt x="763" y="6077"/>
                  </a:lnTo>
                  <a:lnTo>
                    <a:pt x="700" y="6082"/>
                  </a:lnTo>
                  <a:lnTo>
                    <a:pt x="639" y="6081"/>
                  </a:lnTo>
                  <a:lnTo>
                    <a:pt x="579" y="6073"/>
                  </a:lnTo>
                  <a:lnTo>
                    <a:pt x="522" y="6060"/>
                  </a:lnTo>
                  <a:lnTo>
                    <a:pt x="467" y="6043"/>
                  </a:lnTo>
                  <a:lnTo>
                    <a:pt x="414" y="6021"/>
                  </a:lnTo>
                  <a:lnTo>
                    <a:pt x="365" y="5993"/>
                  </a:lnTo>
                  <a:lnTo>
                    <a:pt x="317" y="5961"/>
                  </a:lnTo>
                  <a:lnTo>
                    <a:pt x="273" y="5925"/>
                  </a:lnTo>
                  <a:lnTo>
                    <a:pt x="232" y="5884"/>
                  </a:lnTo>
                  <a:lnTo>
                    <a:pt x="194" y="5839"/>
                  </a:lnTo>
                  <a:lnTo>
                    <a:pt x="158" y="5790"/>
                  </a:lnTo>
                  <a:lnTo>
                    <a:pt x="127" y="5737"/>
                  </a:lnTo>
                  <a:lnTo>
                    <a:pt x="98" y="5681"/>
                  </a:lnTo>
                  <a:lnTo>
                    <a:pt x="72" y="5620"/>
                  </a:lnTo>
                  <a:lnTo>
                    <a:pt x="51" y="5556"/>
                  </a:lnTo>
                  <a:lnTo>
                    <a:pt x="33" y="5489"/>
                  </a:lnTo>
                  <a:lnTo>
                    <a:pt x="18" y="5419"/>
                  </a:lnTo>
                  <a:lnTo>
                    <a:pt x="8" y="5346"/>
                  </a:lnTo>
                  <a:lnTo>
                    <a:pt x="2" y="5270"/>
                  </a:lnTo>
                  <a:lnTo>
                    <a:pt x="0" y="5191"/>
                  </a:lnTo>
                  <a:lnTo>
                    <a:pt x="2" y="5110"/>
                  </a:lnTo>
                  <a:lnTo>
                    <a:pt x="8" y="5027"/>
                  </a:lnTo>
                  <a:lnTo>
                    <a:pt x="2790" y="433"/>
                  </a:lnTo>
                  <a:lnTo>
                    <a:pt x="3008" y="162"/>
                  </a:lnTo>
                  <a:lnTo>
                    <a:pt x="3335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>
                <a:solidFill>
                  <a:srgbClr val="68859A"/>
                </a:solidFill>
              </a:endParaRPr>
            </a:p>
          </p:txBody>
        </p:sp>
      </p:grpSp>
      <p:sp>
        <p:nvSpPr>
          <p:cNvPr id="277" name="Rectangle 36"/>
          <p:cNvSpPr/>
          <p:nvPr/>
        </p:nvSpPr>
        <p:spPr>
          <a:xfrm>
            <a:off x="3756795" y="4208148"/>
            <a:ext cx="1241965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800" b="1" dirty="0" smtClean="0">
                <a:solidFill>
                  <a:srgbClr val="68859A"/>
                </a:solidFill>
                <a:latin typeface="Museo Sans 300" panose="02000000000000000000" pitchFamily="50" charset="0"/>
              </a:rPr>
              <a:t>22.72</a:t>
            </a:r>
            <a:r>
              <a:rPr lang="ms-MY" sz="1800" dirty="0" smtClean="0">
                <a:solidFill>
                  <a:srgbClr val="68859A"/>
                </a:solidFill>
                <a:latin typeface="Museo Sans 300" panose="02000000000000000000" pitchFamily="50" charset="0"/>
              </a:rPr>
              <a:t>%</a:t>
            </a:r>
            <a:endParaRPr lang="ms-MY" sz="1800" dirty="0">
              <a:solidFill>
                <a:srgbClr val="68859A"/>
              </a:solidFill>
              <a:latin typeface="Museo Sans 300" panose="02000000000000000000" pitchFamily="50" charset="0"/>
            </a:endParaRPr>
          </a:p>
        </p:txBody>
      </p:sp>
      <p:sp>
        <p:nvSpPr>
          <p:cNvPr id="280" name="Rectangle 46"/>
          <p:cNvSpPr/>
          <p:nvPr/>
        </p:nvSpPr>
        <p:spPr>
          <a:xfrm>
            <a:off x="3672121" y="4546224"/>
            <a:ext cx="12407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2000" b="1" dirty="0" smtClean="0">
                <a:latin typeface="Museo Sans 300" panose="02000000000000000000" pitchFamily="50" charset="0"/>
              </a:rPr>
              <a:t>2,562</a:t>
            </a:r>
          </a:p>
          <a:p>
            <a:pPr algn="ctr"/>
            <a:r>
              <a:rPr lang="ms-MY" sz="1400" dirty="0">
                <a:latin typeface="Museo Sans 300" panose="02000000000000000000" pitchFamily="50" charset="0"/>
              </a:rPr>
              <a:t>Niñas </a:t>
            </a:r>
          </a:p>
          <a:p>
            <a:pPr algn="ctr"/>
            <a:r>
              <a:rPr lang="ms-MY" sz="1400" dirty="0" smtClean="0">
                <a:latin typeface="Museo Sans 300" panose="02000000000000000000" pitchFamily="50" charset="0"/>
              </a:rPr>
              <a:t>0-11 años</a:t>
            </a:r>
            <a:endParaRPr lang="ms-MY" sz="1400" dirty="0">
              <a:latin typeface="Museo Sans 300" panose="02000000000000000000" pitchFamily="50" charset="0"/>
            </a:endParaRPr>
          </a:p>
        </p:txBody>
      </p:sp>
      <p:sp>
        <p:nvSpPr>
          <p:cNvPr id="291" name="Rectangle 36"/>
          <p:cNvSpPr/>
          <p:nvPr/>
        </p:nvSpPr>
        <p:spPr>
          <a:xfrm>
            <a:off x="5963115" y="4214644"/>
            <a:ext cx="1241965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800" b="1" dirty="0" smtClean="0">
                <a:solidFill>
                  <a:srgbClr val="303846"/>
                </a:solidFill>
                <a:latin typeface="Museo Sans 300" panose="02000000000000000000" pitchFamily="50" charset="0"/>
              </a:rPr>
              <a:t>9.92</a:t>
            </a:r>
            <a:r>
              <a:rPr lang="ms-MY" sz="1800" dirty="0" smtClean="0">
                <a:solidFill>
                  <a:srgbClr val="303846"/>
                </a:solidFill>
                <a:latin typeface="Museo Sans 300" panose="02000000000000000000" pitchFamily="50" charset="0"/>
              </a:rPr>
              <a:t>%</a:t>
            </a:r>
            <a:endParaRPr lang="ms-MY" sz="1800" dirty="0">
              <a:solidFill>
                <a:srgbClr val="303846"/>
              </a:solidFill>
              <a:latin typeface="Museo Sans 300" panose="02000000000000000000" pitchFamily="50" charset="0"/>
            </a:endParaRPr>
          </a:p>
        </p:txBody>
      </p:sp>
      <p:sp>
        <p:nvSpPr>
          <p:cNvPr id="292" name="Rectangle 46"/>
          <p:cNvSpPr/>
          <p:nvPr/>
        </p:nvSpPr>
        <p:spPr>
          <a:xfrm>
            <a:off x="5688522" y="4553037"/>
            <a:ext cx="169989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2000" b="1" dirty="0" smtClean="0">
                <a:latin typeface="Museo Sans 300" panose="02000000000000000000" pitchFamily="50" charset="0"/>
              </a:rPr>
              <a:t>1,119</a:t>
            </a:r>
            <a:r>
              <a:rPr lang="ms-MY" sz="1300" b="1" dirty="0" smtClean="0">
                <a:latin typeface="Museo Sans 300" panose="02000000000000000000" pitchFamily="50" charset="0"/>
              </a:rPr>
              <a:t> </a:t>
            </a:r>
          </a:p>
          <a:p>
            <a:pPr algn="ctr"/>
            <a:r>
              <a:rPr lang="ms-MY" sz="1400" dirty="0" smtClean="0">
                <a:latin typeface="Museo Sans 300" panose="02000000000000000000" pitchFamily="50" charset="0"/>
              </a:rPr>
              <a:t>Adolescente</a:t>
            </a:r>
          </a:p>
          <a:p>
            <a:pPr algn="ctr"/>
            <a:r>
              <a:rPr lang="ms-MY" sz="1400" dirty="0" smtClean="0">
                <a:latin typeface="Museo Sans 300" panose="02000000000000000000" pitchFamily="50" charset="0"/>
              </a:rPr>
              <a:t>hombre</a:t>
            </a:r>
          </a:p>
          <a:p>
            <a:pPr algn="ctr"/>
            <a:r>
              <a:rPr lang="ms-MY" sz="1400" dirty="0" smtClean="0">
                <a:latin typeface="Museo Sans 300" panose="02000000000000000000" pitchFamily="50" charset="0"/>
              </a:rPr>
              <a:t>12-17 años</a:t>
            </a:r>
            <a:endParaRPr lang="ms-MY" sz="1400" dirty="0">
              <a:latin typeface="Museo Sans 300" panose="02000000000000000000" pitchFamily="50" charset="0"/>
            </a:endParaRPr>
          </a:p>
        </p:txBody>
      </p:sp>
      <p:sp>
        <p:nvSpPr>
          <p:cNvPr id="293" name="Rectangle 36"/>
          <p:cNvSpPr/>
          <p:nvPr/>
        </p:nvSpPr>
        <p:spPr>
          <a:xfrm>
            <a:off x="7131533" y="4222839"/>
            <a:ext cx="1241965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800" b="1" dirty="0">
                <a:solidFill>
                  <a:srgbClr val="303846"/>
                </a:solidFill>
                <a:latin typeface="Museo Sans 300" panose="02000000000000000000" pitchFamily="50" charset="0"/>
              </a:rPr>
              <a:t>21.50</a:t>
            </a:r>
            <a:r>
              <a:rPr lang="ms-MY" sz="1800" dirty="0" smtClean="0">
                <a:solidFill>
                  <a:srgbClr val="303846"/>
                </a:solidFill>
                <a:latin typeface="Museo Sans 300" panose="02000000000000000000" pitchFamily="50" charset="0"/>
              </a:rPr>
              <a:t>%</a:t>
            </a:r>
            <a:endParaRPr lang="ms-MY" sz="1800" dirty="0">
              <a:solidFill>
                <a:srgbClr val="303846"/>
              </a:solidFill>
              <a:latin typeface="Museo Sans 300" panose="02000000000000000000" pitchFamily="50" charset="0"/>
            </a:endParaRPr>
          </a:p>
        </p:txBody>
      </p:sp>
      <p:sp>
        <p:nvSpPr>
          <p:cNvPr id="294" name="Rectangle 46"/>
          <p:cNvSpPr/>
          <p:nvPr/>
        </p:nvSpPr>
        <p:spPr>
          <a:xfrm>
            <a:off x="6856940" y="4561232"/>
            <a:ext cx="16998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2000" b="1" dirty="0" smtClean="0">
                <a:latin typeface="Museo Sans 300" panose="02000000000000000000" pitchFamily="50" charset="0"/>
              </a:rPr>
              <a:t>2,425</a:t>
            </a:r>
            <a:r>
              <a:rPr lang="ms-MY" sz="1300" b="1" dirty="0" smtClean="0">
                <a:latin typeface="Museo Sans 300" panose="02000000000000000000" pitchFamily="50" charset="0"/>
              </a:rPr>
              <a:t> </a:t>
            </a:r>
          </a:p>
          <a:p>
            <a:pPr algn="ctr"/>
            <a:r>
              <a:rPr lang="ms-MY" sz="1400" dirty="0" smtClean="0">
                <a:latin typeface="Museo Sans 300" panose="02000000000000000000" pitchFamily="50" charset="0"/>
              </a:rPr>
              <a:t>Niños</a:t>
            </a:r>
          </a:p>
          <a:p>
            <a:pPr algn="ctr"/>
            <a:r>
              <a:rPr lang="ms-MY" sz="1400" dirty="0" smtClean="0">
                <a:latin typeface="Museo Sans 300" panose="02000000000000000000" pitchFamily="50" charset="0"/>
              </a:rPr>
              <a:t>0-11 años</a:t>
            </a:r>
            <a:endParaRPr lang="ms-MY" sz="1400" dirty="0">
              <a:latin typeface="Museo Sans 300" panose="02000000000000000000" pitchFamily="50" charset="0"/>
            </a:endParaRPr>
          </a:p>
        </p:txBody>
      </p:sp>
      <p:grpSp>
        <p:nvGrpSpPr>
          <p:cNvPr id="39" name="Grupo 38"/>
          <p:cNvGrpSpPr/>
          <p:nvPr/>
        </p:nvGrpSpPr>
        <p:grpSpPr>
          <a:xfrm>
            <a:off x="3221234" y="3502111"/>
            <a:ext cx="2608668" cy="708261"/>
            <a:chOff x="3236607" y="3502086"/>
            <a:chExt cx="2608668" cy="708261"/>
          </a:xfrm>
        </p:grpSpPr>
        <p:cxnSp>
          <p:nvCxnSpPr>
            <p:cNvPr id="16" name="Conector angular 15"/>
            <p:cNvCxnSpPr>
              <a:stCxn id="141" idx="3"/>
            </p:cNvCxnSpPr>
            <p:nvPr/>
          </p:nvCxnSpPr>
          <p:spPr>
            <a:xfrm>
              <a:off x="3236607" y="3502086"/>
              <a:ext cx="2602084" cy="706062"/>
            </a:xfrm>
            <a:prstGeom prst="bentConnector3">
              <a:avLst>
                <a:gd name="adj1" fmla="val 15835"/>
              </a:avLst>
            </a:prstGeom>
            <a:ln>
              <a:solidFill>
                <a:srgbClr val="6885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/>
            <p:cNvCxnSpPr/>
            <p:nvPr/>
          </p:nvCxnSpPr>
          <p:spPr>
            <a:xfrm>
              <a:off x="5845275" y="4104663"/>
              <a:ext cx="0" cy="105684"/>
            </a:xfrm>
            <a:prstGeom prst="line">
              <a:avLst/>
            </a:prstGeom>
            <a:ln>
              <a:solidFill>
                <a:srgbClr val="6885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5" name="Grupo 294"/>
          <p:cNvGrpSpPr/>
          <p:nvPr/>
        </p:nvGrpSpPr>
        <p:grpSpPr>
          <a:xfrm flipH="1">
            <a:off x="6202380" y="3506584"/>
            <a:ext cx="2602800" cy="709237"/>
            <a:chOff x="3251980" y="3726659"/>
            <a:chExt cx="2602084" cy="709237"/>
          </a:xfrm>
        </p:grpSpPr>
        <p:cxnSp>
          <p:nvCxnSpPr>
            <p:cNvPr id="296" name="Conector angular 295"/>
            <p:cNvCxnSpPr/>
            <p:nvPr/>
          </p:nvCxnSpPr>
          <p:spPr>
            <a:xfrm>
              <a:off x="3251980" y="3726659"/>
              <a:ext cx="2602084" cy="706062"/>
            </a:xfrm>
            <a:prstGeom prst="bentConnector3">
              <a:avLst>
                <a:gd name="adj1" fmla="val 15835"/>
              </a:avLst>
            </a:prstGeom>
            <a:ln>
              <a:solidFill>
                <a:srgbClr val="6885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Conector recto 296"/>
            <p:cNvCxnSpPr/>
            <p:nvPr/>
          </p:nvCxnSpPr>
          <p:spPr>
            <a:xfrm>
              <a:off x="5851625" y="4330212"/>
              <a:ext cx="0" cy="105684"/>
            </a:xfrm>
            <a:prstGeom prst="line">
              <a:avLst/>
            </a:prstGeom>
            <a:ln>
              <a:solidFill>
                <a:srgbClr val="6885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  <p:pic>
        <p:nvPicPr>
          <p:cNvPr id="61" name="Imagen 6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34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sp>
        <p:nvSpPr>
          <p:cNvPr id="268" name="Rectángulo 267"/>
          <p:cNvSpPr/>
          <p:nvPr/>
        </p:nvSpPr>
        <p:spPr>
          <a:xfrm>
            <a:off x="289805" y="839099"/>
            <a:ext cx="10785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4</a:t>
            </a:r>
            <a:endParaRPr lang="es-SV" sz="1600" b="1" dirty="0">
              <a:latin typeface="Museo Sans 300" panose="02000000000000000000" pitchFamily="50" charset="0"/>
            </a:endParaRPr>
          </a:p>
        </p:txBody>
      </p:sp>
      <p:grpSp>
        <p:nvGrpSpPr>
          <p:cNvPr id="269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70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1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72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grpSp>
        <p:nvGrpSpPr>
          <p:cNvPr id="59" name="Grupo 158"/>
          <p:cNvGrpSpPr/>
          <p:nvPr/>
        </p:nvGrpSpPr>
        <p:grpSpPr>
          <a:xfrm>
            <a:off x="2598978" y="139650"/>
            <a:ext cx="8379388" cy="1129873"/>
            <a:chOff x="430038" y="260172"/>
            <a:chExt cx="7281724" cy="1129873"/>
          </a:xfrm>
        </p:grpSpPr>
        <p:sp>
          <p:nvSpPr>
            <p:cNvPr id="60" name="Subtitle 4"/>
            <p:cNvSpPr txBox="1">
              <a:spLocks/>
            </p:cNvSpPr>
            <p:nvPr/>
          </p:nvSpPr>
          <p:spPr>
            <a:xfrm>
              <a:off x="651805" y="260172"/>
              <a:ext cx="2872346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Museo Sans 300" panose="02000000000000000000" pitchFamily="50" charset="0"/>
                </a:rPr>
                <a:t>Amenazas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61" name="Subtitle 4"/>
            <p:cNvSpPr txBox="1">
              <a:spLocks/>
            </p:cNvSpPr>
            <p:nvPr/>
          </p:nvSpPr>
          <p:spPr>
            <a:xfrm>
              <a:off x="3316005" y="635958"/>
              <a:ext cx="4395757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Museo Sans 300" panose="02000000000000000000" pitchFamily="50" charset="0"/>
                </a:rPr>
                <a:t>a los derechos de </a:t>
              </a:r>
            </a:p>
          </p:txBody>
        </p:sp>
        <p:sp>
          <p:nvSpPr>
            <p:cNvPr id="62" name="Subtitle 4"/>
            <p:cNvSpPr txBox="1">
              <a:spLocks/>
            </p:cNvSpPr>
            <p:nvPr/>
          </p:nvSpPr>
          <p:spPr>
            <a:xfrm>
              <a:off x="3289873" y="276433"/>
              <a:ext cx="3230492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</a:rPr>
                <a:t>o vulneraciones</a:t>
              </a:r>
            </a:p>
          </p:txBody>
        </p:sp>
        <p:sp>
          <p:nvSpPr>
            <p:cNvPr id="63" name="Round Same Side Corner Rectangle 42"/>
            <p:cNvSpPr/>
            <p:nvPr/>
          </p:nvSpPr>
          <p:spPr>
            <a:xfrm rot="5400000" flipH="1">
              <a:off x="1229175" y="127192"/>
              <a:ext cx="99377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64" name="Subtitle 4"/>
          <p:cNvSpPr txBox="1">
            <a:spLocks/>
          </p:cNvSpPr>
          <p:nvPr/>
        </p:nvSpPr>
        <p:spPr>
          <a:xfrm>
            <a:off x="2201218" y="879872"/>
            <a:ext cx="7736295" cy="75408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ES" sz="2800" b="1" dirty="0" smtClean="0">
                <a:latin typeface="Museo Sans 300" panose="02000000000000000000" pitchFamily="50" charset="0"/>
              </a:rPr>
              <a:t>niñas</a:t>
            </a:r>
            <a:r>
              <a:rPr lang="es-ES" sz="2800" b="1" dirty="0">
                <a:latin typeface="Museo Sans 300" panose="02000000000000000000" pitchFamily="50" charset="0"/>
              </a:rPr>
              <a:t>, niños y adolescentes </a:t>
            </a:r>
            <a:r>
              <a:rPr lang="es-ES" sz="2800" b="1" dirty="0" smtClean="0">
                <a:latin typeface="Museo Sans 300" panose="02000000000000000000" pitchFamily="50" charset="0"/>
              </a:rPr>
              <a:t>según la </a:t>
            </a:r>
            <a:r>
              <a:rPr lang="es-ES" sz="2800" b="1" dirty="0">
                <a:latin typeface="Museo Sans 300" panose="02000000000000000000" pitchFamily="50" charset="0"/>
              </a:rPr>
              <a:t>LEPINA</a:t>
            </a:r>
            <a:endParaRPr lang="es-SV" sz="2800" b="1" dirty="0">
              <a:latin typeface="Museo Sans 300" panose="02000000000000000000" pitchFamily="50" charset="0"/>
            </a:endParaRPr>
          </a:p>
        </p:txBody>
      </p:sp>
      <p:sp>
        <p:nvSpPr>
          <p:cNvPr id="65" name="Rectangle 66"/>
          <p:cNvSpPr/>
          <p:nvPr/>
        </p:nvSpPr>
        <p:spPr>
          <a:xfrm>
            <a:off x="3511876" y="6741991"/>
            <a:ext cx="11864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latin typeface="Museo Sans 300" panose="02000000000000000000" pitchFamily="50" charset="0"/>
              </a:rPr>
              <a:t>Derecho a un nivel de</a:t>
            </a:r>
          </a:p>
          <a:p>
            <a:pPr algn="ctr"/>
            <a:r>
              <a:rPr lang="es-ES" sz="1400" dirty="0">
                <a:latin typeface="Museo Sans 300" panose="02000000000000000000" pitchFamily="50" charset="0"/>
              </a:rPr>
              <a:t>vida digno y adecuado</a:t>
            </a:r>
          </a:p>
        </p:txBody>
      </p:sp>
      <p:graphicFrame>
        <p:nvGraphicFramePr>
          <p:cNvPr id="66" name="Gráfico 65"/>
          <p:cNvGraphicFramePr/>
          <p:nvPr>
            <p:extLst>
              <p:ext uri="{D42A27DB-BD31-4B8C-83A1-F6EECF244321}">
                <p14:modId xmlns:p14="http://schemas.microsoft.com/office/powerpoint/2010/main" val="3975099090"/>
              </p:ext>
            </p:extLst>
          </p:nvPr>
        </p:nvGraphicFramePr>
        <p:xfrm>
          <a:off x="1122259" y="1897302"/>
          <a:ext cx="9433373" cy="4741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7" name="2 Rectángulo"/>
          <p:cNvSpPr/>
          <p:nvPr/>
        </p:nvSpPr>
        <p:spPr>
          <a:xfrm>
            <a:off x="5209474" y="3204784"/>
            <a:ext cx="58333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Museo Sans 300" panose="02000000000000000000" pitchFamily="50" charset="0"/>
              </a:rPr>
              <a:t>Las amenazas o vulneraciones a derechos más frecuentes son: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Museo Sans 300" panose="02000000000000000000" pitchFamily="50" charset="0"/>
              </a:rPr>
              <a:t>8.338 a la integridad </a:t>
            </a:r>
            <a:r>
              <a:rPr lang="es-SV" sz="1600" dirty="0">
                <a:latin typeface="Museo Sans 300" panose="02000000000000000000" pitchFamily="50" charset="0"/>
              </a:rPr>
              <a:t>p</a:t>
            </a:r>
            <a:r>
              <a:rPr lang="es-SV" sz="1600" dirty="0" smtClean="0">
                <a:latin typeface="Museo Sans 300" panose="02000000000000000000" pitchFamily="50" charset="0"/>
              </a:rPr>
              <a:t>ersonal 62.37%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Museo Sans 300" panose="02000000000000000000" pitchFamily="50" charset="0"/>
              </a:rPr>
              <a:t>2.445 a la salud 18.29%</a:t>
            </a:r>
            <a:endParaRPr lang="es-SV" sz="1600" dirty="0">
              <a:latin typeface="Museo Sans 300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Museo Sans 300" panose="02000000000000000000" pitchFamily="50" charset="0"/>
              </a:rPr>
              <a:t>690 a </a:t>
            </a:r>
            <a:r>
              <a:rPr lang="es-SV" sz="1600" dirty="0">
                <a:latin typeface="Museo Sans 300" panose="02000000000000000000" pitchFamily="50" charset="0"/>
              </a:rPr>
              <a:t>la </a:t>
            </a:r>
            <a:r>
              <a:rPr lang="es-SV" sz="1600" dirty="0" smtClean="0">
                <a:latin typeface="Museo Sans 300" panose="02000000000000000000" pitchFamily="50" charset="0"/>
              </a:rPr>
              <a:t>educación </a:t>
            </a:r>
            <a:r>
              <a:rPr lang="es-SV" sz="1600" dirty="0">
                <a:latin typeface="Museo Sans 300" panose="02000000000000000000" pitchFamily="50" charset="0"/>
              </a:rPr>
              <a:t>y </a:t>
            </a:r>
            <a:r>
              <a:rPr lang="es-SV" sz="1600" dirty="0" smtClean="0">
                <a:latin typeface="Museo Sans 300" panose="02000000000000000000" pitchFamily="50" charset="0"/>
              </a:rPr>
              <a:t>cultura 5.16%.</a:t>
            </a:r>
          </a:p>
        </p:txBody>
      </p:sp>
      <p:sp>
        <p:nvSpPr>
          <p:cNvPr id="68" name="8 Rectángulo"/>
          <p:cNvSpPr/>
          <p:nvPr/>
        </p:nvSpPr>
        <p:spPr>
          <a:xfrm>
            <a:off x="647435" y="8394481"/>
            <a:ext cx="108859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Museo Sans 300" panose="02000000000000000000" pitchFamily="50" charset="0"/>
              </a:rPr>
              <a:t>Nota:</a:t>
            </a:r>
            <a:r>
              <a:rPr lang="es-SV" sz="1600" dirty="0">
                <a:latin typeface="Museo Sans 300" panose="02000000000000000000" pitchFamily="50" charset="0"/>
              </a:rPr>
              <a:t> E</a:t>
            </a:r>
            <a:r>
              <a:rPr lang="es-SV" sz="1600" dirty="0" smtClean="0">
                <a:latin typeface="Museo Sans 300" panose="02000000000000000000" pitchFamily="50" charset="0"/>
              </a:rPr>
              <a:t>xisten casos en los cuales </a:t>
            </a:r>
            <a:r>
              <a:rPr lang="es-SV" sz="1600" dirty="0">
                <a:latin typeface="Museo Sans 300" panose="02000000000000000000" pitchFamily="50" charset="0"/>
              </a:rPr>
              <a:t> </a:t>
            </a:r>
            <a:r>
              <a:rPr lang="es-SV" sz="1600" dirty="0" smtClean="0">
                <a:latin typeface="Museo Sans 300" panose="02000000000000000000" pitchFamily="50" charset="0"/>
              </a:rPr>
              <a:t>una niña, niño o adolescente puede ser vulnerado en más de un derecho.</a:t>
            </a:r>
            <a:endParaRPr lang="es-SV" sz="1600" dirty="0">
              <a:latin typeface="Museo Sans 300" panose="02000000000000000000" pitchFamily="50" charset="0"/>
            </a:endParaRPr>
          </a:p>
        </p:txBody>
      </p:sp>
      <p:cxnSp>
        <p:nvCxnSpPr>
          <p:cNvPr id="69" name="2 Conector recto"/>
          <p:cNvCxnSpPr/>
          <p:nvPr/>
        </p:nvCxnSpPr>
        <p:spPr>
          <a:xfrm>
            <a:off x="1230826" y="6198339"/>
            <a:ext cx="9248292" cy="0"/>
          </a:xfrm>
          <a:prstGeom prst="line">
            <a:avLst/>
          </a:prstGeom>
          <a:ln w="28575">
            <a:solidFill>
              <a:srgbClr val="3038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45"/>
          <p:cNvSpPr/>
          <p:nvPr/>
        </p:nvSpPr>
        <p:spPr>
          <a:xfrm>
            <a:off x="1411418" y="5500403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% </a:t>
            </a:r>
            <a:r>
              <a:rPr lang="ms-MY" sz="2000" b="1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62.37</a:t>
            </a:r>
            <a:endParaRPr lang="ms-MY" sz="2000" dirty="0">
              <a:solidFill>
                <a:schemeClr val="bg1"/>
              </a:solidFill>
              <a:latin typeface="Museo Sans 300" panose="02000000000000000000" pitchFamily="50" charset="0"/>
            </a:endParaRPr>
          </a:p>
        </p:txBody>
      </p:sp>
      <p:cxnSp>
        <p:nvCxnSpPr>
          <p:cNvPr id="71" name="2 Conector recto"/>
          <p:cNvCxnSpPr/>
          <p:nvPr/>
        </p:nvCxnSpPr>
        <p:spPr>
          <a:xfrm>
            <a:off x="1230826" y="6626513"/>
            <a:ext cx="9248292" cy="0"/>
          </a:xfrm>
          <a:prstGeom prst="line">
            <a:avLst/>
          </a:prstGeom>
          <a:ln w="28575">
            <a:solidFill>
              <a:srgbClr val="3038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45"/>
          <p:cNvSpPr/>
          <p:nvPr/>
        </p:nvSpPr>
        <p:spPr>
          <a:xfrm>
            <a:off x="2550942" y="5506427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% </a:t>
            </a:r>
            <a:r>
              <a:rPr lang="ms-MY" sz="2000" b="1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18.29</a:t>
            </a:r>
            <a:endParaRPr lang="ms-MY" sz="2000" dirty="0">
              <a:solidFill>
                <a:schemeClr val="bg1"/>
              </a:solidFill>
              <a:latin typeface="Museo Sans 300" panose="02000000000000000000" pitchFamily="50" charset="0"/>
            </a:endParaRPr>
          </a:p>
        </p:txBody>
      </p:sp>
      <p:sp>
        <p:nvSpPr>
          <p:cNvPr id="73" name="Rectangle 45"/>
          <p:cNvSpPr/>
          <p:nvPr/>
        </p:nvSpPr>
        <p:spPr>
          <a:xfrm>
            <a:off x="3679194" y="5143301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Museo Sans 300" panose="02000000000000000000" pitchFamily="50" charset="0"/>
              </a:rPr>
              <a:t>% </a:t>
            </a:r>
          </a:p>
          <a:p>
            <a:pPr algn="ctr"/>
            <a:r>
              <a:rPr lang="ms-MY" sz="2000" b="1" dirty="0" smtClean="0">
                <a:latin typeface="Museo Sans 300" panose="02000000000000000000" pitchFamily="50" charset="0"/>
              </a:rPr>
              <a:t>5.16</a:t>
            </a:r>
            <a:endParaRPr lang="ms-MY" sz="2000" dirty="0">
              <a:latin typeface="Museo Sans 300" panose="02000000000000000000" pitchFamily="50" charset="0"/>
            </a:endParaRPr>
          </a:p>
        </p:txBody>
      </p:sp>
      <p:sp>
        <p:nvSpPr>
          <p:cNvPr id="74" name="Rectangle 45"/>
          <p:cNvSpPr/>
          <p:nvPr/>
        </p:nvSpPr>
        <p:spPr>
          <a:xfrm>
            <a:off x="4831226" y="5143301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Museo Sans 300" panose="02000000000000000000" pitchFamily="50" charset="0"/>
              </a:rPr>
              <a:t>%  </a:t>
            </a:r>
            <a:r>
              <a:rPr lang="ms-MY" sz="2000" b="1" dirty="0" smtClean="0">
                <a:latin typeface="Museo Sans 300" panose="02000000000000000000" pitchFamily="50" charset="0"/>
              </a:rPr>
              <a:t>4.11</a:t>
            </a:r>
            <a:endParaRPr lang="ms-MY" sz="2000" dirty="0">
              <a:latin typeface="Museo Sans 300" panose="02000000000000000000" pitchFamily="50" charset="0"/>
            </a:endParaRPr>
          </a:p>
        </p:txBody>
      </p:sp>
      <p:sp>
        <p:nvSpPr>
          <p:cNvPr id="75" name="Rectangle 45"/>
          <p:cNvSpPr/>
          <p:nvPr/>
        </p:nvSpPr>
        <p:spPr>
          <a:xfrm>
            <a:off x="5970750" y="5361066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Museo Sans 300" panose="02000000000000000000" pitchFamily="50" charset="0"/>
              </a:rPr>
              <a:t>% </a:t>
            </a:r>
            <a:r>
              <a:rPr lang="ms-MY" sz="2000" b="1" dirty="0" smtClean="0">
                <a:latin typeface="Museo Sans 300" panose="02000000000000000000" pitchFamily="50" charset="0"/>
              </a:rPr>
              <a:t>2.47</a:t>
            </a:r>
            <a:endParaRPr lang="ms-MY" sz="2000" dirty="0">
              <a:latin typeface="Museo Sans 300" panose="02000000000000000000" pitchFamily="50" charset="0"/>
            </a:endParaRPr>
          </a:p>
        </p:txBody>
      </p:sp>
      <p:sp>
        <p:nvSpPr>
          <p:cNvPr id="76" name="Rectangle 45"/>
          <p:cNvSpPr/>
          <p:nvPr/>
        </p:nvSpPr>
        <p:spPr>
          <a:xfrm>
            <a:off x="7103117" y="5314458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Museo Sans 300" panose="02000000000000000000" pitchFamily="50" charset="0"/>
              </a:rPr>
              <a:t>% </a:t>
            </a:r>
            <a:r>
              <a:rPr lang="ms-MY" sz="2000" b="1" dirty="0" smtClean="0">
                <a:latin typeface="Museo Sans 300" panose="02000000000000000000" pitchFamily="50" charset="0"/>
              </a:rPr>
              <a:t>1.94</a:t>
            </a:r>
            <a:endParaRPr lang="ms-MY" sz="2000" dirty="0">
              <a:latin typeface="Museo Sans 300" panose="02000000000000000000" pitchFamily="50" charset="0"/>
            </a:endParaRPr>
          </a:p>
        </p:txBody>
      </p:sp>
      <p:sp>
        <p:nvSpPr>
          <p:cNvPr id="77" name="Rectangle 45"/>
          <p:cNvSpPr/>
          <p:nvPr/>
        </p:nvSpPr>
        <p:spPr>
          <a:xfrm>
            <a:off x="8269139" y="5399147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Museo Sans 300" panose="02000000000000000000" pitchFamily="50" charset="0"/>
              </a:rPr>
              <a:t>% </a:t>
            </a:r>
            <a:r>
              <a:rPr lang="ms-MY" sz="2000" b="1" dirty="0" smtClean="0">
                <a:latin typeface="Museo Sans 300" panose="02000000000000000000" pitchFamily="50" charset="0"/>
              </a:rPr>
              <a:t>1.64</a:t>
            </a:r>
            <a:endParaRPr lang="ms-MY" sz="2000" dirty="0">
              <a:latin typeface="Museo Sans 300" panose="02000000000000000000" pitchFamily="50" charset="0"/>
            </a:endParaRPr>
          </a:p>
        </p:txBody>
      </p:sp>
      <p:sp>
        <p:nvSpPr>
          <p:cNvPr id="79" name="Rectangle 45"/>
          <p:cNvSpPr/>
          <p:nvPr/>
        </p:nvSpPr>
        <p:spPr>
          <a:xfrm>
            <a:off x="9403648" y="5241329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Museo Sans 300" panose="02000000000000000000" pitchFamily="50" charset="0"/>
              </a:rPr>
              <a:t>% </a:t>
            </a:r>
            <a:r>
              <a:rPr lang="ms-MY" sz="2000" b="1" dirty="0" smtClean="0">
                <a:latin typeface="Museo Sans 300" panose="02000000000000000000" pitchFamily="50" charset="0"/>
              </a:rPr>
              <a:t>4.02</a:t>
            </a:r>
            <a:endParaRPr lang="ms-MY" sz="2000" dirty="0">
              <a:latin typeface="Museo Sans 300" panose="02000000000000000000" pitchFamily="50" charset="0"/>
            </a:endParaRPr>
          </a:p>
        </p:txBody>
      </p:sp>
      <p:sp>
        <p:nvSpPr>
          <p:cNvPr id="80" name="Rectangle 66"/>
          <p:cNvSpPr/>
          <p:nvPr/>
        </p:nvSpPr>
        <p:spPr>
          <a:xfrm>
            <a:off x="1179828" y="6743887"/>
            <a:ext cx="11864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>
                <a:latin typeface="Museo Sans 300" panose="02000000000000000000" pitchFamily="50" charset="0"/>
              </a:rPr>
              <a:t>Derecho a la </a:t>
            </a:r>
            <a:endParaRPr lang="es-SV" sz="1400" dirty="0" smtClean="0">
              <a:latin typeface="Museo Sans 300" panose="02000000000000000000" pitchFamily="50" charset="0"/>
            </a:endParaRPr>
          </a:p>
          <a:p>
            <a:pPr algn="ctr"/>
            <a:r>
              <a:rPr lang="es-SV" sz="1400" dirty="0" smtClean="0">
                <a:latin typeface="Museo Sans 300" panose="02000000000000000000" pitchFamily="50" charset="0"/>
              </a:rPr>
              <a:t>Integridad </a:t>
            </a:r>
            <a:r>
              <a:rPr lang="es-SV" sz="1400" dirty="0">
                <a:latin typeface="Museo Sans 300" panose="02000000000000000000" pitchFamily="50" charset="0"/>
              </a:rPr>
              <a:t>Personal</a:t>
            </a:r>
            <a:endParaRPr lang="en-GB" sz="1400" dirty="0">
              <a:latin typeface="Museo Sans 300" panose="02000000000000000000" pitchFamily="50" charset="0"/>
            </a:endParaRPr>
          </a:p>
        </p:txBody>
      </p:sp>
      <p:sp>
        <p:nvSpPr>
          <p:cNvPr id="81" name="Rectangle 66"/>
          <p:cNvSpPr/>
          <p:nvPr/>
        </p:nvSpPr>
        <p:spPr>
          <a:xfrm>
            <a:off x="2325161" y="6747970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>
                <a:latin typeface="Museo Sans 300" panose="02000000000000000000" pitchFamily="50" charset="0"/>
              </a:rPr>
              <a:t>Derecho a la salud</a:t>
            </a:r>
          </a:p>
        </p:txBody>
      </p:sp>
      <p:sp>
        <p:nvSpPr>
          <p:cNvPr id="82" name="Rectangle 66"/>
          <p:cNvSpPr/>
          <p:nvPr/>
        </p:nvSpPr>
        <p:spPr>
          <a:xfrm>
            <a:off x="8105874" y="6754603"/>
            <a:ext cx="11864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latin typeface="Museo Sans 300" panose="02000000000000000000" pitchFamily="50" charset="0"/>
              </a:rPr>
              <a:t>Protección especial frente </a:t>
            </a:r>
          </a:p>
          <a:p>
            <a:pPr algn="ctr"/>
            <a:r>
              <a:rPr lang="es-ES" sz="1400" dirty="0">
                <a:latin typeface="Museo Sans 300" panose="02000000000000000000" pitchFamily="50" charset="0"/>
              </a:rPr>
              <a:t>al  traslado y retención ilícitos</a:t>
            </a:r>
          </a:p>
        </p:txBody>
      </p:sp>
      <p:sp>
        <p:nvSpPr>
          <p:cNvPr id="83" name="Rectangle 66"/>
          <p:cNvSpPr/>
          <p:nvPr/>
        </p:nvSpPr>
        <p:spPr>
          <a:xfrm>
            <a:off x="4674011" y="6741085"/>
            <a:ext cx="11864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latin typeface="Museo Sans 300" panose="02000000000000000000" pitchFamily="50" charset="0"/>
              </a:rPr>
              <a:t>Derecho a la educación</a:t>
            </a:r>
          </a:p>
          <a:p>
            <a:pPr algn="ctr"/>
            <a:r>
              <a:rPr lang="es-ES" sz="1400" dirty="0">
                <a:latin typeface="Museo Sans 300" panose="02000000000000000000" pitchFamily="50" charset="0"/>
              </a:rPr>
              <a:t> y cultura</a:t>
            </a:r>
          </a:p>
        </p:txBody>
      </p:sp>
      <p:sp>
        <p:nvSpPr>
          <p:cNvPr id="84" name="Rectangle 66"/>
          <p:cNvSpPr/>
          <p:nvPr/>
        </p:nvSpPr>
        <p:spPr>
          <a:xfrm>
            <a:off x="5813939" y="6747970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 smtClean="0">
                <a:latin typeface="Museo Sans 300" panose="02000000000000000000" pitchFamily="50" charset="0"/>
              </a:rPr>
              <a:t>Libertad de tránsito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85" name="Rectangle 66"/>
          <p:cNvSpPr/>
          <p:nvPr/>
        </p:nvSpPr>
        <p:spPr>
          <a:xfrm>
            <a:off x="6953746" y="6773643"/>
            <a:ext cx="118641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latin typeface="Museo Sans 300" panose="02000000000000000000" pitchFamily="50" charset="0"/>
              </a:rPr>
              <a:t>Derecho a mantener relaciones personales con su madre y padre</a:t>
            </a:r>
          </a:p>
        </p:txBody>
      </p:sp>
      <p:sp>
        <p:nvSpPr>
          <p:cNvPr id="86" name="Rectangle 66"/>
          <p:cNvSpPr/>
          <p:nvPr/>
        </p:nvSpPr>
        <p:spPr>
          <a:xfrm>
            <a:off x="9295723" y="6777726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>
                <a:latin typeface="Museo Sans 300" panose="02000000000000000000" pitchFamily="50" charset="0"/>
              </a:rPr>
              <a:t>Otros derechos</a:t>
            </a:r>
          </a:p>
        </p:txBody>
      </p:sp>
      <p:sp>
        <p:nvSpPr>
          <p:cNvPr id="87" name="Rectangle 46"/>
          <p:cNvSpPr/>
          <p:nvPr/>
        </p:nvSpPr>
        <p:spPr>
          <a:xfrm>
            <a:off x="3425354" y="2352770"/>
            <a:ext cx="8753946" cy="461665"/>
          </a:xfrm>
          <a:prstGeom prst="rect">
            <a:avLst/>
          </a:prstGeom>
          <a:solidFill>
            <a:srgbClr val="3C3C3B"/>
          </a:solidFill>
        </p:spPr>
        <p:txBody>
          <a:bodyPr wrap="square">
            <a:spAutoFit/>
          </a:bodyPr>
          <a:lstStyle/>
          <a:p>
            <a:r>
              <a:rPr lang="ms-MY" b="1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 13,369 </a:t>
            </a:r>
            <a:r>
              <a:rPr lang="es-ES" b="1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supuestas </a:t>
            </a:r>
            <a:r>
              <a:rPr lang="es-ES" b="1" dirty="0">
                <a:solidFill>
                  <a:schemeClr val="bg1"/>
                </a:solidFill>
                <a:latin typeface="Museo Sans 300" panose="02000000000000000000" pitchFamily="50" charset="0"/>
              </a:rPr>
              <a:t>amenazas o vulneraciones a derechos</a:t>
            </a:r>
            <a:endParaRPr lang="ms-MY" b="1" dirty="0">
              <a:solidFill>
                <a:schemeClr val="bg1"/>
              </a:solidFill>
              <a:latin typeface="Museo Sans 300" panose="02000000000000000000" pitchFamily="50" charset="0"/>
            </a:endParaRPr>
          </a:p>
        </p:txBody>
      </p:sp>
      <p:sp>
        <p:nvSpPr>
          <p:cNvPr id="89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  <p:pic>
        <p:nvPicPr>
          <p:cNvPr id="92" name="Imagen 9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11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sp>
        <p:nvSpPr>
          <p:cNvPr id="268" name="Rectángulo 267"/>
          <p:cNvSpPr/>
          <p:nvPr/>
        </p:nvSpPr>
        <p:spPr>
          <a:xfrm>
            <a:off x="289805" y="839099"/>
            <a:ext cx="10704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5</a:t>
            </a:r>
            <a:endParaRPr lang="es-SV" sz="1600" b="1" dirty="0">
              <a:latin typeface="Museo Sans 300" panose="02000000000000000000" pitchFamily="50" charset="0"/>
            </a:endParaRPr>
          </a:p>
        </p:txBody>
      </p:sp>
      <p:grpSp>
        <p:nvGrpSpPr>
          <p:cNvPr id="269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70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1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72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89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  <p:grpSp>
        <p:nvGrpSpPr>
          <p:cNvPr id="38" name="Grupo 158"/>
          <p:cNvGrpSpPr/>
          <p:nvPr/>
        </p:nvGrpSpPr>
        <p:grpSpPr>
          <a:xfrm>
            <a:off x="2812312" y="124582"/>
            <a:ext cx="6574848" cy="1110823"/>
            <a:chOff x="4597" y="260172"/>
            <a:chExt cx="6574847" cy="1110823"/>
          </a:xfrm>
        </p:grpSpPr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589780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Museo Sans 300" panose="02000000000000000000" pitchFamily="50" charset="0"/>
                </a:rPr>
                <a:t>Derecho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3132168" y="616908"/>
              <a:ext cx="3252588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Museo Sans 300" panose="02000000000000000000" pitchFamily="50" charset="0"/>
                </a:rPr>
                <a:t>personal</a:t>
              </a:r>
            </a:p>
          </p:txBody>
        </p:sp>
        <p:sp>
          <p:nvSpPr>
            <p:cNvPr id="41" name="Subtitle 4"/>
            <p:cNvSpPr txBox="1">
              <a:spLocks/>
            </p:cNvSpPr>
            <p:nvPr/>
          </p:nvSpPr>
          <p:spPr>
            <a:xfrm>
              <a:off x="3151218" y="276433"/>
              <a:ext cx="3428226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</a:rPr>
                <a:t>a </a:t>
              </a:r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</a:rPr>
                <a:t>la integridad </a:t>
              </a:r>
            </a:p>
          </p:txBody>
        </p:sp>
        <p:sp>
          <p:nvSpPr>
            <p:cNvPr id="42" name="Round Same Side Corner Rectangle 42"/>
            <p:cNvSpPr/>
            <p:nvPr/>
          </p:nvSpPr>
          <p:spPr>
            <a:xfrm rot="5400000" flipH="1">
              <a:off x="731085" y="204358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43" name="Rounded Rectangle 8"/>
          <p:cNvSpPr/>
          <p:nvPr/>
        </p:nvSpPr>
        <p:spPr bwMode="gray">
          <a:xfrm>
            <a:off x="4032097" y="6034845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noProof="0" dirty="0">
                <a:solidFill>
                  <a:sysClr val="windowText" lastClr="000000"/>
                </a:solidFill>
                <a:latin typeface="Museo Sans 300" panose="02000000000000000000" pitchFamily="50" charset="0"/>
              </a:rPr>
              <a:t>5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useo Sans 300" panose="02000000000000000000" pitchFamily="50" charset="0"/>
            </a:endParaRPr>
          </a:p>
        </p:txBody>
      </p:sp>
      <p:sp>
        <p:nvSpPr>
          <p:cNvPr id="44" name="Rounded Rectangle 8"/>
          <p:cNvSpPr/>
          <p:nvPr/>
        </p:nvSpPr>
        <p:spPr bwMode="gray">
          <a:xfrm>
            <a:off x="4034121" y="3777386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useo Sans 300" panose="02000000000000000000" pitchFamily="50" charset="0"/>
              </a:rPr>
              <a:t>2,685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useo Sans 300" panose="02000000000000000000" pitchFamily="50" charset="0"/>
            </a:endParaRPr>
          </a:p>
        </p:txBody>
      </p:sp>
      <p:sp>
        <p:nvSpPr>
          <p:cNvPr id="45" name="Rounded Rectangle 8"/>
          <p:cNvSpPr/>
          <p:nvPr/>
        </p:nvSpPr>
        <p:spPr bwMode="gray">
          <a:xfrm>
            <a:off x="4034121" y="4320885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useo Sans 300" panose="02000000000000000000" pitchFamily="50" charset="0"/>
              </a:rPr>
              <a:t>1,622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useo Sans 300" panose="02000000000000000000" pitchFamily="50" charset="0"/>
            </a:endParaRPr>
          </a:p>
        </p:txBody>
      </p:sp>
      <p:sp>
        <p:nvSpPr>
          <p:cNvPr id="46" name="Rounded Rectangle 8"/>
          <p:cNvSpPr/>
          <p:nvPr/>
        </p:nvSpPr>
        <p:spPr bwMode="gray">
          <a:xfrm>
            <a:off x="4035235" y="4882320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ysClr val="windowText" lastClr="000000"/>
                </a:solidFill>
                <a:latin typeface="Museo Sans 300" panose="02000000000000000000" pitchFamily="50" charset="0"/>
              </a:rPr>
              <a:t>1,057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useo Sans 300" panose="02000000000000000000" pitchFamily="50" charset="0"/>
            </a:endParaRPr>
          </a:p>
        </p:txBody>
      </p:sp>
      <p:sp>
        <p:nvSpPr>
          <p:cNvPr id="47" name="Rounded Rectangle 8"/>
          <p:cNvSpPr/>
          <p:nvPr/>
        </p:nvSpPr>
        <p:spPr bwMode="gray">
          <a:xfrm>
            <a:off x="4032839" y="5468457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useo Sans 300" panose="02000000000000000000" pitchFamily="50" charset="0"/>
              </a:rPr>
              <a:t>114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useo Sans 300" panose="02000000000000000000" pitchFamily="50" charset="0"/>
            </a:endParaRPr>
          </a:p>
        </p:txBody>
      </p:sp>
      <p:sp>
        <p:nvSpPr>
          <p:cNvPr id="48" name="Rounded Rectangle 8"/>
          <p:cNvSpPr/>
          <p:nvPr/>
        </p:nvSpPr>
        <p:spPr bwMode="gray">
          <a:xfrm>
            <a:off x="4035783" y="3221181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useo Sans 300" panose="02000000000000000000" pitchFamily="50" charset="0"/>
              </a:rPr>
              <a:t>5,496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useo Sans 300" panose="02000000000000000000" pitchFamily="50" charset="0"/>
            </a:endParaRPr>
          </a:p>
        </p:txBody>
      </p:sp>
      <p:sp>
        <p:nvSpPr>
          <p:cNvPr id="49" name="Round Same Side Corner Rectangle 40"/>
          <p:cNvSpPr/>
          <p:nvPr/>
        </p:nvSpPr>
        <p:spPr>
          <a:xfrm rot="5400000" flipH="1">
            <a:off x="4575174" y="3188449"/>
            <a:ext cx="470828" cy="1558750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64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ound Same Side Corner Rectangle 40"/>
          <p:cNvSpPr/>
          <p:nvPr/>
        </p:nvSpPr>
        <p:spPr>
          <a:xfrm rot="5400000" flipH="1">
            <a:off x="4226678" y="4159179"/>
            <a:ext cx="428224" cy="763889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64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ound Same Side Corner Rectangle 40"/>
          <p:cNvSpPr/>
          <p:nvPr/>
        </p:nvSpPr>
        <p:spPr>
          <a:xfrm rot="5400000" flipH="1">
            <a:off x="4055969" y="4856767"/>
            <a:ext cx="418119" cy="479944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64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ound Same Side Corner Rectangle 40"/>
          <p:cNvSpPr/>
          <p:nvPr/>
        </p:nvSpPr>
        <p:spPr>
          <a:xfrm rot="5400000" flipH="1">
            <a:off x="3903533" y="5536105"/>
            <a:ext cx="428224" cy="294765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64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ound Same Side Corner Rectangle 40"/>
          <p:cNvSpPr/>
          <p:nvPr/>
        </p:nvSpPr>
        <p:spPr>
          <a:xfrm rot="5400000" flipH="1">
            <a:off x="3869086" y="6171976"/>
            <a:ext cx="428224" cy="233615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64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ound Same Side Corner Rectangle 40"/>
          <p:cNvSpPr/>
          <p:nvPr/>
        </p:nvSpPr>
        <p:spPr>
          <a:xfrm rot="5400000" flipH="1">
            <a:off x="5284137" y="1972008"/>
            <a:ext cx="459155" cy="2880062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64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77 Rectángulo"/>
          <p:cNvSpPr/>
          <p:nvPr/>
        </p:nvSpPr>
        <p:spPr>
          <a:xfrm>
            <a:off x="693041" y="7299076"/>
            <a:ext cx="106376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 smtClean="0">
                <a:latin typeface="Museo Sans 300" panose="02000000000000000000" pitchFamily="50" charset="0"/>
              </a:rPr>
              <a:t>De enero a diciembre 2020</a:t>
            </a:r>
            <a:r>
              <a:rPr lang="es-SV" sz="1600" dirty="0" smtClean="0">
                <a:latin typeface="Museo Sans 300" panose="02000000000000000000" pitchFamily="50" charset="0"/>
              </a:rPr>
              <a:t>, se registran 8,338 presuntas amenazas o vulneraciones al </a:t>
            </a:r>
            <a:r>
              <a:rPr lang="es-SV" sz="1600" dirty="0">
                <a:latin typeface="Museo Sans 300" panose="02000000000000000000" pitchFamily="50" charset="0"/>
              </a:rPr>
              <a:t>d</a:t>
            </a:r>
            <a:r>
              <a:rPr lang="es-SV" sz="1600" dirty="0" smtClean="0">
                <a:latin typeface="Museo Sans 300" panose="02000000000000000000" pitchFamily="50" charset="0"/>
              </a:rPr>
              <a:t>erecho a la integridad personal; identificando 10,979 afectaciones, de las que el 50.06% son en contra de la integridad física </a:t>
            </a:r>
            <a:r>
              <a:rPr lang="es-SV" sz="1600" dirty="0">
                <a:latin typeface="Museo Sans 300" panose="02000000000000000000" pitchFamily="50" charset="0"/>
              </a:rPr>
              <a:t>y </a:t>
            </a:r>
            <a:r>
              <a:rPr lang="es-SV" sz="1600" dirty="0" smtClean="0">
                <a:latin typeface="Museo Sans 300" panose="02000000000000000000" pitchFamily="50" charset="0"/>
              </a:rPr>
              <a:t>el 24.46% a la integridad sexual.  </a:t>
            </a:r>
            <a:endParaRPr lang="es-SV" sz="1600" dirty="0">
              <a:latin typeface="Museo Sans 300" panose="02000000000000000000" pitchFamily="50" charset="0"/>
            </a:endParaRPr>
          </a:p>
        </p:txBody>
      </p:sp>
      <p:sp>
        <p:nvSpPr>
          <p:cNvPr id="56" name="Rectangle 91"/>
          <p:cNvSpPr/>
          <p:nvPr/>
        </p:nvSpPr>
        <p:spPr>
          <a:xfrm>
            <a:off x="11301938" y="1341054"/>
            <a:ext cx="176814" cy="718047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7" name="Rectangle 91"/>
          <p:cNvSpPr/>
          <p:nvPr/>
        </p:nvSpPr>
        <p:spPr>
          <a:xfrm>
            <a:off x="3954939" y="3162997"/>
            <a:ext cx="141605" cy="3388914"/>
          </a:xfrm>
          <a:prstGeom prst="rect">
            <a:avLst/>
          </a:prstGeom>
          <a:solidFill>
            <a:srgbClr val="DBDBD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8" name="39 Rectángulo"/>
          <p:cNvSpPr/>
          <p:nvPr/>
        </p:nvSpPr>
        <p:spPr>
          <a:xfrm>
            <a:off x="1989726" y="3272284"/>
            <a:ext cx="1966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>
                <a:latin typeface="Museo Sans 300" panose="02000000000000000000" pitchFamily="50" charset="0"/>
              </a:rPr>
              <a:t>Física</a:t>
            </a:r>
            <a:endParaRPr lang="es-SV" sz="1800" b="1" dirty="0">
              <a:latin typeface="Museo Sans 300" panose="02000000000000000000" pitchFamily="50" charset="0"/>
            </a:endParaRPr>
          </a:p>
        </p:txBody>
      </p:sp>
      <p:sp>
        <p:nvSpPr>
          <p:cNvPr id="78" name="43 Rectángulo"/>
          <p:cNvSpPr/>
          <p:nvPr/>
        </p:nvSpPr>
        <p:spPr>
          <a:xfrm>
            <a:off x="1396406" y="3816594"/>
            <a:ext cx="2553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>
                <a:latin typeface="Museo Sans 300" panose="02000000000000000000" pitchFamily="50" charset="0"/>
              </a:rPr>
              <a:t>Sexual</a:t>
            </a:r>
            <a:endParaRPr lang="es-SV" sz="1800" b="1" dirty="0">
              <a:latin typeface="Museo Sans 300" panose="02000000000000000000" pitchFamily="50" charset="0"/>
            </a:endParaRPr>
          </a:p>
        </p:txBody>
      </p:sp>
      <p:sp>
        <p:nvSpPr>
          <p:cNvPr id="88" name="Rounded Rectangle 25"/>
          <p:cNvSpPr/>
          <p:nvPr/>
        </p:nvSpPr>
        <p:spPr bwMode="gray">
          <a:xfrm>
            <a:off x="4844926" y="4343370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14.77%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48 Rectángulo"/>
          <p:cNvSpPr/>
          <p:nvPr/>
        </p:nvSpPr>
        <p:spPr>
          <a:xfrm>
            <a:off x="1350368" y="4365460"/>
            <a:ext cx="2606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>
                <a:latin typeface="Museo Sans 300" panose="02000000000000000000" pitchFamily="50" charset="0"/>
              </a:rPr>
              <a:t>Psicológica</a:t>
            </a:r>
            <a:endParaRPr lang="es-SV" sz="1800" b="1" dirty="0">
              <a:latin typeface="Museo Sans 300" panose="02000000000000000000" pitchFamily="50" charset="0"/>
            </a:endParaRPr>
          </a:p>
        </p:txBody>
      </p:sp>
      <p:sp>
        <p:nvSpPr>
          <p:cNvPr id="91" name="54 Rectángulo"/>
          <p:cNvSpPr/>
          <p:nvPr/>
        </p:nvSpPr>
        <p:spPr>
          <a:xfrm>
            <a:off x="1396406" y="4909770"/>
            <a:ext cx="2553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>
                <a:latin typeface="Museo Sans 300" panose="02000000000000000000" pitchFamily="50" charset="0"/>
              </a:rPr>
              <a:t>Emocional</a:t>
            </a:r>
            <a:endParaRPr lang="es-SV" sz="1800" b="1" dirty="0">
              <a:latin typeface="Museo Sans 300" panose="02000000000000000000" pitchFamily="50" charset="0"/>
            </a:endParaRPr>
          </a:p>
        </p:txBody>
      </p:sp>
      <p:sp>
        <p:nvSpPr>
          <p:cNvPr id="92" name="58 Rectángulo"/>
          <p:cNvSpPr/>
          <p:nvPr/>
        </p:nvSpPr>
        <p:spPr>
          <a:xfrm>
            <a:off x="1902862" y="5501168"/>
            <a:ext cx="2049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>
                <a:latin typeface="Museo Sans 300" panose="02000000000000000000" pitchFamily="50" charset="0"/>
              </a:rPr>
              <a:t>Moral</a:t>
            </a:r>
            <a:endParaRPr lang="es-SV" sz="1800" b="1" dirty="0">
              <a:latin typeface="Museo Sans 300" panose="02000000000000000000" pitchFamily="50" charset="0"/>
            </a:endParaRPr>
          </a:p>
        </p:txBody>
      </p:sp>
      <p:sp>
        <p:nvSpPr>
          <p:cNvPr id="93" name="63 Rectángulo"/>
          <p:cNvSpPr/>
          <p:nvPr/>
        </p:nvSpPr>
        <p:spPr>
          <a:xfrm>
            <a:off x="1719306" y="6034845"/>
            <a:ext cx="2243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>
                <a:latin typeface="Museo Sans 300" panose="02000000000000000000" pitchFamily="50" charset="0"/>
              </a:rPr>
              <a:t>Cultural</a:t>
            </a:r>
            <a:endParaRPr lang="es-SV" sz="1800" b="1" dirty="0">
              <a:latin typeface="Museo Sans 300" panose="02000000000000000000" pitchFamily="50" charset="0"/>
            </a:endParaRPr>
          </a:p>
        </p:txBody>
      </p:sp>
      <p:sp>
        <p:nvSpPr>
          <p:cNvPr id="94" name="Rectangle 66"/>
          <p:cNvSpPr/>
          <p:nvPr/>
        </p:nvSpPr>
        <p:spPr>
          <a:xfrm>
            <a:off x="628386" y="1381993"/>
            <a:ext cx="1057882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600" b="1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600" dirty="0">
                <a:latin typeface="Museo Sans 300" panose="02000000000000000000" pitchFamily="50" charset="0"/>
              </a:rPr>
              <a:t>Las niñas, niños y adolescentes tienen derecho a que se respete su integridad personal, la cual comprende la integridad física, psicológica, cultural, moral, emocional y sexual</a:t>
            </a:r>
            <a:r>
              <a:rPr lang="es-SV" sz="1600" dirty="0" smtClean="0">
                <a:latin typeface="Museo Sans 300" panose="02000000000000000000" pitchFamily="50" charset="0"/>
              </a:rPr>
              <a:t>.</a:t>
            </a:r>
            <a:endParaRPr lang="en-GB" sz="1600" b="1" dirty="0">
              <a:latin typeface="Museo Sans 300" panose="02000000000000000000" pitchFamily="50" charset="0"/>
            </a:endParaRPr>
          </a:p>
        </p:txBody>
      </p:sp>
      <p:sp>
        <p:nvSpPr>
          <p:cNvPr id="95" name="8 Rectángulo"/>
          <p:cNvSpPr/>
          <p:nvPr/>
        </p:nvSpPr>
        <p:spPr>
          <a:xfrm>
            <a:off x="647435" y="8167637"/>
            <a:ext cx="108859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>
                <a:latin typeface="Museo Sans 300" panose="02000000000000000000" pitchFamily="50" charset="0"/>
              </a:rPr>
              <a:t>Nota:</a:t>
            </a:r>
            <a:r>
              <a:rPr lang="es-SV" sz="1200" dirty="0">
                <a:latin typeface="Museo Sans 300" panose="02000000000000000000" pitchFamily="50" charset="0"/>
              </a:rPr>
              <a:t> </a:t>
            </a:r>
            <a:r>
              <a:rPr lang="es-SV" sz="1200" dirty="0" smtClean="0">
                <a:latin typeface="Museo Sans 300" panose="02000000000000000000" pitchFamily="50" charset="0"/>
              </a:rPr>
              <a:t>Al desagregar las amenazas o vulneraciones al derecho a la Integridad Personal, encontramos que una niña, niño o adolescente puede verse afectado en dos o más aspectos de su integridad personal; por tanto la cantidad de presuntas amenazas o vulneraciones al derecho a la Integridad Personal es menor al de las afectaciones.</a:t>
            </a:r>
            <a:endParaRPr lang="es-SV" sz="1200" dirty="0">
              <a:latin typeface="Museo Sans 300" panose="02000000000000000000" pitchFamily="50" charset="0"/>
            </a:endParaRPr>
          </a:p>
        </p:txBody>
      </p:sp>
      <p:sp>
        <p:nvSpPr>
          <p:cNvPr id="96" name="Rectangle 46"/>
          <p:cNvSpPr/>
          <p:nvPr/>
        </p:nvSpPr>
        <p:spPr>
          <a:xfrm>
            <a:off x="7889850" y="6583461"/>
            <a:ext cx="3412088" cy="461665"/>
          </a:xfrm>
          <a:prstGeom prst="rect">
            <a:avLst/>
          </a:prstGeom>
          <a:solidFill>
            <a:srgbClr val="3C3C3B"/>
          </a:solidFill>
        </p:spPr>
        <p:txBody>
          <a:bodyPr wrap="square">
            <a:spAutoFit/>
          </a:bodyPr>
          <a:lstStyle/>
          <a:p>
            <a:r>
              <a:rPr lang="ms-MY" b="1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10,979 afectaciones</a:t>
            </a:r>
            <a:endParaRPr lang="ms-MY" b="1" dirty="0">
              <a:solidFill>
                <a:schemeClr val="bg1"/>
              </a:solidFill>
              <a:latin typeface="Museo Sans 300" panose="02000000000000000000" pitchFamily="50" charset="0"/>
            </a:endParaRPr>
          </a:p>
        </p:txBody>
      </p:sp>
      <p:sp>
        <p:nvSpPr>
          <p:cNvPr id="99" name="Rectángulo 98"/>
          <p:cNvSpPr/>
          <p:nvPr/>
        </p:nvSpPr>
        <p:spPr>
          <a:xfrm>
            <a:off x="434274" y="2309160"/>
            <a:ext cx="15640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4000" b="1" dirty="0" smtClean="0">
                <a:latin typeface="Museo Sans 300" panose="02000000000000000000" pitchFamily="50" charset="0"/>
              </a:rPr>
              <a:t>8,338</a:t>
            </a:r>
            <a:endParaRPr lang="es-ES_tradnl" sz="4000" b="1" dirty="0">
              <a:latin typeface="Museo Sans 300" panose="02000000000000000000" pitchFamily="50" charset="0"/>
            </a:endParaRPr>
          </a:p>
        </p:txBody>
      </p:sp>
      <p:sp>
        <p:nvSpPr>
          <p:cNvPr id="100" name="Rectángulo 99"/>
          <p:cNvSpPr/>
          <p:nvPr/>
        </p:nvSpPr>
        <p:spPr>
          <a:xfrm>
            <a:off x="119347" y="2895267"/>
            <a:ext cx="223360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500" b="1" dirty="0" smtClean="0">
                <a:latin typeface="Museo Sans 300" panose="02000000000000000000" pitchFamily="50" charset="0"/>
              </a:rPr>
              <a:t>amenazas o vulneraciones a la integridad personal</a:t>
            </a:r>
            <a:endParaRPr lang="es-SV" sz="1500" b="1" dirty="0">
              <a:latin typeface="Museo Sans 300" panose="02000000000000000000" pitchFamily="50" charset="0"/>
            </a:endParaRPr>
          </a:p>
        </p:txBody>
      </p:sp>
      <p:sp>
        <p:nvSpPr>
          <p:cNvPr id="101" name="Subtitle 4"/>
          <p:cNvSpPr txBox="1">
            <a:spLocks/>
          </p:cNvSpPr>
          <p:nvPr/>
        </p:nvSpPr>
        <p:spPr>
          <a:xfrm rot="16200000">
            <a:off x="325270" y="4375865"/>
            <a:ext cx="3282688" cy="8269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/>
            <a:r>
              <a:rPr lang="es-SV" sz="2500" b="1" dirty="0" smtClean="0">
                <a:solidFill>
                  <a:schemeClr val="bg1">
                    <a:lumMod val="75000"/>
                  </a:schemeClr>
                </a:solidFill>
                <a:latin typeface="Museo Sans 300" panose="02000000000000000000" pitchFamily="50" charset="0"/>
              </a:rPr>
              <a:t>Integridad </a:t>
            </a:r>
          </a:p>
          <a:p>
            <a:pPr marL="342900" lvl="0" indent="-342900" algn="ctr"/>
            <a:r>
              <a:rPr lang="es-SV" sz="2500" b="1" dirty="0" smtClean="0">
                <a:solidFill>
                  <a:schemeClr val="bg1">
                    <a:lumMod val="75000"/>
                  </a:schemeClr>
                </a:solidFill>
                <a:latin typeface="Museo Sans 300" panose="02000000000000000000" pitchFamily="50" charset="0"/>
              </a:rPr>
              <a:t>personal</a:t>
            </a:r>
            <a:endParaRPr lang="es-SV" sz="2500" b="1" dirty="0">
              <a:solidFill>
                <a:schemeClr val="bg1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02" name="Rounded Rectangle 25"/>
          <p:cNvSpPr/>
          <p:nvPr/>
        </p:nvSpPr>
        <p:spPr bwMode="gray">
          <a:xfrm>
            <a:off x="4522288" y="4898725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kern="0" dirty="0" smtClean="0"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9.63</a:t>
            </a: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3" name="Rounded Rectangle 25"/>
          <p:cNvSpPr/>
          <p:nvPr/>
        </p:nvSpPr>
        <p:spPr bwMode="gray">
          <a:xfrm>
            <a:off x="4272170" y="5490123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1.04%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4" name="Rounded Rectangle 25"/>
          <p:cNvSpPr/>
          <p:nvPr/>
        </p:nvSpPr>
        <p:spPr bwMode="gray">
          <a:xfrm>
            <a:off x="4205225" y="6058135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0.05%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5" name="Rounded Rectangle 25"/>
          <p:cNvSpPr/>
          <p:nvPr/>
        </p:nvSpPr>
        <p:spPr bwMode="gray">
          <a:xfrm>
            <a:off x="4040949" y="3793911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24.46%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6" name="Rounded Rectangle 25"/>
          <p:cNvSpPr/>
          <p:nvPr/>
        </p:nvSpPr>
        <p:spPr bwMode="gray">
          <a:xfrm>
            <a:off x="4049065" y="3231793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kern="0" dirty="0" smtClean="0">
                <a:solidFill>
                  <a:schemeClr val="bg1"/>
                </a:solidFill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50.06</a:t>
            </a: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07" name="Conector recto 106"/>
          <p:cNvCxnSpPr/>
          <p:nvPr/>
        </p:nvCxnSpPr>
        <p:spPr>
          <a:xfrm>
            <a:off x="7927950" y="6502896"/>
            <a:ext cx="1092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0" name="Imagen 10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3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1160852" y="7389644"/>
            <a:ext cx="1011337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b="1" dirty="0">
                <a:latin typeface="Museo Sans 300" panose="02000000000000000000" pitchFamily="50" charset="0"/>
              </a:rPr>
              <a:t>Medidas cautelares</a:t>
            </a:r>
            <a:r>
              <a:rPr lang="es-SV" sz="1600" dirty="0">
                <a:latin typeface="Museo Sans 300" panose="02000000000000000000" pitchFamily="50" charset="0"/>
              </a:rPr>
              <a:t>: medidas de protección dictadas en cualquier etapa del procedimiento administrativo antes de la audiencia única, para la adecuada protección de los derechos de niñas, niños y adolescentes. Estas pueden ser: orden de tratamiento medico, orden de matricula escolar, evaluación psicológica entre otras.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cap="small" dirty="0" smtClean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Museo Sans 300" panose="02000000000000000000" pitchFamily="50" charset="0"/>
              <a:cs typeface="Arial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270755" y="824621"/>
            <a:ext cx="10785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Museo Sans 300" panose="02000000000000000000" pitchFamily="50" charset="0"/>
              </a:rPr>
              <a:t>Gráfica 6</a:t>
            </a:r>
            <a:endParaRPr lang="es-SV" sz="1600" b="1" dirty="0">
              <a:latin typeface="Museo Sans 300" panose="02000000000000000000" pitchFamily="50" charset="0"/>
            </a:endParaRPr>
          </a:p>
        </p:txBody>
      </p:sp>
      <p:graphicFrame>
        <p:nvGraphicFramePr>
          <p:cNvPr id="35" name="34 Gráfico"/>
          <p:cNvGraphicFramePr/>
          <p:nvPr>
            <p:extLst>
              <p:ext uri="{D42A27DB-BD31-4B8C-83A1-F6EECF244321}">
                <p14:modId xmlns:p14="http://schemas.microsoft.com/office/powerpoint/2010/main" val="575278958"/>
              </p:ext>
            </p:extLst>
          </p:nvPr>
        </p:nvGraphicFramePr>
        <p:xfrm>
          <a:off x="621215" y="1830933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ángulo 1"/>
          <p:cNvSpPr/>
          <p:nvPr/>
        </p:nvSpPr>
        <p:spPr>
          <a:xfrm>
            <a:off x="21928" y="6758103"/>
            <a:ext cx="6877602" cy="430887"/>
          </a:xfrm>
          <a:prstGeom prst="rect">
            <a:avLst/>
          </a:prstGeom>
          <a:solidFill>
            <a:srgbClr val="3C3C3B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    Total 11,401</a:t>
            </a:r>
            <a:r>
              <a:rPr lang="es-SV" sz="2200" dirty="0">
                <a:solidFill>
                  <a:schemeClr val="bg1"/>
                </a:solidFill>
                <a:latin typeface="Museo Sans 300" panose="02000000000000000000" pitchFamily="50" charset="0"/>
              </a:rPr>
              <a:t> de medidas </a:t>
            </a:r>
            <a:r>
              <a:rPr lang="es-SV" sz="2200" dirty="0" smtClean="0">
                <a:solidFill>
                  <a:schemeClr val="bg1"/>
                </a:solidFill>
                <a:latin typeface="Museo Sans 300" panose="02000000000000000000" pitchFamily="50" charset="0"/>
              </a:rPr>
              <a:t>cautelares</a:t>
            </a:r>
            <a:endParaRPr lang="es-SV" sz="2200" dirty="0">
              <a:solidFill>
                <a:schemeClr val="bg1"/>
              </a:solidFill>
              <a:latin typeface="Museo Sans 300" panose="02000000000000000000" pitchFamily="50" charset="0"/>
            </a:endParaRPr>
          </a:p>
        </p:txBody>
      </p:sp>
      <p:grpSp>
        <p:nvGrpSpPr>
          <p:cNvPr id="28" name="Grupo 15"/>
          <p:cNvGrpSpPr/>
          <p:nvPr/>
        </p:nvGrpSpPr>
        <p:grpSpPr>
          <a:xfrm>
            <a:off x="128549" y="-44525"/>
            <a:ext cx="1358182" cy="857643"/>
            <a:chOff x="121672" y="-37396"/>
            <a:chExt cx="1358182" cy="857642"/>
          </a:xfrm>
        </p:grpSpPr>
        <p:sp>
          <p:nvSpPr>
            <p:cNvPr id="29" name="Round Same Side Corner Rectangle 40"/>
            <p:cNvSpPr/>
            <p:nvPr/>
          </p:nvSpPr>
          <p:spPr>
            <a:xfrm rot="10800000" flipH="1">
              <a:off x="123508" y="-1367"/>
              <a:ext cx="1356345" cy="81224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242C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31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Museo Sans 300" panose="02000000000000000000" pitchFamily="50" charset="0"/>
                </a:rPr>
                <a:t>ENE-DIC</a:t>
              </a:r>
              <a:endParaRPr lang="es-SV" sz="1900" b="1" dirty="0">
                <a:solidFill>
                  <a:schemeClr val="bg1"/>
                </a:solidFill>
                <a:latin typeface="Museo Sans 300" panose="02000000000000000000" pitchFamily="50" charset="0"/>
              </a:endParaRPr>
            </a:p>
          </p:txBody>
        </p:sp>
      </p:grpSp>
      <p:sp>
        <p:nvSpPr>
          <p:cNvPr id="32" name="矩形 39"/>
          <p:cNvSpPr/>
          <p:nvPr/>
        </p:nvSpPr>
        <p:spPr>
          <a:xfrm rot="16200000">
            <a:off x="10769632" y="7606605"/>
            <a:ext cx="2454010" cy="323139"/>
          </a:xfrm>
          <a:prstGeom prst="rect">
            <a:avLst/>
          </a:prstGeom>
          <a:solidFill>
            <a:srgbClr val="242C58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Museo Sans 300" panose="02000000000000000000" pitchFamily="50" charset="0"/>
              </a:rPr>
              <a:t>Juntas de Protección</a:t>
            </a:r>
            <a:endParaRPr lang="zh-CN" altLang="zh-CN" sz="1500" b="1" dirty="0">
              <a:solidFill>
                <a:schemeClr val="bg1"/>
              </a:solidFill>
              <a:latin typeface="Museo Sans 300" panose="02000000000000000000" pitchFamily="50" charset="0"/>
              <a:ea typeface="Hiragino Sans GB W3" panose="020B0300000000000000" pitchFamily="34" charset="-122"/>
            </a:endParaRPr>
          </a:p>
        </p:txBody>
      </p:sp>
      <p:sp>
        <p:nvSpPr>
          <p:cNvPr id="3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743039"/>
            <a:ext cx="12179300" cy="418241"/>
          </a:xfrm>
        </p:spPr>
        <p:txBody>
          <a:bodyPr/>
          <a:lstStyle/>
          <a:p>
            <a:r>
              <a:rPr lang="es-SV" sz="1500" dirty="0" smtClean="0">
                <a:latin typeface="Museo Sans 300" panose="02000000000000000000" pitchFamily="50" charset="0"/>
              </a:rPr>
              <a:t>Fuente: Sistema de Información de Denuncias - SID 2021, Departamento de Informática</a:t>
            </a:r>
            <a:endParaRPr lang="es-SV" sz="1500" dirty="0">
              <a:latin typeface="Museo Sans 300" panose="02000000000000000000" pitchFamily="50" charset="0"/>
            </a:endParaRPr>
          </a:p>
        </p:txBody>
      </p:sp>
      <p:grpSp>
        <p:nvGrpSpPr>
          <p:cNvPr id="18" name="Grupo 158"/>
          <p:cNvGrpSpPr/>
          <p:nvPr/>
        </p:nvGrpSpPr>
        <p:grpSpPr>
          <a:xfrm>
            <a:off x="3323138" y="124582"/>
            <a:ext cx="5862856" cy="963379"/>
            <a:chOff x="-72569" y="260172"/>
            <a:chExt cx="5862855" cy="963379"/>
          </a:xfrm>
        </p:grpSpPr>
        <p:sp>
          <p:nvSpPr>
            <p:cNvPr id="19" name="Subtitle 4"/>
            <p:cNvSpPr txBox="1">
              <a:spLocks/>
            </p:cNvSpPr>
            <p:nvPr/>
          </p:nvSpPr>
          <p:spPr>
            <a:xfrm>
              <a:off x="534916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Museo Sans 300" panose="02000000000000000000" pitchFamily="50" charset="0"/>
                </a:rPr>
                <a:t>Medidas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1" name="Subtitle 4"/>
            <p:cNvSpPr txBox="1">
              <a:spLocks/>
            </p:cNvSpPr>
            <p:nvPr/>
          </p:nvSpPr>
          <p:spPr>
            <a:xfrm>
              <a:off x="2950052" y="420447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useo Sans 300" panose="02000000000000000000" pitchFamily="50" charset="0"/>
                </a:rPr>
                <a:t>cautelares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endParaRPr>
            </a:p>
          </p:txBody>
        </p:sp>
        <p:sp>
          <p:nvSpPr>
            <p:cNvPr id="26" name="Round Same Side Corner Rectangle 42"/>
            <p:cNvSpPr/>
            <p:nvPr/>
          </p:nvSpPr>
          <p:spPr>
            <a:xfrm rot="5400000" flipH="1">
              <a:off x="731085" y="127192"/>
              <a:ext cx="90343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pic>
        <p:nvPicPr>
          <p:cNvPr id="36" name="Imagen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050" y="84752"/>
            <a:ext cx="2385467" cy="109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52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3e12654892ab527ac8e975af51999699e8d51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22921</TotalTime>
  <Words>1641</Words>
  <Application>Microsoft Office PowerPoint</Application>
  <PresentationFormat>Doble carta (432 x 279 mm)</PresentationFormat>
  <Paragraphs>305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8" baseType="lpstr">
      <vt:lpstr>ＭＳ Ｐゴシック</vt:lpstr>
      <vt:lpstr>Arial</vt:lpstr>
      <vt:lpstr>Calibri</vt:lpstr>
      <vt:lpstr>Calibri Light</vt:lpstr>
      <vt:lpstr>Gill Sans</vt:lpstr>
      <vt:lpstr>Hiragino Sans GB W3</vt:lpstr>
      <vt:lpstr>Museo Sans 300</vt:lpstr>
      <vt:lpstr>Roboto</vt:lpstr>
      <vt:lpstr>Source Sans Pro</vt:lpstr>
      <vt:lpstr>Source Sans Pro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Morales</dc:creator>
  <cp:lastModifiedBy>Laura Lisett Centeno Zavaleta</cp:lastModifiedBy>
  <cp:revision>1136</cp:revision>
  <cp:lastPrinted>2021-02-04T19:39:30Z</cp:lastPrinted>
  <dcterms:created xsi:type="dcterms:W3CDTF">2015-07-24T17:11:36Z</dcterms:created>
  <dcterms:modified xsi:type="dcterms:W3CDTF">2021-03-25T21:33:45Z</dcterms:modified>
</cp:coreProperties>
</file>