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8"/>
  </p:handoutMasterIdLst>
  <p:sldIdLst>
    <p:sldId id="256" r:id="rId2"/>
    <p:sldId id="266" r:id="rId3"/>
    <p:sldId id="302" r:id="rId4"/>
    <p:sldId id="303" r:id="rId5"/>
    <p:sldId id="304" r:id="rId6"/>
    <p:sldId id="270" r:id="rId7"/>
    <p:sldId id="272" r:id="rId8"/>
    <p:sldId id="273" r:id="rId9"/>
    <p:sldId id="271" r:id="rId10"/>
    <p:sldId id="274" r:id="rId11"/>
    <p:sldId id="275" r:id="rId12"/>
    <p:sldId id="276" r:id="rId13"/>
    <p:sldId id="279" r:id="rId14"/>
    <p:sldId id="278" r:id="rId15"/>
    <p:sldId id="280" r:id="rId16"/>
    <p:sldId id="281" r:id="rId17"/>
    <p:sldId id="282" r:id="rId18"/>
    <p:sldId id="285" r:id="rId19"/>
    <p:sldId id="284" r:id="rId20"/>
    <p:sldId id="283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A33"/>
    <a:srgbClr val="FF7A5B"/>
    <a:srgbClr val="D581FF"/>
    <a:srgbClr val="FFB84F"/>
    <a:srgbClr val="CC66FF"/>
    <a:srgbClr val="FF66FF"/>
    <a:srgbClr val="CC99FF"/>
    <a:srgbClr val="FF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6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12B14-1A5C-4467-8805-A348E15825BE}" type="datetimeFigureOut">
              <a:rPr lang="es-SV" smtClean="0"/>
              <a:t>21/9/2017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5E484-28EC-4B73-B7D8-EBD3CBA3222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023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21/09/2017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021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21/09/2017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824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21/09/2017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72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21/09/2017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724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21/09/2017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558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21/09/2017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88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21/09/2017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511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21/09/2017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910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21/09/2017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23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21/09/2017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82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21/09/2017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99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4209E-D762-4D98-9563-7503B12D2264}" type="datetimeFigureOut">
              <a:rPr lang="es-ES" smtClean="0"/>
              <a:t>21/09/2017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121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hyperlink" Target="organgrama%202017.pptx#-1,17,Presentaci&#243;n de PowerPoint" TargetMode="External"/><Relationship Id="rId18" Type="http://schemas.openxmlformats.org/officeDocument/2006/relationships/hyperlink" Target="organgrama%202017.pptx#-1,21,Presentaci&#243;n de PowerPoint" TargetMode="External"/><Relationship Id="rId26" Type="http://schemas.openxmlformats.org/officeDocument/2006/relationships/hyperlink" Target="organgrama%202017.pptx#-1,33,Presentaci&#243;n de PowerPoint" TargetMode="External"/><Relationship Id="rId21" Type="http://schemas.openxmlformats.org/officeDocument/2006/relationships/hyperlink" Target="organgrama%202017.pptx#-1,13,Presentaci&#243;n de PowerPoint" TargetMode="External"/><Relationship Id="rId34" Type="http://schemas.openxmlformats.org/officeDocument/2006/relationships/hyperlink" Target="organgrama%202017.pptx#-1,35,Presentaci&#243;n de PowerPoint" TargetMode="External"/><Relationship Id="rId7" Type="http://schemas.openxmlformats.org/officeDocument/2006/relationships/hyperlink" Target="organgrama%202017.pptx#-1,8,Presentaci&#243;n de PowerPoint" TargetMode="External"/><Relationship Id="rId12" Type="http://schemas.openxmlformats.org/officeDocument/2006/relationships/hyperlink" Target="organgrama%202017.pptx#-1,11,Presentaci&#243;n de PowerPoint" TargetMode="External"/><Relationship Id="rId17" Type="http://schemas.openxmlformats.org/officeDocument/2006/relationships/hyperlink" Target="organgrama%202017.pptx#-1,28,Presentaci&#243;n de PowerPoint" TargetMode="External"/><Relationship Id="rId25" Type="http://schemas.openxmlformats.org/officeDocument/2006/relationships/hyperlink" Target="organgrama%202017.pptx#-1,32,Presentaci&#243;n de PowerPoint" TargetMode="External"/><Relationship Id="rId33" Type="http://schemas.openxmlformats.org/officeDocument/2006/relationships/image" Target="../media/image4.emf"/><Relationship Id="rId2" Type="http://schemas.openxmlformats.org/officeDocument/2006/relationships/hyperlink" Target="organgrama%202017.pptx#-1,3,Presentaci&#243;n de PowerPoint" TargetMode="External"/><Relationship Id="rId16" Type="http://schemas.openxmlformats.org/officeDocument/2006/relationships/hyperlink" Target="organgrama%202017.pptx#-1,24,Presentaci&#243;n de PowerPoint" TargetMode="External"/><Relationship Id="rId20" Type="http://schemas.openxmlformats.org/officeDocument/2006/relationships/hyperlink" Target="organgrama%202017.pptx#-1,18,Presentaci&#243;n de PowerPoint" TargetMode="External"/><Relationship Id="rId29" Type="http://schemas.openxmlformats.org/officeDocument/2006/relationships/hyperlink" Target="organgrama%202017.pptx#-1,27,Presentaci&#243;n de PowerPoi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organgrama%202017.pptx#-1,6,Presentaci&#243;n de PowerPoint" TargetMode="External"/><Relationship Id="rId11" Type="http://schemas.openxmlformats.org/officeDocument/2006/relationships/hyperlink" Target="organgrama%202017.pptx#-1,14,Presentaci&#243;n de PowerPoint" TargetMode="External"/><Relationship Id="rId24" Type="http://schemas.openxmlformats.org/officeDocument/2006/relationships/hyperlink" Target="organgrama%202017.pptx#-1,36,Presentaci&#243;n de PowerPoint" TargetMode="External"/><Relationship Id="rId32" Type="http://schemas.openxmlformats.org/officeDocument/2006/relationships/hyperlink" Target="organgrama%202017.pptx#-1,12,Presentaci&#243;n de PowerPoint" TargetMode="External"/><Relationship Id="rId37" Type="http://schemas.openxmlformats.org/officeDocument/2006/relationships/hyperlink" Target="organgrama%202017.pptx#-1,20,Presentaci&#243;n de PowerPoint" TargetMode="External"/><Relationship Id="rId5" Type="http://schemas.openxmlformats.org/officeDocument/2006/relationships/hyperlink" Target="organigrama" TargetMode="External"/><Relationship Id="rId15" Type="http://schemas.openxmlformats.org/officeDocument/2006/relationships/hyperlink" Target="organgrama%202017.pptx#-1,26,Presentaci&#243;n de PowerPoint" TargetMode="External"/><Relationship Id="rId23" Type="http://schemas.openxmlformats.org/officeDocument/2006/relationships/hyperlink" Target="organgrama%202017.pptx#-1,31,Presentaci&#243;n de PowerPoint" TargetMode="External"/><Relationship Id="rId28" Type="http://schemas.openxmlformats.org/officeDocument/2006/relationships/hyperlink" Target="organgrama%202017.pptx#-1,25,Presentaci&#243;n de PowerPoint" TargetMode="External"/><Relationship Id="rId36" Type="http://schemas.openxmlformats.org/officeDocument/2006/relationships/hyperlink" Target="organgrama%202017.pptx#-1,19,Presentaci&#243;n de PowerPoint" TargetMode="External"/><Relationship Id="rId10" Type="http://schemas.openxmlformats.org/officeDocument/2006/relationships/hyperlink" Target="organgrama%202017.pptx#-1,7,Presentaci&#243;n de PowerPoint" TargetMode="External"/><Relationship Id="rId19" Type="http://schemas.openxmlformats.org/officeDocument/2006/relationships/hyperlink" Target="organgrama%202017.pptx#-1,29,Presentaci&#243;n de PowerPoint" TargetMode="External"/><Relationship Id="rId31" Type="http://schemas.openxmlformats.org/officeDocument/2006/relationships/hyperlink" Target="organgrama%202017.pptx#-1,15,Presentaci&#243;n de PowerPoint" TargetMode="External"/><Relationship Id="rId4" Type="http://schemas.openxmlformats.org/officeDocument/2006/relationships/hyperlink" Target="organgrama%202017.pptx#-1,4,Presentaci&#243;n de PowerPoint" TargetMode="External"/><Relationship Id="rId9" Type="http://schemas.openxmlformats.org/officeDocument/2006/relationships/hyperlink" Target="organgrama%202017.pptx#-1,9,Presentaci&#243;n de PowerPoint" TargetMode="External"/><Relationship Id="rId14" Type="http://schemas.openxmlformats.org/officeDocument/2006/relationships/hyperlink" Target="organgrama%202017.pptx#-1,16,Presentaci&#243;n de PowerPoint" TargetMode="External"/><Relationship Id="rId22" Type="http://schemas.openxmlformats.org/officeDocument/2006/relationships/hyperlink" Target="organgrama%202017.pptx#-1,30,Presentaci&#243;n de PowerPoint" TargetMode="External"/><Relationship Id="rId27" Type="http://schemas.openxmlformats.org/officeDocument/2006/relationships/hyperlink" Target="organgrama%202017.pptx#-1,22,Presentaci&#243;n de PowerPoint" TargetMode="External"/><Relationship Id="rId30" Type="http://schemas.openxmlformats.org/officeDocument/2006/relationships/hyperlink" Target="organgrama%202017.pptx#-1,34,Presentaci&#243;n de PowerPoint" TargetMode="External"/><Relationship Id="rId35" Type="http://schemas.openxmlformats.org/officeDocument/2006/relationships/hyperlink" Target="organgrama%202017.pptx#-1,23,Presentaci&#243;n de PowerPoint" TargetMode="External"/><Relationship Id="rId8" Type="http://schemas.openxmlformats.org/officeDocument/2006/relationships/hyperlink" Target="organgrama%202017.pptx#-1,10,Presentaci&#243;n de PowerPoint" TargetMode="External"/><Relationship Id="rId3" Type="http://schemas.openxmlformats.org/officeDocument/2006/relationships/hyperlink" Target="organgrama%202017.pptx#-1,5,Presentaci&#243;n de PowerPoin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3757328"/>
            <a:ext cx="9144000" cy="961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chemeClr val="tx1"/>
                </a:solidFill>
              </a:rPr>
              <a:t>ORGANIGRAMA 2017</a:t>
            </a:r>
            <a:endParaRPr lang="es-SV" sz="4400" dirty="0">
              <a:solidFill>
                <a:schemeClr val="tx1"/>
              </a:solidFill>
            </a:endParaRPr>
          </a:p>
        </p:txBody>
      </p:sp>
      <p:pic>
        <p:nvPicPr>
          <p:cNvPr id="3" name="Imagen 2" descr="Captura de pantalla 2017-06-19 a las 10.06.2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17" y="4980706"/>
            <a:ext cx="2499993" cy="11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86659" y="2304401"/>
            <a:ext cx="76110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Ejecutar las resoluciones de la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Asamblea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Gobernadores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del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Consejo Directivo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 como la supervisión general y la coordinación de las actividades de la Corporación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3388659" y="1219018"/>
            <a:ext cx="24339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 smtClean="0"/>
              <a:t>PRESIDENCIA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295363" y="40698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71575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</a:p>
          <a:p>
            <a:pPr marL="1171575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4230" y="2349864"/>
            <a:ext cx="76782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Asesorar a la  Presidencia, en temas </a:t>
            </a:r>
            <a:r>
              <a:rPr lang="es-SV" sz="2000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estratégicos, </a:t>
            </a:r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técnicos</a:t>
            </a:r>
            <a:r>
              <a:rPr lang="es-SV" sz="2000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jurídicos y legales </a:t>
            </a:r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la finalidad de cumplir con los objetivos estratégicos y metas propuestas por la Corporación.</a:t>
            </a:r>
            <a:endParaRPr lang="es-SV" sz="20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810476"/>
              </p:ext>
            </p:extLst>
          </p:nvPr>
        </p:nvGraphicFramePr>
        <p:xfrm>
          <a:off x="3630154" y="1134105"/>
          <a:ext cx="1534067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4067"/>
              </a:tblGrid>
              <a:tr h="436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ASESORIA</a:t>
                      </a:r>
                      <a:endParaRPr lang="es-SV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-174812" y="441357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2</a:t>
            </a:r>
          </a:p>
        </p:txBody>
      </p:sp>
    </p:spTree>
    <p:extLst>
      <p:ext uri="{BB962C8B-B14F-4D97-AF65-F5344CB8AC3E}">
        <p14:creationId xmlns:p14="http://schemas.microsoft.com/office/powerpoint/2010/main" val="8963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745725"/>
              </p:ext>
            </p:extLst>
          </p:nvPr>
        </p:nvGraphicFramePr>
        <p:xfrm>
          <a:off x="1075766" y="2508299"/>
          <a:ext cx="7221070" cy="947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1070"/>
              </a:tblGrid>
              <a:tr h="947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2000" b="0" dirty="0">
                          <a:solidFill>
                            <a:schemeClr val="tx1"/>
                          </a:solidFill>
                          <a:effectLst/>
                        </a:rPr>
                        <a:t>Planificar, dirigir y supervisar el proceso de control enfocado a la prevención del lavado de dinero y activos, así como del fraude interno y externo.</a:t>
                      </a:r>
                      <a:endParaRPr lang="es-SV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455850"/>
              </p:ext>
            </p:extLst>
          </p:nvPr>
        </p:nvGraphicFramePr>
        <p:xfrm>
          <a:off x="2021306" y="1221787"/>
          <a:ext cx="4056766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676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OFICIALIA DE CUMPLIMIENTO</a:t>
                      </a:r>
                      <a:endParaRPr lang="es-SV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42394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</a:p>
          <a:p>
            <a:pPr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722759"/>
              </p:ext>
            </p:extLst>
          </p:nvPr>
        </p:nvGraphicFramePr>
        <p:xfrm>
          <a:off x="1102660" y="2201139"/>
          <a:ext cx="7221070" cy="173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1070"/>
              </a:tblGrid>
              <a:tr h="947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Administrar los recursos tecnológicos de la Corporación, controlar los entornos de trabajo en los equipos, servidores y revisar políticas de seguridad y planes de trabajo, a fin de  garantizar la disponibilidad, confiabilidad, seguridad y la privacidad de la información que se procesa en las diferentes áreas. Proponer y proveer soluciones o herramientas informáticas que faciliten la consecución de los objetivos institucionales.</a:t>
                      </a:r>
                      <a:endParaRPr lang="es-SV" sz="1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582768"/>
              </p:ext>
            </p:extLst>
          </p:nvPr>
        </p:nvGraphicFramePr>
        <p:xfrm>
          <a:off x="1608930" y="981065"/>
          <a:ext cx="584947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947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TECNOLOGÍA DE LA INFORMACIÓN 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41195" y="430104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07033" y="2413338"/>
            <a:ext cx="76648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Propiciar y coordinar el funcionamiento eficaz de todas las dependencias de la Corporación,  velando por los cumplimientos de las políticas y directrices emitidas por el Consejo Directivo y la Presidencia, así como verificar el cumplimiento del  Plan Quinquenal y Plan Anual Operativo de la Institución.</a:t>
            </a:r>
            <a:endParaRPr lang="es-SV" sz="2000" dirty="0"/>
          </a:p>
        </p:txBody>
      </p:sp>
      <p:sp>
        <p:nvSpPr>
          <p:cNvPr id="4" name="Rectángulo 3"/>
          <p:cNvSpPr/>
          <p:nvPr/>
        </p:nvSpPr>
        <p:spPr>
          <a:xfrm>
            <a:off x="3230240" y="1281536"/>
            <a:ext cx="274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GENERAL</a:t>
            </a:r>
            <a:endParaRPr lang="es-SV" sz="2400" dirty="0"/>
          </a:p>
        </p:txBody>
      </p:sp>
      <p:sp>
        <p:nvSpPr>
          <p:cNvPr id="5" name="Rectángulo 4"/>
          <p:cNvSpPr/>
          <p:nvPr/>
        </p:nvSpPr>
        <p:spPr>
          <a:xfrm>
            <a:off x="-80683" y="46421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71201" y="2605842"/>
            <a:ext cx="76648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Planificar, coordinar y ejecutar las actividades relacionadas a la gestión de procesos de adquisiciones y contrataciones de bienes, obras y servicios, en concordancia con la Ley de Adquisiciones y Contrataciones de la Administración Pública - LACAP y otra normativa legal vigente, requeridos para el normal desarrollo de las operaciones de CORSAIN.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277470" y="1442428"/>
            <a:ext cx="6938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/>
              <a:t>UNIDAD DE ADQUISICIONES Y CONTRATACIONES INSTITUCIONAL</a:t>
            </a:r>
            <a:endParaRPr lang="es-SV" sz="2200" dirty="0"/>
          </a:p>
        </p:txBody>
      </p:sp>
      <p:sp>
        <p:nvSpPr>
          <p:cNvPr id="2" name="Rectángulo 1"/>
          <p:cNvSpPr/>
          <p:nvPr/>
        </p:nvSpPr>
        <p:spPr>
          <a:xfrm>
            <a:off x="-226241" y="4477143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2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4</a:t>
            </a:r>
          </a:p>
        </p:txBody>
      </p:sp>
    </p:spTree>
    <p:extLst>
      <p:ext uri="{BB962C8B-B14F-4D97-AF65-F5344CB8AC3E}">
        <p14:creationId xmlns:p14="http://schemas.microsoft.com/office/powerpoint/2010/main" val="34153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0613" y="2136339"/>
            <a:ext cx="7557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Planificar y coordinar  la  comunicación interna y externa de la Corporación, con la finalidad de  mantener informados a la  Corporación y al público en general sobre acciones estratégicas y el quehacer institucional, incluyendo la gestión de la comunicación corporativa, las relaciones con los medios, la imagen y las relaciones internas, en aras de promover la transparencia de la gestión.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522448" y="932385"/>
            <a:ext cx="38760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COMUNICACIONES 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11522" y="4618819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5800" y="2690336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Servir de enlace entre la Corporación y la ciudadanía a fin de dar a conocer de manera transparente el quehacer de la Institución, cumpliendo los contenidos especificados en la Ley de Acceso a la Información Pública.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271806" y="1074151"/>
            <a:ext cx="58763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ACCESO DE LA INFORMACIÓN PÚBLICA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47919" y="44270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8906" y="2136339"/>
            <a:ext cx="7875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Impulsar  acciones encaminadas a la institucionalización del enfoque de igualdad de género en la Corporación  incorporando la transversalización de género en el quehacer Institucional, así como dar seguimiento  al cumplimiento de la normativa legal aplicable 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60020" y="926723"/>
            <a:ext cx="2872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GÉNERO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25915" y="4207729"/>
            <a:ext cx="5058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 ad-honorem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9247" y="2136339"/>
            <a:ext cx="78030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Contribuir a la Gestión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Ambiental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dentro de la Corporación, promoviendo y divulgando valores a fin de concientizar al personal para que en el desarrollo de sus funciones cuide del medio ambiente y los recursos naturales; sobre las normas ambientales aplicables y la importancia de cumplirlas. Y ser el vínculo entre la Corporación y el Ministerio de Medio Ambiente y Recursos Naturales.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726885" y="863243"/>
            <a:ext cx="5298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AMBIENTAL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04801" y="4478124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Hombres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 Ad-Honorem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/>
        </p:nvSpPr>
        <p:spPr bwMode="auto">
          <a:xfrm>
            <a:off x="3807784" y="6494662"/>
            <a:ext cx="1528432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8FCB4E5-9C09-476D-909F-DABCB8A427BC}" type="slidenum">
              <a:rPr lang="es-ES" smtClean="0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r>
              <a:rPr lang="es-ES" dirty="0" smtClean="0">
                <a:solidFill>
                  <a:schemeClr val="tx1"/>
                </a:solidFill>
              </a:rPr>
              <a:t> de 15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919155" y="204986"/>
            <a:ext cx="7305689" cy="6472238"/>
            <a:chOff x="780" y="364"/>
            <a:chExt cx="4602" cy="407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807" y="364"/>
              <a:ext cx="4575" cy="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780" y="428"/>
              <a:ext cx="4578" cy="4013"/>
              <a:chOff x="780" y="428"/>
              <a:chExt cx="4578" cy="4013"/>
            </a:xfrm>
          </p:grpSpPr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2756" y="1053"/>
                <a:ext cx="465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21" name="Rectangle 6"/>
              <p:cNvSpPr>
                <a:spLocks noChangeArrowheads="1"/>
              </p:cNvSpPr>
              <p:nvPr/>
            </p:nvSpPr>
            <p:spPr bwMode="auto">
              <a:xfrm>
                <a:off x="2756" y="1053"/>
                <a:ext cx="465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22" name="Rectangle 7"/>
              <p:cNvSpPr>
                <a:spLocks noChangeArrowheads="1"/>
              </p:cNvSpPr>
              <p:nvPr/>
            </p:nvSpPr>
            <p:spPr bwMode="auto">
              <a:xfrm>
                <a:off x="2856" y="1059"/>
                <a:ext cx="24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2810" y="1069"/>
                <a:ext cx="32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hlinkClick r:id="rId2" action="ppaction://hlinkpres?slideindex=3&amp;slidetitle=Presentación de PowerPoint"/>
                  </a:rPr>
                  <a:t>Asamblea</a:t>
                </a:r>
                <a:r>
                  <a:rPr kumimoji="0" lang="es-SV" altLang="es-SV" sz="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hlinkClick r:id="rId2" action="ppaction://hlinkpres?slideindex=3&amp;slidetitle=Presentación de PowerPoint"/>
                  </a:rPr>
                  <a:t> de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hlinkClick r:id="rId2" action="ppaction://hlinkpres?slideindex=3&amp;slidetitle=Presentación de PowerPoint"/>
                  </a:rPr>
                  <a:t> Gobernadores</a:t>
                </a:r>
                <a:endParaRPr kumimoji="0" lang="es-SV" altLang="es-SV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3130" y="1119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" name="Rectangle 10"/>
              <p:cNvSpPr>
                <a:spLocks noChangeArrowheads="1"/>
              </p:cNvSpPr>
              <p:nvPr/>
            </p:nvSpPr>
            <p:spPr bwMode="auto">
              <a:xfrm>
                <a:off x="2769" y="1368"/>
                <a:ext cx="442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26" name="Rectangle 11"/>
              <p:cNvSpPr>
                <a:spLocks noChangeArrowheads="1"/>
              </p:cNvSpPr>
              <p:nvPr/>
            </p:nvSpPr>
            <p:spPr bwMode="auto">
              <a:xfrm>
                <a:off x="2769" y="1368"/>
                <a:ext cx="442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27" name="Rectangle 12"/>
              <p:cNvSpPr>
                <a:spLocks noChangeArrowheads="1"/>
              </p:cNvSpPr>
              <p:nvPr/>
            </p:nvSpPr>
            <p:spPr bwMode="auto">
              <a:xfrm>
                <a:off x="2803" y="1382"/>
                <a:ext cx="35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" action="ppaction://hlinkpres?slideindex=5&amp;slidetitle=Presentación de PowerPoint"/>
                  </a:rPr>
                  <a:t>Consejo Directivo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3166" y="1382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Line 14"/>
              <p:cNvSpPr>
                <a:spLocks noChangeShapeType="1"/>
              </p:cNvSpPr>
              <p:nvPr/>
            </p:nvSpPr>
            <p:spPr bwMode="auto">
              <a:xfrm flipH="1" flipV="1">
                <a:off x="2989" y="1186"/>
                <a:ext cx="1" cy="182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/>
            </p:nvSpPr>
            <p:spPr bwMode="auto">
              <a:xfrm>
                <a:off x="2245" y="1205"/>
                <a:ext cx="375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31" name="Freeform 16"/>
              <p:cNvSpPr>
                <a:spLocks noEditPoints="1"/>
              </p:cNvSpPr>
              <p:nvPr/>
            </p:nvSpPr>
            <p:spPr bwMode="auto">
              <a:xfrm>
                <a:off x="2255" y="1203"/>
                <a:ext cx="377" cy="135"/>
              </a:xfrm>
              <a:custGeom>
                <a:avLst/>
                <a:gdLst>
                  <a:gd name="T0" fmla="*/ 0 w 2583"/>
                  <a:gd name="T1" fmla="*/ 24 h 923"/>
                  <a:gd name="T2" fmla="*/ 8 w 2583"/>
                  <a:gd name="T3" fmla="*/ 336 h 923"/>
                  <a:gd name="T4" fmla="*/ 16 w 2583"/>
                  <a:gd name="T5" fmla="*/ 408 h 923"/>
                  <a:gd name="T6" fmla="*/ 8 w 2583"/>
                  <a:gd name="T7" fmla="*/ 400 h 923"/>
                  <a:gd name="T8" fmla="*/ 0 w 2583"/>
                  <a:gd name="T9" fmla="*/ 712 h 923"/>
                  <a:gd name="T10" fmla="*/ 16 w 2583"/>
                  <a:gd name="T11" fmla="*/ 904 h 923"/>
                  <a:gd name="T12" fmla="*/ 16 w 2583"/>
                  <a:gd name="T13" fmla="*/ 792 h 923"/>
                  <a:gd name="T14" fmla="*/ 78 w 2583"/>
                  <a:gd name="T15" fmla="*/ 923 h 923"/>
                  <a:gd name="T16" fmla="*/ 391 w 2583"/>
                  <a:gd name="T17" fmla="*/ 915 h 923"/>
                  <a:gd name="T18" fmla="*/ 463 w 2583"/>
                  <a:gd name="T19" fmla="*/ 907 h 923"/>
                  <a:gd name="T20" fmla="*/ 455 w 2583"/>
                  <a:gd name="T21" fmla="*/ 915 h 923"/>
                  <a:gd name="T22" fmla="*/ 767 w 2583"/>
                  <a:gd name="T23" fmla="*/ 923 h 923"/>
                  <a:gd name="T24" fmla="*/ 959 w 2583"/>
                  <a:gd name="T25" fmla="*/ 907 h 923"/>
                  <a:gd name="T26" fmla="*/ 847 w 2583"/>
                  <a:gd name="T27" fmla="*/ 907 h 923"/>
                  <a:gd name="T28" fmla="*/ 1039 w 2583"/>
                  <a:gd name="T29" fmla="*/ 923 h 923"/>
                  <a:gd name="T30" fmla="*/ 1352 w 2583"/>
                  <a:gd name="T31" fmla="*/ 915 h 923"/>
                  <a:gd name="T32" fmla="*/ 1424 w 2583"/>
                  <a:gd name="T33" fmla="*/ 907 h 923"/>
                  <a:gd name="T34" fmla="*/ 1416 w 2583"/>
                  <a:gd name="T35" fmla="*/ 915 h 923"/>
                  <a:gd name="T36" fmla="*/ 1728 w 2583"/>
                  <a:gd name="T37" fmla="*/ 923 h 923"/>
                  <a:gd name="T38" fmla="*/ 1920 w 2583"/>
                  <a:gd name="T39" fmla="*/ 907 h 923"/>
                  <a:gd name="T40" fmla="*/ 1808 w 2583"/>
                  <a:gd name="T41" fmla="*/ 907 h 923"/>
                  <a:gd name="T42" fmla="*/ 2000 w 2583"/>
                  <a:gd name="T43" fmla="*/ 923 h 923"/>
                  <a:gd name="T44" fmla="*/ 2312 w 2583"/>
                  <a:gd name="T45" fmla="*/ 915 h 923"/>
                  <a:gd name="T46" fmla="*/ 2385 w 2583"/>
                  <a:gd name="T47" fmla="*/ 907 h 923"/>
                  <a:gd name="T48" fmla="*/ 2377 w 2583"/>
                  <a:gd name="T49" fmla="*/ 915 h 923"/>
                  <a:gd name="T50" fmla="*/ 2583 w 2583"/>
                  <a:gd name="T51" fmla="*/ 800 h 923"/>
                  <a:gd name="T52" fmla="*/ 2567 w 2583"/>
                  <a:gd name="T53" fmla="*/ 608 h 923"/>
                  <a:gd name="T54" fmla="*/ 2567 w 2583"/>
                  <a:gd name="T55" fmla="*/ 720 h 923"/>
                  <a:gd name="T56" fmla="*/ 2583 w 2583"/>
                  <a:gd name="T57" fmla="*/ 528 h 923"/>
                  <a:gd name="T58" fmla="*/ 2575 w 2583"/>
                  <a:gd name="T59" fmla="*/ 216 h 923"/>
                  <a:gd name="T60" fmla="*/ 2567 w 2583"/>
                  <a:gd name="T61" fmla="*/ 144 h 923"/>
                  <a:gd name="T62" fmla="*/ 2575 w 2583"/>
                  <a:gd name="T63" fmla="*/ 152 h 923"/>
                  <a:gd name="T64" fmla="*/ 2407 w 2583"/>
                  <a:gd name="T65" fmla="*/ 0 h 923"/>
                  <a:gd name="T66" fmla="*/ 2214 w 2583"/>
                  <a:gd name="T67" fmla="*/ 16 h 923"/>
                  <a:gd name="T68" fmla="*/ 2327 w 2583"/>
                  <a:gd name="T69" fmla="*/ 16 h 923"/>
                  <a:gd name="T70" fmla="*/ 2134 w 2583"/>
                  <a:gd name="T71" fmla="*/ 0 h 923"/>
                  <a:gd name="T72" fmla="*/ 1822 w 2583"/>
                  <a:gd name="T73" fmla="*/ 8 h 923"/>
                  <a:gd name="T74" fmla="*/ 1750 w 2583"/>
                  <a:gd name="T75" fmla="*/ 16 h 923"/>
                  <a:gd name="T76" fmla="*/ 1758 w 2583"/>
                  <a:gd name="T77" fmla="*/ 8 h 923"/>
                  <a:gd name="T78" fmla="*/ 1446 w 2583"/>
                  <a:gd name="T79" fmla="*/ 0 h 923"/>
                  <a:gd name="T80" fmla="*/ 1253 w 2583"/>
                  <a:gd name="T81" fmla="*/ 16 h 923"/>
                  <a:gd name="T82" fmla="*/ 1366 w 2583"/>
                  <a:gd name="T83" fmla="*/ 16 h 923"/>
                  <a:gd name="T84" fmla="*/ 1173 w 2583"/>
                  <a:gd name="T85" fmla="*/ 0 h 923"/>
                  <a:gd name="T86" fmla="*/ 861 w 2583"/>
                  <a:gd name="T87" fmla="*/ 8 h 923"/>
                  <a:gd name="T88" fmla="*/ 789 w 2583"/>
                  <a:gd name="T89" fmla="*/ 16 h 923"/>
                  <a:gd name="T90" fmla="*/ 797 w 2583"/>
                  <a:gd name="T91" fmla="*/ 8 h 923"/>
                  <a:gd name="T92" fmla="*/ 485 w 2583"/>
                  <a:gd name="T93" fmla="*/ 0 h 923"/>
                  <a:gd name="T94" fmla="*/ 292 w 2583"/>
                  <a:gd name="T95" fmla="*/ 16 h 923"/>
                  <a:gd name="T96" fmla="*/ 405 w 2583"/>
                  <a:gd name="T97" fmla="*/ 16 h 923"/>
                  <a:gd name="T98" fmla="*/ 212 w 2583"/>
                  <a:gd name="T99" fmla="*/ 0 h 923"/>
                  <a:gd name="T100" fmla="*/ 0 w 2583"/>
                  <a:gd name="T101" fmla="*/ 8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83" h="923">
                    <a:moveTo>
                      <a:pt x="16" y="24"/>
                    </a:moveTo>
                    <a:lnTo>
                      <a:pt x="16" y="136"/>
                    </a:lnTo>
                    <a:cubicBezTo>
                      <a:pt x="16" y="140"/>
                      <a:pt x="13" y="144"/>
                      <a:pt x="8" y="144"/>
                    </a:cubicBezTo>
                    <a:cubicBezTo>
                      <a:pt x="4" y="144"/>
                      <a:pt x="0" y="140"/>
                      <a:pt x="0" y="136"/>
                    </a:cubicBezTo>
                    <a:lnTo>
                      <a:pt x="0" y="24"/>
                    </a:lnTo>
                    <a:cubicBezTo>
                      <a:pt x="0" y="19"/>
                      <a:pt x="4" y="16"/>
                      <a:pt x="8" y="16"/>
                    </a:cubicBezTo>
                    <a:cubicBezTo>
                      <a:pt x="13" y="16"/>
                      <a:pt x="16" y="19"/>
                      <a:pt x="16" y="24"/>
                    </a:cubicBezTo>
                    <a:close/>
                    <a:moveTo>
                      <a:pt x="16" y="216"/>
                    </a:moveTo>
                    <a:lnTo>
                      <a:pt x="16" y="328"/>
                    </a:lnTo>
                    <a:cubicBezTo>
                      <a:pt x="16" y="332"/>
                      <a:pt x="13" y="336"/>
                      <a:pt x="8" y="336"/>
                    </a:cubicBezTo>
                    <a:cubicBezTo>
                      <a:pt x="4" y="336"/>
                      <a:pt x="0" y="332"/>
                      <a:pt x="0" y="328"/>
                    </a:cubicBezTo>
                    <a:lnTo>
                      <a:pt x="0" y="216"/>
                    </a:lnTo>
                    <a:cubicBezTo>
                      <a:pt x="0" y="211"/>
                      <a:pt x="4" y="208"/>
                      <a:pt x="8" y="208"/>
                    </a:cubicBezTo>
                    <a:cubicBezTo>
                      <a:pt x="13" y="208"/>
                      <a:pt x="16" y="211"/>
                      <a:pt x="16" y="216"/>
                    </a:cubicBezTo>
                    <a:close/>
                    <a:moveTo>
                      <a:pt x="16" y="408"/>
                    </a:moveTo>
                    <a:lnTo>
                      <a:pt x="16" y="520"/>
                    </a:lnTo>
                    <a:cubicBezTo>
                      <a:pt x="16" y="524"/>
                      <a:pt x="13" y="528"/>
                      <a:pt x="8" y="528"/>
                    </a:cubicBezTo>
                    <a:cubicBezTo>
                      <a:pt x="4" y="528"/>
                      <a:pt x="0" y="524"/>
                      <a:pt x="0" y="520"/>
                    </a:cubicBezTo>
                    <a:lnTo>
                      <a:pt x="0" y="408"/>
                    </a:lnTo>
                    <a:cubicBezTo>
                      <a:pt x="0" y="404"/>
                      <a:pt x="4" y="400"/>
                      <a:pt x="8" y="400"/>
                    </a:cubicBezTo>
                    <a:cubicBezTo>
                      <a:pt x="13" y="400"/>
                      <a:pt x="16" y="404"/>
                      <a:pt x="16" y="408"/>
                    </a:cubicBezTo>
                    <a:close/>
                    <a:moveTo>
                      <a:pt x="16" y="600"/>
                    </a:moveTo>
                    <a:lnTo>
                      <a:pt x="16" y="712"/>
                    </a:lnTo>
                    <a:cubicBezTo>
                      <a:pt x="16" y="717"/>
                      <a:pt x="13" y="720"/>
                      <a:pt x="8" y="720"/>
                    </a:cubicBezTo>
                    <a:cubicBezTo>
                      <a:pt x="4" y="720"/>
                      <a:pt x="0" y="717"/>
                      <a:pt x="0" y="712"/>
                    </a:cubicBezTo>
                    <a:lnTo>
                      <a:pt x="0" y="600"/>
                    </a:lnTo>
                    <a:cubicBezTo>
                      <a:pt x="0" y="596"/>
                      <a:pt x="4" y="592"/>
                      <a:pt x="8" y="592"/>
                    </a:cubicBezTo>
                    <a:cubicBezTo>
                      <a:pt x="13" y="592"/>
                      <a:pt x="16" y="596"/>
                      <a:pt x="16" y="600"/>
                    </a:cubicBezTo>
                    <a:close/>
                    <a:moveTo>
                      <a:pt x="16" y="792"/>
                    </a:moveTo>
                    <a:lnTo>
                      <a:pt x="16" y="904"/>
                    </a:lnTo>
                    <a:cubicBezTo>
                      <a:pt x="16" y="909"/>
                      <a:pt x="13" y="912"/>
                      <a:pt x="8" y="912"/>
                    </a:cubicBezTo>
                    <a:cubicBezTo>
                      <a:pt x="4" y="912"/>
                      <a:pt x="0" y="909"/>
                      <a:pt x="0" y="904"/>
                    </a:cubicBezTo>
                    <a:lnTo>
                      <a:pt x="0" y="792"/>
                    </a:lnTo>
                    <a:cubicBezTo>
                      <a:pt x="0" y="788"/>
                      <a:pt x="4" y="784"/>
                      <a:pt x="8" y="784"/>
                    </a:cubicBezTo>
                    <a:cubicBezTo>
                      <a:pt x="13" y="784"/>
                      <a:pt x="16" y="788"/>
                      <a:pt x="16" y="792"/>
                    </a:cubicBezTo>
                    <a:close/>
                    <a:moveTo>
                      <a:pt x="78" y="907"/>
                    </a:moveTo>
                    <a:lnTo>
                      <a:pt x="190" y="907"/>
                    </a:lnTo>
                    <a:cubicBezTo>
                      <a:pt x="195" y="907"/>
                      <a:pt x="198" y="910"/>
                      <a:pt x="198" y="915"/>
                    </a:cubicBezTo>
                    <a:cubicBezTo>
                      <a:pt x="198" y="919"/>
                      <a:pt x="195" y="923"/>
                      <a:pt x="190" y="923"/>
                    </a:cubicBezTo>
                    <a:lnTo>
                      <a:pt x="78" y="923"/>
                    </a:lnTo>
                    <a:cubicBezTo>
                      <a:pt x="74" y="923"/>
                      <a:pt x="70" y="919"/>
                      <a:pt x="70" y="915"/>
                    </a:cubicBezTo>
                    <a:cubicBezTo>
                      <a:pt x="70" y="910"/>
                      <a:pt x="74" y="907"/>
                      <a:pt x="78" y="907"/>
                    </a:cubicBezTo>
                    <a:close/>
                    <a:moveTo>
                      <a:pt x="270" y="907"/>
                    </a:moveTo>
                    <a:lnTo>
                      <a:pt x="383" y="907"/>
                    </a:lnTo>
                    <a:cubicBezTo>
                      <a:pt x="387" y="907"/>
                      <a:pt x="391" y="910"/>
                      <a:pt x="391" y="915"/>
                    </a:cubicBezTo>
                    <a:cubicBezTo>
                      <a:pt x="391" y="919"/>
                      <a:pt x="387" y="923"/>
                      <a:pt x="383" y="923"/>
                    </a:cubicBezTo>
                    <a:lnTo>
                      <a:pt x="270" y="923"/>
                    </a:lnTo>
                    <a:cubicBezTo>
                      <a:pt x="266" y="923"/>
                      <a:pt x="262" y="919"/>
                      <a:pt x="262" y="915"/>
                    </a:cubicBezTo>
                    <a:cubicBezTo>
                      <a:pt x="262" y="910"/>
                      <a:pt x="266" y="907"/>
                      <a:pt x="270" y="907"/>
                    </a:cubicBezTo>
                    <a:close/>
                    <a:moveTo>
                      <a:pt x="463" y="907"/>
                    </a:moveTo>
                    <a:lnTo>
                      <a:pt x="575" y="907"/>
                    </a:lnTo>
                    <a:cubicBezTo>
                      <a:pt x="579" y="907"/>
                      <a:pt x="583" y="910"/>
                      <a:pt x="583" y="915"/>
                    </a:cubicBezTo>
                    <a:cubicBezTo>
                      <a:pt x="583" y="919"/>
                      <a:pt x="579" y="923"/>
                      <a:pt x="575" y="923"/>
                    </a:cubicBezTo>
                    <a:lnTo>
                      <a:pt x="463" y="923"/>
                    </a:lnTo>
                    <a:cubicBezTo>
                      <a:pt x="458" y="923"/>
                      <a:pt x="455" y="919"/>
                      <a:pt x="455" y="915"/>
                    </a:cubicBezTo>
                    <a:cubicBezTo>
                      <a:pt x="455" y="910"/>
                      <a:pt x="458" y="907"/>
                      <a:pt x="463" y="907"/>
                    </a:cubicBezTo>
                    <a:close/>
                    <a:moveTo>
                      <a:pt x="655" y="907"/>
                    </a:moveTo>
                    <a:lnTo>
                      <a:pt x="767" y="907"/>
                    </a:lnTo>
                    <a:cubicBezTo>
                      <a:pt x="771" y="907"/>
                      <a:pt x="775" y="910"/>
                      <a:pt x="775" y="915"/>
                    </a:cubicBezTo>
                    <a:cubicBezTo>
                      <a:pt x="775" y="919"/>
                      <a:pt x="771" y="923"/>
                      <a:pt x="767" y="923"/>
                    </a:cubicBezTo>
                    <a:lnTo>
                      <a:pt x="655" y="923"/>
                    </a:lnTo>
                    <a:cubicBezTo>
                      <a:pt x="650" y="923"/>
                      <a:pt x="647" y="919"/>
                      <a:pt x="647" y="915"/>
                    </a:cubicBezTo>
                    <a:cubicBezTo>
                      <a:pt x="647" y="910"/>
                      <a:pt x="650" y="907"/>
                      <a:pt x="655" y="907"/>
                    </a:cubicBezTo>
                    <a:close/>
                    <a:moveTo>
                      <a:pt x="847" y="907"/>
                    </a:moveTo>
                    <a:lnTo>
                      <a:pt x="959" y="907"/>
                    </a:lnTo>
                    <a:cubicBezTo>
                      <a:pt x="964" y="907"/>
                      <a:pt x="967" y="910"/>
                      <a:pt x="967" y="915"/>
                    </a:cubicBezTo>
                    <a:cubicBezTo>
                      <a:pt x="967" y="919"/>
                      <a:pt x="964" y="923"/>
                      <a:pt x="959" y="923"/>
                    </a:cubicBezTo>
                    <a:lnTo>
                      <a:pt x="847" y="923"/>
                    </a:lnTo>
                    <a:cubicBezTo>
                      <a:pt x="843" y="923"/>
                      <a:pt x="839" y="919"/>
                      <a:pt x="839" y="915"/>
                    </a:cubicBezTo>
                    <a:cubicBezTo>
                      <a:pt x="839" y="910"/>
                      <a:pt x="843" y="907"/>
                      <a:pt x="847" y="907"/>
                    </a:cubicBezTo>
                    <a:close/>
                    <a:moveTo>
                      <a:pt x="1039" y="907"/>
                    </a:moveTo>
                    <a:lnTo>
                      <a:pt x="1151" y="907"/>
                    </a:lnTo>
                    <a:cubicBezTo>
                      <a:pt x="1156" y="907"/>
                      <a:pt x="1159" y="910"/>
                      <a:pt x="1159" y="915"/>
                    </a:cubicBezTo>
                    <a:cubicBezTo>
                      <a:pt x="1159" y="919"/>
                      <a:pt x="1156" y="923"/>
                      <a:pt x="1151" y="923"/>
                    </a:cubicBezTo>
                    <a:lnTo>
                      <a:pt x="1039" y="923"/>
                    </a:lnTo>
                    <a:cubicBezTo>
                      <a:pt x="1035" y="923"/>
                      <a:pt x="1031" y="919"/>
                      <a:pt x="1031" y="915"/>
                    </a:cubicBezTo>
                    <a:cubicBezTo>
                      <a:pt x="1031" y="910"/>
                      <a:pt x="1035" y="907"/>
                      <a:pt x="1039" y="907"/>
                    </a:cubicBezTo>
                    <a:close/>
                    <a:moveTo>
                      <a:pt x="1231" y="907"/>
                    </a:moveTo>
                    <a:lnTo>
                      <a:pt x="1344" y="907"/>
                    </a:lnTo>
                    <a:cubicBezTo>
                      <a:pt x="1348" y="907"/>
                      <a:pt x="1352" y="910"/>
                      <a:pt x="1352" y="915"/>
                    </a:cubicBezTo>
                    <a:cubicBezTo>
                      <a:pt x="1352" y="919"/>
                      <a:pt x="1348" y="923"/>
                      <a:pt x="1344" y="923"/>
                    </a:cubicBezTo>
                    <a:lnTo>
                      <a:pt x="1231" y="923"/>
                    </a:lnTo>
                    <a:cubicBezTo>
                      <a:pt x="1227" y="923"/>
                      <a:pt x="1223" y="919"/>
                      <a:pt x="1223" y="915"/>
                    </a:cubicBezTo>
                    <a:cubicBezTo>
                      <a:pt x="1223" y="910"/>
                      <a:pt x="1227" y="907"/>
                      <a:pt x="1231" y="907"/>
                    </a:cubicBezTo>
                    <a:close/>
                    <a:moveTo>
                      <a:pt x="1424" y="907"/>
                    </a:moveTo>
                    <a:lnTo>
                      <a:pt x="1536" y="907"/>
                    </a:lnTo>
                    <a:cubicBezTo>
                      <a:pt x="1540" y="907"/>
                      <a:pt x="1544" y="910"/>
                      <a:pt x="1544" y="915"/>
                    </a:cubicBezTo>
                    <a:cubicBezTo>
                      <a:pt x="1544" y="919"/>
                      <a:pt x="1540" y="923"/>
                      <a:pt x="1536" y="923"/>
                    </a:cubicBezTo>
                    <a:lnTo>
                      <a:pt x="1424" y="923"/>
                    </a:lnTo>
                    <a:cubicBezTo>
                      <a:pt x="1419" y="923"/>
                      <a:pt x="1416" y="919"/>
                      <a:pt x="1416" y="915"/>
                    </a:cubicBezTo>
                    <a:cubicBezTo>
                      <a:pt x="1416" y="910"/>
                      <a:pt x="1419" y="907"/>
                      <a:pt x="1424" y="907"/>
                    </a:cubicBezTo>
                    <a:close/>
                    <a:moveTo>
                      <a:pt x="1616" y="907"/>
                    </a:moveTo>
                    <a:lnTo>
                      <a:pt x="1728" y="907"/>
                    </a:lnTo>
                    <a:cubicBezTo>
                      <a:pt x="1732" y="907"/>
                      <a:pt x="1736" y="910"/>
                      <a:pt x="1736" y="915"/>
                    </a:cubicBezTo>
                    <a:cubicBezTo>
                      <a:pt x="1736" y="919"/>
                      <a:pt x="1732" y="923"/>
                      <a:pt x="1728" y="923"/>
                    </a:cubicBezTo>
                    <a:lnTo>
                      <a:pt x="1616" y="923"/>
                    </a:lnTo>
                    <a:cubicBezTo>
                      <a:pt x="1611" y="923"/>
                      <a:pt x="1608" y="919"/>
                      <a:pt x="1608" y="915"/>
                    </a:cubicBezTo>
                    <a:cubicBezTo>
                      <a:pt x="1608" y="910"/>
                      <a:pt x="1611" y="907"/>
                      <a:pt x="1616" y="907"/>
                    </a:cubicBezTo>
                    <a:close/>
                    <a:moveTo>
                      <a:pt x="1808" y="907"/>
                    </a:moveTo>
                    <a:lnTo>
                      <a:pt x="1920" y="907"/>
                    </a:lnTo>
                    <a:cubicBezTo>
                      <a:pt x="1925" y="907"/>
                      <a:pt x="1928" y="910"/>
                      <a:pt x="1928" y="915"/>
                    </a:cubicBezTo>
                    <a:cubicBezTo>
                      <a:pt x="1928" y="919"/>
                      <a:pt x="1925" y="923"/>
                      <a:pt x="1920" y="923"/>
                    </a:cubicBezTo>
                    <a:lnTo>
                      <a:pt x="1808" y="923"/>
                    </a:lnTo>
                    <a:cubicBezTo>
                      <a:pt x="1804" y="923"/>
                      <a:pt x="1800" y="919"/>
                      <a:pt x="1800" y="915"/>
                    </a:cubicBezTo>
                    <a:cubicBezTo>
                      <a:pt x="1800" y="910"/>
                      <a:pt x="1804" y="907"/>
                      <a:pt x="1808" y="907"/>
                    </a:cubicBezTo>
                    <a:close/>
                    <a:moveTo>
                      <a:pt x="2000" y="907"/>
                    </a:moveTo>
                    <a:lnTo>
                      <a:pt x="2112" y="907"/>
                    </a:lnTo>
                    <a:cubicBezTo>
                      <a:pt x="2117" y="907"/>
                      <a:pt x="2120" y="910"/>
                      <a:pt x="2120" y="915"/>
                    </a:cubicBezTo>
                    <a:cubicBezTo>
                      <a:pt x="2120" y="919"/>
                      <a:pt x="2117" y="923"/>
                      <a:pt x="2112" y="923"/>
                    </a:cubicBezTo>
                    <a:lnTo>
                      <a:pt x="2000" y="923"/>
                    </a:lnTo>
                    <a:cubicBezTo>
                      <a:pt x="1996" y="923"/>
                      <a:pt x="1992" y="919"/>
                      <a:pt x="1992" y="915"/>
                    </a:cubicBezTo>
                    <a:cubicBezTo>
                      <a:pt x="1992" y="910"/>
                      <a:pt x="1996" y="907"/>
                      <a:pt x="2000" y="907"/>
                    </a:cubicBezTo>
                    <a:close/>
                    <a:moveTo>
                      <a:pt x="2192" y="907"/>
                    </a:moveTo>
                    <a:lnTo>
                      <a:pt x="2304" y="907"/>
                    </a:lnTo>
                    <a:cubicBezTo>
                      <a:pt x="2309" y="907"/>
                      <a:pt x="2312" y="910"/>
                      <a:pt x="2312" y="915"/>
                    </a:cubicBezTo>
                    <a:cubicBezTo>
                      <a:pt x="2312" y="919"/>
                      <a:pt x="2309" y="923"/>
                      <a:pt x="2304" y="923"/>
                    </a:cubicBezTo>
                    <a:lnTo>
                      <a:pt x="2192" y="923"/>
                    </a:lnTo>
                    <a:cubicBezTo>
                      <a:pt x="2188" y="923"/>
                      <a:pt x="2184" y="919"/>
                      <a:pt x="2184" y="915"/>
                    </a:cubicBezTo>
                    <a:cubicBezTo>
                      <a:pt x="2184" y="910"/>
                      <a:pt x="2188" y="907"/>
                      <a:pt x="2192" y="907"/>
                    </a:cubicBezTo>
                    <a:close/>
                    <a:moveTo>
                      <a:pt x="2385" y="907"/>
                    </a:moveTo>
                    <a:lnTo>
                      <a:pt x="2497" y="907"/>
                    </a:lnTo>
                    <a:cubicBezTo>
                      <a:pt x="2501" y="907"/>
                      <a:pt x="2505" y="910"/>
                      <a:pt x="2505" y="915"/>
                    </a:cubicBezTo>
                    <a:cubicBezTo>
                      <a:pt x="2505" y="919"/>
                      <a:pt x="2501" y="923"/>
                      <a:pt x="2497" y="923"/>
                    </a:cubicBezTo>
                    <a:lnTo>
                      <a:pt x="2385" y="923"/>
                    </a:lnTo>
                    <a:cubicBezTo>
                      <a:pt x="2380" y="923"/>
                      <a:pt x="2377" y="919"/>
                      <a:pt x="2377" y="915"/>
                    </a:cubicBezTo>
                    <a:cubicBezTo>
                      <a:pt x="2377" y="910"/>
                      <a:pt x="2380" y="907"/>
                      <a:pt x="2385" y="907"/>
                    </a:cubicBezTo>
                    <a:close/>
                    <a:moveTo>
                      <a:pt x="2567" y="913"/>
                    </a:moveTo>
                    <a:lnTo>
                      <a:pt x="2567" y="800"/>
                    </a:lnTo>
                    <a:cubicBezTo>
                      <a:pt x="2567" y="796"/>
                      <a:pt x="2570" y="792"/>
                      <a:pt x="2575" y="792"/>
                    </a:cubicBezTo>
                    <a:cubicBezTo>
                      <a:pt x="2579" y="792"/>
                      <a:pt x="2583" y="796"/>
                      <a:pt x="2583" y="800"/>
                    </a:cubicBezTo>
                    <a:lnTo>
                      <a:pt x="2583" y="913"/>
                    </a:lnTo>
                    <a:cubicBezTo>
                      <a:pt x="2583" y="917"/>
                      <a:pt x="2579" y="921"/>
                      <a:pt x="2575" y="921"/>
                    </a:cubicBezTo>
                    <a:cubicBezTo>
                      <a:pt x="2570" y="921"/>
                      <a:pt x="2567" y="917"/>
                      <a:pt x="2567" y="913"/>
                    </a:cubicBezTo>
                    <a:close/>
                    <a:moveTo>
                      <a:pt x="2567" y="720"/>
                    </a:moveTo>
                    <a:lnTo>
                      <a:pt x="2567" y="608"/>
                    </a:lnTo>
                    <a:cubicBezTo>
                      <a:pt x="2567" y="604"/>
                      <a:pt x="2570" y="600"/>
                      <a:pt x="2575" y="600"/>
                    </a:cubicBezTo>
                    <a:cubicBezTo>
                      <a:pt x="2579" y="600"/>
                      <a:pt x="2583" y="604"/>
                      <a:pt x="2583" y="608"/>
                    </a:cubicBezTo>
                    <a:lnTo>
                      <a:pt x="2583" y="720"/>
                    </a:lnTo>
                    <a:cubicBezTo>
                      <a:pt x="2583" y="725"/>
                      <a:pt x="2579" y="728"/>
                      <a:pt x="2575" y="728"/>
                    </a:cubicBezTo>
                    <a:cubicBezTo>
                      <a:pt x="2570" y="728"/>
                      <a:pt x="2567" y="725"/>
                      <a:pt x="2567" y="720"/>
                    </a:cubicBezTo>
                    <a:close/>
                    <a:moveTo>
                      <a:pt x="2567" y="528"/>
                    </a:moveTo>
                    <a:lnTo>
                      <a:pt x="2567" y="416"/>
                    </a:lnTo>
                    <a:cubicBezTo>
                      <a:pt x="2567" y="412"/>
                      <a:pt x="2570" y="408"/>
                      <a:pt x="2575" y="408"/>
                    </a:cubicBezTo>
                    <a:cubicBezTo>
                      <a:pt x="2579" y="408"/>
                      <a:pt x="2583" y="412"/>
                      <a:pt x="2583" y="416"/>
                    </a:cubicBezTo>
                    <a:lnTo>
                      <a:pt x="2583" y="528"/>
                    </a:lnTo>
                    <a:cubicBezTo>
                      <a:pt x="2583" y="533"/>
                      <a:pt x="2579" y="536"/>
                      <a:pt x="2575" y="536"/>
                    </a:cubicBezTo>
                    <a:cubicBezTo>
                      <a:pt x="2570" y="536"/>
                      <a:pt x="2567" y="533"/>
                      <a:pt x="2567" y="528"/>
                    </a:cubicBezTo>
                    <a:close/>
                    <a:moveTo>
                      <a:pt x="2567" y="336"/>
                    </a:moveTo>
                    <a:lnTo>
                      <a:pt x="2567" y="224"/>
                    </a:lnTo>
                    <a:cubicBezTo>
                      <a:pt x="2567" y="219"/>
                      <a:pt x="2570" y="216"/>
                      <a:pt x="2575" y="216"/>
                    </a:cubicBezTo>
                    <a:cubicBezTo>
                      <a:pt x="2579" y="216"/>
                      <a:pt x="2583" y="219"/>
                      <a:pt x="2583" y="224"/>
                    </a:cubicBezTo>
                    <a:lnTo>
                      <a:pt x="2583" y="336"/>
                    </a:lnTo>
                    <a:cubicBezTo>
                      <a:pt x="2583" y="340"/>
                      <a:pt x="2579" y="344"/>
                      <a:pt x="2575" y="344"/>
                    </a:cubicBezTo>
                    <a:cubicBezTo>
                      <a:pt x="2570" y="344"/>
                      <a:pt x="2567" y="340"/>
                      <a:pt x="2567" y="336"/>
                    </a:cubicBezTo>
                    <a:close/>
                    <a:moveTo>
                      <a:pt x="2567" y="144"/>
                    </a:moveTo>
                    <a:lnTo>
                      <a:pt x="2567" y="32"/>
                    </a:lnTo>
                    <a:cubicBezTo>
                      <a:pt x="2567" y="27"/>
                      <a:pt x="2570" y="24"/>
                      <a:pt x="2575" y="24"/>
                    </a:cubicBezTo>
                    <a:cubicBezTo>
                      <a:pt x="2579" y="24"/>
                      <a:pt x="2583" y="27"/>
                      <a:pt x="2583" y="32"/>
                    </a:cubicBezTo>
                    <a:lnTo>
                      <a:pt x="2583" y="144"/>
                    </a:lnTo>
                    <a:cubicBezTo>
                      <a:pt x="2583" y="148"/>
                      <a:pt x="2579" y="152"/>
                      <a:pt x="2575" y="152"/>
                    </a:cubicBezTo>
                    <a:cubicBezTo>
                      <a:pt x="2570" y="152"/>
                      <a:pt x="2567" y="148"/>
                      <a:pt x="2567" y="144"/>
                    </a:cubicBezTo>
                    <a:close/>
                    <a:moveTo>
                      <a:pt x="2519" y="16"/>
                    </a:moveTo>
                    <a:lnTo>
                      <a:pt x="2407" y="16"/>
                    </a:lnTo>
                    <a:cubicBezTo>
                      <a:pt x="2402" y="16"/>
                      <a:pt x="2399" y="12"/>
                      <a:pt x="2399" y="8"/>
                    </a:cubicBezTo>
                    <a:cubicBezTo>
                      <a:pt x="2399" y="3"/>
                      <a:pt x="2402" y="0"/>
                      <a:pt x="2407" y="0"/>
                    </a:cubicBezTo>
                    <a:lnTo>
                      <a:pt x="2519" y="0"/>
                    </a:lnTo>
                    <a:cubicBezTo>
                      <a:pt x="2523" y="0"/>
                      <a:pt x="2527" y="3"/>
                      <a:pt x="2527" y="8"/>
                    </a:cubicBezTo>
                    <a:cubicBezTo>
                      <a:pt x="2527" y="12"/>
                      <a:pt x="2523" y="16"/>
                      <a:pt x="2519" y="16"/>
                    </a:cubicBezTo>
                    <a:close/>
                    <a:moveTo>
                      <a:pt x="2327" y="16"/>
                    </a:moveTo>
                    <a:lnTo>
                      <a:pt x="2214" y="16"/>
                    </a:lnTo>
                    <a:cubicBezTo>
                      <a:pt x="2210" y="16"/>
                      <a:pt x="2206" y="12"/>
                      <a:pt x="2206" y="8"/>
                    </a:cubicBezTo>
                    <a:cubicBezTo>
                      <a:pt x="2206" y="3"/>
                      <a:pt x="2210" y="0"/>
                      <a:pt x="2214" y="0"/>
                    </a:cubicBezTo>
                    <a:lnTo>
                      <a:pt x="2327" y="0"/>
                    </a:lnTo>
                    <a:cubicBezTo>
                      <a:pt x="2331" y="0"/>
                      <a:pt x="2335" y="3"/>
                      <a:pt x="2335" y="8"/>
                    </a:cubicBezTo>
                    <a:cubicBezTo>
                      <a:pt x="2335" y="12"/>
                      <a:pt x="2331" y="16"/>
                      <a:pt x="2327" y="16"/>
                    </a:cubicBezTo>
                    <a:close/>
                    <a:moveTo>
                      <a:pt x="2134" y="16"/>
                    </a:moveTo>
                    <a:lnTo>
                      <a:pt x="2022" y="16"/>
                    </a:lnTo>
                    <a:cubicBezTo>
                      <a:pt x="2018" y="16"/>
                      <a:pt x="2014" y="12"/>
                      <a:pt x="2014" y="8"/>
                    </a:cubicBezTo>
                    <a:cubicBezTo>
                      <a:pt x="2014" y="3"/>
                      <a:pt x="2018" y="0"/>
                      <a:pt x="2022" y="0"/>
                    </a:cubicBezTo>
                    <a:lnTo>
                      <a:pt x="2134" y="0"/>
                    </a:lnTo>
                    <a:cubicBezTo>
                      <a:pt x="2139" y="0"/>
                      <a:pt x="2142" y="3"/>
                      <a:pt x="2142" y="8"/>
                    </a:cubicBezTo>
                    <a:cubicBezTo>
                      <a:pt x="2142" y="12"/>
                      <a:pt x="2139" y="16"/>
                      <a:pt x="2134" y="16"/>
                    </a:cubicBezTo>
                    <a:close/>
                    <a:moveTo>
                      <a:pt x="1942" y="16"/>
                    </a:moveTo>
                    <a:lnTo>
                      <a:pt x="1830" y="16"/>
                    </a:lnTo>
                    <a:cubicBezTo>
                      <a:pt x="1826" y="16"/>
                      <a:pt x="1822" y="12"/>
                      <a:pt x="1822" y="8"/>
                    </a:cubicBezTo>
                    <a:cubicBezTo>
                      <a:pt x="1822" y="3"/>
                      <a:pt x="1826" y="0"/>
                      <a:pt x="1830" y="0"/>
                    </a:cubicBezTo>
                    <a:lnTo>
                      <a:pt x="1942" y="0"/>
                    </a:lnTo>
                    <a:cubicBezTo>
                      <a:pt x="1947" y="0"/>
                      <a:pt x="1950" y="3"/>
                      <a:pt x="1950" y="8"/>
                    </a:cubicBezTo>
                    <a:cubicBezTo>
                      <a:pt x="1950" y="12"/>
                      <a:pt x="1947" y="16"/>
                      <a:pt x="1942" y="16"/>
                    </a:cubicBezTo>
                    <a:close/>
                    <a:moveTo>
                      <a:pt x="1750" y="16"/>
                    </a:moveTo>
                    <a:lnTo>
                      <a:pt x="1638" y="16"/>
                    </a:lnTo>
                    <a:cubicBezTo>
                      <a:pt x="1633" y="16"/>
                      <a:pt x="1630" y="12"/>
                      <a:pt x="1630" y="8"/>
                    </a:cubicBezTo>
                    <a:cubicBezTo>
                      <a:pt x="1630" y="3"/>
                      <a:pt x="1633" y="0"/>
                      <a:pt x="1638" y="0"/>
                    </a:cubicBezTo>
                    <a:lnTo>
                      <a:pt x="1750" y="0"/>
                    </a:lnTo>
                    <a:cubicBezTo>
                      <a:pt x="1754" y="0"/>
                      <a:pt x="1758" y="3"/>
                      <a:pt x="1758" y="8"/>
                    </a:cubicBezTo>
                    <a:cubicBezTo>
                      <a:pt x="1758" y="12"/>
                      <a:pt x="1754" y="16"/>
                      <a:pt x="1750" y="16"/>
                    </a:cubicBezTo>
                    <a:close/>
                    <a:moveTo>
                      <a:pt x="1558" y="16"/>
                    </a:moveTo>
                    <a:lnTo>
                      <a:pt x="1446" y="16"/>
                    </a:lnTo>
                    <a:cubicBezTo>
                      <a:pt x="1441" y="16"/>
                      <a:pt x="1438" y="12"/>
                      <a:pt x="1438" y="8"/>
                    </a:cubicBezTo>
                    <a:cubicBezTo>
                      <a:pt x="1438" y="3"/>
                      <a:pt x="1441" y="0"/>
                      <a:pt x="1446" y="0"/>
                    </a:cubicBezTo>
                    <a:lnTo>
                      <a:pt x="1558" y="0"/>
                    </a:lnTo>
                    <a:cubicBezTo>
                      <a:pt x="1562" y="0"/>
                      <a:pt x="1566" y="3"/>
                      <a:pt x="1566" y="8"/>
                    </a:cubicBezTo>
                    <a:cubicBezTo>
                      <a:pt x="1566" y="12"/>
                      <a:pt x="1562" y="16"/>
                      <a:pt x="1558" y="16"/>
                    </a:cubicBezTo>
                    <a:close/>
                    <a:moveTo>
                      <a:pt x="1366" y="16"/>
                    </a:moveTo>
                    <a:lnTo>
                      <a:pt x="1253" y="16"/>
                    </a:lnTo>
                    <a:cubicBezTo>
                      <a:pt x="1249" y="16"/>
                      <a:pt x="1245" y="12"/>
                      <a:pt x="1245" y="8"/>
                    </a:cubicBezTo>
                    <a:cubicBezTo>
                      <a:pt x="1245" y="3"/>
                      <a:pt x="1249" y="0"/>
                      <a:pt x="1253" y="0"/>
                    </a:cubicBezTo>
                    <a:lnTo>
                      <a:pt x="1366" y="0"/>
                    </a:lnTo>
                    <a:cubicBezTo>
                      <a:pt x="1370" y="0"/>
                      <a:pt x="1374" y="3"/>
                      <a:pt x="1374" y="8"/>
                    </a:cubicBezTo>
                    <a:cubicBezTo>
                      <a:pt x="1374" y="12"/>
                      <a:pt x="1370" y="16"/>
                      <a:pt x="1366" y="16"/>
                    </a:cubicBezTo>
                    <a:close/>
                    <a:moveTo>
                      <a:pt x="1173" y="16"/>
                    </a:moveTo>
                    <a:lnTo>
                      <a:pt x="1061" y="16"/>
                    </a:lnTo>
                    <a:cubicBezTo>
                      <a:pt x="1057" y="16"/>
                      <a:pt x="1053" y="12"/>
                      <a:pt x="1053" y="8"/>
                    </a:cubicBezTo>
                    <a:cubicBezTo>
                      <a:pt x="1053" y="3"/>
                      <a:pt x="1057" y="0"/>
                      <a:pt x="1061" y="0"/>
                    </a:cubicBezTo>
                    <a:lnTo>
                      <a:pt x="1173" y="0"/>
                    </a:lnTo>
                    <a:cubicBezTo>
                      <a:pt x="1178" y="0"/>
                      <a:pt x="1181" y="3"/>
                      <a:pt x="1181" y="8"/>
                    </a:cubicBezTo>
                    <a:cubicBezTo>
                      <a:pt x="1181" y="12"/>
                      <a:pt x="1178" y="16"/>
                      <a:pt x="1173" y="16"/>
                    </a:cubicBezTo>
                    <a:close/>
                    <a:moveTo>
                      <a:pt x="981" y="16"/>
                    </a:moveTo>
                    <a:lnTo>
                      <a:pt x="869" y="16"/>
                    </a:lnTo>
                    <a:cubicBezTo>
                      <a:pt x="865" y="16"/>
                      <a:pt x="861" y="12"/>
                      <a:pt x="861" y="8"/>
                    </a:cubicBezTo>
                    <a:cubicBezTo>
                      <a:pt x="861" y="3"/>
                      <a:pt x="865" y="0"/>
                      <a:pt x="869" y="0"/>
                    </a:cubicBezTo>
                    <a:lnTo>
                      <a:pt x="981" y="0"/>
                    </a:lnTo>
                    <a:cubicBezTo>
                      <a:pt x="986" y="0"/>
                      <a:pt x="989" y="3"/>
                      <a:pt x="989" y="8"/>
                    </a:cubicBezTo>
                    <a:cubicBezTo>
                      <a:pt x="989" y="12"/>
                      <a:pt x="986" y="16"/>
                      <a:pt x="981" y="16"/>
                    </a:cubicBezTo>
                    <a:close/>
                    <a:moveTo>
                      <a:pt x="789" y="16"/>
                    </a:moveTo>
                    <a:lnTo>
                      <a:pt x="677" y="16"/>
                    </a:lnTo>
                    <a:cubicBezTo>
                      <a:pt x="672" y="16"/>
                      <a:pt x="669" y="12"/>
                      <a:pt x="669" y="8"/>
                    </a:cubicBezTo>
                    <a:cubicBezTo>
                      <a:pt x="669" y="3"/>
                      <a:pt x="672" y="0"/>
                      <a:pt x="677" y="0"/>
                    </a:cubicBezTo>
                    <a:lnTo>
                      <a:pt x="789" y="0"/>
                    </a:lnTo>
                    <a:cubicBezTo>
                      <a:pt x="793" y="0"/>
                      <a:pt x="797" y="3"/>
                      <a:pt x="797" y="8"/>
                    </a:cubicBezTo>
                    <a:cubicBezTo>
                      <a:pt x="797" y="12"/>
                      <a:pt x="793" y="16"/>
                      <a:pt x="789" y="16"/>
                    </a:cubicBezTo>
                    <a:close/>
                    <a:moveTo>
                      <a:pt x="597" y="16"/>
                    </a:moveTo>
                    <a:lnTo>
                      <a:pt x="485" y="16"/>
                    </a:lnTo>
                    <a:cubicBezTo>
                      <a:pt x="480" y="16"/>
                      <a:pt x="477" y="12"/>
                      <a:pt x="477" y="8"/>
                    </a:cubicBezTo>
                    <a:cubicBezTo>
                      <a:pt x="477" y="3"/>
                      <a:pt x="480" y="0"/>
                      <a:pt x="485" y="0"/>
                    </a:cubicBezTo>
                    <a:lnTo>
                      <a:pt x="597" y="0"/>
                    </a:lnTo>
                    <a:cubicBezTo>
                      <a:pt x="601" y="0"/>
                      <a:pt x="605" y="3"/>
                      <a:pt x="605" y="8"/>
                    </a:cubicBezTo>
                    <a:cubicBezTo>
                      <a:pt x="605" y="12"/>
                      <a:pt x="601" y="16"/>
                      <a:pt x="597" y="16"/>
                    </a:cubicBezTo>
                    <a:close/>
                    <a:moveTo>
                      <a:pt x="405" y="16"/>
                    </a:moveTo>
                    <a:lnTo>
                      <a:pt x="292" y="16"/>
                    </a:lnTo>
                    <a:cubicBezTo>
                      <a:pt x="288" y="16"/>
                      <a:pt x="284" y="12"/>
                      <a:pt x="284" y="8"/>
                    </a:cubicBezTo>
                    <a:cubicBezTo>
                      <a:pt x="284" y="3"/>
                      <a:pt x="288" y="0"/>
                      <a:pt x="292" y="0"/>
                    </a:cubicBezTo>
                    <a:lnTo>
                      <a:pt x="405" y="0"/>
                    </a:lnTo>
                    <a:cubicBezTo>
                      <a:pt x="409" y="0"/>
                      <a:pt x="413" y="3"/>
                      <a:pt x="413" y="8"/>
                    </a:cubicBezTo>
                    <a:cubicBezTo>
                      <a:pt x="413" y="12"/>
                      <a:pt x="409" y="16"/>
                      <a:pt x="405" y="16"/>
                    </a:cubicBezTo>
                    <a:close/>
                    <a:moveTo>
                      <a:pt x="212" y="16"/>
                    </a:moveTo>
                    <a:lnTo>
                      <a:pt x="100" y="16"/>
                    </a:lnTo>
                    <a:cubicBezTo>
                      <a:pt x="96" y="16"/>
                      <a:pt x="92" y="12"/>
                      <a:pt x="92" y="8"/>
                    </a:cubicBezTo>
                    <a:cubicBezTo>
                      <a:pt x="92" y="3"/>
                      <a:pt x="96" y="0"/>
                      <a:pt x="100" y="0"/>
                    </a:cubicBezTo>
                    <a:lnTo>
                      <a:pt x="212" y="0"/>
                    </a:lnTo>
                    <a:cubicBezTo>
                      <a:pt x="217" y="0"/>
                      <a:pt x="220" y="3"/>
                      <a:pt x="220" y="8"/>
                    </a:cubicBezTo>
                    <a:cubicBezTo>
                      <a:pt x="220" y="12"/>
                      <a:pt x="217" y="16"/>
                      <a:pt x="212" y="16"/>
                    </a:cubicBezTo>
                    <a:close/>
                    <a:moveTo>
                      <a:pt x="20" y="16"/>
                    </a:moveTo>
                    <a:lnTo>
                      <a:pt x="8" y="16"/>
                    </a:lnTo>
                    <a:cubicBezTo>
                      <a:pt x="4" y="16"/>
                      <a:pt x="0" y="12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lnTo>
                      <a:pt x="20" y="0"/>
                    </a:lnTo>
                    <a:cubicBezTo>
                      <a:pt x="25" y="0"/>
                      <a:pt x="28" y="3"/>
                      <a:pt x="28" y="8"/>
                    </a:cubicBezTo>
                    <a:cubicBezTo>
                      <a:pt x="28" y="12"/>
                      <a:pt x="25" y="16"/>
                      <a:pt x="20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/>
            </p:nvSpPr>
            <p:spPr bwMode="auto">
              <a:xfrm>
                <a:off x="2348" y="1209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4" action="ppaction://hlinkpres?slideindex=4&amp;slidetitle=Presentación de PowerPoint"/>
                  </a:rPr>
                  <a:t>Auditoria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4" action="ppaction://hlinkpres?slideindex=4&amp;slidetitle=Presentación de PowerPoint"/>
                  </a:rPr>
                  <a:t>Externa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19"/>
              <p:cNvSpPr>
                <a:spLocks noChangeArrowheads="1"/>
              </p:cNvSpPr>
              <p:nvPr/>
            </p:nvSpPr>
            <p:spPr bwMode="auto">
              <a:xfrm>
                <a:off x="2518" y="1271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Rectangle 20"/>
              <p:cNvSpPr>
                <a:spLocks noChangeArrowheads="1"/>
              </p:cNvSpPr>
              <p:nvPr/>
            </p:nvSpPr>
            <p:spPr bwMode="auto">
              <a:xfrm>
                <a:off x="2256" y="1469"/>
                <a:ext cx="379" cy="1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36" name="Rectangle 21"/>
              <p:cNvSpPr>
                <a:spLocks noChangeArrowheads="1"/>
              </p:cNvSpPr>
              <p:nvPr/>
            </p:nvSpPr>
            <p:spPr bwMode="auto">
              <a:xfrm>
                <a:off x="2256" y="1465"/>
                <a:ext cx="379" cy="13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37" name="Rectangle 22"/>
              <p:cNvSpPr>
                <a:spLocks noChangeArrowheads="1"/>
              </p:cNvSpPr>
              <p:nvPr/>
            </p:nvSpPr>
            <p:spPr bwMode="auto">
              <a:xfrm>
                <a:off x="2340" y="1471"/>
                <a:ext cx="25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23">
                <a:hlinkClick r:id="rId5" action="ppaction://hlinkfile"/>
              </p:cNvPr>
              <p:cNvSpPr>
                <a:spLocks noChangeArrowheads="1"/>
              </p:cNvSpPr>
              <p:nvPr/>
            </p:nvSpPr>
            <p:spPr bwMode="auto">
              <a:xfrm>
                <a:off x="2338" y="1481"/>
                <a:ext cx="21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SV" altLang="es-SV" sz="600" dirty="0" smtClean="0">
                    <a:solidFill>
                      <a:srgbClr val="000000"/>
                    </a:solidFill>
                    <a:latin typeface="Corbel" panose="020B0503020204020204" pitchFamily="34" charset="0"/>
                    <a:hlinkClick r:id="rId6" action="ppaction://hlinkpres?slideindex=6&amp;slidetitle=Presentación de PowerPoint"/>
                  </a:rPr>
                  <a:t>Comité de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6" action="ppaction://hlinkpres?slideindex=6&amp;slidetitle=Presentación de PowerPoint"/>
                  </a:rPr>
                  <a:t>Auditoria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24"/>
              <p:cNvSpPr>
                <a:spLocks noChangeArrowheads="1"/>
              </p:cNvSpPr>
              <p:nvPr/>
            </p:nvSpPr>
            <p:spPr bwMode="auto">
              <a:xfrm>
                <a:off x="2536" y="1531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2635" y="1457"/>
                <a:ext cx="355" cy="181"/>
              </a:xfrm>
              <a:custGeom>
                <a:avLst/>
                <a:gdLst>
                  <a:gd name="T0" fmla="*/ 0 w 355"/>
                  <a:gd name="T1" fmla="*/ 75 h 181"/>
                  <a:gd name="T2" fmla="*/ 85 w 355"/>
                  <a:gd name="T3" fmla="*/ 75 h 181"/>
                  <a:gd name="T4" fmla="*/ 85 w 355"/>
                  <a:gd name="T5" fmla="*/ 181 h 181"/>
                  <a:gd name="T6" fmla="*/ 355 w 355"/>
                  <a:gd name="T7" fmla="*/ 181 h 181"/>
                  <a:gd name="T8" fmla="*/ 355 w 355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181">
                    <a:moveTo>
                      <a:pt x="0" y="75"/>
                    </a:moveTo>
                    <a:lnTo>
                      <a:pt x="85" y="75"/>
                    </a:lnTo>
                    <a:lnTo>
                      <a:pt x="85" y="181"/>
                    </a:lnTo>
                    <a:lnTo>
                      <a:pt x="355" y="181"/>
                    </a:lnTo>
                    <a:lnTo>
                      <a:pt x="355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41" name="Rectangle 26"/>
              <p:cNvSpPr>
                <a:spLocks noChangeArrowheads="1"/>
              </p:cNvSpPr>
              <p:nvPr/>
            </p:nvSpPr>
            <p:spPr bwMode="auto">
              <a:xfrm>
                <a:off x="2238" y="1632"/>
                <a:ext cx="379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dirty="0"/>
              </a:p>
            </p:txBody>
          </p:sp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2257" y="1643"/>
                <a:ext cx="379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43" name="Rectangle 28"/>
              <p:cNvSpPr>
                <a:spLocks noChangeArrowheads="1"/>
              </p:cNvSpPr>
              <p:nvPr/>
            </p:nvSpPr>
            <p:spPr bwMode="auto">
              <a:xfrm>
                <a:off x="2341" y="1648"/>
                <a:ext cx="23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7" action="ppaction://hlinkpres?slideindex=8&amp;slidetitle=Presentación de PowerPoint"/>
                  </a:rPr>
                  <a:t>Comité de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7" action="ppaction://hlinkpres?slideindex=8&amp;slidetitle=Presentación de PowerPoint"/>
                  </a:rPr>
                  <a:t> Inversiones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29"/>
              <p:cNvSpPr>
                <a:spLocks noChangeArrowheads="1"/>
              </p:cNvSpPr>
              <p:nvPr/>
            </p:nvSpPr>
            <p:spPr bwMode="auto">
              <a:xfrm>
                <a:off x="2325" y="1708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30"/>
              <p:cNvSpPr>
                <a:spLocks noChangeArrowheads="1"/>
              </p:cNvSpPr>
              <p:nvPr/>
            </p:nvSpPr>
            <p:spPr bwMode="auto">
              <a:xfrm>
                <a:off x="2557" y="1708"/>
                <a:ext cx="45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2636" y="1457"/>
                <a:ext cx="354" cy="252"/>
              </a:xfrm>
              <a:custGeom>
                <a:avLst/>
                <a:gdLst>
                  <a:gd name="T0" fmla="*/ 0 w 354"/>
                  <a:gd name="T1" fmla="*/ 252 h 252"/>
                  <a:gd name="T2" fmla="*/ 84 w 354"/>
                  <a:gd name="T3" fmla="*/ 252 h 252"/>
                  <a:gd name="T4" fmla="*/ 84 w 354"/>
                  <a:gd name="T5" fmla="*/ 181 h 252"/>
                  <a:gd name="T6" fmla="*/ 354 w 354"/>
                  <a:gd name="T7" fmla="*/ 181 h 252"/>
                  <a:gd name="T8" fmla="*/ 354 w 354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52">
                    <a:moveTo>
                      <a:pt x="0" y="252"/>
                    </a:moveTo>
                    <a:lnTo>
                      <a:pt x="84" y="252"/>
                    </a:lnTo>
                    <a:lnTo>
                      <a:pt x="84" y="181"/>
                    </a:lnTo>
                    <a:lnTo>
                      <a:pt x="354" y="181"/>
                    </a:lnTo>
                    <a:lnTo>
                      <a:pt x="354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47" name="Rectangle 32"/>
              <p:cNvSpPr>
                <a:spLocks noChangeArrowheads="1"/>
              </p:cNvSpPr>
              <p:nvPr/>
            </p:nvSpPr>
            <p:spPr bwMode="auto">
              <a:xfrm>
                <a:off x="2769" y="1798"/>
                <a:ext cx="442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48" name="Rectangle 33"/>
              <p:cNvSpPr>
                <a:spLocks noChangeArrowheads="1"/>
              </p:cNvSpPr>
              <p:nvPr/>
            </p:nvSpPr>
            <p:spPr bwMode="auto">
              <a:xfrm>
                <a:off x="2769" y="1798"/>
                <a:ext cx="442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49" name="Rectangle 34"/>
              <p:cNvSpPr>
                <a:spLocks noChangeArrowheads="1"/>
              </p:cNvSpPr>
              <p:nvPr/>
            </p:nvSpPr>
            <p:spPr bwMode="auto">
              <a:xfrm>
                <a:off x="2865" y="1811"/>
                <a:ext cx="2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8" action="ppaction://hlinkpres?slideindex=10&amp;slidetitle=Presentación de PowerPoint"/>
                  </a:rPr>
                  <a:t>Presidencia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35"/>
              <p:cNvSpPr>
                <a:spLocks noChangeArrowheads="1"/>
              </p:cNvSpPr>
              <p:nvPr/>
            </p:nvSpPr>
            <p:spPr bwMode="auto">
              <a:xfrm>
                <a:off x="3103" y="1811"/>
                <a:ext cx="44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" name="Line 36"/>
              <p:cNvSpPr>
                <a:spLocks noChangeShapeType="1"/>
              </p:cNvSpPr>
              <p:nvPr/>
            </p:nvSpPr>
            <p:spPr bwMode="auto">
              <a:xfrm flipV="1">
                <a:off x="2990" y="1457"/>
                <a:ext cx="0" cy="34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52" name="Rectangle 37"/>
              <p:cNvSpPr>
                <a:spLocks noChangeArrowheads="1"/>
              </p:cNvSpPr>
              <p:nvPr/>
            </p:nvSpPr>
            <p:spPr bwMode="auto">
              <a:xfrm>
                <a:off x="3342" y="1665"/>
                <a:ext cx="394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53" name="Rectangle 38"/>
              <p:cNvSpPr>
                <a:spLocks noChangeArrowheads="1"/>
              </p:cNvSpPr>
              <p:nvPr/>
            </p:nvSpPr>
            <p:spPr bwMode="auto">
              <a:xfrm>
                <a:off x="3342" y="1665"/>
                <a:ext cx="394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54" name="Rectangle 39"/>
              <p:cNvSpPr>
                <a:spLocks noChangeArrowheads="1"/>
              </p:cNvSpPr>
              <p:nvPr/>
            </p:nvSpPr>
            <p:spPr bwMode="auto">
              <a:xfrm>
                <a:off x="3359" y="1678"/>
                <a:ext cx="34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9" action="ppaction://hlinkpres?slideindex=9&amp;slidetitle=Presentación de PowerPoint"/>
                  </a:rPr>
                  <a:t>Auditoria Interna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40"/>
              <p:cNvSpPr>
                <a:spLocks noChangeArrowheads="1"/>
              </p:cNvSpPr>
              <p:nvPr/>
            </p:nvSpPr>
            <p:spPr bwMode="auto">
              <a:xfrm>
                <a:off x="3709" y="1678"/>
                <a:ext cx="44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" name="Freeform 41"/>
              <p:cNvSpPr>
                <a:spLocks/>
              </p:cNvSpPr>
              <p:nvPr/>
            </p:nvSpPr>
            <p:spPr bwMode="auto">
              <a:xfrm>
                <a:off x="2990" y="1457"/>
                <a:ext cx="352" cy="252"/>
              </a:xfrm>
              <a:custGeom>
                <a:avLst/>
                <a:gdLst>
                  <a:gd name="T0" fmla="*/ 352 w 352"/>
                  <a:gd name="T1" fmla="*/ 252 h 252"/>
                  <a:gd name="T2" fmla="*/ 260 w 352"/>
                  <a:gd name="T3" fmla="*/ 252 h 252"/>
                  <a:gd name="T4" fmla="*/ 260 w 352"/>
                  <a:gd name="T5" fmla="*/ 181 h 252"/>
                  <a:gd name="T6" fmla="*/ 0 w 352"/>
                  <a:gd name="T7" fmla="*/ 181 h 252"/>
                  <a:gd name="T8" fmla="*/ 0 w 352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" h="252">
                    <a:moveTo>
                      <a:pt x="352" y="252"/>
                    </a:moveTo>
                    <a:lnTo>
                      <a:pt x="260" y="252"/>
                    </a:lnTo>
                    <a:lnTo>
                      <a:pt x="260" y="181"/>
                    </a:lnTo>
                    <a:lnTo>
                      <a:pt x="0" y="181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57" name="Rectangle 42"/>
              <p:cNvSpPr>
                <a:spLocks noChangeArrowheads="1"/>
              </p:cNvSpPr>
              <p:nvPr/>
            </p:nvSpPr>
            <p:spPr bwMode="auto">
              <a:xfrm>
                <a:off x="3332" y="1464"/>
                <a:ext cx="398" cy="1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58" name="Rectangle 43"/>
              <p:cNvSpPr>
                <a:spLocks noChangeArrowheads="1"/>
              </p:cNvSpPr>
              <p:nvPr/>
            </p:nvSpPr>
            <p:spPr bwMode="auto">
              <a:xfrm>
                <a:off x="3342" y="1465"/>
                <a:ext cx="398" cy="13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59" name="Rectangle 44"/>
              <p:cNvSpPr>
                <a:spLocks noChangeArrowheads="1"/>
              </p:cNvSpPr>
              <p:nvPr/>
            </p:nvSpPr>
            <p:spPr bwMode="auto">
              <a:xfrm>
                <a:off x="3436" y="147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 45">
                <a:hlinkClick r:id="rId10" action="ppaction://hlinkpres?slideindex=7&amp;slidetitle=Presentación de PowerPoint"/>
              </p:cNvPr>
              <p:cNvSpPr>
                <a:spLocks noChangeArrowheads="1"/>
              </p:cNvSpPr>
              <p:nvPr/>
            </p:nvSpPr>
            <p:spPr bwMode="auto">
              <a:xfrm>
                <a:off x="3430" y="1476"/>
                <a:ext cx="21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0" action="ppaction://hlinkpres?slideindex=7&amp;slidetitle=Presentación de PowerPoint"/>
                  </a:rPr>
                  <a:t>Comité de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0" action="ppaction://hlinkpres?slideindex=7&amp;slidetitle=Presentación de PowerPoint"/>
                  </a:rPr>
                  <a:t>Riesgos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46"/>
              <p:cNvSpPr>
                <a:spLocks noChangeArrowheads="1"/>
              </p:cNvSpPr>
              <p:nvPr/>
            </p:nvSpPr>
            <p:spPr bwMode="auto">
              <a:xfrm>
                <a:off x="3615" y="1531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47"/>
              <p:cNvSpPr>
                <a:spLocks/>
              </p:cNvSpPr>
              <p:nvPr/>
            </p:nvSpPr>
            <p:spPr bwMode="auto">
              <a:xfrm>
                <a:off x="2990" y="1457"/>
                <a:ext cx="352" cy="181"/>
              </a:xfrm>
              <a:custGeom>
                <a:avLst/>
                <a:gdLst>
                  <a:gd name="T0" fmla="*/ 352 w 352"/>
                  <a:gd name="T1" fmla="*/ 75 h 181"/>
                  <a:gd name="T2" fmla="*/ 259 w 352"/>
                  <a:gd name="T3" fmla="*/ 75 h 181"/>
                  <a:gd name="T4" fmla="*/ 259 w 352"/>
                  <a:gd name="T5" fmla="*/ 181 h 181"/>
                  <a:gd name="T6" fmla="*/ 0 w 352"/>
                  <a:gd name="T7" fmla="*/ 181 h 181"/>
                  <a:gd name="T8" fmla="*/ 0 w 352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" h="181">
                    <a:moveTo>
                      <a:pt x="352" y="75"/>
                    </a:moveTo>
                    <a:lnTo>
                      <a:pt x="259" y="75"/>
                    </a:lnTo>
                    <a:lnTo>
                      <a:pt x="259" y="181"/>
                    </a:lnTo>
                    <a:lnTo>
                      <a:pt x="0" y="181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63" name="Rectangle 48"/>
              <p:cNvSpPr>
                <a:spLocks noChangeArrowheads="1"/>
              </p:cNvSpPr>
              <p:nvPr/>
            </p:nvSpPr>
            <p:spPr bwMode="auto">
              <a:xfrm>
                <a:off x="2728" y="2286"/>
                <a:ext cx="442" cy="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64" name="Rectangle 49"/>
              <p:cNvSpPr>
                <a:spLocks noChangeArrowheads="1"/>
              </p:cNvSpPr>
              <p:nvPr/>
            </p:nvSpPr>
            <p:spPr bwMode="auto">
              <a:xfrm>
                <a:off x="2769" y="2286"/>
                <a:ext cx="442" cy="8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65" name="Rectangle 50"/>
              <p:cNvSpPr>
                <a:spLocks noChangeArrowheads="1"/>
              </p:cNvSpPr>
              <p:nvPr/>
            </p:nvSpPr>
            <p:spPr bwMode="auto">
              <a:xfrm>
                <a:off x="2806" y="2300"/>
                <a:ext cx="34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1" action="ppaction://hlinkpres?slideindex=14&amp;slidetitle=Presentación de PowerPoint"/>
                  </a:rPr>
                  <a:t>Gerencia General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51"/>
              <p:cNvSpPr>
                <a:spLocks noChangeArrowheads="1"/>
              </p:cNvSpPr>
              <p:nvPr/>
            </p:nvSpPr>
            <p:spPr bwMode="auto">
              <a:xfrm>
                <a:off x="3162" y="2300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 52"/>
              <p:cNvSpPr>
                <a:spLocks noChangeArrowheads="1"/>
              </p:cNvSpPr>
              <p:nvPr/>
            </p:nvSpPr>
            <p:spPr bwMode="auto">
              <a:xfrm>
                <a:off x="2124" y="1935"/>
                <a:ext cx="512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68" name="Rectangle 53"/>
              <p:cNvSpPr>
                <a:spLocks noChangeArrowheads="1"/>
              </p:cNvSpPr>
              <p:nvPr/>
            </p:nvSpPr>
            <p:spPr bwMode="auto">
              <a:xfrm>
                <a:off x="2124" y="1935"/>
                <a:ext cx="512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69" name="Rectangle 54"/>
              <p:cNvSpPr>
                <a:spLocks noChangeArrowheads="1"/>
              </p:cNvSpPr>
              <p:nvPr/>
            </p:nvSpPr>
            <p:spPr bwMode="auto">
              <a:xfrm>
                <a:off x="2203" y="1949"/>
                <a:ext cx="131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Vice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tangle 55"/>
              <p:cNvSpPr>
                <a:spLocks noChangeArrowheads="1"/>
              </p:cNvSpPr>
              <p:nvPr/>
            </p:nvSpPr>
            <p:spPr bwMode="auto">
              <a:xfrm>
                <a:off x="2292" y="1949"/>
                <a:ext cx="49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-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" name="Rectangle 56"/>
              <p:cNvSpPr>
                <a:spLocks noChangeArrowheads="1"/>
              </p:cNvSpPr>
              <p:nvPr/>
            </p:nvSpPr>
            <p:spPr bwMode="auto">
              <a:xfrm>
                <a:off x="2309" y="1949"/>
                <a:ext cx="299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Presidencia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" name="Rectangle 57"/>
              <p:cNvSpPr>
                <a:spLocks noChangeArrowheads="1"/>
              </p:cNvSpPr>
              <p:nvPr/>
            </p:nvSpPr>
            <p:spPr bwMode="auto">
              <a:xfrm>
                <a:off x="2546" y="1949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" name="Rectangle 58"/>
              <p:cNvSpPr>
                <a:spLocks noChangeArrowheads="1"/>
              </p:cNvSpPr>
              <p:nvPr/>
            </p:nvSpPr>
            <p:spPr bwMode="auto">
              <a:xfrm>
                <a:off x="3369" y="1935"/>
                <a:ext cx="512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74" name="Rectangle 59"/>
              <p:cNvSpPr>
                <a:spLocks noChangeArrowheads="1"/>
              </p:cNvSpPr>
              <p:nvPr/>
            </p:nvSpPr>
            <p:spPr bwMode="auto">
              <a:xfrm>
                <a:off x="3369" y="1935"/>
                <a:ext cx="512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75" name="Rectangle 60"/>
              <p:cNvSpPr>
                <a:spLocks noChangeArrowheads="1"/>
              </p:cNvSpPr>
              <p:nvPr/>
            </p:nvSpPr>
            <p:spPr bwMode="auto">
              <a:xfrm>
                <a:off x="3531" y="1949"/>
                <a:ext cx="17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2" action="ppaction://hlinkpres?slideindex=11&amp;slidetitle=Presentación de PowerPoint"/>
                  </a:rPr>
                  <a:t>Asesoría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" name="Rectangle 61"/>
              <p:cNvSpPr>
                <a:spLocks noChangeArrowheads="1"/>
              </p:cNvSpPr>
              <p:nvPr/>
            </p:nvSpPr>
            <p:spPr bwMode="auto">
              <a:xfrm>
                <a:off x="3708" y="1949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" name="Freeform 62"/>
              <p:cNvSpPr>
                <a:spLocks/>
              </p:cNvSpPr>
              <p:nvPr/>
            </p:nvSpPr>
            <p:spPr bwMode="auto">
              <a:xfrm>
                <a:off x="2990" y="1887"/>
                <a:ext cx="379" cy="159"/>
              </a:xfrm>
              <a:custGeom>
                <a:avLst/>
                <a:gdLst>
                  <a:gd name="T0" fmla="*/ 379 w 379"/>
                  <a:gd name="T1" fmla="*/ 93 h 159"/>
                  <a:gd name="T2" fmla="*/ 267 w 379"/>
                  <a:gd name="T3" fmla="*/ 93 h 159"/>
                  <a:gd name="T4" fmla="*/ 267 w 379"/>
                  <a:gd name="T5" fmla="*/ 159 h 159"/>
                  <a:gd name="T6" fmla="*/ 0 w 379"/>
                  <a:gd name="T7" fmla="*/ 159 h 159"/>
                  <a:gd name="T8" fmla="*/ 0 w 379"/>
                  <a:gd name="T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159">
                    <a:moveTo>
                      <a:pt x="379" y="93"/>
                    </a:moveTo>
                    <a:lnTo>
                      <a:pt x="267" y="93"/>
                    </a:lnTo>
                    <a:lnTo>
                      <a:pt x="267" y="159"/>
                    </a:lnTo>
                    <a:lnTo>
                      <a:pt x="0" y="159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78" name="Rectangle 63"/>
              <p:cNvSpPr>
                <a:spLocks noChangeArrowheads="1"/>
              </p:cNvSpPr>
              <p:nvPr/>
            </p:nvSpPr>
            <p:spPr bwMode="auto">
              <a:xfrm>
                <a:off x="3359" y="2485"/>
                <a:ext cx="627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79" name="Rectangle 64"/>
              <p:cNvSpPr>
                <a:spLocks noChangeArrowheads="1"/>
              </p:cNvSpPr>
              <p:nvPr/>
            </p:nvSpPr>
            <p:spPr bwMode="auto">
              <a:xfrm>
                <a:off x="3370" y="2485"/>
                <a:ext cx="627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80" name="Rectangle 65"/>
              <p:cNvSpPr>
                <a:spLocks noChangeArrowheads="1"/>
              </p:cNvSpPr>
              <p:nvPr/>
            </p:nvSpPr>
            <p:spPr bwMode="auto">
              <a:xfrm>
                <a:off x="3461" y="2491"/>
                <a:ext cx="44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3" action="ppaction://hlinkpres?slideindex=17&amp;slidetitle=Presentación de PowerPoint"/>
                  </a:rPr>
                  <a:t>Unidad de Acceso a la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SV" altLang="es-SV" sz="600" dirty="0" smtClean="0">
                    <a:solidFill>
                      <a:srgbClr val="000000"/>
                    </a:solidFill>
                    <a:latin typeface="Corbel" panose="020B0503020204020204" pitchFamily="34" charset="0"/>
                    <a:hlinkClick r:id="rId13" action="ppaction://hlinkpres?slideindex=17&amp;slidetitle=Presentación de PowerPoint"/>
                  </a:rPr>
                  <a:t>Información Pública</a:t>
                </a: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3" action="ppaction://hlinkpres?slideindex=17&amp;slidetitle=Presentación de PowerPoint"/>
                  </a:rPr>
                  <a:t>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" name="Rectangle 67"/>
              <p:cNvSpPr>
                <a:spLocks noChangeArrowheads="1"/>
              </p:cNvSpPr>
              <p:nvPr/>
            </p:nvSpPr>
            <p:spPr bwMode="auto">
              <a:xfrm>
                <a:off x="3883" y="2551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" name="Rectangle 68"/>
              <p:cNvSpPr>
                <a:spLocks noChangeArrowheads="1"/>
              </p:cNvSpPr>
              <p:nvPr/>
            </p:nvSpPr>
            <p:spPr bwMode="auto">
              <a:xfrm>
                <a:off x="3369" y="2330"/>
                <a:ext cx="628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84" name="Rectangle 69"/>
              <p:cNvSpPr>
                <a:spLocks noChangeArrowheads="1"/>
              </p:cNvSpPr>
              <p:nvPr/>
            </p:nvSpPr>
            <p:spPr bwMode="auto">
              <a:xfrm>
                <a:off x="3369" y="2330"/>
                <a:ext cx="628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85" name="Rectangle 70"/>
              <p:cNvSpPr>
                <a:spLocks noChangeArrowheads="1"/>
              </p:cNvSpPr>
              <p:nvPr/>
            </p:nvSpPr>
            <p:spPr bwMode="auto">
              <a:xfrm>
                <a:off x="3398" y="2345"/>
                <a:ext cx="54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4" action="ppaction://hlinkpres?slideindex=16&amp;slidetitle=Presentación de PowerPoint"/>
                  </a:rPr>
                  <a:t>Unidad de Comunicaciones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" name="Rectangle 71"/>
              <p:cNvSpPr>
                <a:spLocks noChangeArrowheads="1"/>
              </p:cNvSpPr>
              <p:nvPr/>
            </p:nvSpPr>
            <p:spPr bwMode="auto">
              <a:xfrm>
                <a:off x="3957" y="2345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" name="Line 72"/>
              <p:cNvSpPr>
                <a:spLocks noChangeShapeType="1"/>
              </p:cNvSpPr>
              <p:nvPr/>
            </p:nvSpPr>
            <p:spPr bwMode="auto">
              <a:xfrm flipH="1">
                <a:off x="3299" y="2552"/>
                <a:ext cx="71" cy="0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88" name="Rectangle 73"/>
              <p:cNvSpPr>
                <a:spLocks noChangeArrowheads="1"/>
              </p:cNvSpPr>
              <p:nvPr/>
            </p:nvSpPr>
            <p:spPr bwMode="auto">
              <a:xfrm>
                <a:off x="2928" y="3455"/>
                <a:ext cx="530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89" name="Rectangle 74"/>
              <p:cNvSpPr>
                <a:spLocks noChangeArrowheads="1"/>
              </p:cNvSpPr>
              <p:nvPr/>
            </p:nvSpPr>
            <p:spPr bwMode="auto">
              <a:xfrm>
                <a:off x="2928" y="3455"/>
                <a:ext cx="530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90" name="Rectangle 75"/>
              <p:cNvSpPr>
                <a:spLocks noChangeArrowheads="1"/>
              </p:cNvSpPr>
              <p:nvPr/>
            </p:nvSpPr>
            <p:spPr bwMode="auto">
              <a:xfrm>
                <a:off x="2997" y="3470"/>
                <a:ext cx="37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5" action="ppaction://hlinkpres?slideindex=26&amp;slidetitle=Presentación de PowerPoint"/>
                  </a:rPr>
                  <a:t>Unidad de Riesgos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" name="Rectangle 76"/>
              <p:cNvSpPr>
                <a:spLocks noChangeArrowheads="1"/>
              </p:cNvSpPr>
              <p:nvPr/>
            </p:nvSpPr>
            <p:spPr bwMode="auto">
              <a:xfrm>
                <a:off x="3378" y="3470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" name="Rectangle 77"/>
              <p:cNvSpPr>
                <a:spLocks noChangeArrowheads="1"/>
              </p:cNvSpPr>
              <p:nvPr/>
            </p:nvSpPr>
            <p:spPr bwMode="auto">
              <a:xfrm>
                <a:off x="2459" y="2953"/>
                <a:ext cx="531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93" name="Rectangle 78"/>
              <p:cNvSpPr>
                <a:spLocks noChangeArrowheads="1"/>
              </p:cNvSpPr>
              <p:nvPr/>
            </p:nvSpPr>
            <p:spPr bwMode="auto">
              <a:xfrm>
                <a:off x="2459" y="2953"/>
                <a:ext cx="531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94" name="Rectangle 79"/>
              <p:cNvSpPr>
                <a:spLocks noChangeArrowheads="1"/>
              </p:cNvSpPr>
              <p:nvPr/>
            </p:nvSpPr>
            <p:spPr bwMode="auto">
              <a:xfrm>
                <a:off x="2481" y="2960"/>
                <a:ext cx="50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6" action="ppaction://hlinkpres?slideindex=24&amp;slidetitle=Presentación de PowerPoint"/>
                  </a:rPr>
                  <a:t>Gerencia de Inversiones y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SV" altLang="es-SV" sz="600" dirty="0" smtClean="0">
                    <a:solidFill>
                      <a:srgbClr val="000000"/>
                    </a:solidFill>
                    <a:latin typeface="Corbel" panose="020B0503020204020204" pitchFamily="34" charset="0"/>
                    <a:hlinkClick r:id="rId16" action="ppaction://hlinkpres?slideindex=24&amp;slidetitle=Presentación de PowerPoint"/>
                  </a:rPr>
                  <a:t> Finanzas </a:t>
                </a: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6" action="ppaction://hlinkpres?slideindex=24&amp;slidetitle=Presentación de PowerPoint"/>
                  </a:rPr>
                  <a:t>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" name="Rectangle 80"/>
              <p:cNvSpPr>
                <a:spLocks noChangeArrowheads="1"/>
              </p:cNvSpPr>
              <p:nvPr/>
            </p:nvSpPr>
            <p:spPr bwMode="auto">
              <a:xfrm>
                <a:off x="2612" y="301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" name="Rectangle 81"/>
              <p:cNvSpPr>
                <a:spLocks noChangeArrowheads="1"/>
              </p:cNvSpPr>
              <p:nvPr/>
            </p:nvSpPr>
            <p:spPr bwMode="auto">
              <a:xfrm>
                <a:off x="2826" y="3019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" name="Rectangle 82"/>
              <p:cNvSpPr>
                <a:spLocks noChangeArrowheads="1"/>
              </p:cNvSpPr>
              <p:nvPr/>
            </p:nvSpPr>
            <p:spPr bwMode="auto">
              <a:xfrm>
                <a:off x="3555" y="2951"/>
                <a:ext cx="442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98" name="Rectangle 83"/>
              <p:cNvSpPr>
                <a:spLocks noChangeArrowheads="1"/>
              </p:cNvSpPr>
              <p:nvPr/>
            </p:nvSpPr>
            <p:spPr bwMode="auto">
              <a:xfrm>
                <a:off x="3555" y="2941"/>
                <a:ext cx="442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99" name="Rectangle 84"/>
              <p:cNvSpPr>
                <a:spLocks noChangeArrowheads="1"/>
              </p:cNvSpPr>
              <p:nvPr/>
            </p:nvSpPr>
            <p:spPr bwMode="auto">
              <a:xfrm>
                <a:off x="3617" y="3016"/>
                <a:ext cx="29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7" action="ppaction://hlinkpres?slideindex=28&amp;slidetitle=Presentación de PowerPoint"/>
                  </a:rPr>
                  <a:t>Gerencia Legal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Rectangle 85"/>
              <p:cNvSpPr>
                <a:spLocks noChangeArrowheads="1"/>
              </p:cNvSpPr>
              <p:nvPr/>
            </p:nvSpPr>
            <p:spPr bwMode="auto">
              <a:xfrm>
                <a:off x="3925" y="3016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Rectangle 86"/>
              <p:cNvSpPr>
                <a:spLocks noChangeArrowheads="1"/>
              </p:cNvSpPr>
              <p:nvPr/>
            </p:nvSpPr>
            <p:spPr bwMode="auto">
              <a:xfrm>
                <a:off x="1177" y="2953"/>
                <a:ext cx="478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02" name="Rectangle 87"/>
              <p:cNvSpPr>
                <a:spLocks noChangeArrowheads="1"/>
              </p:cNvSpPr>
              <p:nvPr/>
            </p:nvSpPr>
            <p:spPr bwMode="auto">
              <a:xfrm>
                <a:off x="1177" y="2953"/>
                <a:ext cx="478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03" name="Rectangle 88"/>
              <p:cNvSpPr>
                <a:spLocks noChangeArrowheads="1"/>
              </p:cNvSpPr>
              <p:nvPr/>
            </p:nvSpPr>
            <p:spPr bwMode="auto">
              <a:xfrm>
                <a:off x="1213" y="3019"/>
                <a:ext cx="38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8" action="ppaction://hlinkpres?slideindex=21&amp;slidetitle=Presentación de PowerPoint"/>
                  </a:rPr>
                  <a:t>Gerencia de Puerto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Rectangle 89"/>
              <p:cNvSpPr>
                <a:spLocks noChangeArrowheads="1"/>
              </p:cNvSpPr>
              <p:nvPr/>
            </p:nvSpPr>
            <p:spPr bwMode="auto">
              <a:xfrm>
                <a:off x="1608" y="3019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Rectangle 90"/>
              <p:cNvSpPr>
                <a:spLocks noChangeArrowheads="1"/>
              </p:cNvSpPr>
              <p:nvPr/>
            </p:nvSpPr>
            <p:spPr bwMode="auto">
              <a:xfrm>
                <a:off x="4492" y="2951"/>
                <a:ext cx="443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06" name="Rectangle 91"/>
              <p:cNvSpPr>
                <a:spLocks noChangeArrowheads="1"/>
              </p:cNvSpPr>
              <p:nvPr/>
            </p:nvSpPr>
            <p:spPr bwMode="auto">
              <a:xfrm>
                <a:off x="4492" y="2951"/>
                <a:ext cx="443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07" name="Rectangle 92"/>
              <p:cNvSpPr>
                <a:spLocks noChangeArrowheads="1"/>
              </p:cNvSpPr>
              <p:nvPr/>
            </p:nvSpPr>
            <p:spPr bwMode="auto">
              <a:xfrm>
                <a:off x="4569" y="2960"/>
                <a:ext cx="29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9" action="ppaction://hlinkpres?slideindex=29&amp;slidetitle=Presentación de PowerPoint"/>
                  </a:rPr>
                  <a:t>Gerencia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9" action="ppaction://hlinkpres?slideindex=29&amp;slidetitle=Presentación de PowerPoint"/>
                  </a:rPr>
                  <a:t>Administrativa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Rectangle 93"/>
              <p:cNvSpPr>
                <a:spLocks noChangeArrowheads="1"/>
              </p:cNvSpPr>
              <p:nvPr/>
            </p:nvSpPr>
            <p:spPr bwMode="auto">
              <a:xfrm>
                <a:off x="4556" y="3016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Rectangle 94"/>
              <p:cNvSpPr>
                <a:spLocks noChangeArrowheads="1"/>
              </p:cNvSpPr>
              <p:nvPr/>
            </p:nvSpPr>
            <p:spPr bwMode="auto">
              <a:xfrm>
                <a:off x="4860" y="3016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Rectangle 95"/>
              <p:cNvSpPr>
                <a:spLocks noChangeArrowheads="1"/>
              </p:cNvSpPr>
              <p:nvPr/>
            </p:nvSpPr>
            <p:spPr bwMode="auto">
              <a:xfrm>
                <a:off x="1998" y="2507"/>
                <a:ext cx="628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1" name="Rectangle 96"/>
              <p:cNvSpPr>
                <a:spLocks noChangeArrowheads="1"/>
              </p:cNvSpPr>
              <p:nvPr/>
            </p:nvSpPr>
            <p:spPr bwMode="auto">
              <a:xfrm>
                <a:off x="1998" y="2507"/>
                <a:ext cx="628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2" name="Rectangle 97"/>
              <p:cNvSpPr>
                <a:spLocks noChangeArrowheads="1"/>
              </p:cNvSpPr>
              <p:nvPr/>
            </p:nvSpPr>
            <p:spPr bwMode="auto">
              <a:xfrm>
                <a:off x="2126" y="2521"/>
                <a:ext cx="36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0" action="ppaction://hlinkpres?slideindex=18&amp;slidetitle=Presentación de PowerPoint"/>
                  </a:rPr>
                  <a:t>Unidad de Género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98"/>
              <p:cNvSpPr>
                <a:spLocks noChangeArrowheads="1"/>
              </p:cNvSpPr>
              <p:nvPr/>
            </p:nvSpPr>
            <p:spPr bwMode="auto">
              <a:xfrm>
                <a:off x="2124" y="2042"/>
                <a:ext cx="512" cy="2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4" name="Rectangle 99"/>
              <p:cNvSpPr>
                <a:spLocks noChangeArrowheads="1"/>
              </p:cNvSpPr>
              <p:nvPr/>
            </p:nvSpPr>
            <p:spPr bwMode="auto">
              <a:xfrm>
                <a:off x="2124" y="2042"/>
                <a:ext cx="512" cy="222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5" name="Rectangle 100"/>
              <p:cNvSpPr>
                <a:spLocks noChangeArrowheads="1"/>
              </p:cNvSpPr>
              <p:nvPr/>
            </p:nvSpPr>
            <p:spPr bwMode="auto">
              <a:xfrm>
                <a:off x="2199" y="2062"/>
                <a:ext cx="37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1" action="ppaction://hlinkpres?slideindex=13&amp;slidetitle=Presentación de PowerPoint"/>
                  </a:rPr>
                  <a:t>Departamento de Tecnología de la Información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Rectangle 101"/>
              <p:cNvSpPr>
                <a:spLocks noChangeArrowheads="1"/>
              </p:cNvSpPr>
              <p:nvPr/>
            </p:nvSpPr>
            <p:spPr bwMode="auto">
              <a:xfrm>
                <a:off x="2209" y="2122"/>
                <a:ext cx="42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 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Rectangle 104"/>
              <p:cNvSpPr>
                <a:spLocks noChangeArrowheads="1"/>
              </p:cNvSpPr>
              <p:nvPr/>
            </p:nvSpPr>
            <p:spPr bwMode="auto">
              <a:xfrm>
                <a:off x="2500" y="2182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Rectangle 105"/>
              <p:cNvSpPr>
                <a:spLocks noChangeArrowheads="1"/>
              </p:cNvSpPr>
              <p:nvPr/>
            </p:nvSpPr>
            <p:spPr bwMode="auto">
              <a:xfrm>
                <a:off x="4818" y="3289"/>
                <a:ext cx="531" cy="2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1" name="Rectangle 106"/>
              <p:cNvSpPr>
                <a:spLocks noChangeArrowheads="1"/>
              </p:cNvSpPr>
              <p:nvPr/>
            </p:nvSpPr>
            <p:spPr bwMode="auto">
              <a:xfrm>
                <a:off x="4806" y="3289"/>
                <a:ext cx="531" cy="26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2" name="Rectangle 107"/>
              <p:cNvSpPr>
                <a:spLocks noChangeArrowheads="1"/>
              </p:cNvSpPr>
              <p:nvPr/>
            </p:nvSpPr>
            <p:spPr bwMode="auto">
              <a:xfrm>
                <a:off x="4831" y="3334"/>
                <a:ext cx="49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2" action="ppaction://hlinkpres?slideindex=30&amp;slidetitle=Presentación de PowerPoint"/>
                  </a:rPr>
                  <a:t>Unidad de Planificación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2" action="ppaction://hlinkpres?slideindex=30&amp;slidetitle=Presentación de PowerPoint"/>
                  </a:rPr>
                  <a:t> Estratégica y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2" action="ppaction://hlinkpres?slideindex=30&amp;slidetitle=Presentación de PowerPoint"/>
                  </a:rPr>
                  <a:t>Seguimiento de Gestión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Rectangle 108"/>
              <p:cNvSpPr>
                <a:spLocks noChangeArrowheads="1"/>
              </p:cNvSpPr>
              <p:nvPr/>
            </p:nvSpPr>
            <p:spPr bwMode="auto">
              <a:xfrm>
                <a:off x="4939" y="336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110"/>
              <p:cNvSpPr>
                <a:spLocks noChangeArrowheads="1"/>
              </p:cNvSpPr>
              <p:nvPr/>
            </p:nvSpPr>
            <p:spPr bwMode="auto">
              <a:xfrm>
                <a:off x="5314" y="3421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Line 111"/>
              <p:cNvSpPr>
                <a:spLocks noChangeShapeType="1"/>
              </p:cNvSpPr>
              <p:nvPr/>
            </p:nvSpPr>
            <p:spPr bwMode="auto">
              <a:xfrm flipV="1">
                <a:off x="4484" y="3308"/>
                <a:ext cx="222" cy="2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7" name="Rectangle 112"/>
              <p:cNvSpPr>
                <a:spLocks noChangeArrowheads="1"/>
              </p:cNvSpPr>
              <p:nvPr/>
            </p:nvSpPr>
            <p:spPr bwMode="auto">
              <a:xfrm>
                <a:off x="4797" y="3585"/>
                <a:ext cx="540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8" name="Rectangle 113"/>
              <p:cNvSpPr>
                <a:spLocks noChangeArrowheads="1"/>
              </p:cNvSpPr>
              <p:nvPr/>
            </p:nvSpPr>
            <p:spPr bwMode="auto">
              <a:xfrm>
                <a:off x="4797" y="3585"/>
                <a:ext cx="540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9" name="Rectangle 114"/>
              <p:cNvSpPr>
                <a:spLocks noChangeArrowheads="1"/>
              </p:cNvSpPr>
              <p:nvPr/>
            </p:nvSpPr>
            <p:spPr bwMode="auto">
              <a:xfrm>
                <a:off x="4873" y="3599"/>
                <a:ext cx="36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3" action="ppaction://hlinkpres?slideindex=31&amp;slidetitle=Presentación de PowerPoint"/>
                  </a:rPr>
                  <a:t>Unidad Activo Fijo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115"/>
              <p:cNvSpPr>
                <a:spLocks noChangeArrowheads="1"/>
              </p:cNvSpPr>
              <p:nvPr/>
            </p:nvSpPr>
            <p:spPr bwMode="auto">
              <a:xfrm>
                <a:off x="5250" y="3599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Freeform 116"/>
              <p:cNvSpPr>
                <a:spLocks/>
              </p:cNvSpPr>
              <p:nvPr/>
            </p:nvSpPr>
            <p:spPr bwMode="auto">
              <a:xfrm>
                <a:off x="4713" y="3308"/>
                <a:ext cx="93" cy="114"/>
              </a:xfrm>
              <a:custGeom>
                <a:avLst/>
                <a:gdLst>
                  <a:gd name="T0" fmla="*/ 93 w 93"/>
                  <a:gd name="T1" fmla="*/ 114 h 114"/>
                  <a:gd name="T2" fmla="*/ 0 w 93"/>
                  <a:gd name="T3" fmla="*/ 114 h 114"/>
                  <a:gd name="T4" fmla="*/ 0 w 93"/>
                  <a:gd name="T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114">
                    <a:moveTo>
                      <a:pt x="93" y="114"/>
                    </a:moveTo>
                    <a:lnTo>
                      <a:pt x="0" y="114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32" name="Rectangle 117"/>
              <p:cNvSpPr>
                <a:spLocks noChangeArrowheads="1"/>
              </p:cNvSpPr>
              <p:nvPr/>
            </p:nvSpPr>
            <p:spPr bwMode="auto">
              <a:xfrm>
                <a:off x="3989" y="3243"/>
                <a:ext cx="495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33" name="Rectangle 118"/>
              <p:cNvSpPr>
                <a:spLocks noChangeArrowheads="1"/>
              </p:cNvSpPr>
              <p:nvPr/>
            </p:nvSpPr>
            <p:spPr bwMode="auto">
              <a:xfrm>
                <a:off x="3989" y="3243"/>
                <a:ext cx="495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34" name="Rectangle 119"/>
              <p:cNvSpPr>
                <a:spLocks noChangeArrowheads="1"/>
              </p:cNvSpPr>
              <p:nvPr/>
            </p:nvSpPr>
            <p:spPr bwMode="auto">
              <a:xfrm>
                <a:off x="4054" y="3249"/>
                <a:ext cx="40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4" action="ppaction://hlinkpres?slideindex=36&amp;slidetitle=Presentación de PowerPoint"/>
                  </a:rPr>
                  <a:t>Departamento de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4" action="ppaction://hlinkpres?slideindex=36&amp;slidetitle=Presentación de PowerPoint"/>
                  </a:rPr>
                  <a:t>Servicios Generales 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121"/>
              <p:cNvSpPr>
                <a:spLocks noChangeArrowheads="1"/>
              </p:cNvSpPr>
              <p:nvPr/>
            </p:nvSpPr>
            <p:spPr bwMode="auto">
              <a:xfrm>
                <a:off x="4431" y="3309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Freeform 122"/>
              <p:cNvSpPr>
                <a:spLocks/>
              </p:cNvSpPr>
              <p:nvPr/>
            </p:nvSpPr>
            <p:spPr bwMode="auto">
              <a:xfrm>
                <a:off x="4713" y="3308"/>
                <a:ext cx="91" cy="322"/>
              </a:xfrm>
              <a:custGeom>
                <a:avLst/>
                <a:gdLst>
                  <a:gd name="T0" fmla="*/ 91 w 91"/>
                  <a:gd name="T1" fmla="*/ 322 h 322"/>
                  <a:gd name="T2" fmla="*/ 0 w 91"/>
                  <a:gd name="T3" fmla="*/ 322 h 322"/>
                  <a:gd name="T4" fmla="*/ 0 w 91"/>
                  <a:gd name="T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322">
                    <a:moveTo>
                      <a:pt x="91" y="322"/>
                    </a:moveTo>
                    <a:lnTo>
                      <a:pt x="0" y="322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38" name="Rectangle 123"/>
              <p:cNvSpPr>
                <a:spLocks noChangeArrowheads="1"/>
              </p:cNvSpPr>
              <p:nvPr/>
            </p:nvSpPr>
            <p:spPr bwMode="auto">
              <a:xfrm>
                <a:off x="4797" y="3705"/>
                <a:ext cx="535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39" name="Rectangle 124"/>
              <p:cNvSpPr>
                <a:spLocks noChangeArrowheads="1"/>
              </p:cNvSpPr>
              <p:nvPr/>
            </p:nvSpPr>
            <p:spPr bwMode="auto">
              <a:xfrm>
                <a:off x="4797" y="3705"/>
                <a:ext cx="535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40" name="Rectangle 125"/>
              <p:cNvSpPr>
                <a:spLocks noChangeArrowheads="1"/>
              </p:cNvSpPr>
              <p:nvPr/>
            </p:nvSpPr>
            <p:spPr bwMode="auto">
              <a:xfrm>
                <a:off x="4876" y="3710"/>
                <a:ext cx="37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5" action="ppaction://hlinkpres?slideindex=32&amp;slidetitle=Presentación de PowerPoint"/>
                  </a:rPr>
                  <a:t>Unidad de Pagos y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5" action="ppaction://hlinkpres?slideindex=32&amp;slidetitle=Presentación de PowerPoint"/>
                  </a:rPr>
                  <a:t> Bienestar Laboral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" name="Rectangle 127"/>
              <p:cNvSpPr>
                <a:spLocks noChangeArrowheads="1"/>
              </p:cNvSpPr>
              <p:nvPr/>
            </p:nvSpPr>
            <p:spPr bwMode="auto">
              <a:xfrm>
                <a:off x="5241" y="3770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" name="Freeform 128"/>
              <p:cNvSpPr>
                <a:spLocks/>
              </p:cNvSpPr>
              <p:nvPr/>
            </p:nvSpPr>
            <p:spPr bwMode="auto">
              <a:xfrm>
                <a:off x="4713" y="3308"/>
                <a:ext cx="91" cy="463"/>
              </a:xfrm>
              <a:custGeom>
                <a:avLst/>
                <a:gdLst>
                  <a:gd name="T0" fmla="*/ 91 w 91"/>
                  <a:gd name="T1" fmla="*/ 463 h 463"/>
                  <a:gd name="T2" fmla="*/ 0 w 91"/>
                  <a:gd name="T3" fmla="*/ 463 h 463"/>
                  <a:gd name="T4" fmla="*/ 0 w 91"/>
                  <a:gd name="T5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3">
                    <a:moveTo>
                      <a:pt x="91" y="463"/>
                    </a:moveTo>
                    <a:lnTo>
                      <a:pt x="0" y="463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44" name="Rectangle 129"/>
              <p:cNvSpPr>
                <a:spLocks noChangeArrowheads="1"/>
              </p:cNvSpPr>
              <p:nvPr/>
            </p:nvSpPr>
            <p:spPr bwMode="auto">
              <a:xfrm>
                <a:off x="4797" y="3882"/>
                <a:ext cx="535" cy="2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45" name="Rectangle 130"/>
              <p:cNvSpPr>
                <a:spLocks noChangeArrowheads="1"/>
              </p:cNvSpPr>
              <p:nvPr/>
            </p:nvSpPr>
            <p:spPr bwMode="auto">
              <a:xfrm>
                <a:off x="4797" y="3882"/>
                <a:ext cx="535" cy="222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46" name="Rectangle 131"/>
              <p:cNvSpPr>
                <a:spLocks noChangeArrowheads="1"/>
              </p:cNvSpPr>
              <p:nvPr/>
            </p:nvSpPr>
            <p:spPr bwMode="auto">
              <a:xfrm>
                <a:off x="4841" y="3902"/>
                <a:ext cx="41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6" action="ppaction://hlinkpres?slideindex=33&amp;slidetitle=Presentación de PowerPoint"/>
                  </a:rPr>
                  <a:t>Unidad de Admisión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6" action="ppaction://hlinkpres?slideindex=33&amp;slidetitle=Presentación de PowerPoint"/>
                  </a:rPr>
                  <a:t>y desarrollo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6" action="ppaction://hlinkpres?slideindex=33&amp;slidetitle=Presentación de PowerPoint"/>
                  </a:rPr>
                  <a:t> organizacional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7" name="Rectangle 132"/>
              <p:cNvSpPr>
                <a:spLocks noChangeArrowheads="1"/>
              </p:cNvSpPr>
              <p:nvPr/>
            </p:nvSpPr>
            <p:spPr bwMode="auto">
              <a:xfrm>
                <a:off x="4963" y="3962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Rectangle 134"/>
              <p:cNvSpPr>
                <a:spLocks noChangeArrowheads="1"/>
              </p:cNvSpPr>
              <p:nvPr/>
            </p:nvSpPr>
            <p:spPr bwMode="auto">
              <a:xfrm>
                <a:off x="5210" y="4022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Freeform 135"/>
              <p:cNvSpPr>
                <a:spLocks/>
              </p:cNvSpPr>
              <p:nvPr/>
            </p:nvSpPr>
            <p:spPr bwMode="auto">
              <a:xfrm>
                <a:off x="4713" y="3308"/>
                <a:ext cx="91" cy="685"/>
              </a:xfrm>
              <a:custGeom>
                <a:avLst/>
                <a:gdLst>
                  <a:gd name="T0" fmla="*/ 91 w 91"/>
                  <a:gd name="T1" fmla="*/ 685 h 685"/>
                  <a:gd name="T2" fmla="*/ 0 w 91"/>
                  <a:gd name="T3" fmla="*/ 685 h 685"/>
                  <a:gd name="T4" fmla="*/ 0 w 91"/>
                  <a:gd name="T5" fmla="*/ 0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685">
                    <a:moveTo>
                      <a:pt x="91" y="685"/>
                    </a:moveTo>
                    <a:lnTo>
                      <a:pt x="0" y="685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51" name="Rectangle 136"/>
              <p:cNvSpPr>
                <a:spLocks noChangeArrowheads="1"/>
              </p:cNvSpPr>
              <p:nvPr/>
            </p:nvSpPr>
            <p:spPr bwMode="auto">
              <a:xfrm>
                <a:off x="780" y="3137"/>
                <a:ext cx="530" cy="2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52" name="Rectangle 137"/>
              <p:cNvSpPr>
                <a:spLocks noChangeArrowheads="1"/>
              </p:cNvSpPr>
              <p:nvPr/>
            </p:nvSpPr>
            <p:spPr bwMode="auto">
              <a:xfrm>
                <a:off x="780" y="3137"/>
                <a:ext cx="530" cy="26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53" name="Rectangle 138"/>
              <p:cNvSpPr>
                <a:spLocks noChangeArrowheads="1"/>
              </p:cNvSpPr>
              <p:nvPr/>
            </p:nvSpPr>
            <p:spPr bwMode="auto">
              <a:xfrm>
                <a:off x="863" y="3199"/>
                <a:ext cx="36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7" action="ppaction://hlinkpres?slideindex=22&amp;slidetitle=Presentación de PowerPoint"/>
                  </a:rPr>
                  <a:t>Departamento de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7" action="ppaction://hlinkpres?slideindex=22&amp;slidetitle=Presentación de PowerPoint"/>
                  </a:rPr>
                  <a:t>Operaciones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140"/>
              <p:cNvSpPr>
                <a:spLocks noChangeArrowheads="1"/>
              </p:cNvSpPr>
              <p:nvPr/>
            </p:nvSpPr>
            <p:spPr bwMode="auto">
              <a:xfrm>
                <a:off x="1169" y="3269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Freeform 141"/>
              <p:cNvSpPr>
                <a:spLocks/>
              </p:cNvSpPr>
              <p:nvPr/>
            </p:nvSpPr>
            <p:spPr bwMode="auto">
              <a:xfrm>
                <a:off x="1310" y="3086"/>
                <a:ext cx="106" cy="184"/>
              </a:xfrm>
              <a:custGeom>
                <a:avLst/>
                <a:gdLst>
                  <a:gd name="T0" fmla="*/ 0 w 106"/>
                  <a:gd name="T1" fmla="*/ 184 h 184"/>
                  <a:gd name="T2" fmla="*/ 106 w 106"/>
                  <a:gd name="T3" fmla="*/ 184 h 184"/>
                  <a:gd name="T4" fmla="*/ 106 w 106"/>
                  <a:gd name="T5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6" h="184">
                    <a:moveTo>
                      <a:pt x="0" y="184"/>
                    </a:moveTo>
                    <a:lnTo>
                      <a:pt x="106" y="184"/>
                    </a:lnTo>
                    <a:lnTo>
                      <a:pt x="106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57" name="Rectangle 142"/>
              <p:cNvSpPr>
                <a:spLocks noChangeArrowheads="1"/>
              </p:cNvSpPr>
              <p:nvPr/>
            </p:nvSpPr>
            <p:spPr bwMode="auto">
              <a:xfrm>
                <a:off x="2928" y="3261"/>
                <a:ext cx="530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58" name="Rectangle 143"/>
              <p:cNvSpPr>
                <a:spLocks noChangeArrowheads="1"/>
              </p:cNvSpPr>
              <p:nvPr/>
            </p:nvSpPr>
            <p:spPr bwMode="auto">
              <a:xfrm>
                <a:off x="2928" y="3261"/>
                <a:ext cx="530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59" name="Rectangle 144"/>
              <p:cNvSpPr>
                <a:spLocks noChangeArrowheads="1"/>
              </p:cNvSpPr>
              <p:nvPr/>
            </p:nvSpPr>
            <p:spPr bwMode="auto">
              <a:xfrm>
                <a:off x="3008" y="3267"/>
                <a:ext cx="37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8" action="ppaction://hlinkpres?slideindex=25&amp;slidetitle=Presentación de PowerPoint"/>
                  </a:rPr>
                  <a:t>Unidad Financiera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8" action="ppaction://hlinkpres?slideindex=25&amp;slidetitle=Presentación de PowerPoint"/>
                  </a:rPr>
                  <a:t>Institucional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Rectangle 145"/>
              <p:cNvSpPr>
                <a:spLocks noChangeArrowheads="1"/>
              </p:cNvSpPr>
              <p:nvPr/>
            </p:nvSpPr>
            <p:spPr bwMode="auto">
              <a:xfrm>
                <a:off x="3061" y="3327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Rectangle 146"/>
              <p:cNvSpPr>
                <a:spLocks noChangeArrowheads="1"/>
              </p:cNvSpPr>
              <p:nvPr/>
            </p:nvSpPr>
            <p:spPr bwMode="auto">
              <a:xfrm>
                <a:off x="3314" y="3327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Rectangle 147"/>
              <p:cNvSpPr>
                <a:spLocks noChangeArrowheads="1"/>
              </p:cNvSpPr>
              <p:nvPr/>
            </p:nvSpPr>
            <p:spPr bwMode="auto">
              <a:xfrm>
                <a:off x="2132" y="3318"/>
                <a:ext cx="477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63" name="Rectangle 148"/>
              <p:cNvSpPr>
                <a:spLocks noChangeArrowheads="1"/>
              </p:cNvSpPr>
              <p:nvPr/>
            </p:nvSpPr>
            <p:spPr bwMode="auto">
              <a:xfrm>
                <a:off x="2132" y="3318"/>
                <a:ext cx="477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64" name="Rectangle 149"/>
              <p:cNvSpPr>
                <a:spLocks noChangeArrowheads="1"/>
              </p:cNvSpPr>
              <p:nvPr/>
            </p:nvSpPr>
            <p:spPr bwMode="auto">
              <a:xfrm>
                <a:off x="2175" y="3323"/>
                <a:ext cx="43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9" action="ppaction://hlinkpres?slideindex=27&amp;slidetitle=Presentación de PowerPoint"/>
                  </a:rPr>
                  <a:t>Depto.  de Proyectos</a:t>
                </a:r>
                <a:r>
                  <a:rPr kumimoji="0" lang="es-SV" altLang="es-SV" sz="6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9" action="ppaction://hlinkpres?slideindex=27&amp;slidetitle=Presentación de PowerPoint"/>
                  </a:rPr>
                  <a:t>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9" action="ppaction://hlinkpres?slideindex=27&amp;slidetitle=Presentación de PowerPoint"/>
                  </a:rPr>
                  <a:t>e Inversiones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Rectangle 150"/>
              <p:cNvSpPr>
                <a:spLocks noChangeArrowheads="1"/>
              </p:cNvSpPr>
              <p:nvPr/>
            </p:nvSpPr>
            <p:spPr bwMode="auto">
              <a:xfrm>
                <a:off x="2304" y="3323"/>
                <a:ext cx="56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153"/>
              <p:cNvSpPr>
                <a:spLocks noChangeArrowheads="1"/>
              </p:cNvSpPr>
              <p:nvPr/>
            </p:nvSpPr>
            <p:spPr bwMode="auto">
              <a:xfrm>
                <a:off x="2482" y="3383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Line 154"/>
              <p:cNvSpPr>
                <a:spLocks noChangeShapeType="1"/>
              </p:cNvSpPr>
              <p:nvPr/>
            </p:nvSpPr>
            <p:spPr bwMode="auto">
              <a:xfrm flipV="1">
                <a:off x="2990" y="1887"/>
                <a:ext cx="0" cy="399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70" name="Freeform 155"/>
              <p:cNvSpPr>
                <a:spLocks/>
              </p:cNvSpPr>
              <p:nvPr/>
            </p:nvSpPr>
            <p:spPr bwMode="auto">
              <a:xfrm>
                <a:off x="2636" y="1887"/>
                <a:ext cx="354" cy="159"/>
              </a:xfrm>
              <a:custGeom>
                <a:avLst/>
                <a:gdLst>
                  <a:gd name="T0" fmla="*/ 0 w 354"/>
                  <a:gd name="T1" fmla="*/ 93 h 159"/>
                  <a:gd name="T2" fmla="*/ 83 w 354"/>
                  <a:gd name="T3" fmla="*/ 93 h 159"/>
                  <a:gd name="T4" fmla="*/ 83 w 354"/>
                  <a:gd name="T5" fmla="*/ 159 h 159"/>
                  <a:gd name="T6" fmla="*/ 354 w 354"/>
                  <a:gd name="T7" fmla="*/ 159 h 159"/>
                  <a:gd name="T8" fmla="*/ 354 w 354"/>
                  <a:gd name="T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159">
                    <a:moveTo>
                      <a:pt x="0" y="93"/>
                    </a:moveTo>
                    <a:lnTo>
                      <a:pt x="83" y="93"/>
                    </a:lnTo>
                    <a:lnTo>
                      <a:pt x="83" y="159"/>
                    </a:lnTo>
                    <a:lnTo>
                      <a:pt x="354" y="159"/>
                    </a:lnTo>
                    <a:lnTo>
                      <a:pt x="354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71" name="Rectangle 156"/>
              <p:cNvSpPr>
                <a:spLocks noChangeArrowheads="1"/>
              </p:cNvSpPr>
              <p:nvPr/>
            </p:nvSpPr>
            <p:spPr bwMode="auto">
              <a:xfrm>
                <a:off x="1752" y="512"/>
                <a:ext cx="2740" cy="311"/>
              </a:xfrm>
              <a:prstGeom prst="rect">
                <a:avLst/>
              </a:prstGeom>
              <a:noFill/>
              <a:ln w="3175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72" name="Rectangle 157"/>
              <p:cNvSpPr>
                <a:spLocks noChangeArrowheads="1"/>
              </p:cNvSpPr>
              <p:nvPr/>
            </p:nvSpPr>
            <p:spPr bwMode="auto">
              <a:xfrm>
                <a:off x="2755" y="608"/>
                <a:ext cx="846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ESTRUCTURA ORGANIZATIVA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Rectangle 158"/>
              <p:cNvSpPr>
                <a:spLocks noChangeArrowheads="1"/>
              </p:cNvSpPr>
              <p:nvPr/>
            </p:nvSpPr>
            <p:spPr bwMode="auto">
              <a:xfrm>
                <a:off x="2939" y="670"/>
                <a:ext cx="297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CORSAIN 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Rectangle 159"/>
              <p:cNvSpPr>
                <a:spLocks noChangeArrowheads="1"/>
              </p:cNvSpPr>
              <p:nvPr/>
            </p:nvSpPr>
            <p:spPr bwMode="auto">
              <a:xfrm>
                <a:off x="3183" y="670"/>
                <a:ext cx="15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2017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Rectangle 160"/>
              <p:cNvSpPr>
                <a:spLocks noChangeArrowheads="1"/>
              </p:cNvSpPr>
              <p:nvPr/>
            </p:nvSpPr>
            <p:spPr bwMode="auto">
              <a:xfrm>
                <a:off x="3294" y="670"/>
                <a:ext cx="42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Rectangle 161"/>
              <p:cNvSpPr>
                <a:spLocks noChangeArrowheads="1"/>
              </p:cNvSpPr>
              <p:nvPr/>
            </p:nvSpPr>
            <p:spPr bwMode="auto">
              <a:xfrm>
                <a:off x="4797" y="4137"/>
                <a:ext cx="535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77" name="Rectangle 162"/>
              <p:cNvSpPr>
                <a:spLocks noChangeArrowheads="1"/>
              </p:cNvSpPr>
              <p:nvPr/>
            </p:nvSpPr>
            <p:spPr bwMode="auto">
              <a:xfrm>
                <a:off x="4797" y="4137"/>
                <a:ext cx="535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78" name="Rectangle 163"/>
              <p:cNvSpPr>
                <a:spLocks noChangeArrowheads="1"/>
              </p:cNvSpPr>
              <p:nvPr/>
            </p:nvSpPr>
            <p:spPr bwMode="auto">
              <a:xfrm>
                <a:off x="4870" y="4151"/>
                <a:ext cx="37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0" action="ppaction://hlinkpres?slideindex=34&amp;slidetitle=Presentación de PowerPoint"/>
                  </a:rPr>
                  <a:t>Unidad de Archivo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164"/>
              <p:cNvSpPr>
                <a:spLocks noChangeArrowheads="1"/>
              </p:cNvSpPr>
              <p:nvPr/>
            </p:nvSpPr>
            <p:spPr bwMode="auto">
              <a:xfrm>
                <a:off x="5249" y="4151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Freeform 165"/>
              <p:cNvSpPr>
                <a:spLocks/>
              </p:cNvSpPr>
              <p:nvPr/>
            </p:nvSpPr>
            <p:spPr bwMode="auto">
              <a:xfrm>
                <a:off x="4713" y="3308"/>
                <a:ext cx="91" cy="873"/>
              </a:xfrm>
              <a:custGeom>
                <a:avLst/>
                <a:gdLst>
                  <a:gd name="T0" fmla="*/ 91 w 91"/>
                  <a:gd name="T1" fmla="*/ 873 h 873"/>
                  <a:gd name="T2" fmla="*/ 0 w 91"/>
                  <a:gd name="T3" fmla="*/ 873 h 873"/>
                  <a:gd name="T4" fmla="*/ 0 w 91"/>
                  <a:gd name="T5" fmla="*/ 0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873">
                    <a:moveTo>
                      <a:pt x="91" y="873"/>
                    </a:moveTo>
                    <a:lnTo>
                      <a:pt x="0" y="873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81" name="Rectangle 166"/>
              <p:cNvSpPr>
                <a:spLocks noChangeArrowheads="1"/>
              </p:cNvSpPr>
              <p:nvPr/>
            </p:nvSpPr>
            <p:spPr bwMode="auto">
              <a:xfrm>
                <a:off x="2001" y="2308"/>
                <a:ext cx="625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82" name="Rectangle 167"/>
              <p:cNvSpPr>
                <a:spLocks noChangeArrowheads="1"/>
              </p:cNvSpPr>
              <p:nvPr/>
            </p:nvSpPr>
            <p:spPr bwMode="auto">
              <a:xfrm>
                <a:off x="2001" y="2308"/>
                <a:ext cx="625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83" name="Rectangle 168"/>
              <p:cNvSpPr>
                <a:spLocks noChangeArrowheads="1"/>
              </p:cNvSpPr>
              <p:nvPr/>
            </p:nvSpPr>
            <p:spPr bwMode="auto">
              <a:xfrm>
                <a:off x="2014" y="2313"/>
                <a:ext cx="63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1" action="ppaction://hlinkpres?slideindex=15&amp;slidetitle=Presentación de PowerPoint"/>
                  </a:rPr>
                  <a:t>Unidad de Adquisiciones y </a:t>
                </a:r>
                <a:r>
                  <a:rPr kumimoji="0" lang="es-SV" altLang="es-SV" sz="6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1" action="ppaction://hlinkpres?slideindex=15&amp;slidetitle=Presentación de PowerPoint"/>
                  </a:rPr>
                  <a:t> Contrataciones Institucional</a:t>
                </a:r>
                <a:endParaRPr kumimoji="0" lang="es-SV" altLang="es-SV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169"/>
              <p:cNvSpPr>
                <a:spLocks noChangeArrowheads="1"/>
              </p:cNvSpPr>
              <p:nvPr/>
            </p:nvSpPr>
            <p:spPr bwMode="auto">
              <a:xfrm>
                <a:off x="2019" y="2375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170"/>
              <p:cNvSpPr>
                <a:spLocks noChangeArrowheads="1"/>
              </p:cNvSpPr>
              <p:nvPr/>
            </p:nvSpPr>
            <p:spPr bwMode="auto">
              <a:xfrm>
                <a:off x="2596" y="2375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171"/>
              <p:cNvSpPr>
                <a:spLocks noChangeArrowheads="1"/>
              </p:cNvSpPr>
              <p:nvPr/>
            </p:nvSpPr>
            <p:spPr bwMode="auto">
              <a:xfrm>
                <a:off x="3380" y="2074"/>
                <a:ext cx="512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87" name="Rectangle 172"/>
              <p:cNvSpPr>
                <a:spLocks noChangeArrowheads="1"/>
              </p:cNvSpPr>
              <p:nvPr/>
            </p:nvSpPr>
            <p:spPr bwMode="auto">
              <a:xfrm>
                <a:off x="3369" y="2060"/>
                <a:ext cx="512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88" name="Rectangle 173"/>
              <p:cNvSpPr>
                <a:spLocks noChangeArrowheads="1"/>
              </p:cNvSpPr>
              <p:nvPr/>
            </p:nvSpPr>
            <p:spPr bwMode="auto">
              <a:xfrm>
                <a:off x="3506" y="2065"/>
                <a:ext cx="28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2" action="ppaction://hlinkpres?slideindex=12&amp;slidetitle=Presentación de PowerPoint"/>
                  </a:rPr>
                  <a:t>Oficialía  de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2" action="ppaction://hlinkpres?slideindex=12&amp;slidetitle=Presentación de PowerPoint"/>
                  </a:rPr>
                  <a:t>Cumplimiento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Rectangle 174"/>
              <p:cNvSpPr>
                <a:spLocks noChangeArrowheads="1"/>
              </p:cNvSpPr>
              <p:nvPr/>
            </p:nvSpPr>
            <p:spPr bwMode="auto">
              <a:xfrm>
                <a:off x="3472" y="2125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175"/>
              <p:cNvSpPr>
                <a:spLocks noChangeArrowheads="1"/>
              </p:cNvSpPr>
              <p:nvPr/>
            </p:nvSpPr>
            <p:spPr bwMode="auto">
              <a:xfrm>
                <a:off x="3767" y="2125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Freeform 176"/>
              <p:cNvSpPr>
                <a:spLocks noEditPoints="1"/>
              </p:cNvSpPr>
              <p:nvPr/>
            </p:nvSpPr>
            <p:spPr bwMode="auto">
              <a:xfrm>
                <a:off x="2636" y="1185"/>
                <a:ext cx="354" cy="87"/>
              </a:xfrm>
              <a:custGeom>
                <a:avLst/>
                <a:gdLst>
                  <a:gd name="T0" fmla="*/ 120 w 2421"/>
                  <a:gd name="T1" fmla="*/ 574 h 590"/>
                  <a:gd name="T2" fmla="*/ 120 w 2421"/>
                  <a:gd name="T3" fmla="*/ 590 h 590"/>
                  <a:gd name="T4" fmla="*/ 0 w 2421"/>
                  <a:gd name="T5" fmla="*/ 582 h 590"/>
                  <a:gd name="T6" fmla="*/ 200 w 2421"/>
                  <a:gd name="T7" fmla="*/ 574 h 590"/>
                  <a:gd name="T8" fmla="*/ 321 w 2421"/>
                  <a:gd name="T9" fmla="*/ 582 h 590"/>
                  <a:gd name="T10" fmla="*/ 200 w 2421"/>
                  <a:gd name="T11" fmla="*/ 590 h 590"/>
                  <a:gd name="T12" fmla="*/ 200 w 2421"/>
                  <a:gd name="T13" fmla="*/ 574 h 590"/>
                  <a:gd name="T14" fmla="*/ 505 w 2421"/>
                  <a:gd name="T15" fmla="*/ 574 h 590"/>
                  <a:gd name="T16" fmla="*/ 505 w 2421"/>
                  <a:gd name="T17" fmla="*/ 590 h 590"/>
                  <a:gd name="T18" fmla="*/ 385 w 2421"/>
                  <a:gd name="T19" fmla="*/ 582 h 590"/>
                  <a:gd name="T20" fmla="*/ 585 w 2421"/>
                  <a:gd name="T21" fmla="*/ 574 h 590"/>
                  <a:gd name="T22" fmla="*/ 705 w 2421"/>
                  <a:gd name="T23" fmla="*/ 582 h 590"/>
                  <a:gd name="T24" fmla="*/ 585 w 2421"/>
                  <a:gd name="T25" fmla="*/ 590 h 590"/>
                  <a:gd name="T26" fmla="*/ 585 w 2421"/>
                  <a:gd name="T27" fmla="*/ 574 h 590"/>
                  <a:gd name="T28" fmla="*/ 889 w 2421"/>
                  <a:gd name="T29" fmla="*/ 574 h 590"/>
                  <a:gd name="T30" fmla="*/ 889 w 2421"/>
                  <a:gd name="T31" fmla="*/ 590 h 590"/>
                  <a:gd name="T32" fmla="*/ 769 w 2421"/>
                  <a:gd name="T33" fmla="*/ 582 h 590"/>
                  <a:gd name="T34" fmla="*/ 969 w 2421"/>
                  <a:gd name="T35" fmla="*/ 574 h 590"/>
                  <a:gd name="T36" fmla="*/ 1089 w 2421"/>
                  <a:gd name="T37" fmla="*/ 582 h 590"/>
                  <a:gd name="T38" fmla="*/ 969 w 2421"/>
                  <a:gd name="T39" fmla="*/ 590 h 590"/>
                  <a:gd name="T40" fmla="*/ 969 w 2421"/>
                  <a:gd name="T41" fmla="*/ 574 h 590"/>
                  <a:gd name="T42" fmla="*/ 1273 w 2421"/>
                  <a:gd name="T43" fmla="*/ 574 h 590"/>
                  <a:gd name="T44" fmla="*/ 1273 w 2421"/>
                  <a:gd name="T45" fmla="*/ 590 h 590"/>
                  <a:gd name="T46" fmla="*/ 1153 w 2421"/>
                  <a:gd name="T47" fmla="*/ 582 h 590"/>
                  <a:gd name="T48" fmla="*/ 1354 w 2421"/>
                  <a:gd name="T49" fmla="*/ 574 h 590"/>
                  <a:gd name="T50" fmla="*/ 1474 w 2421"/>
                  <a:gd name="T51" fmla="*/ 582 h 590"/>
                  <a:gd name="T52" fmla="*/ 1354 w 2421"/>
                  <a:gd name="T53" fmla="*/ 590 h 590"/>
                  <a:gd name="T54" fmla="*/ 1354 w 2421"/>
                  <a:gd name="T55" fmla="*/ 574 h 590"/>
                  <a:gd name="T56" fmla="*/ 1658 w 2421"/>
                  <a:gd name="T57" fmla="*/ 574 h 590"/>
                  <a:gd name="T58" fmla="*/ 1658 w 2421"/>
                  <a:gd name="T59" fmla="*/ 590 h 590"/>
                  <a:gd name="T60" fmla="*/ 1538 w 2421"/>
                  <a:gd name="T61" fmla="*/ 582 h 590"/>
                  <a:gd name="T62" fmla="*/ 1738 w 2421"/>
                  <a:gd name="T63" fmla="*/ 574 h 590"/>
                  <a:gd name="T64" fmla="*/ 1858 w 2421"/>
                  <a:gd name="T65" fmla="*/ 582 h 590"/>
                  <a:gd name="T66" fmla="*/ 1738 w 2421"/>
                  <a:gd name="T67" fmla="*/ 590 h 590"/>
                  <a:gd name="T68" fmla="*/ 1738 w 2421"/>
                  <a:gd name="T69" fmla="*/ 574 h 590"/>
                  <a:gd name="T70" fmla="*/ 2042 w 2421"/>
                  <a:gd name="T71" fmla="*/ 574 h 590"/>
                  <a:gd name="T72" fmla="*/ 2042 w 2421"/>
                  <a:gd name="T73" fmla="*/ 590 h 590"/>
                  <a:gd name="T74" fmla="*/ 1922 w 2421"/>
                  <a:gd name="T75" fmla="*/ 582 h 590"/>
                  <a:gd name="T76" fmla="*/ 2122 w 2421"/>
                  <a:gd name="T77" fmla="*/ 574 h 590"/>
                  <a:gd name="T78" fmla="*/ 2242 w 2421"/>
                  <a:gd name="T79" fmla="*/ 582 h 590"/>
                  <a:gd name="T80" fmla="*/ 2122 w 2421"/>
                  <a:gd name="T81" fmla="*/ 590 h 590"/>
                  <a:gd name="T82" fmla="*/ 2122 w 2421"/>
                  <a:gd name="T83" fmla="*/ 574 h 590"/>
                  <a:gd name="T84" fmla="*/ 2413 w 2421"/>
                  <a:gd name="T85" fmla="*/ 574 h 590"/>
                  <a:gd name="T86" fmla="*/ 2405 w 2421"/>
                  <a:gd name="T87" fmla="*/ 568 h 590"/>
                  <a:gd name="T88" fmla="*/ 2421 w 2421"/>
                  <a:gd name="T89" fmla="*/ 568 h 590"/>
                  <a:gd name="T90" fmla="*/ 2413 w 2421"/>
                  <a:gd name="T91" fmla="*/ 590 h 590"/>
                  <a:gd name="T92" fmla="*/ 2307 w 2421"/>
                  <a:gd name="T93" fmla="*/ 582 h 590"/>
                  <a:gd name="T94" fmla="*/ 2405 w 2421"/>
                  <a:gd name="T95" fmla="*/ 488 h 590"/>
                  <a:gd name="T96" fmla="*/ 2413 w 2421"/>
                  <a:gd name="T97" fmla="*/ 368 h 590"/>
                  <a:gd name="T98" fmla="*/ 2421 w 2421"/>
                  <a:gd name="T99" fmla="*/ 488 h 590"/>
                  <a:gd name="T100" fmla="*/ 2405 w 2421"/>
                  <a:gd name="T101" fmla="*/ 488 h 590"/>
                  <a:gd name="T102" fmla="*/ 2405 w 2421"/>
                  <a:gd name="T103" fmla="*/ 184 h 590"/>
                  <a:gd name="T104" fmla="*/ 2421 w 2421"/>
                  <a:gd name="T105" fmla="*/ 184 h 590"/>
                  <a:gd name="T106" fmla="*/ 2413 w 2421"/>
                  <a:gd name="T107" fmla="*/ 304 h 590"/>
                  <a:gd name="T108" fmla="*/ 2405 w 2421"/>
                  <a:gd name="T109" fmla="*/ 104 h 590"/>
                  <a:gd name="T110" fmla="*/ 2413 w 2421"/>
                  <a:gd name="T111" fmla="*/ 0 h 590"/>
                  <a:gd name="T112" fmla="*/ 2421 w 2421"/>
                  <a:gd name="T113" fmla="*/ 104 h 590"/>
                  <a:gd name="T114" fmla="*/ 2405 w 2421"/>
                  <a:gd name="T115" fmla="*/ 10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21" h="590">
                    <a:moveTo>
                      <a:pt x="8" y="574"/>
                    </a:moveTo>
                    <a:lnTo>
                      <a:pt x="120" y="574"/>
                    </a:lnTo>
                    <a:cubicBezTo>
                      <a:pt x="125" y="574"/>
                      <a:pt x="128" y="578"/>
                      <a:pt x="128" y="582"/>
                    </a:cubicBezTo>
                    <a:cubicBezTo>
                      <a:pt x="128" y="586"/>
                      <a:pt x="125" y="590"/>
                      <a:pt x="120" y="590"/>
                    </a:cubicBezTo>
                    <a:lnTo>
                      <a:pt x="8" y="590"/>
                    </a:lnTo>
                    <a:cubicBezTo>
                      <a:pt x="4" y="590"/>
                      <a:pt x="0" y="586"/>
                      <a:pt x="0" y="582"/>
                    </a:cubicBezTo>
                    <a:cubicBezTo>
                      <a:pt x="0" y="578"/>
                      <a:pt x="4" y="574"/>
                      <a:pt x="8" y="574"/>
                    </a:cubicBezTo>
                    <a:close/>
                    <a:moveTo>
                      <a:pt x="200" y="574"/>
                    </a:moveTo>
                    <a:lnTo>
                      <a:pt x="313" y="574"/>
                    </a:lnTo>
                    <a:cubicBezTo>
                      <a:pt x="317" y="574"/>
                      <a:pt x="321" y="578"/>
                      <a:pt x="321" y="582"/>
                    </a:cubicBezTo>
                    <a:cubicBezTo>
                      <a:pt x="321" y="586"/>
                      <a:pt x="317" y="590"/>
                      <a:pt x="313" y="590"/>
                    </a:cubicBezTo>
                    <a:lnTo>
                      <a:pt x="200" y="590"/>
                    </a:lnTo>
                    <a:cubicBezTo>
                      <a:pt x="196" y="590"/>
                      <a:pt x="192" y="586"/>
                      <a:pt x="192" y="582"/>
                    </a:cubicBezTo>
                    <a:cubicBezTo>
                      <a:pt x="192" y="578"/>
                      <a:pt x="196" y="574"/>
                      <a:pt x="200" y="574"/>
                    </a:cubicBezTo>
                    <a:close/>
                    <a:moveTo>
                      <a:pt x="393" y="574"/>
                    </a:moveTo>
                    <a:lnTo>
                      <a:pt x="505" y="574"/>
                    </a:lnTo>
                    <a:cubicBezTo>
                      <a:pt x="509" y="574"/>
                      <a:pt x="513" y="578"/>
                      <a:pt x="513" y="582"/>
                    </a:cubicBezTo>
                    <a:cubicBezTo>
                      <a:pt x="513" y="586"/>
                      <a:pt x="509" y="590"/>
                      <a:pt x="505" y="590"/>
                    </a:cubicBezTo>
                    <a:lnTo>
                      <a:pt x="393" y="590"/>
                    </a:lnTo>
                    <a:cubicBezTo>
                      <a:pt x="388" y="590"/>
                      <a:pt x="385" y="586"/>
                      <a:pt x="385" y="582"/>
                    </a:cubicBezTo>
                    <a:cubicBezTo>
                      <a:pt x="385" y="578"/>
                      <a:pt x="388" y="574"/>
                      <a:pt x="393" y="574"/>
                    </a:cubicBezTo>
                    <a:close/>
                    <a:moveTo>
                      <a:pt x="585" y="574"/>
                    </a:moveTo>
                    <a:lnTo>
                      <a:pt x="697" y="574"/>
                    </a:lnTo>
                    <a:cubicBezTo>
                      <a:pt x="701" y="574"/>
                      <a:pt x="705" y="578"/>
                      <a:pt x="705" y="582"/>
                    </a:cubicBezTo>
                    <a:cubicBezTo>
                      <a:pt x="705" y="586"/>
                      <a:pt x="701" y="590"/>
                      <a:pt x="697" y="590"/>
                    </a:cubicBezTo>
                    <a:lnTo>
                      <a:pt x="585" y="590"/>
                    </a:lnTo>
                    <a:cubicBezTo>
                      <a:pt x="580" y="590"/>
                      <a:pt x="577" y="586"/>
                      <a:pt x="577" y="582"/>
                    </a:cubicBezTo>
                    <a:cubicBezTo>
                      <a:pt x="577" y="578"/>
                      <a:pt x="580" y="574"/>
                      <a:pt x="585" y="574"/>
                    </a:cubicBezTo>
                    <a:close/>
                    <a:moveTo>
                      <a:pt x="777" y="574"/>
                    </a:moveTo>
                    <a:lnTo>
                      <a:pt x="889" y="574"/>
                    </a:lnTo>
                    <a:cubicBezTo>
                      <a:pt x="894" y="574"/>
                      <a:pt x="897" y="578"/>
                      <a:pt x="897" y="582"/>
                    </a:cubicBezTo>
                    <a:cubicBezTo>
                      <a:pt x="897" y="586"/>
                      <a:pt x="894" y="590"/>
                      <a:pt x="889" y="590"/>
                    </a:cubicBezTo>
                    <a:lnTo>
                      <a:pt x="777" y="590"/>
                    </a:lnTo>
                    <a:cubicBezTo>
                      <a:pt x="773" y="590"/>
                      <a:pt x="769" y="586"/>
                      <a:pt x="769" y="582"/>
                    </a:cubicBezTo>
                    <a:cubicBezTo>
                      <a:pt x="769" y="578"/>
                      <a:pt x="773" y="574"/>
                      <a:pt x="777" y="574"/>
                    </a:cubicBezTo>
                    <a:close/>
                    <a:moveTo>
                      <a:pt x="969" y="574"/>
                    </a:moveTo>
                    <a:lnTo>
                      <a:pt x="1081" y="574"/>
                    </a:lnTo>
                    <a:cubicBezTo>
                      <a:pt x="1086" y="574"/>
                      <a:pt x="1089" y="578"/>
                      <a:pt x="1089" y="582"/>
                    </a:cubicBezTo>
                    <a:cubicBezTo>
                      <a:pt x="1089" y="586"/>
                      <a:pt x="1086" y="590"/>
                      <a:pt x="1081" y="590"/>
                    </a:cubicBezTo>
                    <a:lnTo>
                      <a:pt x="969" y="590"/>
                    </a:lnTo>
                    <a:cubicBezTo>
                      <a:pt x="965" y="590"/>
                      <a:pt x="961" y="586"/>
                      <a:pt x="961" y="582"/>
                    </a:cubicBezTo>
                    <a:cubicBezTo>
                      <a:pt x="961" y="578"/>
                      <a:pt x="965" y="574"/>
                      <a:pt x="969" y="574"/>
                    </a:cubicBezTo>
                    <a:close/>
                    <a:moveTo>
                      <a:pt x="1161" y="574"/>
                    </a:moveTo>
                    <a:lnTo>
                      <a:pt x="1273" y="574"/>
                    </a:lnTo>
                    <a:cubicBezTo>
                      <a:pt x="1278" y="574"/>
                      <a:pt x="1282" y="578"/>
                      <a:pt x="1282" y="582"/>
                    </a:cubicBezTo>
                    <a:cubicBezTo>
                      <a:pt x="1282" y="586"/>
                      <a:pt x="1278" y="590"/>
                      <a:pt x="1273" y="590"/>
                    </a:cubicBezTo>
                    <a:lnTo>
                      <a:pt x="1161" y="590"/>
                    </a:lnTo>
                    <a:cubicBezTo>
                      <a:pt x="1157" y="590"/>
                      <a:pt x="1153" y="586"/>
                      <a:pt x="1153" y="582"/>
                    </a:cubicBezTo>
                    <a:cubicBezTo>
                      <a:pt x="1153" y="578"/>
                      <a:pt x="1157" y="574"/>
                      <a:pt x="1161" y="574"/>
                    </a:cubicBezTo>
                    <a:close/>
                    <a:moveTo>
                      <a:pt x="1354" y="574"/>
                    </a:moveTo>
                    <a:lnTo>
                      <a:pt x="1466" y="574"/>
                    </a:lnTo>
                    <a:cubicBezTo>
                      <a:pt x="1470" y="574"/>
                      <a:pt x="1474" y="578"/>
                      <a:pt x="1474" y="582"/>
                    </a:cubicBezTo>
                    <a:cubicBezTo>
                      <a:pt x="1474" y="586"/>
                      <a:pt x="1470" y="590"/>
                      <a:pt x="1466" y="590"/>
                    </a:cubicBezTo>
                    <a:lnTo>
                      <a:pt x="1354" y="590"/>
                    </a:lnTo>
                    <a:cubicBezTo>
                      <a:pt x="1349" y="590"/>
                      <a:pt x="1346" y="586"/>
                      <a:pt x="1346" y="582"/>
                    </a:cubicBezTo>
                    <a:cubicBezTo>
                      <a:pt x="1346" y="578"/>
                      <a:pt x="1349" y="574"/>
                      <a:pt x="1354" y="574"/>
                    </a:cubicBezTo>
                    <a:close/>
                    <a:moveTo>
                      <a:pt x="1546" y="574"/>
                    </a:moveTo>
                    <a:lnTo>
                      <a:pt x="1658" y="574"/>
                    </a:lnTo>
                    <a:cubicBezTo>
                      <a:pt x="1662" y="574"/>
                      <a:pt x="1666" y="578"/>
                      <a:pt x="1666" y="582"/>
                    </a:cubicBezTo>
                    <a:cubicBezTo>
                      <a:pt x="1666" y="586"/>
                      <a:pt x="1662" y="590"/>
                      <a:pt x="1658" y="590"/>
                    </a:cubicBezTo>
                    <a:lnTo>
                      <a:pt x="1546" y="590"/>
                    </a:lnTo>
                    <a:cubicBezTo>
                      <a:pt x="1541" y="590"/>
                      <a:pt x="1538" y="586"/>
                      <a:pt x="1538" y="582"/>
                    </a:cubicBezTo>
                    <a:cubicBezTo>
                      <a:pt x="1538" y="578"/>
                      <a:pt x="1541" y="574"/>
                      <a:pt x="1546" y="574"/>
                    </a:cubicBezTo>
                    <a:close/>
                    <a:moveTo>
                      <a:pt x="1738" y="574"/>
                    </a:moveTo>
                    <a:lnTo>
                      <a:pt x="1850" y="574"/>
                    </a:lnTo>
                    <a:cubicBezTo>
                      <a:pt x="1854" y="574"/>
                      <a:pt x="1858" y="578"/>
                      <a:pt x="1858" y="582"/>
                    </a:cubicBezTo>
                    <a:cubicBezTo>
                      <a:pt x="1858" y="586"/>
                      <a:pt x="1854" y="590"/>
                      <a:pt x="1850" y="590"/>
                    </a:cubicBezTo>
                    <a:lnTo>
                      <a:pt x="1738" y="590"/>
                    </a:lnTo>
                    <a:cubicBezTo>
                      <a:pt x="1734" y="590"/>
                      <a:pt x="1730" y="586"/>
                      <a:pt x="1730" y="582"/>
                    </a:cubicBezTo>
                    <a:cubicBezTo>
                      <a:pt x="1730" y="578"/>
                      <a:pt x="1734" y="574"/>
                      <a:pt x="1738" y="574"/>
                    </a:cubicBezTo>
                    <a:close/>
                    <a:moveTo>
                      <a:pt x="1930" y="574"/>
                    </a:moveTo>
                    <a:lnTo>
                      <a:pt x="2042" y="574"/>
                    </a:lnTo>
                    <a:cubicBezTo>
                      <a:pt x="2047" y="574"/>
                      <a:pt x="2050" y="578"/>
                      <a:pt x="2050" y="582"/>
                    </a:cubicBezTo>
                    <a:cubicBezTo>
                      <a:pt x="2050" y="586"/>
                      <a:pt x="2047" y="590"/>
                      <a:pt x="2042" y="590"/>
                    </a:cubicBezTo>
                    <a:lnTo>
                      <a:pt x="1930" y="590"/>
                    </a:lnTo>
                    <a:cubicBezTo>
                      <a:pt x="1926" y="590"/>
                      <a:pt x="1922" y="586"/>
                      <a:pt x="1922" y="582"/>
                    </a:cubicBezTo>
                    <a:cubicBezTo>
                      <a:pt x="1922" y="578"/>
                      <a:pt x="1926" y="574"/>
                      <a:pt x="1930" y="574"/>
                    </a:cubicBezTo>
                    <a:close/>
                    <a:moveTo>
                      <a:pt x="2122" y="574"/>
                    </a:moveTo>
                    <a:lnTo>
                      <a:pt x="2234" y="574"/>
                    </a:lnTo>
                    <a:cubicBezTo>
                      <a:pt x="2239" y="574"/>
                      <a:pt x="2242" y="578"/>
                      <a:pt x="2242" y="582"/>
                    </a:cubicBezTo>
                    <a:cubicBezTo>
                      <a:pt x="2242" y="586"/>
                      <a:pt x="2239" y="590"/>
                      <a:pt x="2234" y="590"/>
                    </a:cubicBezTo>
                    <a:lnTo>
                      <a:pt x="2122" y="590"/>
                    </a:lnTo>
                    <a:cubicBezTo>
                      <a:pt x="2118" y="590"/>
                      <a:pt x="2114" y="586"/>
                      <a:pt x="2114" y="582"/>
                    </a:cubicBezTo>
                    <a:cubicBezTo>
                      <a:pt x="2114" y="578"/>
                      <a:pt x="2118" y="574"/>
                      <a:pt x="2122" y="574"/>
                    </a:cubicBezTo>
                    <a:close/>
                    <a:moveTo>
                      <a:pt x="2315" y="574"/>
                    </a:moveTo>
                    <a:lnTo>
                      <a:pt x="2413" y="574"/>
                    </a:lnTo>
                    <a:lnTo>
                      <a:pt x="2405" y="582"/>
                    </a:lnTo>
                    <a:lnTo>
                      <a:pt x="2405" y="568"/>
                    </a:lnTo>
                    <a:cubicBezTo>
                      <a:pt x="2405" y="564"/>
                      <a:pt x="2408" y="560"/>
                      <a:pt x="2413" y="560"/>
                    </a:cubicBezTo>
                    <a:cubicBezTo>
                      <a:pt x="2417" y="560"/>
                      <a:pt x="2421" y="564"/>
                      <a:pt x="2421" y="568"/>
                    </a:cubicBezTo>
                    <a:lnTo>
                      <a:pt x="2421" y="582"/>
                    </a:lnTo>
                    <a:cubicBezTo>
                      <a:pt x="2421" y="586"/>
                      <a:pt x="2417" y="590"/>
                      <a:pt x="2413" y="590"/>
                    </a:cubicBezTo>
                    <a:lnTo>
                      <a:pt x="2315" y="590"/>
                    </a:lnTo>
                    <a:cubicBezTo>
                      <a:pt x="2310" y="590"/>
                      <a:pt x="2307" y="586"/>
                      <a:pt x="2307" y="582"/>
                    </a:cubicBezTo>
                    <a:cubicBezTo>
                      <a:pt x="2307" y="578"/>
                      <a:pt x="2310" y="574"/>
                      <a:pt x="2315" y="574"/>
                    </a:cubicBezTo>
                    <a:close/>
                    <a:moveTo>
                      <a:pt x="2405" y="488"/>
                    </a:moveTo>
                    <a:lnTo>
                      <a:pt x="2405" y="376"/>
                    </a:lnTo>
                    <a:cubicBezTo>
                      <a:pt x="2405" y="372"/>
                      <a:pt x="2408" y="368"/>
                      <a:pt x="2413" y="368"/>
                    </a:cubicBezTo>
                    <a:cubicBezTo>
                      <a:pt x="2417" y="368"/>
                      <a:pt x="2421" y="372"/>
                      <a:pt x="2421" y="376"/>
                    </a:cubicBezTo>
                    <a:lnTo>
                      <a:pt x="2421" y="488"/>
                    </a:lnTo>
                    <a:cubicBezTo>
                      <a:pt x="2421" y="493"/>
                      <a:pt x="2417" y="496"/>
                      <a:pt x="2413" y="496"/>
                    </a:cubicBezTo>
                    <a:cubicBezTo>
                      <a:pt x="2408" y="496"/>
                      <a:pt x="2405" y="493"/>
                      <a:pt x="2405" y="488"/>
                    </a:cubicBezTo>
                    <a:close/>
                    <a:moveTo>
                      <a:pt x="2405" y="296"/>
                    </a:moveTo>
                    <a:lnTo>
                      <a:pt x="2405" y="184"/>
                    </a:lnTo>
                    <a:cubicBezTo>
                      <a:pt x="2405" y="179"/>
                      <a:pt x="2408" y="176"/>
                      <a:pt x="2413" y="176"/>
                    </a:cubicBezTo>
                    <a:cubicBezTo>
                      <a:pt x="2417" y="176"/>
                      <a:pt x="2421" y="179"/>
                      <a:pt x="2421" y="184"/>
                    </a:cubicBezTo>
                    <a:lnTo>
                      <a:pt x="2421" y="296"/>
                    </a:lnTo>
                    <a:cubicBezTo>
                      <a:pt x="2421" y="300"/>
                      <a:pt x="2417" y="304"/>
                      <a:pt x="2413" y="304"/>
                    </a:cubicBezTo>
                    <a:cubicBezTo>
                      <a:pt x="2408" y="304"/>
                      <a:pt x="2405" y="300"/>
                      <a:pt x="2405" y="296"/>
                    </a:cubicBezTo>
                    <a:close/>
                    <a:moveTo>
                      <a:pt x="2405" y="104"/>
                    </a:moveTo>
                    <a:lnTo>
                      <a:pt x="2405" y="8"/>
                    </a:lnTo>
                    <a:cubicBezTo>
                      <a:pt x="2405" y="3"/>
                      <a:pt x="2408" y="0"/>
                      <a:pt x="2413" y="0"/>
                    </a:cubicBezTo>
                    <a:cubicBezTo>
                      <a:pt x="2417" y="0"/>
                      <a:pt x="2421" y="3"/>
                      <a:pt x="2421" y="8"/>
                    </a:cubicBezTo>
                    <a:lnTo>
                      <a:pt x="2421" y="104"/>
                    </a:lnTo>
                    <a:cubicBezTo>
                      <a:pt x="2421" y="108"/>
                      <a:pt x="2417" y="112"/>
                      <a:pt x="2413" y="112"/>
                    </a:cubicBezTo>
                    <a:cubicBezTo>
                      <a:pt x="2408" y="112"/>
                      <a:pt x="2405" y="108"/>
                      <a:pt x="2405" y="1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pic>
            <p:nvPicPr>
              <p:cNvPr id="1201" name="Picture 177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1" y="428"/>
                <a:ext cx="547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84" name="Rectangle 178"/>
              <p:cNvSpPr>
                <a:spLocks noChangeArrowheads="1"/>
              </p:cNvSpPr>
              <p:nvPr/>
            </p:nvSpPr>
            <p:spPr bwMode="auto">
              <a:xfrm>
                <a:off x="4786" y="4308"/>
                <a:ext cx="530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85" name="Rectangle 179"/>
              <p:cNvSpPr>
                <a:spLocks noChangeArrowheads="1"/>
              </p:cNvSpPr>
              <p:nvPr/>
            </p:nvSpPr>
            <p:spPr bwMode="auto">
              <a:xfrm>
                <a:off x="4802" y="4281"/>
                <a:ext cx="530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86" name="Rectangle 180"/>
              <p:cNvSpPr>
                <a:spLocks noChangeArrowheads="1"/>
              </p:cNvSpPr>
              <p:nvPr/>
            </p:nvSpPr>
            <p:spPr bwMode="auto">
              <a:xfrm>
                <a:off x="4836" y="4286"/>
                <a:ext cx="47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4" action="ppaction://hlinkpres?slideindex=35&amp;slidetitle=Presentación de PowerPoint"/>
                  </a:rPr>
                  <a:t>Unidad Administrativa 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4" action="ppaction://hlinkpres?slideindex=35&amp;slidetitle=Presentación de PowerPoint"/>
                  </a:rPr>
                  <a:t>de Puerto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88" name="Rectangle 182"/>
              <p:cNvSpPr>
                <a:spLocks noChangeArrowheads="1"/>
              </p:cNvSpPr>
              <p:nvPr/>
            </p:nvSpPr>
            <p:spPr bwMode="auto">
              <a:xfrm>
                <a:off x="5162" y="4348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89" name="Freeform 183"/>
              <p:cNvSpPr>
                <a:spLocks/>
              </p:cNvSpPr>
              <p:nvPr/>
            </p:nvSpPr>
            <p:spPr bwMode="auto">
              <a:xfrm>
                <a:off x="4713" y="3084"/>
                <a:ext cx="89" cy="1263"/>
              </a:xfrm>
              <a:custGeom>
                <a:avLst/>
                <a:gdLst>
                  <a:gd name="T0" fmla="*/ 89 w 89"/>
                  <a:gd name="T1" fmla="*/ 1263 h 1263"/>
                  <a:gd name="T2" fmla="*/ 0 w 89"/>
                  <a:gd name="T3" fmla="*/ 1263 h 1263"/>
                  <a:gd name="T4" fmla="*/ 0 w 89"/>
                  <a:gd name="T5" fmla="*/ 0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" h="1263">
                    <a:moveTo>
                      <a:pt x="89" y="1263"/>
                    </a:moveTo>
                    <a:lnTo>
                      <a:pt x="0" y="1263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90" name="Rectangle 184"/>
              <p:cNvSpPr>
                <a:spLocks noChangeArrowheads="1"/>
              </p:cNvSpPr>
              <p:nvPr/>
            </p:nvSpPr>
            <p:spPr bwMode="auto">
              <a:xfrm>
                <a:off x="1479" y="3155"/>
                <a:ext cx="553" cy="2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91" name="Rectangle 185"/>
              <p:cNvSpPr>
                <a:spLocks noChangeArrowheads="1"/>
              </p:cNvSpPr>
              <p:nvPr/>
            </p:nvSpPr>
            <p:spPr bwMode="auto">
              <a:xfrm>
                <a:off x="1520" y="3137"/>
                <a:ext cx="553" cy="26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92" name="Rectangle 186"/>
              <p:cNvSpPr>
                <a:spLocks noChangeArrowheads="1"/>
              </p:cNvSpPr>
              <p:nvPr/>
            </p:nvSpPr>
            <p:spPr bwMode="auto">
              <a:xfrm>
                <a:off x="1582" y="3209"/>
                <a:ext cx="43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5" action="ppaction://hlinkpres?slideindex=23&amp;slidetitle=Presentación de PowerPoint"/>
                  </a:rPr>
                  <a:t>Unidad de Seguridad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SV" altLang="es-SV" sz="600" dirty="0" smtClean="0">
                    <a:solidFill>
                      <a:srgbClr val="000000"/>
                    </a:solidFill>
                    <a:latin typeface="Corbel" panose="020B0503020204020204" pitchFamily="34" charset="0"/>
                    <a:hlinkClick r:id="rId35" action="ppaction://hlinkpres?slideindex=23&amp;slidetitle=Presentación de PowerPoint"/>
                  </a:rPr>
                  <a:t>Portuaria </a:t>
                </a: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5" action="ppaction://hlinkpres?slideindex=23&amp;slidetitle=Presentación de PowerPoint"/>
                  </a:rPr>
                  <a:t>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93" name="Rectangle 187"/>
              <p:cNvSpPr>
                <a:spLocks noChangeArrowheads="1"/>
              </p:cNvSpPr>
              <p:nvPr/>
            </p:nvSpPr>
            <p:spPr bwMode="auto">
              <a:xfrm>
                <a:off x="1695" y="326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94" name="Rectangle 188"/>
              <p:cNvSpPr>
                <a:spLocks noChangeArrowheads="1"/>
              </p:cNvSpPr>
              <p:nvPr/>
            </p:nvSpPr>
            <p:spPr bwMode="auto">
              <a:xfrm>
                <a:off x="1887" y="3269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95" name="Freeform 189"/>
              <p:cNvSpPr>
                <a:spLocks/>
              </p:cNvSpPr>
              <p:nvPr/>
            </p:nvSpPr>
            <p:spPr bwMode="auto">
              <a:xfrm>
                <a:off x="1416" y="3086"/>
                <a:ext cx="104" cy="184"/>
              </a:xfrm>
              <a:custGeom>
                <a:avLst/>
                <a:gdLst>
                  <a:gd name="T0" fmla="*/ 104 w 104"/>
                  <a:gd name="T1" fmla="*/ 184 h 184"/>
                  <a:gd name="T2" fmla="*/ 0 w 104"/>
                  <a:gd name="T3" fmla="*/ 184 h 184"/>
                  <a:gd name="T4" fmla="*/ 0 w 104"/>
                  <a:gd name="T5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184">
                    <a:moveTo>
                      <a:pt x="104" y="184"/>
                    </a:moveTo>
                    <a:lnTo>
                      <a:pt x="0" y="184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96" name="Freeform 190"/>
              <p:cNvSpPr>
                <a:spLocks/>
              </p:cNvSpPr>
              <p:nvPr/>
            </p:nvSpPr>
            <p:spPr bwMode="auto">
              <a:xfrm>
                <a:off x="2990" y="1887"/>
                <a:ext cx="379" cy="239"/>
              </a:xfrm>
              <a:custGeom>
                <a:avLst/>
                <a:gdLst>
                  <a:gd name="T0" fmla="*/ 379 w 379"/>
                  <a:gd name="T1" fmla="*/ 239 h 239"/>
                  <a:gd name="T2" fmla="*/ 268 w 379"/>
                  <a:gd name="T3" fmla="*/ 239 h 239"/>
                  <a:gd name="T4" fmla="*/ 268 w 379"/>
                  <a:gd name="T5" fmla="*/ 159 h 239"/>
                  <a:gd name="T6" fmla="*/ 0 w 379"/>
                  <a:gd name="T7" fmla="*/ 159 h 239"/>
                  <a:gd name="T8" fmla="*/ 0 w 379"/>
                  <a:gd name="T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239">
                    <a:moveTo>
                      <a:pt x="379" y="239"/>
                    </a:moveTo>
                    <a:lnTo>
                      <a:pt x="268" y="239"/>
                    </a:lnTo>
                    <a:lnTo>
                      <a:pt x="268" y="159"/>
                    </a:lnTo>
                    <a:lnTo>
                      <a:pt x="0" y="159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97" name="Freeform 191"/>
              <p:cNvSpPr>
                <a:spLocks/>
              </p:cNvSpPr>
              <p:nvPr/>
            </p:nvSpPr>
            <p:spPr bwMode="auto">
              <a:xfrm>
                <a:off x="2636" y="1887"/>
                <a:ext cx="354" cy="266"/>
              </a:xfrm>
              <a:custGeom>
                <a:avLst/>
                <a:gdLst>
                  <a:gd name="T0" fmla="*/ 0 w 354"/>
                  <a:gd name="T1" fmla="*/ 266 h 266"/>
                  <a:gd name="T2" fmla="*/ 83 w 354"/>
                  <a:gd name="T3" fmla="*/ 266 h 266"/>
                  <a:gd name="T4" fmla="*/ 83 w 354"/>
                  <a:gd name="T5" fmla="*/ 159 h 266"/>
                  <a:gd name="T6" fmla="*/ 354 w 354"/>
                  <a:gd name="T7" fmla="*/ 159 h 266"/>
                  <a:gd name="T8" fmla="*/ 354 w 354"/>
                  <a:gd name="T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66">
                    <a:moveTo>
                      <a:pt x="0" y="266"/>
                    </a:moveTo>
                    <a:lnTo>
                      <a:pt x="83" y="266"/>
                    </a:lnTo>
                    <a:lnTo>
                      <a:pt x="83" y="159"/>
                    </a:lnTo>
                    <a:lnTo>
                      <a:pt x="354" y="159"/>
                    </a:lnTo>
                    <a:lnTo>
                      <a:pt x="354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98" name="Freeform 192"/>
              <p:cNvSpPr>
                <a:spLocks/>
              </p:cNvSpPr>
              <p:nvPr/>
            </p:nvSpPr>
            <p:spPr bwMode="auto">
              <a:xfrm>
                <a:off x="2724" y="3245"/>
                <a:ext cx="204" cy="254"/>
              </a:xfrm>
              <a:custGeom>
                <a:avLst/>
                <a:gdLst>
                  <a:gd name="T0" fmla="*/ 0 w 204"/>
                  <a:gd name="T1" fmla="*/ 0 h 254"/>
                  <a:gd name="T2" fmla="*/ 0 w 204"/>
                  <a:gd name="T3" fmla="*/ 254 h 254"/>
                  <a:gd name="T4" fmla="*/ 204 w 204"/>
                  <a:gd name="T5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" h="254">
                    <a:moveTo>
                      <a:pt x="0" y="0"/>
                    </a:moveTo>
                    <a:lnTo>
                      <a:pt x="0" y="254"/>
                    </a:lnTo>
                    <a:lnTo>
                      <a:pt x="204" y="254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99" name="Freeform 193"/>
              <p:cNvSpPr>
                <a:spLocks/>
              </p:cNvSpPr>
              <p:nvPr/>
            </p:nvSpPr>
            <p:spPr bwMode="auto">
              <a:xfrm>
                <a:off x="2609" y="3245"/>
                <a:ext cx="115" cy="139"/>
              </a:xfrm>
              <a:custGeom>
                <a:avLst/>
                <a:gdLst>
                  <a:gd name="T0" fmla="*/ 0 w 115"/>
                  <a:gd name="T1" fmla="*/ 139 h 139"/>
                  <a:gd name="T2" fmla="*/ 115 w 115"/>
                  <a:gd name="T3" fmla="*/ 139 h 139"/>
                  <a:gd name="T4" fmla="*/ 115 w 115"/>
                  <a:gd name="T5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" h="139">
                    <a:moveTo>
                      <a:pt x="0" y="139"/>
                    </a:moveTo>
                    <a:lnTo>
                      <a:pt x="115" y="139"/>
                    </a:lnTo>
                    <a:lnTo>
                      <a:pt x="115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0" name="Freeform 194"/>
              <p:cNvSpPr>
                <a:spLocks/>
              </p:cNvSpPr>
              <p:nvPr/>
            </p:nvSpPr>
            <p:spPr bwMode="auto">
              <a:xfrm>
                <a:off x="2724" y="3086"/>
                <a:ext cx="204" cy="242"/>
              </a:xfrm>
              <a:custGeom>
                <a:avLst/>
                <a:gdLst>
                  <a:gd name="T0" fmla="*/ 0 w 204"/>
                  <a:gd name="T1" fmla="*/ 0 h 242"/>
                  <a:gd name="T2" fmla="*/ 0 w 204"/>
                  <a:gd name="T3" fmla="*/ 242 h 242"/>
                  <a:gd name="T4" fmla="*/ 204 w 204"/>
                  <a:gd name="T5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" h="242">
                    <a:moveTo>
                      <a:pt x="0" y="0"/>
                    </a:moveTo>
                    <a:lnTo>
                      <a:pt x="0" y="242"/>
                    </a:lnTo>
                    <a:lnTo>
                      <a:pt x="204" y="242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2" name="Freeform 195"/>
              <p:cNvSpPr>
                <a:spLocks/>
              </p:cNvSpPr>
              <p:nvPr/>
            </p:nvSpPr>
            <p:spPr bwMode="auto">
              <a:xfrm>
                <a:off x="3299" y="2374"/>
                <a:ext cx="70" cy="89"/>
              </a:xfrm>
              <a:custGeom>
                <a:avLst/>
                <a:gdLst>
                  <a:gd name="T0" fmla="*/ 0 w 70"/>
                  <a:gd name="T1" fmla="*/ 89 h 89"/>
                  <a:gd name="T2" fmla="*/ 0 w 70"/>
                  <a:gd name="T3" fmla="*/ 0 h 89"/>
                  <a:gd name="T4" fmla="*/ 70 w 70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0" h="89">
                    <a:moveTo>
                      <a:pt x="0" y="89"/>
                    </a:moveTo>
                    <a:lnTo>
                      <a:pt x="0" y="0"/>
                    </a:lnTo>
                    <a:lnTo>
                      <a:pt x="7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3" name="Freeform 196"/>
              <p:cNvSpPr>
                <a:spLocks/>
              </p:cNvSpPr>
              <p:nvPr/>
            </p:nvSpPr>
            <p:spPr bwMode="auto">
              <a:xfrm>
                <a:off x="2626" y="2374"/>
                <a:ext cx="98" cy="89"/>
              </a:xfrm>
              <a:custGeom>
                <a:avLst/>
                <a:gdLst>
                  <a:gd name="T0" fmla="*/ 98 w 98"/>
                  <a:gd name="T1" fmla="*/ 89 h 89"/>
                  <a:gd name="T2" fmla="*/ 98 w 98"/>
                  <a:gd name="T3" fmla="*/ 0 h 89"/>
                  <a:gd name="T4" fmla="*/ 0 w 98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8" h="89">
                    <a:moveTo>
                      <a:pt x="98" y="89"/>
                    </a:moveTo>
                    <a:lnTo>
                      <a:pt x="98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4" name="Freeform 197"/>
              <p:cNvSpPr>
                <a:spLocks/>
              </p:cNvSpPr>
              <p:nvPr/>
            </p:nvSpPr>
            <p:spPr bwMode="auto">
              <a:xfrm>
                <a:off x="2626" y="2450"/>
                <a:ext cx="98" cy="102"/>
              </a:xfrm>
              <a:custGeom>
                <a:avLst/>
                <a:gdLst>
                  <a:gd name="T0" fmla="*/ 98 w 98"/>
                  <a:gd name="T1" fmla="*/ 0 h 102"/>
                  <a:gd name="T2" fmla="*/ 98 w 98"/>
                  <a:gd name="T3" fmla="*/ 102 h 102"/>
                  <a:gd name="T4" fmla="*/ 0 w 98"/>
                  <a:gd name="T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8" h="102">
                    <a:moveTo>
                      <a:pt x="98" y="0"/>
                    </a:moveTo>
                    <a:lnTo>
                      <a:pt x="98" y="102"/>
                    </a:lnTo>
                    <a:lnTo>
                      <a:pt x="0" y="102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5" name="Freeform 198"/>
              <p:cNvSpPr>
                <a:spLocks/>
              </p:cNvSpPr>
              <p:nvPr/>
            </p:nvSpPr>
            <p:spPr bwMode="auto">
              <a:xfrm>
                <a:off x="2990" y="2374"/>
                <a:ext cx="786" cy="577"/>
              </a:xfrm>
              <a:custGeom>
                <a:avLst/>
                <a:gdLst>
                  <a:gd name="T0" fmla="*/ 786 w 786"/>
                  <a:gd name="T1" fmla="*/ 577 h 577"/>
                  <a:gd name="T2" fmla="*/ 786 w 786"/>
                  <a:gd name="T3" fmla="*/ 516 h 577"/>
                  <a:gd name="T4" fmla="*/ 0 w 786"/>
                  <a:gd name="T5" fmla="*/ 516 h 577"/>
                  <a:gd name="T6" fmla="*/ 0 w 786"/>
                  <a:gd name="T7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6" h="577">
                    <a:moveTo>
                      <a:pt x="786" y="577"/>
                    </a:moveTo>
                    <a:lnTo>
                      <a:pt x="786" y="516"/>
                    </a:lnTo>
                    <a:lnTo>
                      <a:pt x="0" y="516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6" name="Freeform 199"/>
              <p:cNvSpPr>
                <a:spLocks/>
              </p:cNvSpPr>
              <p:nvPr/>
            </p:nvSpPr>
            <p:spPr bwMode="auto">
              <a:xfrm>
                <a:off x="2724" y="2888"/>
                <a:ext cx="266" cy="65"/>
              </a:xfrm>
              <a:custGeom>
                <a:avLst/>
                <a:gdLst>
                  <a:gd name="T0" fmla="*/ 0 w 266"/>
                  <a:gd name="T1" fmla="*/ 65 h 65"/>
                  <a:gd name="T2" fmla="*/ 0 w 266"/>
                  <a:gd name="T3" fmla="*/ 0 h 65"/>
                  <a:gd name="T4" fmla="*/ 266 w 266"/>
                  <a:gd name="T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6" h="65">
                    <a:moveTo>
                      <a:pt x="0" y="65"/>
                    </a:moveTo>
                    <a:lnTo>
                      <a:pt x="0" y="0"/>
                    </a:lnTo>
                    <a:lnTo>
                      <a:pt x="266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7" name="Line 200"/>
              <p:cNvSpPr>
                <a:spLocks noChangeShapeType="1"/>
              </p:cNvSpPr>
              <p:nvPr/>
            </p:nvSpPr>
            <p:spPr bwMode="auto">
              <a:xfrm flipH="1">
                <a:off x="2724" y="2552"/>
                <a:ext cx="266" cy="0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8" name="Freeform 201"/>
              <p:cNvSpPr>
                <a:spLocks/>
              </p:cNvSpPr>
              <p:nvPr/>
            </p:nvSpPr>
            <p:spPr bwMode="auto">
              <a:xfrm>
                <a:off x="1416" y="2888"/>
                <a:ext cx="1322" cy="65"/>
              </a:xfrm>
              <a:custGeom>
                <a:avLst/>
                <a:gdLst>
                  <a:gd name="T0" fmla="*/ 0 w 1322"/>
                  <a:gd name="T1" fmla="*/ 65 h 65"/>
                  <a:gd name="T2" fmla="*/ 0 w 1322"/>
                  <a:gd name="T3" fmla="*/ 0 h 65"/>
                  <a:gd name="T4" fmla="*/ 1322 w 1322"/>
                  <a:gd name="T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2" h="65">
                    <a:moveTo>
                      <a:pt x="0" y="65"/>
                    </a:moveTo>
                    <a:lnTo>
                      <a:pt x="0" y="0"/>
                    </a:lnTo>
                    <a:lnTo>
                      <a:pt x="1322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9" name="Rectangle 202"/>
              <p:cNvSpPr>
                <a:spLocks noChangeArrowheads="1"/>
              </p:cNvSpPr>
              <p:nvPr/>
            </p:nvSpPr>
            <p:spPr bwMode="auto">
              <a:xfrm>
                <a:off x="3370" y="2663"/>
                <a:ext cx="627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10" name="Rectangle 203"/>
              <p:cNvSpPr>
                <a:spLocks noChangeArrowheads="1"/>
              </p:cNvSpPr>
              <p:nvPr/>
            </p:nvSpPr>
            <p:spPr bwMode="auto">
              <a:xfrm>
                <a:off x="3370" y="2663"/>
                <a:ext cx="627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11" name="Rectangle 204"/>
              <p:cNvSpPr>
                <a:spLocks noChangeArrowheads="1"/>
              </p:cNvSpPr>
              <p:nvPr/>
            </p:nvSpPr>
            <p:spPr bwMode="auto">
              <a:xfrm>
                <a:off x="3497" y="2668"/>
                <a:ext cx="37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6" action="ppaction://hlinkpres?slideindex=19&amp;slidetitle=Presentación de PowerPoint"/>
                  </a:rPr>
                  <a:t>Unidad Ambiental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6" action="ppaction://hlinkpres?slideindex=19&amp;slidetitle=Presentación de PowerPoint"/>
                  </a:rPr>
                  <a:t>Institucional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Rectangle 207"/>
            <p:cNvSpPr>
              <a:spLocks noChangeArrowheads="1"/>
            </p:cNvSpPr>
            <p:nvPr/>
          </p:nvSpPr>
          <p:spPr bwMode="auto">
            <a:xfrm>
              <a:off x="3805" y="2728"/>
              <a:ext cx="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SV" altLang="es-SV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.</a:t>
              </a:r>
              <a:endParaRPr kumimoji="0" lang="es-SV" altLang="es-SV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Freeform 208"/>
            <p:cNvSpPr>
              <a:spLocks/>
            </p:cNvSpPr>
            <p:nvPr/>
          </p:nvSpPr>
          <p:spPr bwMode="auto">
            <a:xfrm>
              <a:off x="3299" y="2441"/>
              <a:ext cx="71" cy="288"/>
            </a:xfrm>
            <a:custGeom>
              <a:avLst/>
              <a:gdLst>
                <a:gd name="T0" fmla="*/ 0 w 71"/>
                <a:gd name="T1" fmla="*/ 0 h 288"/>
                <a:gd name="T2" fmla="*/ 0 w 71"/>
                <a:gd name="T3" fmla="*/ 288 h 288"/>
                <a:gd name="T4" fmla="*/ 71 w 71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288">
                  <a:moveTo>
                    <a:pt x="0" y="0"/>
                  </a:moveTo>
                  <a:lnTo>
                    <a:pt x="0" y="288"/>
                  </a:lnTo>
                  <a:lnTo>
                    <a:pt x="71" y="288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10" name="Line 209"/>
            <p:cNvSpPr>
              <a:spLocks noChangeShapeType="1"/>
            </p:cNvSpPr>
            <p:nvPr/>
          </p:nvSpPr>
          <p:spPr bwMode="auto">
            <a:xfrm flipH="1">
              <a:off x="2976" y="2562"/>
              <a:ext cx="309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11" name="Freeform 210"/>
            <p:cNvSpPr>
              <a:spLocks/>
            </p:cNvSpPr>
            <p:nvPr/>
          </p:nvSpPr>
          <p:spPr bwMode="auto">
            <a:xfrm>
              <a:off x="3776" y="2890"/>
              <a:ext cx="937" cy="61"/>
            </a:xfrm>
            <a:custGeom>
              <a:avLst/>
              <a:gdLst>
                <a:gd name="T0" fmla="*/ 937 w 937"/>
                <a:gd name="T1" fmla="*/ 61 h 61"/>
                <a:gd name="T2" fmla="*/ 937 w 937"/>
                <a:gd name="T3" fmla="*/ 0 h 61"/>
                <a:gd name="T4" fmla="*/ 0 w 937"/>
                <a:gd name="T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7" h="61">
                  <a:moveTo>
                    <a:pt x="937" y="61"/>
                  </a:moveTo>
                  <a:lnTo>
                    <a:pt x="93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12" name="Rectangle 211"/>
            <p:cNvSpPr>
              <a:spLocks noChangeArrowheads="1"/>
            </p:cNvSpPr>
            <p:nvPr/>
          </p:nvSpPr>
          <p:spPr bwMode="auto">
            <a:xfrm>
              <a:off x="1998" y="2663"/>
              <a:ext cx="628" cy="1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13" name="Rectangle 212"/>
            <p:cNvSpPr>
              <a:spLocks noChangeArrowheads="1"/>
            </p:cNvSpPr>
            <p:nvPr/>
          </p:nvSpPr>
          <p:spPr bwMode="auto">
            <a:xfrm>
              <a:off x="1998" y="2663"/>
              <a:ext cx="628" cy="13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14" name="Rectangle 213"/>
            <p:cNvSpPr>
              <a:spLocks noChangeArrowheads="1"/>
            </p:cNvSpPr>
            <p:nvPr/>
          </p:nvSpPr>
          <p:spPr bwMode="auto">
            <a:xfrm>
              <a:off x="2020" y="2668"/>
              <a:ext cx="5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SV" altLang="es-SV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  <a:hlinkClick r:id="rId37" action="ppaction://hlinkpres?slideindex=20&amp;slidetitle=Presentación de PowerPoint"/>
                </a:rPr>
                <a:t>Departamento de Seguridad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SV" altLang="es-SV" sz="600" dirty="0" smtClean="0">
                  <a:solidFill>
                    <a:srgbClr val="000000"/>
                  </a:solidFill>
                  <a:latin typeface="Corbel" panose="020B0503020204020204" pitchFamily="34" charset="0"/>
                  <a:hlinkClick r:id="rId37" action="ppaction://hlinkpres?slideindex=20&amp;slidetitle=Presentación de PowerPoint"/>
                </a:rPr>
                <a:t>Corporativa </a:t>
              </a:r>
              <a:endParaRPr kumimoji="0" lang="es-SV" altLang="es-S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214"/>
            <p:cNvSpPr>
              <a:spLocks noChangeArrowheads="1"/>
            </p:cNvSpPr>
            <p:nvPr/>
          </p:nvSpPr>
          <p:spPr bwMode="auto">
            <a:xfrm>
              <a:off x="2324" y="2668"/>
              <a:ext cx="42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SV" altLang="es-SV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 </a:t>
              </a:r>
              <a:endParaRPr kumimoji="0" lang="es-SV" altLang="es-S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215"/>
            <p:cNvSpPr>
              <a:spLocks noChangeArrowheads="1"/>
            </p:cNvSpPr>
            <p:nvPr/>
          </p:nvSpPr>
          <p:spPr bwMode="auto">
            <a:xfrm>
              <a:off x="2334" y="266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SV" altLang="es-S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216"/>
            <p:cNvSpPr>
              <a:spLocks noChangeArrowheads="1"/>
            </p:cNvSpPr>
            <p:nvPr/>
          </p:nvSpPr>
          <p:spPr bwMode="auto">
            <a:xfrm>
              <a:off x="2185" y="272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SV" altLang="es-S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217"/>
            <p:cNvSpPr>
              <a:spLocks noChangeArrowheads="1"/>
            </p:cNvSpPr>
            <p:nvPr/>
          </p:nvSpPr>
          <p:spPr bwMode="auto">
            <a:xfrm>
              <a:off x="2428" y="2728"/>
              <a:ext cx="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SV" altLang="es-SV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.</a:t>
              </a:r>
              <a:endParaRPr kumimoji="0" lang="es-SV" altLang="es-S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Freeform 218"/>
            <p:cNvSpPr>
              <a:spLocks/>
            </p:cNvSpPr>
            <p:nvPr/>
          </p:nvSpPr>
          <p:spPr bwMode="auto">
            <a:xfrm>
              <a:off x="2626" y="2552"/>
              <a:ext cx="98" cy="177"/>
            </a:xfrm>
            <a:custGeom>
              <a:avLst/>
              <a:gdLst>
                <a:gd name="T0" fmla="*/ 98 w 98"/>
                <a:gd name="T1" fmla="*/ 0 h 177"/>
                <a:gd name="T2" fmla="*/ 98 w 98"/>
                <a:gd name="T3" fmla="*/ 177 h 177"/>
                <a:gd name="T4" fmla="*/ 0 w 98"/>
                <a:gd name="T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177">
                  <a:moveTo>
                    <a:pt x="98" y="0"/>
                  </a:moveTo>
                  <a:lnTo>
                    <a:pt x="98" y="177"/>
                  </a:lnTo>
                  <a:lnTo>
                    <a:pt x="0" y="17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</p:grpSp>
    </p:spTree>
    <p:extLst>
      <p:ext uri="{BB962C8B-B14F-4D97-AF65-F5344CB8AC3E}">
        <p14:creationId xmlns:p14="http://schemas.microsoft.com/office/powerpoint/2010/main" val="31935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1317" y="2264675"/>
            <a:ext cx="75841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Verificar el cumplimiento de las medidas de protección a funcionarios, empleados y público en general que visita la Corporación, así como las medidas de salvaguarda de bienes e  instalaciones, realizando acciones que prevengan los actos delincuenciales en contra de la Corporación en base a los lineamientos generales emanados de la Dirección Superior de la Corporación y leyes aplicables.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333687" y="1347806"/>
            <a:ext cx="628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 </a:t>
            </a:r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SEGURIDAD CORPORATIVA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135523" y="48707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1672" y="2095997"/>
            <a:ext cx="7894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Planificar, Dirigir, Supervisar y Controlar la ejecución de las diferentes actividades de los Departamentos del Puerto según  los Objetivos Estratégicos y operativos  de la Corporación,  de acuerdo al marco regulatorio de la Ley Marítimo Portuaria, Tratados Internacionales y legislación Vigente con el fin de garantizar la prestación de servicios Marítimos Portuarios eficientes.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920266" y="959279"/>
            <a:ext cx="3007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DE PUERTO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402232" y="440980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2</a:t>
            </a:r>
          </a:p>
        </p:txBody>
      </p:sp>
    </p:spTree>
    <p:extLst>
      <p:ext uri="{BB962C8B-B14F-4D97-AF65-F5344CB8AC3E}">
        <p14:creationId xmlns:p14="http://schemas.microsoft.com/office/powerpoint/2010/main" val="18009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4401" y="2126974"/>
            <a:ext cx="73958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Supervisar  la ejecución de las diferentes actividades relacionadas a los servicios portuarios, reparación naval, mantenimiento de los  equipos portuarios, de varadero y el Mantenimiento de la Infraestructura de Puerto,  de acuerdo al Plan Quinquenal y el Plan Anual Operativo Institucional, dando cumplimiento al marco regulatorio de la Ley Marítimo Portuaria, Tratados Internacionales y legislación Vigente, con el fin de garantizar la prestación de servicios eficientes.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69578" y="967064"/>
            <a:ext cx="42610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OPERACIONES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216422" y="49488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4608" y="2232591"/>
            <a:ext cx="74900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ejecutar los planes de protección portuaria, estableciendo normas y procedimientos, contemplados en el Código Internacional de Protección de Buques e Instalaciones Portuarias y otras leyes aplicables, para garantizar la seguridad física de las personas, los buques y de las instalaciones portuarias; así como también minimizar a cero accidentes de trabajo.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974180" y="927667"/>
            <a:ext cx="4809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SEGURIDAD PORTUARIA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55757" y="46694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5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funcionarios: 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12694" y="1775044"/>
            <a:ext cx="78261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Administrar, evaluar y supervisar la gestión financiera y contable de la Corporación, en cumplimiento a lo dispuesto por la Ley AFI y su Reglamento, Manuales, Políticas y Normas Técnicas de la Contabilidad Gubernamental vigentes y establecidas por el Ministerio de Hacienda y los lineamientos emanados por la Dirección Superior; así como la dirección, coordinación y control eficiente de las in</a:t>
            </a:r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versiones que posee la Corporación, efectuando las gestiones necesarias para la obtención de nuevas inversiones en el marco de la normativa legal vigente, efectuando los análisis y evaluaciones correspondientes, sobre su viabilidad y rendimiento. </a:t>
            </a:r>
            <a:endParaRPr lang="es-SV" dirty="0"/>
          </a:p>
        </p:txBody>
      </p:sp>
      <p:sp>
        <p:nvSpPr>
          <p:cNvPr id="5" name="Rectángulo 4"/>
          <p:cNvSpPr/>
          <p:nvPr/>
        </p:nvSpPr>
        <p:spPr>
          <a:xfrm>
            <a:off x="1791252" y="730792"/>
            <a:ext cx="5277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DE INVERSIONES Y FINANZAS</a:t>
            </a:r>
            <a:endParaRPr lang="es-SV" sz="2400" dirty="0"/>
          </a:p>
        </p:txBody>
      </p:sp>
      <p:sp>
        <p:nvSpPr>
          <p:cNvPr id="6" name="Rectángulo 5"/>
          <p:cNvSpPr/>
          <p:nvPr/>
        </p:nvSpPr>
        <p:spPr>
          <a:xfrm>
            <a:off x="-339007" y="4677562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6091" y="2297325"/>
            <a:ext cx="74765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Coordinar, integrar y supervisar las actividades y funciones que realizan las áreas de presupuesto, tesorería, contabilidad y costos, relacionadas con la gestión financiera institucional, velando por el cumplimiento de la normativa financiera, contable y técnica vigente aplicable a la Corporación. 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958993" y="987556"/>
            <a:ext cx="5031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FINANCIERA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97254" y="4263298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7</a:t>
            </a:r>
          </a:p>
        </p:txBody>
      </p:sp>
    </p:spTree>
    <p:extLst>
      <p:ext uri="{BB962C8B-B14F-4D97-AF65-F5344CB8AC3E}">
        <p14:creationId xmlns:p14="http://schemas.microsoft.com/office/powerpoint/2010/main" val="19967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8565" y="2274838"/>
            <a:ext cx="77320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y monitorear los riesgos de liquidez, mercado y operacional de la Corporación Salvadoreña de Inversiones, a través de metodologías y herramientas adecuadas en Gestión de Riesgos, y en cumplimiento con las leyes y regulaciones pertinentes a fin de contribuir a la estabilidad, rentabilidad y solvencia de la Corporación</a:t>
            </a: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923359" y="932857"/>
            <a:ext cx="281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RIESGOS</a:t>
            </a:r>
            <a:endParaRPr lang="es-SV" sz="2400" dirty="0"/>
          </a:p>
        </p:txBody>
      </p:sp>
      <p:sp>
        <p:nvSpPr>
          <p:cNvPr id="5" name="Rectángulo 4"/>
          <p:cNvSpPr/>
          <p:nvPr/>
        </p:nvSpPr>
        <p:spPr>
          <a:xfrm>
            <a:off x="-513347" y="43247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2955" y="2320622"/>
            <a:ext cx="78799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Lograr el desarrollo de nuevos proyectos de inversión, garantizando su viabilidad técnica y económica, así como</a:t>
            </a:r>
            <a:r>
              <a:rPr lang="es-SV" sz="2000" spc="-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administrar la cartera de créditos de los diferentes ingenios y dar seguimiento a las inversiones de CORSAIN con el propósito de garantizar la recuperación de las mismas.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307432" y="1164523"/>
            <a:ext cx="5894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PROYECTOS E INVERSIONES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17223" y="433849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3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0952" y="2221050"/>
            <a:ext cx="76379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Asesorar en materia legal al Consejo Directivo, Presidencia, Gerencia General y demás funcionarios de CORSAIN que lo requieran, así como velar y cumplir con las leyes, decretos y reglamentos emitidos por el Estado y la Corporación, en la ejecución de operaciones internas y externas, para proteger y defender los bienes, documentos y valores de la misma.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3101838" y="1052463"/>
            <a:ext cx="2344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/>
              <a:t>GERENCIA LEGAL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98047" y="4588857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2012" y="2094473"/>
            <a:ext cx="7853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 el recurso humano, los servicios generales, los activos fijos, así como la coordinación y seguimiento del Plan Estratégico y Plan Anual Operativo de la Corporación,  la  mejora de los procesos y procedimientos, que garanticen la eficiencia y eficacia administrativa de la Corporación, de acuerdo a las políticas establecidas por la Dirección Superior, en un clima de armonía laboral.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98852" y="880954"/>
            <a:ext cx="3788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ADMINISTRATIVA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13448" y="449756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044" y="1836405"/>
            <a:ext cx="8386763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Su función principal, regulada por la Ley Orgánica de la Corporación Salvadoreña de Inversiones, consiste básicamente en determinar las políticas generales de la Corporación para el desarrollo de sus funciones y el cumplimiento de sus objetivos, en armonía de las políticas del Estado, autorizar la emisión de títulos valores, establecer la política que la Corporación deberá seguir en la venta de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las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acciones que a ella pertenezcan, aprobar sus planes sectoriales y sus planes Estratégicos, anuales operativos y los mecanismos que permitan evaluarlos, aprobar el presupuesto de la Corporación y ejercer las demás atribuciones que la Ley le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señale.</a:t>
            </a:r>
          </a:p>
          <a:p>
            <a:pPr algn="just"/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</a:rPr>
              <a:t>Hombres:  6</a:t>
            </a:r>
          </a:p>
          <a:p>
            <a:pPr marL="1171575"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7</a:t>
            </a: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8044" y="783307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ASAMBLEA DE GOBERNADORES </a:t>
            </a:r>
            <a:endParaRPr lang="es-SV" sz="2200" b="1" dirty="0"/>
          </a:p>
        </p:txBody>
      </p:sp>
    </p:spTree>
    <p:extLst>
      <p:ext uri="{BB962C8B-B14F-4D97-AF65-F5344CB8AC3E}">
        <p14:creationId xmlns:p14="http://schemas.microsoft.com/office/powerpoint/2010/main" val="27410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4097" y="2298354"/>
            <a:ext cx="78396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spc="-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organizar  la  elaboración de los Planes Institucionales, dando seguimiento al cumplimiento de objetivos y metas estratégicas establecidas  por la Corporación. Así como Elaborar los  instrumentos técnicos administrativos  en coordinación con las unidades organizativas a fin de dar cumplimiento a la normativa legal establecida. 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07676" y="671918"/>
            <a:ext cx="73286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PLANIFICACIÓN ESTRATÉGICA </a:t>
            </a:r>
            <a:endParaRPr lang="es-SV" sz="2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SV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 DE GESTIÓN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389139" y="433124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2</a:t>
            </a:r>
          </a:p>
        </p:txBody>
      </p:sp>
    </p:spTree>
    <p:extLst>
      <p:ext uri="{BB962C8B-B14F-4D97-AF65-F5344CB8AC3E}">
        <p14:creationId xmlns:p14="http://schemas.microsoft.com/office/powerpoint/2010/main" val="8990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8488" y="2002122"/>
            <a:ext cx="76513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dministrar los activos institucionales de la Corporación a través del registro, verificación, codificación y valorización de los mismos en los controles auxiliares, dando cumplimiento a la normativa Gubernamental vigente, con el fin de mantener actualizada la información relacionada con los bienes de uso y los bienes de control administrativo.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786480" y="983578"/>
            <a:ext cx="3287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ACTIVO FIJO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56909" y="44979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7165" y="2484602"/>
            <a:ext cx="7570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Cancelar oportunamente los sueldos,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prestaciones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beneficios y dietas así como propiciar el bienestar social y laboral del personal a través de programas de promoción e incentivos que contribuyan a su desarrollo integral.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564107" y="1249923"/>
            <a:ext cx="5531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PAGOS Y BIENESTAR LABORAL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0" y="44962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1684" y="1803264"/>
            <a:ext cx="81975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/>
              <a:t>Realizar los procesos de reclutamiento e inducción del personal de nuevo ingreso de acuerdo a la normativa legal establecida y a los lineamientos de la Gerencia Administrativa con la finalidad  que la Corporación cuente con personal idóneo, así como llevar la administración, registro y  control de las pólizas de Seguro de Vida Colectivo y Médico Hospitalario. Brindar soporte legal, a las gestiones de la Gerencia Administrativa; realizar los procesos de capacitación y formación del personal de acuerdo a las necesidades de capacitación de cada área, con la  finalidad que la Corporación cuente con el personal capacitado en las diferentes áreas de trabajo, para una mayor productividad y mejora de procesos. </a:t>
            </a: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452283" y="858626"/>
            <a:ext cx="6266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ADMISIÓN Y DESARROLLO ORGANIZACIONAL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63960" y="5281139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Hombres: 1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7847" y="1883566"/>
            <a:ext cx="73420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Conservar y administrar el Archivo Central de la Corporación Salvadoreña de Inversiones de acuerdo a la Ley del Archivo General de la Nación y la Ley de Acceso a la Información Pública, a fin de garantizar el oportuno resguardo de todos los documentos de la Corporación y responder de manera eficaz y eficiente a las necesidades de información de la Corporación.  Así como monitorear el trabajo de digitalización realizado.</a:t>
            </a:r>
            <a:endParaRPr lang="es-SV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06489" y="943237"/>
            <a:ext cx="2899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ARCHIVO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15980" y="46089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</a:p>
        </p:txBody>
      </p:sp>
    </p:spTree>
    <p:extLst>
      <p:ext uri="{BB962C8B-B14F-4D97-AF65-F5344CB8AC3E}">
        <p14:creationId xmlns:p14="http://schemas.microsoft.com/office/powerpoint/2010/main" val="24174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21977" y="2136339"/>
            <a:ext cx="7303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Coordinar y supervisar las funciones de Activo Fijo y Bodega,  Servicios Generales de Puerto, liquidación,  promoción de servicios portuarios y el control de estadísticas. Así como la administración de personal, definiendo criterios administrativos para que todo el personal de Puerto cumpla lo establecido en la normativa vigente y los lineamiento emanados por la Administración superior. 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253283" y="895583"/>
            <a:ext cx="46596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ADMINISTRATIVA DE PUERTO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58063" y="448623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6824" y="1828417"/>
            <a:ext cx="76513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Gestionar  los servicios de mantenimiento de las instalaciones físicas, equipo de transporte, sistema eléctrico y de aire acondicionado, equipos de impresión y fotocopiado y coordinar la prestación del servicio de limpieza, transporte, comunicaciones telefónicas  y mensajería, así como brindar a la Corporación los  suministros de papelería útiles y materiales,  atendiendo la normativa correspondiente, a fin de que las instalaciones, sistemas y equipos funcionen eficientemente en Oficina Central de la Corporación.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276376" y="807586"/>
            <a:ext cx="5679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SERVICIOS GENERALES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70829" y="4693131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003" y="1659942"/>
            <a:ext cx="838676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SV" dirty="0" smtClean="0"/>
          </a:p>
          <a:p>
            <a:pPr algn="just">
              <a:lnSpc>
                <a:spcPct val="150000"/>
              </a:lnSpc>
            </a:pPr>
            <a:endParaRPr lang="es-SV" dirty="0"/>
          </a:p>
          <a:p>
            <a:pPr algn="just">
              <a:lnSpc>
                <a:spcPct val="150000"/>
              </a:lnSpc>
            </a:pPr>
            <a:r>
              <a:rPr lang="es-SV" dirty="0" smtClean="0"/>
              <a:t>Su </a:t>
            </a:r>
            <a:r>
              <a:rPr lang="es-SV" dirty="0"/>
              <a:t>función principal es la fiscalización de los Estados Financieros y el control interno de la Corporación según lo que prescriben las leyes aplicables. </a:t>
            </a:r>
          </a:p>
          <a:p>
            <a:pPr algn="just">
              <a:lnSpc>
                <a:spcPct val="150000"/>
              </a:lnSpc>
            </a:pP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de funcionarios: No aplica.</a:t>
            </a:r>
          </a:p>
          <a:p>
            <a:pPr algn="just">
              <a:lnSpc>
                <a:spcPct val="150000"/>
              </a:lnSpc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18510" y="881718"/>
            <a:ext cx="694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 smtClean="0"/>
              <a:t>AUDITORIA EXTERNA </a:t>
            </a:r>
            <a:endParaRPr lang="es-SV" sz="2400" b="1" dirty="0"/>
          </a:p>
        </p:txBody>
      </p:sp>
    </p:spTree>
    <p:extLst>
      <p:ext uri="{BB962C8B-B14F-4D97-AF65-F5344CB8AC3E}">
        <p14:creationId xmlns:p14="http://schemas.microsoft.com/office/powerpoint/2010/main" val="9171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8618" y="1852447"/>
            <a:ext cx="83867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Sus funciones principales, reguladas por la Ley Orgánica de CORSAIN, consisten en proponer, a consideración y aprobación de la Asamblea de Gobernadores, los planes anuales operativos, el presupuesto del ejercicio y sus modificaciones, evaluar periódicamente la ejecución de los planes anuales operativos, establecer la estructura administrativa de la Corporación; designar, de entre sus miembros, los Directores que integrarán los Comités especiales que juzgue conveniente establecer, aprobar el Reglamento de Trabajo y manuales de operación interna, y ejercer las demás funciones y facultades que le correspondan de acuerdo con la Ley, los Reglamentos y disposiciones aplicables.</a:t>
            </a:r>
          </a:p>
          <a:p>
            <a:pPr algn="just"/>
            <a:endParaRPr lang="es-SV" dirty="0" smtClean="0"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76765" y="635497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CONSEJO DIRECTIVO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495450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6</a:t>
            </a: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7</a:t>
            </a:r>
          </a:p>
        </p:txBody>
      </p:sp>
    </p:spTree>
    <p:extLst>
      <p:ext uri="{BB962C8B-B14F-4D97-AF65-F5344CB8AC3E}">
        <p14:creationId xmlns:p14="http://schemas.microsoft.com/office/powerpoint/2010/main" val="31330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045" y="1772237"/>
            <a:ext cx="838676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El Comité de Auditoria es un organismo de apoyo a la Máxima Autoridad para el cumplimiento de sus </a:t>
            </a:r>
            <a:r>
              <a:rPr lang="es-SV" dirty="0" smtClean="0"/>
              <a:t>responsabilidades.</a:t>
            </a:r>
          </a:p>
          <a:p>
            <a:pPr algn="just"/>
            <a:r>
              <a:rPr lang="es-SV" dirty="0" smtClean="0"/>
              <a:t>El </a:t>
            </a:r>
            <a:r>
              <a:rPr lang="es-SV" dirty="0"/>
              <a:t>Comité </a:t>
            </a:r>
            <a:r>
              <a:rPr lang="es-SV" dirty="0" smtClean="0"/>
              <a:t>promoverá </a:t>
            </a:r>
            <a:r>
              <a:rPr lang="es-SV" dirty="0"/>
              <a:t>el mejoramiento de los sistemas de control interno aplicados a los procesos claves y de apoyo relevantes para el manejo de los recursos y la gestión de resultados.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de funcionarios:</a:t>
            </a: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</a:rPr>
              <a:t>Hombres:  2</a:t>
            </a:r>
          </a:p>
          <a:p>
            <a:pPr marL="1171575"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</a:rPr>
              <a:t>Mujeres:    2</a:t>
            </a:r>
          </a:p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4</a:t>
            </a: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82679" y="636332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AUDITORIA   </a:t>
            </a:r>
            <a:endParaRPr lang="es-SV" sz="2200" b="1" dirty="0"/>
          </a:p>
        </p:txBody>
      </p:sp>
    </p:spTree>
    <p:extLst>
      <p:ext uri="{BB962C8B-B14F-4D97-AF65-F5344CB8AC3E}">
        <p14:creationId xmlns:p14="http://schemas.microsoft.com/office/powerpoint/2010/main" val="28011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16623" y="1793942"/>
            <a:ext cx="789468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El Comité de Riesgos es un órgano de apoyo al Consejo Directivo de la Corporación para la administración de Riesgos de CORSAIN, lo que contribuirá a su estabilidad, rentabilidad y solvencia.</a:t>
            </a:r>
          </a:p>
          <a:p>
            <a:pPr algn="just"/>
            <a:r>
              <a:rPr lang="es-SV" dirty="0"/>
              <a:t>Asimismo es responsabilidad del Comité de Riesgos asegurar que CORSAIN esté cumpliendo con las Leyes y regulaciones pertinentes, velar porque se mantengan los controles efectivos para identificar, medir, monitorear, limitar y revelar los riesgos a que se encuentre expuesta la Corporación en la realización de sus operaciones.</a:t>
            </a:r>
          </a:p>
          <a:p>
            <a:pPr algn="just"/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16623" y="812796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RIESGOS  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358198" y="4271543"/>
            <a:ext cx="35860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0233" y="1922816"/>
            <a:ext cx="766812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Promover y recomendar las políticas y las Normas para planear las estrategias de inversión, que permitan optimizar los rendimientos de las disponibilidades f</a:t>
            </a:r>
            <a:r>
              <a:rPr lang="es-MX" dirty="0" smtClean="0"/>
              <a:t>inancieras</a:t>
            </a:r>
            <a:r>
              <a:rPr lang="es-MX" dirty="0"/>
              <a:t>, todo con apego a las leyes, reglamentos, acuerdos y lineamientos de la materia.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07266" y="992561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INVERSIONES  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379179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6483" y="2136339"/>
            <a:ext cx="7651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 un servicio de asesoría constructiva, de prevención y protección a la administración, para alcanzar metas y objetivos, con la mayor eficiencia, economía y eficacia, proporcionando en forma oportuna información, análisis, evaluaciones, comentarios y recomendaciones pertinentes sobre las operaciones que la Corporación realiza.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2953307" y="726667"/>
            <a:ext cx="2700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SV" sz="2200" b="1" dirty="0" smtClean="0"/>
              <a:t>AUDITORIA INTERNA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268580" y="4106179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2</a:t>
            </a: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3</a:t>
            </a:r>
          </a:p>
        </p:txBody>
      </p:sp>
    </p:spTree>
    <p:extLst>
      <p:ext uri="{BB962C8B-B14F-4D97-AF65-F5344CB8AC3E}">
        <p14:creationId xmlns:p14="http://schemas.microsoft.com/office/powerpoint/2010/main" val="4868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1185</TotalTime>
  <Words>2462</Words>
  <Application>Microsoft Office PowerPoint</Application>
  <PresentationFormat>Presentación en pantalla (4:3)</PresentationFormat>
  <Paragraphs>292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Corbel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Peraza</dc:creator>
  <cp:lastModifiedBy>Maria Gabriela Ramos Manzanares</cp:lastModifiedBy>
  <cp:revision>123</cp:revision>
  <cp:lastPrinted>2017-09-18T22:38:30Z</cp:lastPrinted>
  <dcterms:created xsi:type="dcterms:W3CDTF">2014-07-22T16:30:09Z</dcterms:created>
  <dcterms:modified xsi:type="dcterms:W3CDTF">2017-09-21T16:34:19Z</dcterms:modified>
</cp:coreProperties>
</file>