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90" r:id="rId4"/>
    <p:sldId id="292" r:id="rId5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18\GraficoS%20seguimiento%20PAO%203er%20trimestre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Hoja2!$B$1:$C$1</c:f>
              <c:strCache>
                <c:ptCount val="2"/>
                <c:pt idx="0">
                  <c:v>PROYECTADO ANUAL </c:v>
                </c:pt>
                <c:pt idx="1">
                  <c:v>EJECUCION 2018</c:v>
                </c:pt>
              </c:strCache>
            </c:strRef>
          </c:cat>
          <c:val>
            <c:numRef>
              <c:f>Hoja2!$B$2:$C$2</c:f>
              <c:numCache>
                <c:formatCode>0.00%</c:formatCode>
                <c:ptCount val="2"/>
                <c:pt idx="0">
                  <c:v>0.25</c:v>
                </c:pt>
                <c:pt idx="1">
                  <c:v>0.1915</c:v>
                </c:pt>
              </c:numCache>
            </c:numRef>
          </c:val>
        </c:ser>
        <c:ser>
          <c:idx val="3"/>
          <c:order val="1"/>
          <c:tx>
            <c:strRef>
              <c:f>Hoja2!$A$3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Hoja2!$B$1:$C$1</c:f>
              <c:strCache>
                <c:ptCount val="2"/>
                <c:pt idx="0">
                  <c:v>PROYECTADO ANUAL </c:v>
                </c:pt>
                <c:pt idx="1">
                  <c:v>EJECUCION 2018</c:v>
                </c:pt>
              </c:strCache>
            </c:strRef>
          </c:cat>
          <c:val>
            <c:numRef>
              <c:f>Hoja2!$B$3:$C$3</c:f>
              <c:numCache>
                <c:formatCode>0.00%</c:formatCode>
                <c:ptCount val="2"/>
                <c:pt idx="0">
                  <c:v>0.3</c:v>
                </c:pt>
                <c:pt idx="1">
                  <c:v>0.1895</c:v>
                </c:pt>
              </c:numCache>
            </c:numRef>
          </c:val>
        </c:ser>
        <c:ser>
          <c:idx val="1"/>
          <c:order val="2"/>
          <c:tx>
            <c:strRef>
              <c:f>Hoja2!$A$4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Hoja2!$B$1:$C$1</c:f>
              <c:strCache>
                <c:ptCount val="2"/>
                <c:pt idx="0">
                  <c:v>PROYECTADO ANUAL </c:v>
                </c:pt>
                <c:pt idx="1">
                  <c:v>EJECUCION 2018</c:v>
                </c:pt>
              </c:strCache>
            </c:strRef>
          </c:cat>
          <c:val>
            <c:numRef>
              <c:f>Hoja2!$B$4:$C$4</c:f>
              <c:numCache>
                <c:formatCode>0.00%</c:formatCode>
                <c:ptCount val="2"/>
                <c:pt idx="0">
                  <c:v>0.15</c:v>
                </c:pt>
                <c:pt idx="1">
                  <c:v>9.2700000000000005E-2</c:v>
                </c:pt>
              </c:numCache>
            </c:numRef>
          </c:val>
        </c:ser>
        <c:ser>
          <c:idx val="2"/>
          <c:order val="3"/>
          <c:tx>
            <c:strRef>
              <c:f>Hoja2!$A$5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Hoja2!$B$1:$C$1</c:f>
              <c:strCache>
                <c:ptCount val="2"/>
                <c:pt idx="0">
                  <c:v>PROYECTADO ANUAL </c:v>
                </c:pt>
                <c:pt idx="1">
                  <c:v>EJECUCION 2018</c:v>
                </c:pt>
              </c:strCache>
            </c:strRef>
          </c:cat>
          <c:val>
            <c:numRef>
              <c:f>Hoja2!$B$5:$C$5</c:f>
              <c:numCache>
                <c:formatCode>0.00%</c:formatCode>
                <c:ptCount val="2"/>
                <c:pt idx="0">
                  <c:v>0.3</c:v>
                </c:pt>
                <c:pt idx="1">
                  <c:v>0.27639999999999998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7814320"/>
        <c:axId val="1577825200"/>
      </c:barChart>
      <c:lineChart>
        <c:grouping val="standard"/>
        <c:varyColors val="0"/>
        <c:ser>
          <c:idx val="4"/>
          <c:order val="4"/>
          <c:tx>
            <c:strRef>
              <c:f>Hoja2!$A$6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103443482169467E-2"/>
                  <c:y val="-5.45073375262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Hoja2!$B$1:$C$1</c:f>
              <c:strCache>
                <c:ptCount val="2"/>
                <c:pt idx="0">
                  <c:v>PROYECTADO ANUAL </c:v>
                </c:pt>
                <c:pt idx="1">
                  <c:v>EJECUCION 2018</c:v>
                </c:pt>
              </c:strCache>
            </c:strRef>
          </c:cat>
          <c:val>
            <c:numRef>
              <c:f>Hoja2!$B$6:$C$6</c:f>
              <c:numCache>
                <c:formatCode>0.00%</c:formatCode>
                <c:ptCount val="2"/>
                <c:pt idx="0">
                  <c:v>1</c:v>
                </c:pt>
                <c:pt idx="1">
                  <c:v>0.75009999999999999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7814320"/>
        <c:axId val="1577825200"/>
      </c:lineChart>
      <c:catAx>
        <c:axId val="157781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77825200"/>
        <c:crosses val="autoZero"/>
        <c:auto val="1"/>
        <c:lblAlgn val="ctr"/>
        <c:lblOffset val="100"/>
        <c:noMultiLvlLbl val="0"/>
      </c:catAx>
      <c:valAx>
        <c:axId val="157782520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15778143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30/4/2019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30/04/2019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90CC-449B-4EAA-9CCD-650D1B610CB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333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1343-E697-4DFD-9025-978EBBF7C24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4CAA-201F-4A56-9428-6043D9D138CA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DDB-4264-4B8F-922C-15D1A5AF06C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460D-BF44-4D1A-AB18-57857E32EA8F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F5E-B313-45F1-BF1D-13068EF0783F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BC6C-9BB4-49C4-A007-81E03D99C3E7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16D5-CC35-4131-AEBB-66A1163C7ECD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7453-88A1-4074-8B04-EB9C8FB3B4EF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B9E1-297D-4F4F-9783-6A98DD4CBA4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6394-CB5C-46FD-906E-BC732ECC788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F43-D20D-420B-8AC3-740DD4EA8729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7693-E773-452E-9D4C-5C7474350932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0" y="4149080"/>
            <a:ext cx="92040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600" b="1" dirty="0" smtClean="0">
                <a:latin typeface="+mj-lt"/>
              </a:rPr>
              <a:t>PLAN ANUAL  OPERATIVO</a:t>
            </a:r>
          </a:p>
          <a:p>
            <a:pPr algn="ctr"/>
            <a:r>
              <a:rPr lang="es-ES" sz="2400" b="1" dirty="0" smtClean="0">
                <a:latin typeface="+mj-lt"/>
              </a:rPr>
              <a:t>PERIODO: CUARTO TRIMESTRE 2018</a:t>
            </a:r>
            <a:r>
              <a:rPr lang="es-ES" sz="2600" b="1" dirty="0" smtClean="0">
                <a:latin typeface="+mj-lt"/>
              </a:rPr>
              <a:t>  </a:t>
            </a:r>
          </a:p>
        </p:txBody>
      </p:sp>
      <p:pic>
        <p:nvPicPr>
          <p:cNvPr id="1026" name="Picture 2" descr="image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3942"/>
            <a:ext cx="4086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Se presentan los </a:t>
            </a:r>
            <a:r>
              <a:rPr lang="es-SV" sz="2000" dirty="0"/>
              <a:t>Objetivos y Acciones Estratégicas </a:t>
            </a:r>
            <a:r>
              <a:rPr lang="es-SV" sz="2000" dirty="0" smtClean="0"/>
              <a:t>establecidas </a:t>
            </a:r>
            <a:r>
              <a:rPr lang="es-SV" sz="2000" dirty="0"/>
              <a:t>en el Plan Anual Operativo </a:t>
            </a:r>
            <a:r>
              <a:rPr lang="es-SV" sz="2000" dirty="0" smtClean="0"/>
              <a:t>su cumplimiento de acuerdo a los indicadores y actividades ejecutadas a nivel institucional.</a:t>
            </a:r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del año 2018, lográndose un avance del 75.01%.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CORSAIN, el que además establece que los resultados obtenidos deberán presentarse al Consejo Directivo.</a:t>
            </a:r>
            <a:endParaRPr lang="es-SV" sz="2000" dirty="0"/>
          </a:p>
          <a:p>
            <a:pPr algn="just"/>
            <a:endParaRPr lang="es-SV" sz="2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727684" y="1132012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/>
              <a:t>Presentación</a:t>
            </a:r>
            <a:endParaRPr lang="es-SV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646"/>
            <a:ext cx="9216801" cy="69670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483768" y="62068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MAPA ESTRATÉGICO DE </a:t>
            </a:r>
            <a:r>
              <a:rPr lang="es-MX" sz="2400" b="1" dirty="0" smtClean="0"/>
              <a:t>CORSAIN 2018</a:t>
            </a:r>
            <a:endParaRPr lang="es-SV" sz="2400" b="1" dirty="0"/>
          </a:p>
        </p:txBody>
      </p:sp>
      <p:sp>
        <p:nvSpPr>
          <p:cNvPr id="49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2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54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5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6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7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8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59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60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61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62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63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64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65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67" name="Conector angular 66"/>
          <p:cNvCxnSpPr>
            <a:endCxn id="61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angular 67"/>
          <p:cNvCxnSpPr>
            <a:endCxn id="63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r 69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>
            <a:endCxn id="60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stCxn id="66" idx="0"/>
            <a:endCxn id="60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>
            <a:stCxn id="60" idx="0"/>
            <a:endCxn id="58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>
            <a:endCxn id="58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73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4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1855392197"/>
              </p:ext>
            </p:extLst>
          </p:nvPr>
        </p:nvGraphicFramePr>
        <p:xfrm>
          <a:off x="611560" y="2220182"/>
          <a:ext cx="7920880" cy="394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4622</TotalTime>
  <Words>220</Words>
  <Application>Microsoft Office PowerPoint</Application>
  <PresentationFormat>Presentación en pantalla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326</cp:revision>
  <cp:lastPrinted>2015-03-21T21:45:51Z</cp:lastPrinted>
  <dcterms:created xsi:type="dcterms:W3CDTF">2013-04-30T19:58:39Z</dcterms:created>
  <dcterms:modified xsi:type="dcterms:W3CDTF">2019-04-30T19:24:03Z</dcterms:modified>
</cp:coreProperties>
</file>