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59" r:id="rId4"/>
    <p:sldId id="279" r:id="rId5"/>
    <p:sldId id="260" r:id="rId6"/>
    <p:sldId id="263" r:id="rId7"/>
    <p:sldId id="264" r:id="rId8"/>
    <p:sldId id="273" r:id="rId9"/>
    <p:sldId id="281" r:id="rId10"/>
    <p:sldId id="287" r:id="rId11"/>
    <p:sldId id="267" r:id="rId12"/>
    <p:sldId id="280" r:id="rId13"/>
    <p:sldId id="274" r:id="rId14"/>
    <p:sldId id="270" r:id="rId15"/>
    <p:sldId id="271" r:id="rId16"/>
    <p:sldId id="284" r:id="rId17"/>
  </p:sldIdLst>
  <p:sldSz cx="9144000" cy="6858000" type="screen4x3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 Marleny Arevalo" initials="LMA" lastIdx="17" clrIdx="0">
    <p:extLst>
      <p:ext uri="{19B8F6BF-5375-455C-9EA6-DF929625EA0E}">
        <p15:presenceInfo xmlns:p15="http://schemas.microsoft.com/office/powerpoint/2012/main" userId="S-1-5-21-3146053144-2328640003-447908426-1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99FF"/>
    <a:srgbClr val="FF5A33"/>
    <a:srgbClr val="FF7A5B"/>
    <a:srgbClr val="D581FF"/>
    <a:srgbClr val="FFB84F"/>
    <a:srgbClr val="CC66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5B94-0D88-4235-BB89-761C551CE0D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69439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6421" y="4481979"/>
            <a:ext cx="5485158" cy="36676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0172E-5254-47DC-8CF4-A84B85D38D4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59892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172E-5254-47DC-8CF4-A84B85D38D45}" type="slidenum">
              <a:rPr lang="es-SV" smtClean="0"/>
              <a:t>1</a:t>
            </a:fld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218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172E-5254-47DC-8CF4-A84B85D38D45}" type="slidenum">
              <a:rPr lang="es-SV" smtClean="0"/>
              <a:t>2</a:t>
            </a:fld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77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0172E-5254-47DC-8CF4-A84B85D38D45}" type="slidenum">
              <a:rPr lang="es-SV" smtClean="0"/>
              <a:t>10</a:t>
            </a:fld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074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921988"/>
            <a:ext cx="9144000" cy="243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PLAN ANUAL OPERATIVO 2019</a:t>
            </a:r>
          </a:p>
          <a:p>
            <a:pPr algn="ctr"/>
            <a:endParaRPr lang="es-SV" sz="1600" dirty="0" smtClean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2889" y="5133038"/>
            <a:ext cx="7092461" cy="808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solidFill>
                <a:schemeClr val="tx1"/>
              </a:solidFill>
            </a:endParaRPr>
          </a:p>
        </p:txBody>
      </p:sp>
      <p:pic>
        <p:nvPicPr>
          <p:cNvPr id="7" name="Imagen 6" descr="Logos Nuevo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79" y="5766440"/>
            <a:ext cx="4444436" cy="10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50207"/>
              </p:ext>
            </p:extLst>
          </p:nvPr>
        </p:nvGraphicFramePr>
        <p:xfrm>
          <a:off x="406151" y="1519707"/>
          <a:ext cx="8016631" cy="32417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4624"/>
                <a:gridCol w="2185639"/>
                <a:gridCol w="2666368"/>
              </a:tblGrid>
              <a:tr h="4452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59215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Desarrollo de estudios para proyectos estratégicos.</a:t>
                      </a:r>
                    </a:p>
                  </a:txBody>
                  <a:tcPr marL="7735" marR="7735" marT="7735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</a:t>
                      </a:r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 proyectos estratégicos</a:t>
                      </a: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elaborado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62819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68364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Marzo-Abril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  <a:tr h="68364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Mayo-Junio</a:t>
                      </a: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</p:spTree>
    <p:extLst>
      <p:ext uri="{BB962C8B-B14F-4D97-AF65-F5344CB8AC3E}">
        <p14:creationId xmlns:p14="http://schemas.microsoft.com/office/powerpoint/2010/main" val="22452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90544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8445"/>
              </p:ext>
            </p:extLst>
          </p:nvPr>
        </p:nvGraphicFramePr>
        <p:xfrm>
          <a:off x="447096" y="1893194"/>
          <a:ext cx="8355710" cy="18622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33970"/>
                <a:gridCol w="2333188"/>
                <a:gridCol w="2788552"/>
              </a:tblGrid>
              <a:tr h="411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P1. Actualizar la legislación y normativa operativa de la Corporación.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82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84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Impulsar una propuesta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Reforma a la Ley Orgánica de la Corporación Salvadoreña de Inversiones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Propuesta de reformas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Ley Orgánica de CORSAIN, aprobado por Asamblea Legislativa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Junio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1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90544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16509"/>
              </p:ext>
            </p:extLst>
          </p:nvPr>
        </p:nvGraphicFramePr>
        <p:xfrm>
          <a:off x="447096" y="1635618"/>
          <a:ext cx="8068254" cy="34534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1841"/>
                <a:gridCol w="2373794"/>
                <a:gridCol w="2692619"/>
              </a:tblGrid>
              <a:tr h="427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P1. Actualizar la legislación y normativa operativa de la Corporación.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0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99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mejora de los procesos y su respectivo seguimiento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Documentos revisados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actualizados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Marzo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89549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 - Octubre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895493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Acreditación de un proceso de calidad con el Consejo Nacional de Calidad. 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406152" y="631488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4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11871"/>
              </p:ext>
            </p:extLst>
          </p:nvPr>
        </p:nvGraphicFramePr>
        <p:xfrm>
          <a:off x="492609" y="1661374"/>
          <a:ext cx="7672596" cy="34698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5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2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/>
                        <a:t>P2. Aplicación de tecnología de la información enfocada a la mejora de procesos.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43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Implementación del Plan Integral</a:t>
                      </a:r>
                      <a:r>
                        <a:rPr lang="es-SV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Desarrollo e Implantación de Sistemas de Gestión Administrativa y Financiera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Módulos terminados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Marzo</a:t>
                      </a:r>
                    </a:p>
                  </a:txBody>
                  <a:tcPr marL="7735" marR="7735" marT="77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183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 – Diciembre</a:t>
                      </a:r>
                    </a:p>
                  </a:txBody>
                  <a:tcPr marL="7735" marR="7735" marT="77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251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módulos se requiere recepción de Entregables: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Manuales de usuarios, Códigos fuentes, Manual Técnico.</a:t>
                      </a:r>
                      <a:endParaRPr lang="es-SV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1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169569" y="604191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97453"/>
              </p:ext>
            </p:extLst>
          </p:nvPr>
        </p:nvGraphicFramePr>
        <p:xfrm>
          <a:off x="642735" y="2048892"/>
          <a:ext cx="7872614" cy="27420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35042"/>
                <a:gridCol w="2510244"/>
                <a:gridCol w="2627328"/>
              </a:tblGrid>
              <a:tr h="662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A1. Desarrollo de habilidades y competencias del personal</a:t>
                      </a:r>
                      <a:r>
                        <a:rPr lang="es-ES" sz="1400" b="1" baseline="0" dirty="0" smtClean="0"/>
                        <a:t> de la Corporación.</a:t>
                      </a:r>
                      <a:endParaRPr lang="es-ES" sz="1400" b="1" dirty="0" smtClean="0"/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7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284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Desarrollo del Personal mediante capacitaciones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</a:rPr>
                        <a:t>Ejecución del Plan de Capacitaciones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368832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– Diciembre 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68832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personal en SSO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trabajo ejecutado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87229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Febrero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87229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Marzo -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Diciembre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88380"/>
              </p:ext>
            </p:extLst>
          </p:nvPr>
        </p:nvGraphicFramePr>
        <p:xfrm>
          <a:off x="436727" y="1552909"/>
          <a:ext cx="8192118" cy="39987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28031"/>
                <a:gridCol w="2419315"/>
                <a:gridCol w="2644772"/>
              </a:tblGrid>
              <a:tr h="394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A2. Fomentar</a:t>
                      </a:r>
                      <a:r>
                        <a:rPr lang="es-ES" sz="1400" b="1" baseline="0" dirty="0" smtClean="0"/>
                        <a:t> la motivación, convivencia y comportamiento ético y ambiental </a:t>
                      </a:r>
                      <a:endParaRPr lang="es-ES" sz="1400" b="1" dirty="0" smtClean="0"/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5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21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Mejorar el ambiente de trabajo que permita la participación proactiva del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150" u="none" strike="noStrike" dirty="0" smtClean="0">
                          <a:effectLst/>
                        </a:rPr>
                        <a:t>Evaluación</a:t>
                      </a:r>
                      <a:r>
                        <a:rPr lang="es-SV" sz="1150" u="none" strike="noStrike" baseline="0" dirty="0" smtClean="0">
                          <a:effectLst/>
                        </a:rPr>
                        <a:t> de Clima Organizacional – nota mínima del 80%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Informe trimestral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Febrero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058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-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7133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u="none" strike="noStrike" dirty="0" smtClean="0">
                          <a:effectLst/>
                        </a:rPr>
                        <a:t>Difundir </a:t>
                      </a:r>
                      <a:r>
                        <a:rPr lang="es-SV" sz="1150" u="none" strike="noStrike" dirty="0">
                          <a:effectLst/>
                        </a:rPr>
                        <a:t>la Ley de Ética Gubernamental y su </a:t>
                      </a:r>
                      <a:r>
                        <a:rPr lang="es-SV" sz="1150" u="none" strike="noStrike" dirty="0" smtClean="0">
                          <a:effectLst/>
                        </a:rPr>
                        <a:t>Reglamento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Capacitación  8 horas impartida al 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 – Septiembre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78156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Difundir la Ley de Acceso a la Información Pública y su Reglamento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Una</a:t>
                      </a:r>
                      <a:r>
                        <a:rPr lang="es-SV" sz="1150" u="none" strike="noStrike" baseline="0" dirty="0" smtClean="0">
                          <a:effectLst/>
                        </a:rPr>
                        <a:t> c</a:t>
                      </a:r>
                      <a:r>
                        <a:rPr lang="es-SV" sz="1150" u="none" strike="noStrike" dirty="0" smtClean="0">
                          <a:effectLst/>
                        </a:rPr>
                        <a:t>apacitación de la ley impartida al personal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-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9078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de participación ciudadana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s-SV" sz="11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plan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-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9078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elaborado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- Agosto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118696" y="249338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6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21555"/>
              </p:ext>
            </p:extLst>
          </p:nvPr>
        </p:nvGraphicFramePr>
        <p:xfrm>
          <a:off x="436727" y="1492749"/>
          <a:ext cx="8078623" cy="31351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4695"/>
                <a:gridCol w="2385797"/>
                <a:gridCol w="2608131"/>
              </a:tblGrid>
              <a:tr h="601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A2. Fomentar</a:t>
                      </a:r>
                      <a:r>
                        <a:rPr lang="es-ES" sz="1400" b="1" baseline="0" dirty="0" smtClean="0"/>
                        <a:t> la motivación, convivencia y comportamiento ético y ambiental</a:t>
                      </a:r>
                      <a:endParaRPr lang="es-ES" sz="1400" b="1" dirty="0" smtClean="0"/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70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2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dirty="0" smtClean="0">
                          <a:effectLst/>
                        </a:rPr>
                        <a:t>Difundir la Ley Integral para una vida libre de violencia para las mujeres</a:t>
                      </a: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trabajo ejecutado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- Febrero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6925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-</a:t>
                      </a:r>
                      <a:r>
                        <a:rPr lang="es-SV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Diciembre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533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Difusión</a:t>
                      </a:r>
                      <a:r>
                        <a:rPr lang="es-SV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valores institucionales </a:t>
                      </a:r>
                      <a:endParaRPr lang="es-SV" sz="11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Ejecutado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- Febrero</a:t>
                      </a:r>
                      <a:endParaRPr lang="es-SV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5330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Marzo -</a:t>
                      </a:r>
                      <a:r>
                        <a:rPr lang="es-SV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Diciembre</a:t>
                      </a:r>
                      <a:endParaRPr lang="es-SV" sz="11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8490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Difusión</a:t>
                      </a:r>
                      <a:r>
                        <a:rPr lang="es-SV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la importancia de los</a:t>
                      </a:r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valores</a:t>
                      </a:r>
                      <a:r>
                        <a:rPr lang="es-SV" sz="11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medioambientales.</a:t>
                      </a:r>
                      <a:endParaRPr lang="es-SV" sz="11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trabajo ejecutado</a:t>
                      </a:r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Enero</a:t>
                      </a:r>
                      <a:endParaRPr lang="es-SV" sz="11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53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Enero-Diciembre</a:t>
                      </a:r>
                      <a:endParaRPr lang="es-SV" sz="11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2533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1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Marzo</a:t>
                      </a:r>
                      <a:endParaRPr lang="es-SV" sz="11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4 Título"/>
          <p:cNvSpPr txBox="1">
            <a:spLocks/>
          </p:cNvSpPr>
          <p:nvPr/>
        </p:nvSpPr>
        <p:spPr>
          <a:xfrm>
            <a:off x="118696" y="249338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880880" y="2302434"/>
            <a:ext cx="1511553" cy="64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ES" altLang="es-SV" sz="1600" b="1" dirty="0" smtClean="0">
                <a:solidFill>
                  <a:schemeClr val="bg1">
                    <a:lumMod val="95000"/>
                  </a:schemeClr>
                </a:solidFill>
              </a:rPr>
              <a:t>Misión:</a:t>
            </a:r>
            <a:endParaRPr lang="es-ES" alt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2 Rectángulo"/>
          <p:cNvSpPr>
            <a:spLocks noChangeArrowheads="1"/>
          </p:cNvSpPr>
          <p:nvPr/>
        </p:nvSpPr>
        <p:spPr bwMode="auto">
          <a:xfrm>
            <a:off x="2399185" y="2357203"/>
            <a:ext cx="6273894" cy="523220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sz="1400" dirty="0">
                <a:latin typeface="+mn-lt"/>
              </a:rPr>
              <a:t>Ser un instrumento del Estado para generar inversiones en diferentes actividades industriales que contribuyan al desarrollo del país.</a:t>
            </a:r>
          </a:p>
        </p:txBody>
      </p:sp>
      <p:sp>
        <p:nvSpPr>
          <p:cNvPr id="47" name="15 Rectángulo"/>
          <p:cNvSpPr>
            <a:spLocks noChangeArrowheads="1"/>
          </p:cNvSpPr>
          <p:nvPr/>
        </p:nvSpPr>
        <p:spPr bwMode="auto">
          <a:xfrm>
            <a:off x="2392434" y="1501566"/>
            <a:ext cx="6273894" cy="738664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1400" dirty="0">
                <a:solidFill>
                  <a:schemeClr val="dk1"/>
                </a:solidFill>
                <a:latin typeface="+mn-lt"/>
              </a:rPr>
              <a:t>Ser el referente de inversiones estatales y público privadas rentables, sostenibles y transparentes que generen desarrollo económico y social, en armonía con el medio ambiente. </a:t>
            </a:r>
            <a:endParaRPr lang="es-SV" sz="1400" dirty="0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50" name="4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25292"/>
              </p:ext>
            </p:extLst>
          </p:nvPr>
        </p:nvGraphicFramePr>
        <p:xfrm>
          <a:off x="838896" y="3161843"/>
          <a:ext cx="7861466" cy="3307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0048"/>
                <a:gridCol w="61514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SV" sz="1800" dirty="0" smtClean="0"/>
                        <a:t>VALORES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Trabajo en Equipo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500" kern="1200" dirty="0" smtClean="0"/>
                        <a:t>Realizar actividades en forma conjunta, eficiente y con el compromiso de alcanzar un fin común.</a:t>
                      </a:r>
                      <a:endParaRPr lang="es-SV" sz="15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Eficiencia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Optimización</a:t>
                      </a:r>
                      <a:r>
                        <a:rPr lang="es-ES" sz="1500" kern="1200" baseline="0" dirty="0" smtClean="0"/>
                        <a:t> de tiempo y recursos para una mayor productividad.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Transparencia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Facilitar el acceso a la información a todas las partes interesadas que demuestren legitimo interés en materia de inversiones.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Confianza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Certeza que la Corporación actúa con honradez y sinceridad en el desarrollo de sus actividades.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Capacidad de aportar soluciones proactivas para el alcance de los objetivos de la Corporación.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Integridad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kern="1200" dirty="0" smtClean="0"/>
                        <a:t>Obrar con rectitud y probidad.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887631" y="1548055"/>
            <a:ext cx="1511553" cy="64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SV" sz="16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Visión:</a:t>
            </a:r>
            <a:endParaRPr lang="es-ES" altLang="es-SV" sz="1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0" y="368492"/>
            <a:ext cx="9144000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VISIÓN, MISIÓN Y VALORES</a:t>
            </a:r>
            <a:endParaRPr lang="es-SV" sz="360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2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0" y="424766"/>
            <a:ext cx="9144000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600" b="1" dirty="0" smtClean="0"/>
              <a:t>PERSPECTIVAS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89138"/>
              </p:ext>
            </p:extLst>
          </p:nvPr>
        </p:nvGraphicFramePr>
        <p:xfrm>
          <a:off x="470847" y="1528554"/>
          <a:ext cx="8400197" cy="48191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51308"/>
                <a:gridCol w="5648889"/>
              </a:tblGrid>
              <a:tr h="57042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PERSPECTIVAS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s-ES" sz="1800" dirty="0" smtClean="0"/>
                        <a:t>OBJETIVOS ESTRATÉGICOS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104707">
                <a:tc>
                  <a:txBody>
                    <a:bodyPr/>
                    <a:lstStyle/>
                    <a:p>
                      <a:pPr lvl="0" algn="ctr"/>
                      <a:r>
                        <a:rPr lang="es-ES" sz="1800" dirty="0" smtClean="0"/>
                        <a:t>Financiera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F1. Crecer en flujos de efectivo, rentabilidad y patrimonio.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F2. Saneamiento  y fortalecimiento patrimonial.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252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Inversionistas y Clientes</a:t>
                      </a:r>
                      <a:endParaRPr lang="es-E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I1. Diversificación de cartera de inversiones.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I2. Brindar excelente servicio a inversionistas y clientes.</a:t>
                      </a:r>
                      <a:r>
                        <a:rPr lang="es-ES" sz="1600" dirty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0470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Procesos y Tecnología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P1. Actualizar la legislación y normativa operativa de la Corporación.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P2. Aplicación de tecnología de la información enfocada a la mejora de procesos.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635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Aprendizaje y Crecimiento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A1. Desarrollo de habilidades y competencias del personal</a:t>
                      </a:r>
                      <a:r>
                        <a:rPr lang="es-ES" sz="1600" baseline="0" dirty="0" smtClean="0"/>
                        <a:t> de la Corporación.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A2. Fomentar</a:t>
                      </a:r>
                      <a:r>
                        <a:rPr lang="es-ES" sz="1600" baseline="0" dirty="0" smtClean="0"/>
                        <a:t> la motivación, convivencia y comportamiento ético y ambiental. </a:t>
                      </a:r>
                      <a:endParaRPr lang="es-ES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463876" y="1224048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 smtClean="0">
                <a:solidFill>
                  <a:schemeClr val="bg1">
                    <a:lumMod val="95000"/>
                  </a:schemeClr>
                </a:solidFill>
              </a:rPr>
              <a:t>Financiera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477524" y="2605903"/>
            <a:ext cx="1140828" cy="13364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500" b="1" dirty="0">
                <a:solidFill>
                  <a:schemeClr val="bg1">
                    <a:lumMod val="95000"/>
                  </a:schemeClr>
                </a:solidFill>
              </a:rPr>
              <a:t>Inversionistas y Clientes</a:t>
            </a:r>
            <a:endParaRPr lang="es-SV" sz="15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485553" y="4008230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Procesos y Tecnología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485553" y="5387443"/>
            <a:ext cx="1140828" cy="1335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>
                <a:solidFill>
                  <a:schemeClr val="bg1">
                    <a:lumMod val="95000"/>
                  </a:schemeClr>
                </a:solidFill>
              </a:rPr>
              <a:t>Aprendizaje y Crecimiento</a:t>
            </a:r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s-SV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/>
        </p:nvSpPr>
        <p:spPr bwMode="auto">
          <a:xfrm>
            <a:off x="3807784" y="6494662"/>
            <a:ext cx="152843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8FCB4E5-9C09-476D-909F-DABCB8A427BC}" type="slidenum">
              <a:rPr lang="es-ES" smtClean="0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es-ES" dirty="0" smtClean="0">
                <a:solidFill>
                  <a:schemeClr val="tx1"/>
                </a:solidFill>
              </a:rPr>
              <a:t> de 15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86130" y="430536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b="1" dirty="0" smtClean="0"/>
              <a:t>MAPA ESTRATÉGICO DE CORSAIN</a:t>
            </a:r>
            <a:endParaRPr lang="es-SV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1462605" y="1224048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Rectángulo"/>
          <p:cNvSpPr/>
          <p:nvPr/>
        </p:nvSpPr>
        <p:spPr>
          <a:xfrm>
            <a:off x="1476253" y="2602532"/>
            <a:ext cx="7398809" cy="1336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10 Rectángulo"/>
          <p:cNvSpPr/>
          <p:nvPr/>
        </p:nvSpPr>
        <p:spPr>
          <a:xfrm>
            <a:off x="1476253" y="4005064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3" name="12 Rectángulo"/>
          <p:cNvSpPr/>
          <p:nvPr/>
        </p:nvSpPr>
        <p:spPr>
          <a:xfrm>
            <a:off x="1476253" y="5384520"/>
            <a:ext cx="7398809" cy="133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481456" y="1375217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F1.</a:t>
            </a:r>
            <a:r>
              <a:rPr lang="es-MX" sz="1400" dirty="0" smtClean="0"/>
              <a:t> Crecer en flujos de efectivo, rentabilidad y  patrimonio</a:t>
            </a:r>
            <a:endParaRPr lang="es-SV" sz="14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5278833" y="1374829"/>
            <a:ext cx="2226073" cy="9727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F2.</a:t>
            </a:r>
            <a:r>
              <a:rPr lang="es-MX" sz="1400" dirty="0" smtClean="0"/>
              <a:t> Saneamiento y fortalecimiento patrimonial</a:t>
            </a:r>
            <a:endParaRPr lang="es-SV" sz="1400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480409" y="2770665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7A5B">
                  <a:tint val="66000"/>
                  <a:satMod val="160000"/>
                </a:srgbClr>
              </a:gs>
              <a:gs pos="50000">
                <a:srgbClr val="FF7A5B">
                  <a:tint val="44500"/>
                  <a:satMod val="160000"/>
                </a:srgbClr>
              </a:gs>
              <a:gs pos="100000">
                <a:srgbClr val="FF7A5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5A3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I1.</a:t>
            </a:r>
            <a:r>
              <a:rPr lang="es-MX" sz="1400" dirty="0" smtClean="0"/>
              <a:t> Diversificación de cartera de inversiones</a:t>
            </a:r>
            <a:endParaRPr lang="es-SV" sz="14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335886" y="2771049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7A5B">
                  <a:tint val="66000"/>
                  <a:satMod val="160000"/>
                </a:srgbClr>
              </a:gs>
              <a:gs pos="50000">
                <a:srgbClr val="FF7A5B">
                  <a:tint val="44500"/>
                  <a:satMod val="160000"/>
                </a:srgbClr>
              </a:gs>
              <a:gs pos="100000">
                <a:srgbClr val="FF7A5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I2.</a:t>
            </a:r>
            <a:r>
              <a:rPr lang="es-MX" sz="1400" dirty="0" smtClean="0"/>
              <a:t> Brindar excelente servicio a inversionistas y clientes</a:t>
            </a:r>
            <a:endParaRPr lang="es-SV" sz="1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5277606" y="5563192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rgbClr val="FFB84F">
                  <a:tint val="66000"/>
                  <a:satMod val="160000"/>
                </a:srgbClr>
              </a:gs>
              <a:gs pos="50000">
                <a:srgbClr val="FFB84F">
                  <a:tint val="44500"/>
                  <a:satMod val="160000"/>
                </a:srgbClr>
              </a:gs>
              <a:gs pos="100000">
                <a:srgbClr val="FFB84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B8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A2.</a:t>
            </a:r>
            <a:r>
              <a:rPr lang="es-MX" sz="1400" dirty="0" smtClean="0"/>
              <a:t> Fomentar la motivación, convivencia y comportamiento ético y ambiental.</a:t>
            </a:r>
            <a:endParaRPr lang="es-SV" sz="14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326961" y="4210053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400" b="1" dirty="0" smtClean="0"/>
              <a:t>P2.</a:t>
            </a:r>
            <a:r>
              <a:rPr lang="es-MX" sz="1400" dirty="0" smtClean="0"/>
              <a:t> </a:t>
            </a:r>
            <a:r>
              <a:rPr lang="es-ES" sz="1400" dirty="0"/>
              <a:t>Aplicación de tecnología de la </a:t>
            </a:r>
            <a:r>
              <a:rPr lang="es-ES" sz="1400" dirty="0" smtClean="0"/>
              <a:t>información </a:t>
            </a:r>
            <a:r>
              <a:rPr lang="es-ES" sz="1400" dirty="0"/>
              <a:t>enfocada a la mejora de procesos.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458706" y="5562808"/>
            <a:ext cx="2359820" cy="972797"/>
          </a:xfrm>
          <a:prstGeom prst="roundRect">
            <a:avLst/>
          </a:prstGeom>
          <a:gradFill flip="none" rotWithShape="1">
            <a:gsLst>
              <a:gs pos="0">
                <a:srgbClr val="FFB84F">
                  <a:tint val="66000"/>
                  <a:satMod val="160000"/>
                </a:srgbClr>
              </a:gs>
              <a:gs pos="50000">
                <a:srgbClr val="FFB84F">
                  <a:tint val="44500"/>
                  <a:satMod val="160000"/>
                </a:srgbClr>
              </a:gs>
              <a:gs pos="100000">
                <a:srgbClr val="FFB84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B84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A1.</a:t>
            </a:r>
            <a:r>
              <a:rPr lang="es-MX" sz="1400" dirty="0" smtClean="0"/>
              <a:t> Desarrollo de habilidades y competencias del personal de la Corporación</a:t>
            </a:r>
            <a:endParaRPr lang="es-SV" sz="1400" dirty="0"/>
          </a:p>
        </p:txBody>
      </p:sp>
      <p:cxnSp>
        <p:nvCxnSpPr>
          <p:cNvPr id="57" name="37 Conector curvado"/>
          <p:cNvCxnSpPr/>
          <p:nvPr/>
        </p:nvCxnSpPr>
        <p:spPr>
          <a:xfrm rot="16200000" flipV="1">
            <a:off x="6161610" y="3971482"/>
            <a:ext cx="459476" cy="1041"/>
          </a:xfrm>
          <a:prstGeom prst="curved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2477122" y="4210441"/>
            <a:ext cx="2169522" cy="9727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P1.</a:t>
            </a:r>
            <a:r>
              <a:rPr lang="es-MX" sz="1400" dirty="0" smtClean="0"/>
              <a:t> Actualizar la legislación y normativa operativa de la Corporación </a:t>
            </a:r>
            <a:endParaRPr lang="es-SV" sz="1400" dirty="0"/>
          </a:p>
        </p:txBody>
      </p:sp>
      <p:cxnSp>
        <p:nvCxnSpPr>
          <p:cNvPr id="14" name="Conector angular 13"/>
          <p:cNvCxnSpPr>
            <a:endCxn id="19" idx="3"/>
          </p:cNvCxnSpPr>
          <p:nvPr/>
        </p:nvCxnSpPr>
        <p:spPr>
          <a:xfrm rot="5400000" flipH="1" flipV="1">
            <a:off x="6163513" y="4541063"/>
            <a:ext cx="2625510" cy="58280"/>
          </a:xfrm>
          <a:prstGeom prst="bentConnector4">
            <a:avLst>
              <a:gd name="adj1" fmla="val 20183"/>
              <a:gd name="adj2" fmla="val 49224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endCxn id="22" idx="1"/>
          </p:cNvCxnSpPr>
          <p:nvPr/>
        </p:nvCxnSpPr>
        <p:spPr>
          <a:xfrm rot="5400000" flipH="1" flipV="1">
            <a:off x="4396366" y="5118612"/>
            <a:ext cx="1352754" cy="50843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0800000">
            <a:off x="3603790" y="2347627"/>
            <a:ext cx="2807932" cy="42303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/>
          <p:nvPr/>
        </p:nvCxnSpPr>
        <p:spPr>
          <a:xfrm rot="5400000" flipH="1" flipV="1">
            <a:off x="4451205" y="4124872"/>
            <a:ext cx="2306942" cy="1572302"/>
          </a:xfrm>
          <a:prstGeom prst="bentConnector3">
            <a:avLst>
              <a:gd name="adj1" fmla="val 8443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/>
          <p:nvPr/>
        </p:nvCxnSpPr>
        <p:spPr>
          <a:xfrm rot="5400000" flipH="1" flipV="1">
            <a:off x="4282900" y="3652391"/>
            <a:ext cx="1407804" cy="68031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endCxn id="18" idx="3"/>
          </p:cNvCxnSpPr>
          <p:nvPr/>
        </p:nvCxnSpPr>
        <p:spPr>
          <a:xfrm flipH="1">
            <a:off x="4649931" y="3257063"/>
            <a:ext cx="63206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21" idx="0"/>
            <a:endCxn id="18" idx="2"/>
          </p:cNvCxnSpPr>
          <p:nvPr/>
        </p:nvCxnSpPr>
        <p:spPr>
          <a:xfrm flipV="1">
            <a:off x="3561883" y="3743462"/>
            <a:ext cx="3287" cy="466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18" idx="0"/>
            <a:endCxn id="15" idx="2"/>
          </p:cNvCxnSpPr>
          <p:nvPr/>
        </p:nvCxnSpPr>
        <p:spPr>
          <a:xfrm flipV="1">
            <a:off x="3565170" y="2348014"/>
            <a:ext cx="1047" cy="4226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endCxn id="15" idx="3"/>
          </p:cNvCxnSpPr>
          <p:nvPr/>
        </p:nvCxnSpPr>
        <p:spPr>
          <a:xfrm flipH="1">
            <a:off x="4650978" y="1861227"/>
            <a:ext cx="626628" cy="3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14016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17152"/>
              </p:ext>
            </p:extLst>
          </p:nvPr>
        </p:nvGraphicFramePr>
        <p:xfrm>
          <a:off x="206808" y="1184856"/>
          <a:ext cx="8308542" cy="48720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572"/>
                <a:gridCol w="2895293"/>
                <a:gridCol w="2337677"/>
              </a:tblGrid>
              <a:tr h="385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OBJETIVO ESTRATÉGICO</a:t>
                      </a:r>
                      <a:endParaRPr lang="es-SV" sz="1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baseline="0" dirty="0" smtClean="0">
                          <a:latin typeface="+mn-lt"/>
                        </a:rPr>
                        <a:t>F1. Crecer en flujos de efectivo, rentabilidad y patrimonio.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8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+mn-lt"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  <a:latin typeface="+mn-lt"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  <a:latin typeface="+mn-lt"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  <a:latin typeface="+mn-lt"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8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Gestionar y desarrollar los servicios Logísticos Marítimos Portuarios Regionales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 Limpieza del fondo del frente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atraque trimestral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447329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65846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Reparación de muelle en zonas críticas 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Febrero - Junio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83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 de Negocios para Puerto CORSAIN actualizado y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ejecutado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Informe trimestral de la ejecución del Plan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negocios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 – Diciembre</a:t>
                      </a:r>
                      <a:endParaRPr lang="es-SV" sz="12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763164">
                <a:tc vMerge="1">
                  <a:txBody>
                    <a:bodyPr/>
                    <a:lstStyle/>
                    <a:p>
                      <a:pPr algn="ctr" rtl="0" fontAlgn="ctr"/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Plan de Negocios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actualizado e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Informe trimestral de la ejecución del Plan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negocios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Julio - Diciembre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85575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embarcaciones en operaciones portuarias y en reparación naval 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Embarcaciones reparadas: 6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-Diciembre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8557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+mn-lt"/>
                        </a:rPr>
                        <a:t>Embarcaciones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recibidas: 60 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  <a:tr h="38557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  <a:latin typeface="+mn-lt"/>
                        </a:rPr>
                        <a:t>Servicios de </a:t>
                      </a:r>
                      <a:r>
                        <a:rPr lang="es-SV" sz="1200" u="none" strike="noStrike" dirty="0" smtClean="0">
                          <a:effectLst/>
                          <a:latin typeface="+mn-lt"/>
                        </a:rPr>
                        <a:t>alquiler</a:t>
                      </a:r>
                      <a:r>
                        <a:rPr lang="es-SV" sz="1200" u="none" strike="noStrike" baseline="0" dirty="0" smtClean="0">
                          <a:effectLst/>
                          <a:latin typeface="+mn-lt"/>
                        </a:rPr>
                        <a:t> de remolcador: 48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 - Diciembre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5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373673" y="402637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33153"/>
              </p:ext>
            </p:extLst>
          </p:nvPr>
        </p:nvGraphicFramePr>
        <p:xfrm>
          <a:off x="566381" y="1416676"/>
          <a:ext cx="7856401" cy="46149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16296"/>
                <a:gridCol w="2336306"/>
                <a:gridCol w="2103799"/>
              </a:tblGrid>
              <a:tr h="64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F2. Saneamiento y fortalecimiento patrimonial.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58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284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Regularizar el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estatus del activo ex </a:t>
                      </a:r>
                      <a:r>
                        <a:rPr lang="es-SV" sz="1200" u="none" strike="noStrike" baseline="0" dirty="0" smtClean="0">
                          <a:effectLst/>
                        </a:rPr>
                        <a:t>planta alcohol El Carmen</a:t>
                      </a: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 smtClean="0">
                          <a:effectLst/>
                        </a:rPr>
                        <a:t>Activo trasladado</a:t>
                      </a:r>
                      <a:r>
                        <a:rPr lang="es-SV" sz="1200" u="none" strike="noStrike" baseline="0" dirty="0" smtClean="0">
                          <a:effectLst/>
                        </a:rPr>
                        <a:t> a favor de la Corporación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</a:t>
                      </a:r>
                    </a:p>
                  </a:txBody>
                  <a:tcPr marL="6219" marR="6219" marT="6219" marB="0" anchor="ctr">
                    <a:noFill/>
                  </a:tcPr>
                </a:tc>
              </a:tr>
              <a:tr h="10517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Febrero - Abril</a:t>
                      </a:r>
                      <a:endParaRPr lang="es-SV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>
                    <a:noFill/>
                  </a:tcPr>
                </a:tc>
              </a:tr>
              <a:tr h="1031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19" marR="6219" marT="621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Mayo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Junio</a:t>
                      </a:r>
                      <a:endParaRPr lang="es-SV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19" marR="6219" marT="6219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82206"/>
              </p:ext>
            </p:extLst>
          </p:nvPr>
        </p:nvGraphicFramePr>
        <p:xfrm>
          <a:off x="490408" y="1635618"/>
          <a:ext cx="7816465" cy="44324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7336"/>
                <a:gridCol w="2277022"/>
                <a:gridCol w="2032107"/>
              </a:tblGrid>
              <a:tr h="447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OBJETIVO ESTRATÉGICO</a:t>
                      </a:r>
                      <a:endParaRPr lang="es-SV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46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4556">
                <a:tc rowSpan="6">
                  <a:txBody>
                    <a:bodyPr/>
                    <a:lstStyle/>
                    <a:p>
                      <a:pPr algn="ctr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Fotovoltaico (2 MW)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jurídico y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acciones realizadas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1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7735" marR="7735" marT="7735" marB="0" anchor="ctr"/>
                </a:tc>
              </a:tr>
              <a:tr h="718926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Factibilidad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Febrero</a:t>
                      </a:r>
                      <a:endParaRPr lang="es-SV" sz="12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63358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suelos</a:t>
                      </a:r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Marzo</a:t>
                      </a:r>
                      <a:endParaRPr lang="es-SV" sz="120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/>
                </a:tc>
              </a:tr>
              <a:tr h="718926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Diseños Finales </a:t>
                      </a:r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54124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Proyecto adjudicado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</a:tr>
              <a:tr h="541244">
                <a:tc vMerge="1">
                  <a:txBody>
                    <a:bodyPr/>
                    <a:lstStyle/>
                    <a:p>
                      <a:pPr algn="ctr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Inicio de Construcción 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7735" marR="7735" marT="7735" marB="0" anchor="ctr"/>
                </a:tc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840129"/>
              </p:ext>
            </p:extLst>
          </p:nvPr>
        </p:nvGraphicFramePr>
        <p:xfrm>
          <a:off x="274508" y="1171979"/>
          <a:ext cx="8225548" cy="52876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61793"/>
                <a:gridCol w="2769808"/>
                <a:gridCol w="2593947"/>
              </a:tblGrid>
              <a:tr h="4456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1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1" u="none" strike="noStrike" dirty="0">
                          <a:effectLst/>
                        </a:rPr>
                        <a:t>ACCIONES </a:t>
                      </a:r>
                      <a:r>
                        <a:rPr lang="es-SV" sz="1050" b="1" u="none" strike="noStrike" dirty="0" smtClean="0">
                          <a:effectLst/>
                        </a:rPr>
                        <a:t>ESTRATÉGICAS</a:t>
                      </a:r>
                      <a:endParaRPr lang="es-SV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1" u="none" strike="noStrike" dirty="0">
                          <a:effectLst/>
                        </a:rPr>
                        <a:t>INDICADORES</a:t>
                      </a:r>
                      <a:endParaRPr lang="es-SV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1" u="none" strike="noStrike" dirty="0" smtClean="0">
                          <a:effectLst/>
                        </a:rPr>
                        <a:t>TIEMPO</a:t>
                      </a:r>
                      <a:endParaRPr lang="es-SV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000">
                <a:tc rowSpan="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Ampliación de Varadero</a:t>
                      </a:r>
                      <a:endParaRPr lang="es-SV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Perfil </a:t>
                      </a:r>
                      <a:endParaRPr lang="es-SV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Enero </a:t>
                      </a:r>
                      <a:endParaRPr lang="es-SV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67014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jurídico y</a:t>
                      </a:r>
                      <a:r>
                        <a:rPr lang="es-SV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acciones realizadas</a:t>
                      </a:r>
                      <a:endParaRPr lang="es-SV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3291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</a:t>
                      </a:r>
                      <a:r>
                        <a:rPr lang="es-SV" sz="105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0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prefactibilidad</a:t>
                      </a:r>
                      <a:endParaRPr lang="es-SV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Marzo</a:t>
                      </a:r>
                      <a:r>
                        <a:rPr lang="es-SV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SV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5306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Factibilidad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es-SV" sz="105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39122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s-E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suelos</a:t>
                      </a: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Mayo</a:t>
                      </a:r>
                      <a:endParaRPr lang="es-SV" sz="105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2634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Diseños Finales </a:t>
                      </a: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Junio </a:t>
                      </a:r>
                      <a:endParaRPr lang="es-SV" sz="105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009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s-SV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Complementarios: Medioambientales</a:t>
                      </a: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Julio – Agosto </a:t>
                      </a:r>
                      <a:endParaRPr lang="es-SV" sz="105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3995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Términos</a:t>
                      </a:r>
                      <a:r>
                        <a:rPr lang="es-E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Referencia (TDR) elaborado</a:t>
                      </a: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3995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05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financieros</a:t>
                      </a:r>
                      <a:r>
                        <a:rPr lang="es-E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5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preaprobados</a:t>
                      </a:r>
                      <a:r>
                        <a:rPr lang="es-E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proyecto</a:t>
                      </a:r>
                      <a:endParaRPr lang="es-E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Octubre-Diciembre</a:t>
                      </a:r>
                      <a:endParaRPr lang="es-SV" sz="1050" b="0" i="0" u="none" strike="sng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Título"/>
          <p:cNvSpPr txBox="1">
            <a:spLocks/>
          </p:cNvSpPr>
          <p:nvPr/>
        </p:nvSpPr>
        <p:spPr>
          <a:xfrm>
            <a:off x="406152" y="450992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</p:spTree>
    <p:extLst>
      <p:ext uri="{BB962C8B-B14F-4D97-AF65-F5344CB8AC3E}">
        <p14:creationId xmlns:p14="http://schemas.microsoft.com/office/powerpoint/2010/main" val="2661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406152" y="559280"/>
            <a:ext cx="8396654" cy="868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SV" sz="3200" b="1" dirty="0" smtClean="0"/>
              <a:t>PLAN ANUAL OPERATIVO 2019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02278"/>
              </p:ext>
            </p:extLst>
          </p:nvPr>
        </p:nvGraphicFramePr>
        <p:xfrm>
          <a:off x="343598" y="1532587"/>
          <a:ext cx="8182216" cy="45371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9990"/>
                <a:gridCol w="2230784"/>
                <a:gridCol w="2721442"/>
              </a:tblGrid>
              <a:tr h="4285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4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 ESTRATÉGICO</a:t>
                      </a:r>
                      <a:endParaRPr lang="es-SV" sz="14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400" b="1" baseline="0" dirty="0" smtClean="0"/>
                        <a:t>I1. Diversificación de cartera de inversiones. 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9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ACCIONES </a:t>
                      </a:r>
                      <a:r>
                        <a:rPr lang="es-SV" sz="1200" b="1" u="none" strike="noStrike" dirty="0" smtClean="0">
                          <a:effectLst/>
                        </a:rPr>
                        <a:t>ESTRATÉGICAS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>
                          <a:effectLst/>
                        </a:rPr>
                        <a:t>INDICADORES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1" u="none" strike="noStrike" dirty="0" smtClean="0">
                          <a:effectLst/>
                        </a:rPr>
                        <a:t>TIEMPO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04445">
                <a:tc row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proyecto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Cadena de frio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jurídico y</a:t>
                      </a:r>
                      <a:r>
                        <a:rPr lang="es-SV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acciones realizadas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Enero - Febrero</a:t>
                      </a: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0444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Prefactibilidad</a:t>
                      </a:r>
                      <a:endParaRPr lang="es-SV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Enero-Marzo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03734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s-SV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Complementarios/</a:t>
                      </a:r>
                    </a:p>
                    <a:p>
                      <a:pPr marL="0" algn="ctr" defTabSz="914400" rtl="0" eaLnBrk="1" latinLnBrk="0" hangingPunct="1"/>
                      <a:r>
                        <a:rPr lang="es-SV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Medioambientales</a:t>
                      </a:r>
                      <a:r>
                        <a:rPr lang="es-SV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Marzo</a:t>
                      </a:r>
                      <a:r>
                        <a:rPr lang="es-SV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455778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Factibilidad </a:t>
                      </a:r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Abril-Mayo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039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Estudios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suelos</a:t>
                      </a:r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Junio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039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Estudio de Diseños Finales </a:t>
                      </a:r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Julio-Agosto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  <a:tr h="590394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SV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Lineamientos para la construcción.</a:t>
                      </a:r>
                      <a:endParaRPr lang="es-SV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Septiembre-Octubre</a:t>
                      </a:r>
                      <a:endParaRPr lang="es-SV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5" marR="7735" marT="773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8405</TotalTime>
  <Words>1165</Words>
  <Application>Microsoft Office PowerPoint</Application>
  <PresentationFormat>Presentación en pantalla (4:3)</PresentationFormat>
  <Paragraphs>265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360</cp:revision>
  <cp:lastPrinted>2017-09-25T22:24:53Z</cp:lastPrinted>
  <dcterms:created xsi:type="dcterms:W3CDTF">2014-07-22T16:30:09Z</dcterms:created>
  <dcterms:modified xsi:type="dcterms:W3CDTF">2019-02-26T20:20:18Z</dcterms:modified>
</cp:coreProperties>
</file>