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9"/>
  </p:handoutMasterIdLst>
  <p:sldIdLst>
    <p:sldId id="256" r:id="rId2"/>
    <p:sldId id="257" r:id="rId3"/>
    <p:sldId id="29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1F378-052A-4715-9E4D-5E009889CB87}" type="datetimeFigureOut">
              <a:rPr lang="es-SV" smtClean="0"/>
              <a:t>30/7/2019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DF8F8-83F2-4100-971E-433B526D5EE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9048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30/07/2019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Rectángulo"/>
          <p:cNvSpPr/>
          <p:nvPr/>
        </p:nvSpPr>
        <p:spPr>
          <a:xfrm>
            <a:off x="1" y="5249244"/>
            <a:ext cx="9144000" cy="961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b="1" dirty="0" smtClean="0">
                <a:solidFill>
                  <a:schemeClr val="tx1"/>
                </a:solidFill>
                <a:latin typeface="Bembo Std" panose="02020605060306020A03" pitchFamily="18" charset="0"/>
              </a:rPr>
              <a:t>ORGANIGRAMA 2019</a:t>
            </a:r>
            <a:endParaRPr lang="es-SV" sz="4400" b="1" dirty="0">
              <a:solidFill>
                <a:schemeClr val="tx1"/>
              </a:solidFill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Auditora Interna: Lic. </a:t>
            </a:r>
            <a:r>
              <a:rPr lang="es-ES" dirty="0" smtClean="0">
                <a:latin typeface="Museo Sans 300" panose="02000000000000000000" pitchFamily="50" charset="0"/>
              </a:rPr>
              <a:t>Ana </a:t>
            </a:r>
            <a:r>
              <a:rPr lang="es-ES" dirty="0">
                <a:latin typeface="Museo Sans 300" panose="02000000000000000000" pitchFamily="50" charset="0"/>
              </a:rPr>
              <a:t>Orietta Burgos de </a:t>
            </a:r>
            <a:r>
              <a:rPr lang="es-ES" dirty="0" smtClean="0">
                <a:latin typeface="Museo Sans 300" panose="02000000000000000000" pitchFamily="50" charset="0"/>
              </a:rPr>
              <a:t>Martinez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014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Directora Presidenta : Lic. Violeta Isabel Saca.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210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114484"/>
              </p:ext>
            </p:extLst>
          </p:nvPr>
        </p:nvGraphicFramePr>
        <p:xfrm>
          <a:off x="3630154" y="1134105"/>
          <a:ext cx="2161046" cy="488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1046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978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034525"/>
              </p:ext>
            </p:extLst>
          </p:nvPr>
        </p:nvGraphicFramePr>
        <p:xfrm>
          <a:off x="2543617" y="1107487"/>
          <a:ext cx="4563036" cy="447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303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56748"/>
              </p:ext>
            </p:extLst>
          </p:nvPr>
        </p:nvGraphicFramePr>
        <p:xfrm>
          <a:off x="757238" y="2508299"/>
          <a:ext cx="7539598" cy="3248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Lic.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Héctor José Velásquez Aguilar.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1071563" indent="100013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empleados: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	</a:t>
                      </a: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623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19795"/>
              </p:ext>
            </p:extLst>
          </p:nvPr>
        </p:nvGraphicFramePr>
        <p:xfrm>
          <a:off x="1608930" y="981065"/>
          <a:ext cx="5849470" cy="864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DEPARTAMENTO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464141"/>
              </p:ext>
            </p:extLst>
          </p:nvPr>
        </p:nvGraphicFramePr>
        <p:xfrm>
          <a:off x="753979" y="2201139"/>
          <a:ext cx="7892716" cy="4251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92716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 del Departamento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Información: Lic. Jorge Armando García Quintanilla.</a:t>
                      </a:r>
                      <a:r>
                        <a:rPr lang="es-ES" sz="1800" b="0" dirty="0" smtClean="0"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71563" indent="100013"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7</a:t>
                      </a:r>
                    </a:p>
                    <a:p>
                      <a:pPr marL="1071563" indent="100013"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Mujeres:  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	     Total de empleados: 8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572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13736" y="1133630"/>
            <a:ext cx="676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INVERSIONES Y FINANZAS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97305" y="1775044"/>
            <a:ext cx="8309811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Administrar, evaluar y supervisar la gestión financiera y contable de la Corporación, en cumplimiento a lo dispuesto por la Ley AFI y su Reglamento, Manuales, Políticas y Normas Técnicas de la Contabilidad Gubernamental vigentes y establecidas por el Ministerio de Hacienda y los lineamientos emanados por la Dirección Superior; así como la dirección, coordinación y control eficiente de las in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versiones que posee la Corporación, efectuando las gestiones necesarias para la obtención de nuevas inversiones en el marco de la normativa legal vigente, efectuando los análisis y evaluaciones correspondientes, sobre su viabilidad y rendimiento.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Gerente de Inversiones y Finanzas: Lic. Danilo Oswaldo Ramos.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198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17311" y="1019640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3</a:t>
            </a: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4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7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41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42211" y="1395355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320622"/>
            <a:ext cx="78799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3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573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61274" y="1281536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07033" y="2413338"/>
            <a:ext cx="766482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y coordinar el funcionamiento eficaz de todas las dependencias de la Corporación,  velando por los cumplimientos de las políticas y directrices emitidas por el Consejo Directivo y la Presidencia, así como verificar el cumplimiento del  Plan Quinquenal y Plan Anual Operativo de la Institución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General: Lic. </a:t>
            </a:r>
            <a:r>
              <a:rPr lang="es-ES" dirty="0" smtClean="0">
                <a:latin typeface="Museo Sans 300" panose="02000000000000000000" pitchFamily="50" charset="0"/>
              </a:rPr>
              <a:t>Marcos </a:t>
            </a:r>
            <a:r>
              <a:rPr lang="es-ES" dirty="0">
                <a:latin typeface="Museo Sans 300" panose="02000000000000000000" pitchFamily="50" charset="0"/>
              </a:rPr>
              <a:t>Antonio Alvarado </a:t>
            </a:r>
            <a:r>
              <a:rPr lang="es-ES" dirty="0" smtClean="0">
                <a:latin typeface="Museo Sans 300" panose="02000000000000000000" pitchFamily="50" charset="0"/>
              </a:rPr>
              <a:t>Rodriguez</a:t>
            </a:r>
          </a:p>
          <a:p>
            <a:pPr algn="just"/>
            <a:endParaRPr lang="es-E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63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442428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605842"/>
            <a:ext cx="785945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48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752" y="240632"/>
            <a:ext cx="5679067" cy="648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78070" y="932385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2136339"/>
            <a:ext cx="755724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Jefa de la Unidad de Comunicaciones: Lic. Maritza Isela Villa Ramos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61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</a:t>
            </a:r>
            <a:r>
              <a:rPr lang="es-ES" dirty="0" smtClean="0">
                <a:latin typeface="Museo Sans 300" panose="02000000000000000000" pitchFamily="50" charset="0"/>
              </a:rPr>
              <a:t>Maria </a:t>
            </a:r>
            <a:r>
              <a:rPr lang="es-ES" dirty="0">
                <a:latin typeface="Museo Sans 300" panose="02000000000000000000" pitchFamily="50" charset="0"/>
              </a:rPr>
              <a:t>Gabriela Ramos </a:t>
            </a:r>
            <a:r>
              <a:rPr lang="es-ES" dirty="0" err="1" smtClean="0">
                <a:latin typeface="Museo Sans 300" panose="02000000000000000000" pitchFamily="50" charset="0"/>
              </a:rPr>
              <a:t>Manzanarez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174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18565" y="2274838"/>
            <a:ext cx="7732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de Riesgos:  Lic. Andrés José Rovira Soto 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690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31684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3826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Lic. Elia Waleska Galdámez de Nájera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 ad-honorem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099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26885" y="863243"/>
            <a:ext cx="52981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79989" y="2169800"/>
            <a:ext cx="78030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Ambiental Institucional: Lic. Hugo Stanley Gonzalez Sánchez.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1 Ad-Honorem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03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51371" y="1347806"/>
            <a:ext cx="8032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CORPORATIVA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del Departamento de Seguridad Corporativa: Lic. </a:t>
            </a:r>
            <a:r>
              <a:rPr lang="es-ES" dirty="0" smtClean="0">
                <a:latin typeface="Museo Sans 300" panose="02000000000000000000" pitchFamily="50" charset="0"/>
              </a:rPr>
              <a:t>Héctor </a:t>
            </a:r>
            <a:r>
              <a:rPr lang="es-ES" dirty="0">
                <a:latin typeface="Museo Sans 300" panose="02000000000000000000" pitchFamily="50" charset="0"/>
              </a:rPr>
              <a:t>Rafael Alegría Velado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6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6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3988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40056" y="686565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14737"/>
            <a:ext cx="789460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302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53978" y="1669774"/>
            <a:ext cx="771497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>
                <a:latin typeface="Museo Sans 300" panose="02000000000000000000" pitchFamily="50" charset="0"/>
              </a:rPr>
              <a:t>Jose Rodrigo Ochoa </a:t>
            </a:r>
            <a:r>
              <a:rPr lang="es-ES" dirty="0" smtClean="0">
                <a:latin typeface="Museo Sans 300" panose="02000000000000000000" pitchFamily="50" charset="0"/>
              </a:rPr>
              <a:t>Guzmán 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14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14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5240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74180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5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5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0371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3018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</a:rPr>
              <a:t>GERENCIA 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Legal: Lic. </a:t>
            </a:r>
            <a:r>
              <a:rPr lang="es-ES" dirty="0" smtClean="0">
                <a:latin typeface="Museo Sans 300" panose="02000000000000000000" pitchFamily="50" charset="0"/>
              </a:rPr>
              <a:t>Gustavo </a:t>
            </a:r>
            <a:r>
              <a:rPr lang="es-ES" dirty="0">
                <a:latin typeface="Museo Sans 300" panose="02000000000000000000" pitchFamily="50" charset="0"/>
              </a:rPr>
              <a:t>Armando Arévalo Amaya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3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2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67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8044" y="78330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Luisa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  <a:r>
              <a:rPr lang="es-ES" dirty="0" err="1" smtClean="0">
                <a:latin typeface="Museo Sans 300" panose="02000000000000000000" pitchFamily="50" charset="0"/>
              </a:rPr>
              <a:t>Brevé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059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10096" y="880954"/>
            <a:ext cx="4787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3760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Administrativa: Lic. Luz Marleny Arévalo Portillo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284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7676" y="671918"/>
            <a:ext cx="73286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  <a:endParaRPr lang="es-SV" sz="2200" b="1" dirty="0" smtClean="0">
              <a:latin typeface="Bembo Std" panose="02020605060306020A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DE GESTIÓN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64097" y="2298354"/>
            <a:ext cx="7839634" cy="4103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elaborar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los 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técnicos 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administrativos, 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 coordinación con las unidades organizativas a fin de dar cumplimiento a la normativa legal establecida. 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spc="-15" dirty="0" smtClean="0">
                <a:solidFill>
                  <a:srgbClr val="000000"/>
                </a:solidFill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Lic. Elia Waleska Galdámez de Nájera.</a:t>
            </a: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57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9213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38467" y="118575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276056"/>
            <a:ext cx="75706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Carmen Leticia Rivera de Miranda.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9497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4876" y="472863"/>
            <a:ext cx="6266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ADMISIÓN Y DESARROLLO ORGANIZACIONAL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8821" y="1522526"/>
            <a:ext cx="81975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Realizar los procesos de reclutamiento e inducción del personal de nuevo ingreso de acuerdo a la normativa legal establecida y a los lineamientos de la Gerencia Administrativa con la finalidad  que la Corporación cuente con personal idóneo, así como llevar la administración, registro y  control de las pólizas de Seguro de Vida Colectivo y Médico Hospitalario. </a:t>
            </a:r>
            <a:r>
              <a:rPr lang="es-SV" dirty="0" smtClean="0">
                <a:latin typeface="Museo Sans 300" panose="02000000000000000000" pitchFamily="50" charset="0"/>
              </a:rPr>
              <a:t>Realizar </a:t>
            </a:r>
            <a:r>
              <a:rPr lang="es-SV" dirty="0">
                <a:latin typeface="Museo Sans 300" panose="02000000000000000000" pitchFamily="50" charset="0"/>
              </a:rPr>
              <a:t>los procesos de capacitación y formación del personal de acuerdo a las necesidades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cada área, con la  finalidad que la Corporación cuente con el personal </a:t>
            </a:r>
            <a:r>
              <a:rPr lang="es-SV" dirty="0" smtClean="0">
                <a:latin typeface="Museo Sans 300" panose="02000000000000000000" pitchFamily="50" charset="0"/>
              </a:rPr>
              <a:t>competente </a:t>
            </a:r>
            <a:r>
              <a:rPr lang="es-SV" dirty="0">
                <a:latin typeface="Museo Sans 300" panose="02000000000000000000" pitchFamily="50" charset="0"/>
              </a:rPr>
              <a:t>en las diferentes áreas de trabajo, para una mayor productividad y mejora de procesos. 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Coordinadora de Admisión y Desarrollo Organizacional: Lic. Silvia Celina Flores de Ascencio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7748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83639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27847" y="1883566"/>
            <a:ext cx="76867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Tec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521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04107" y="927667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102187" y="1931691"/>
            <a:ext cx="730387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Lic. Billy Ronaldo Gavarrete.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3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9884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84095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9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11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5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78618" y="1414798"/>
            <a:ext cx="8386763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Directora Presidenta de CORSAIN y Secretaria de la Asamblea de </a:t>
            </a:r>
            <a:r>
              <a:rPr lang="es-SV" dirty="0" smtClean="0">
                <a:latin typeface="Museo Sans 300" panose="02000000000000000000" pitchFamily="50" charset="0"/>
              </a:rPr>
              <a:t>Gobernadores: Lic. Violeta Isabel Saca.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6</a:t>
            </a:r>
          </a:p>
          <a:p>
            <a:pPr marL="1171575"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7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623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Total  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683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793942"/>
            <a:ext cx="7894685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sz="2000" dirty="0">
                <a:latin typeface="Calibri" panose="020F0502020204030204" pitchFamily="34" charset="0"/>
                <a:ea typeface="Calibri" panose="020F0502020204030204" pitchFamily="34" charset="0"/>
              </a:rPr>
              <a:t>Hombres:  5</a:t>
            </a:r>
          </a:p>
          <a:p>
            <a:pPr algn="just">
              <a:lnSpc>
                <a:spcPct val="150000"/>
              </a:lnSpc>
            </a:pPr>
            <a:r>
              <a:rPr lang="es-SV" sz="2000" dirty="0">
                <a:latin typeface="Calibri" panose="020F0502020204030204" pitchFamily="34" charset="0"/>
                <a:ea typeface="Calibri" panose="020F0502020204030204" pitchFamily="34" charset="0"/>
              </a:rPr>
              <a:t>	     </a:t>
            </a:r>
            <a:r>
              <a:rPr lang="es-SV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		Total : </a:t>
            </a:r>
            <a:r>
              <a:rPr lang="es-SV" sz="2000" dirty="0"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340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</a:p>
          <a:p>
            <a:pPr algn="just"/>
            <a:endParaRPr lang="es-MX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MX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Total 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68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Total 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081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2727</Words>
  <Application>Microsoft Office PowerPoint</Application>
  <PresentationFormat>Presentación en pantalla (4:3)</PresentationFormat>
  <Paragraphs>284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Maria Gabriela Ramos Manzanares</cp:lastModifiedBy>
  <cp:revision>16</cp:revision>
  <cp:lastPrinted>2019-07-30T15:53:59Z</cp:lastPrinted>
  <dcterms:created xsi:type="dcterms:W3CDTF">2019-07-03T14:56:03Z</dcterms:created>
  <dcterms:modified xsi:type="dcterms:W3CDTF">2019-07-30T16:51:39Z</dcterms:modified>
</cp:coreProperties>
</file>