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9"/>
  </p:handoutMasterIdLst>
  <p:sldIdLst>
    <p:sldId id="256" r:id="rId2"/>
    <p:sldId id="257" r:id="rId3"/>
    <p:sldId id="29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</p:sldIdLst>
  <p:sldSz cx="9144000" cy="6858000" type="screen4x3"/>
  <p:notesSz cx="6797675" cy="9926638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1F378-052A-4715-9E4D-5E009889CB87}" type="datetimeFigureOut">
              <a:rPr lang="es-SV" smtClean="0"/>
              <a:t>30/7/2019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DF8F8-83F2-4100-971E-433B526D5EE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90484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30/07/2019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30/07/2019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30/07/2019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30/07/2019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30/07/2019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30/07/2019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30/07/2019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30/07/2019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30/07/2019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30/07/2019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30/07/2019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30/07/2019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Rectángulo"/>
          <p:cNvSpPr/>
          <p:nvPr/>
        </p:nvSpPr>
        <p:spPr>
          <a:xfrm>
            <a:off x="1" y="5249244"/>
            <a:ext cx="9144000" cy="9612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 smtClean="0">
                <a:solidFill>
                  <a:schemeClr val="tx1"/>
                </a:solidFill>
                <a:latin typeface="Bembo Std" panose="02020605060306020A03" pitchFamily="18" charset="0"/>
              </a:rPr>
              <a:t>ORGANIGRAMA 2019</a:t>
            </a:r>
            <a:endParaRPr lang="es-SV" sz="4400" b="1" dirty="0">
              <a:solidFill>
                <a:schemeClr val="tx1"/>
              </a:solidFill>
              <a:latin typeface="Bembo Std" panose="0202060506030602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16112" y="1095633"/>
            <a:ext cx="34483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AUDITORIA INTERNA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66483" y="2136339"/>
            <a:ext cx="765137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Dar un servicio de asesoría constructiva, de prevención y protección a la administración, para alcanzar metas y objetivos, con la mayor eficiencia, economía y eficacia, proporcionando en forma oportuna información, análisis, evaluaciones, comentarios y recomendaciones pertinentes sobre las operaciones que la Corporación realiza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Auditora Interna: Lic. </a:t>
            </a:r>
            <a:r>
              <a:rPr lang="es-ES" dirty="0" smtClean="0">
                <a:latin typeface="Museo Sans 300" panose="02000000000000000000" pitchFamily="50" charset="0"/>
              </a:rPr>
              <a:t>Ana </a:t>
            </a:r>
            <a:r>
              <a:rPr lang="es-ES" dirty="0">
                <a:latin typeface="Museo Sans 300" panose="02000000000000000000" pitchFamily="50" charset="0"/>
              </a:rPr>
              <a:t>Orietta Burgos de </a:t>
            </a:r>
            <a:r>
              <a:rPr lang="es-ES" dirty="0" smtClean="0">
                <a:latin typeface="Museo Sans 300" panose="02000000000000000000" pitchFamily="50" charset="0"/>
              </a:rPr>
              <a:t>Martinez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endParaRPr lang="es-ES" dirty="0" smtClean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2</a:t>
            </a:r>
          </a:p>
          <a:p>
            <a:pPr marL="1171575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  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014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88659" y="1219018"/>
            <a:ext cx="24339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PRESIDENCIA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86659" y="2304401"/>
            <a:ext cx="761103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Ejecutar las resoluciones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Asamblea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Gobernadores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y del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Consejo Directivo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así como la supervisión general y la coordinación de las actividades de la Corporación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Directora Presidenta : Lic. Violeta Isabel Saca.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210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114484"/>
              </p:ext>
            </p:extLst>
          </p:nvPr>
        </p:nvGraphicFramePr>
        <p:xfrm>
          <a:off x="3630154" y="1134105"/>
          <a:ext cx="2161046" cy="488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1046"/>
              </a:tblGrid>
              <a:tr h="436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4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ASESORIA</a:t>
                      </a:r>
                      <a:endParaRPr lang="es-SV" sz="24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894230" y="2349864"/>
            <a:ext cx="7678269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Asesorar a la  Presidencia, en temas 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estratégicos,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técnicos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, jurídicos y legales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con la finalidad de cumplir con los objetivos estratégicos y metas propuestas por la 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Corporación.</a:t>
            </a:r>
          </a:p>
          <a:p>
            <a:pPr algn="just"/>
            <a:endParaRPr lang="es-SV" spc="-15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spc="-15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978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034525"/>
              </p:ext>
            </p:extLst>
          </p:nvPr>
        </p:nvGraphicFramePr>
        <p:xfrm>
          <a:off x="2543617" y="1107487"/>
          <a:ext cx="4563036" cy="447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303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2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OFICIALIA DE CUMPLIMIENTO</a:t>
                      </a:r>
                      <a:endParaRPr lang="es-SV" sz="22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456748"/>
              </p:ext>
            </p:extLst>
          </p:nvPr>
        </p:nvGraphicFramePr>
        <p:xfrm>
          <a:off x="757238" y="2508299"/>
          <a:ext cx="7539598" cy="32484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3959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Planificar, dirigir y supervisar el proceso de control enfocado a la prevención del lavado de dinero y activos, así como del fraude interno y externo</a:t>
                      </a: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Oficial de Cumplimiento: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Lic. 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Héctor José Velásquez Aguilar.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marL="1071563" indent="100013"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1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empleados: 1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1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	</a:t>
                      </a:r>
                      <a:endParaRPr lang="es-SV" sz="20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623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19795"/>
              </p:ext>
            </p:extLst>
          </p:nvPr>
        </p:nvGraphicFramePr>
        <p:xfrm>
          <a:off x="1608930" y="981065"/>
          <a:ext cx="5849470" cy="864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947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DEPARTAMENTO DE TECNOLOGÍA DE LA INFORMACIÓN </a:t>
                      </a:r>
                      <a:endParaRPr lang="es-SV" sz="20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464141"/>
              </p:ext>
            </p:extLst>
          </p:nvPr>
        </p:nvGraphicFramePr>
        <p:xfrm>
          <a:off x="753979" y="2201139"/>
          <a:ext cx="7892716" cy="4251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92716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Administrar los recursos tecnológicos de la Corporación, controlar los entornos de trabajo en los equipos, servidores y revisar políticas de seguridad y planes de trabajo, a fin de  garantizar la disponibilidad, confiabilidad, seguridad y la privacidad de la información que se procesa en las diferentes áreas. Proponer y proveer soluciones o herramientas informáticas que faciliten la consecución de los objetivos institucionales.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Jefe del Departamento de Tecnología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la Información: Lic. Jorge Armando García Quintanilla.</a:t>
                      </a:r>
                      <a:r>
                        <a:rPr lang="es-ES" sz="1800" b="0" dirty="0" smtClean="0">
                          <a:latin typeface="Museo Sans 300" panose="02000000000000000000" pitchFamily="50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071563" indent="100013" algn="just">
                        <a:lnSpc>
                          <a:spcPct val="150000"/>
                        </a:lnSpc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7</a:t>
                      </a:r>
                    </a:p>
                    <a:p>
                      <a:pPr marL="1071563" indent="100013" algn="just">
                        <a:lnSpc>
                          <a:spcPct val="150000"/>
                        </a:lnSpc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Mujeres:    1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	     Total de empleados: 8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572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13736" y="1133630"/>
            <a:ext cx="676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DE INVERSIONES Y FINANZAS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97305" y="1775044"/>
            <a:ext cx="8309811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Administrar, evaluar y supervisar la gestión financiera y contable de la Corporación, en cumplimiento a lo dispuesto por la Ley AFI y su Reglamento, Manuales, Políticas y Normas Técnicas de la Contabilidad Gubernamental vigentes y establecidas por el Ministerio de Hacienda y los lineamientos emanados por la Dirección Superior; así como la dirección, coordinación y control eficiente de las in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versiones que posee la Corporación, efectuando las gestiones necesarias para la obtención de nuevas inversiones en el marco de la normativa legal vigente, efectuando los análisis y evaluaciones correspondientes, sobre su viabilidad y rendimiento.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Gerente de Inversiones y Finanzas: Lic. Danilo Oswaldo Ramos.</a:t>
            </a: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marL="1071563" indent="100013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2</a:t>
            </a:r>
          </a:p>
          <a:p>
            <a:pPr marL="1071563" indent="100013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  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198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17311" y="1019640"/>
            <a:ext cx="6317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86091" y="1928357"/>
            <a:ext cx="747656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Coordinar, integrar y supervisar las actividades y funciones que realizan las áreas de presupuesto, tesorería, contabilidad y costos, relacionadas con la gestión financiera institucional, velando por el cumplimiento de la normativa financiera, contable y técnica vigente aplicable a la Corporación. 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de la Unidad Financiera Institucional: Lic. María Gladis Erazo de Estrada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marL="1071563" indent="100013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3</a:t>
            </a:r>
          </a:p>
          <a:p>
            <a:pPr marL="1071563" indent="100013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4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  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7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414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42211" y="1395355"/>
            <a:ext cx="7534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PROYECTOS E INVERSIONES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32955" y="2320622"/>
            <a:ext cx="78799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Lograr el desarrollo de nuevos proyectos de inversión, garantizando su viabilidad técnica y económica, así como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administrar la cartera de créditos de los diferentes ingenios y dar seguimiento a las inversiones de CORSAIN con el propósito de garantizar la recuperación de las mismas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Proyectos e Inversiones: Ing. Ramon Arístides Herrera Coello.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3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  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573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61274" y="1281536"/>
            <a:ext cx="3518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GENERAL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07033" y="2413338"/>
            <a:ext cx="766482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Propiciar y coordinar el funcionamiento eficaz de todas las dependencias de la Corporación,  velando por los cumplimientos de las políticas y directrices emitidas por el Consejo Directivo y la Presidencia, así como verificar el cumplimiento del  Plan Quinquenal y Plan Anual Operativo de la Institución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General: Lic. </a:t>
            </a:r>
            <a:r>
              <a:rPr lang="es-ES" dirty="0" smtClean="0">
                <a:latin typeface="Museo Sans 300" panose="02000000000000000000" pitchFamily="50" charset="0"/>
              </a:rPr>
              <a:t>Marcos </a:t>
            </a:r>
            <a:r>
              <a:rPr lang="es-ES" dirty="0">
                <a:latin typeface="Museo Sans 300" panose="02000000000000000000" pitchFamily="50" charset="0"/>
              </a:rPr>
              <a:t>Antonio Alvarado </a:t>
            </a:r>
            <a:r>
              <a:rPr lang="es-ES" dirty="0" smtClean="0">
                <a:latin typeface="Museo Sans 300" panose="02000000000000000000" pitchFamily="50" charset="0"/>
              </a:rPr>
              <a:t>Rodriguez</a:t>
            </a:r>
          </a:p>
          <a:p>
            <a:pPr algn="just"/>
            <a:endParaRPr lang="es-E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ES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463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7470" y="1442428"/>
            <a:ext cx="69386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</a:rPr>
              <a:t>UNIDAD DE ADQUISICIONES Y CONTRATACIONES INSTITUCIONAL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71201" y="2605842"/>
            <a:ext cx="7859452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Planificar, coordinar y ejecutar las actividades relacionadas a la gestión de procesos de adquisiciones y contrataciones de bienes, obras y servicios, en concordancia con la Ley de Adquisiciones y Contrataciones de la Administración Pública - LACAP y otra normativa legal vigente, requeridos para el normal desarrollo de las operaciones de CORSAIN</a:t>
            </a:r>
            <a:r>
              <a:rPr lang="es-SV" dirty="0" smtClean="0">
                <a:latin typeface="Museo Sans 300" panose="02000000000000000000" pitchFamily="50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Jefe de la UACI: </a:t>
            </a:r>
            <a:r>
              <a:rPr lang="es-ES" dirty="0">
                <a:latin typeface="Museo Sans 300" panose="02000000000000000000" pitchFamily="50" charset="0"/>
              </a:rPr>
              <a:t>José Walter Eduardo Albayeros Álvarez </a:t>
            </a:r>
            <a:r>
              <a:rPr lang="es-ES" dirty="0" smtClean="0">
                <a:latin typeface="Museo Sans 300" panose="02000000000000000000" pitchFamily="50" charset="0"/>
              </a:rPr>
              <a:t> 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marL="1071563" indent="100013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2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  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48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752" y="240632"/>
            <a:ext cx="5679067" cy="648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991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78070" y="932385"/>
            <a:ext cx="48670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COMUNICACIONES 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0613" y="2136339"/>
            <a:ext cx="755724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Planificar y coordinar  la  comunicación interna y externa de la Corporación, con la finalidad de  mantener informados a la  Corporación y al público en general sobre acciones estratégicas y el quehacer institucional, incluyendo la gestión de la comunicación corporativa, las relaciones con los medios, la imagen y las relaciones internas, en aras de promover la transparencia de la gestión</a:t>
            </a:r>
            <a:r>
              <a:rPr lang="es-ES_tradnl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_tradnl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ES_tradnl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Jefa de la Unidad de Comunicaciones: Lic. Maritza Isela Villa Ramos</a:t>
            </a:r>
          </a:p>
          <a:p>
            <a:pPr algn="just"/>
            <a:endParaRPr lang="es-ES_tradnl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marL="1071563" indent="100013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marL="1071563" indent="100013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  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61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1806" y="1074151"/>
            <a:ext cx="58763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DE LA INFORMACIÓN PÚBLICA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1513" y="2165810"/>
            <a:ext cx="77724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Servir de enlace entre la Corporación y la ciudadanía a fin de dar a conocer de manera transparente el quehacer de la Institución, cumpliendo los contenidos especificados en la Ley de Acceso a la Información Pública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Oficial de Información: Lic. </a:t>
            </a:r>
            <a:r>
              <a:rPr lang="es-ES" dirty="0" smtClean="0">
                <a:latin typeface="Museo Sans 300" panose="02000000000000000000" pitchFamily="50" charset="0"/>
              </a:rPr>
              <a:t>Maria </a:t>
            </a:r>
            <a:r>
              <a:rPr lang="es-ES" dirty="0">
                <a:latin typeface="Museo Sans 300" panose="02000000000000000000" pitchFamily="50" charset="0"/>
              </a:rPr>
              <a:t>Gabriela Ramos </a:t>
            </a:r>
            <a:r>
              <a:rPr lang="es-ES" dirty="0" err="1" smtClean="0">
                <a:latin typeface="Museo Sans 300" panose="02000000000000000000" pitchFamily="50" charset="0"/>
              </a:rPr>
              <a:t>Manzanarez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ES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174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3359" y="932857"/>
            <a:ext cx="3550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RIESGOS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18565" y="2274838"/>
            <a:ext cx="77320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y monitorear los riesgos de liquidez, mercado y operacional de la Corporación Salvadoreña de Inversiones, a través de metodologías y herramientas adecuadas en Gestión de Riesgos, y en cumplimiento con las leyes y regulaciones pertinentes a fin de contribuir a la estabilidad, rentabilidad y solvencia de la Corporación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la Unidad de Riesgos:  Lic. Andrés José Rovira Soto 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690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31684" y="926723"/>
            <a:ext cx="3517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GÉNERO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58906" y="2136339"/>
            <a:ext cx="7875494" cy="3826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Impulsar  acciones encaminadas a la institucionalización del enfoque de igualdad de género en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Corporación, incorporando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la transversalización de género en el quehacer Institucional, así como dar seguimiento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cumplimiento de la normativa legal aplicable 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Unidad de Género:  Lic. Elia Waleska Galdámez de Nájera</a:t>
            </a: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 ad-honorem</a:t>
            </a: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0994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26885" y="863243"/>
            <a:ext cx="52981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AMBIENTAL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79989" y="2169800"/>
            <a:ext cx="78030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Contribuir a la Gestión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Ambiental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dentro de la Corporación, promoviendo y divulgando valores a fin de concientizar al personal para que en el desarrollo de sus funciones cuide del medio ambiente y los recursos naturales; sobre las normas ambientales aplicables y la importancia de cumplirlas. Y ser el vínculo entre la Corporación y el Ministerio de Medio Ambiente y Recursos Naturales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la Unidad Ambiental Institucional: Lic. Hugo Stanley Gonzalez Sánchez.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1 Ad-Honorem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103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51371" y="1347806"/>
            <a:ext cx="8032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SEGURIDAD CORPORATIVA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1317" y="2264675"/>
            <a:ext cx="75841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el cumplimiento de las medidas de protección a funcionarios, empleados y público en general que visita la Corporación, así como las medidas de salvaguarda de bienes e  instalaciones, realizando acciones que prevengan los actos delincuenciales en contra de la Corporación en base a los lineamientos generales emanados de la Dirección Superior de la Corporación y leyes aplicables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del Departamento de Seguridad Corporativa: Lic. </a:t>
            </a:r>
            <a:r>
              <a:rPr lang="es-ES" dirty="0" smtClean="0">
                <a:latin typeface="Museo Sans 300" panose="02000000000000000000" pitchFamily="50" charset="0"/>
              </a:rPr>
              <a:t>Héctor </a:t>
            </a:r>
            <a:r>
              <a:rPr lang="es-ES" dirty="0">
                <a:latin typeface="Museo Sans 300" panose="02000000000000000000" pitchFamily="50" charset="0"/>
              </a:rPr>
              <a:t>Rafael Alegría Velado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6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6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3988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40056" y="686565"/>
            <a:ext cx="385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DE PUERTO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1672" y="1614737"/>
            <a:ext cx="7894602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Planificar, Dirigir, Supervisar y Controlar la ejecución de las diferentes actividades de los Departamentos del Puerto según  los Objetivos Estratégicos y operativos  de la Corporación,  de acuerdo al marco regulatorio de la Ley Marítimo Portuaria, Tratados Internacionales y legislación Vigente con el fin de garantizar la prestación de servicios Marítimos Portuarios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de Puerto: Ing. </a:t>
            </a:r>
            <a:r>
              <a:rPr lang="es-ES" dirty="0" smtClean="0">
                <a:latin typeface="Museo Sans 300" panose="02000000000000000000" pitchFamily="50" charset="0"/>
              </a:rPr>
              <a:t>Leopoldo </a:t>
            </a:r>
            <a:r>
              <a:rPr lang="es-ES" dirty="0">
                <a:latin typeface="Museo Sans 300" panose="02000000000000000000" pitchFamily="50" charset="0"/>
              </a:rPr>
              <a:t>Zelaya Paz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3028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69578" y="967064"/>
            <a:ext cx="53980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OPERACIONES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53978" y="1669774"/>
            <a:ext cx="771497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Supervisar  la ejecución de las diferentes actividades relacionadas a los servicios portuarios, reparación naval, mantenimiento de los  equipos portuarios, de varadero y el Mantenimiento de la Infraestructura de Puerto,  de acuerdo al Plan Quinquenal y el Plan Anual Operativo Institucional, dando cumplimiento al marco regulatorio de la Ley Marítimo Portuaria, Tratados Internacionales y legislación Vigente, con el fin de garantizar la prestación de servicios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del Departamento de Operaciones: Ing. </a:t>
            </a:r>
            <a:r>
              <a:rPr lang="es-ES" dirty="0">
                <a:latin typeface="Museo Sans 300" panose="02000000000000000000" pitchFamily="50" charset="0"/>
              </a:rPr>
              <a:t>Jose Rodrigo Ochoa </a:t>
            </a:r>
            <a:r>
              <a:rPr lang="es-ES" dirty="0" smtClean="0">
                <a:latin typeface="Museo Sans 300" panose="02000000000000000000" pitchFamily="50" charset="0"/>
              </a:rPr>
              <a:t>Guzmán 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14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14</a:t>
            </a: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5240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74180" y="927667"/>
            <a:ext cx="6084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PORTUARIA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4608" y="2232591"/>
            <a:ext cx="74900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ejecutar los planes de protección portuaria, estableciendo normas y procedimientos, contemplados en el Código Internacional de Protección de Buques e Instalaciones Portuarias y otras leyes aplicables, para garantizar la seguridad física de las personas, los buques y de las instalaciones portuarias; así como también minimizar a cero accidentes de trabajo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Encargado de Seguridad Portuaria:  Ruben Hernández Díaz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5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5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0371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01838" y="1052463"/>
            <a:ext cx="30187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</a:rPr>
              <a:t>GERENCIA LEGAL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04700" y="1867589"/>
            <a:ext cx="7637929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Asesorar en materia legal al Consejo Directivo, Presidencia, Gerencia General y demás funcionarios de CORSAIN que lo requieran, así como velar y cumplir con las leyes, decretos y reglamentos emitidos por el Estado y la Corporación, en la ejecución de operaciones internas y externas, para proteger y defender los bienes, documentos y valores de la misma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Legal: Lic. </a:t>
            </a:r>
            <a:r>
              <a:rPr lang="es-ES" dirty="0" smtClean="0">
                <a:latin typeface="Museo Sans 300" panose="02000000000000000000" pitchFamily="50" charset="0"/>
              </a:rPr>
              <a:t>Gustavo </a:t>
            </a:r>
            <a:r>
              <a:rPr lang="es-ES" dirty="0">
                <a:latin typeface="Museo Sans 300" panose="02000000000000000000" pitchFamily="50" charset="0"/>
              </a:rPr>
              <a:t>Armando Arévalo Amaya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3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2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674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98044" y="783307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ASAMBLEA DE GOBERNADORES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98044" y="1502688"/>
            <a:ext cx="838676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Su función principal, regulada por la Ley Orgánica de la Corporación Salvadoreña de Inversiones, consiste básicamente en determinar las políticas generales de la Corporación para el desarrollo de sus funciones y el cumplimiento de sus objetivos, en armonía de las políticas del Estado, autorizar la emisión de títulos valores, establecer la política que la Corporación deberá seguir en la venta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las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acciones que a ella pertenezcan, aprobar sus planes sectoriales y sus planes Estratégicos, anuales operativos y los mecanismos que permitan evaluarlos, aprobar el presupuesto de la Corporación y ejercer las demás atribuciones que la Ley le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señale.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ES" dirty="0" smtClean="0">
                <a:latin typeface="Museo Sans 300" panose="02000000000000000000" pitchFamily="50" charset="0"/>
              </a:rPr>
              <a:t>Presidente (a)  </a:t>
            </a:r>
            <a:r>
              <a:rPr lang="es-ES" dirty="0">
                <a:latin typeface="Museo Sans 300" panose="02000000000000000000" pitchFamily="50" charset="0"/>
              </a:rPr>
              <a:t>de la Asamblea de </a:t>
            </a:r>
            <a:r>
              <a:rPr lang="es-ES" dirty="0" smtClean="0">
                <a:latin typeface="Museo Sans 300" panose="02000000000000000000" pitchFamily="50" charset="0"/>
              </a:rPr>
              <a:t>Gobernadores: Lic. Maria Luisa </a:t>
            </a:r>
            <a:r>
              <a:rPr lang="es-ES" dirty="0" err="1" smtClean="0">
                <a:latin typeface="Museo Sans 300" panose="02000000000000000000" pitchFamily="50" charset="0"/>
              </a:rPr>
              <a:t>Hayem</a:t>
            </a:r>
            <a:r>
              <a:rPr lang="es-ES" dirty="0" smtClean="0">
                <a:latin typeface="Museo Sans 300" panose="02000000000000000000" pitchFamily="50" charset="0"/>
              </a:rPr>
              <a:t> </a:t>
            </a:r>
            <a:r>
              <a:rPr lang="es-ES" dirty="0" err="1" smtClean="0">
                <a:latin typeface="Museo Sans 300" panose="02000000000000000000" pitchFamily="50" charset="0"/>
              </a:rPr>
              <a:t>Brevé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marL="1071563" indent="100013"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071563" indent="100013"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6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0595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410096" y="880954"/>
            <a:ext cx="47874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ADMINISTRATIVA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32012" y="2094473"/>
            <a:ext cx="7853081" cy="3760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 el recurso humano, los servicios generales, los activos fijos, así como la coordinación y seguimiento del Plan Estratégico y Plan Anual Operativo de la Corporación,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 mejora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los procesos y procedimientos, que garanticen la eficiencia y eficacia administrativa de la Corporación, de acuerdo a las políticas establecidas por la Dirección Superior, en un clima de armonía laboral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r>
              <a:rPr lang="es-SV" dirty="0" smtClean="0"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Gerente Administrativa: Lic. Luz Marleny Arévalo Portillo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2846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07676" y="671918"/>
            <a:ext cx="73286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PLANIFICACIÓN ESTRATÉGICA </a:t>
            </a:r>
            <a:endParaRPr lang="es-SV" sz="2200" b="1" dirty="0" smtClean="0">
              <a:latin typeface="Bembo Std" panose="02020605060306020A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SV" sz="22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SEGUIMIENTO DE GESTIÓN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64097" y="2298354"/>
            <a:ext cx="7839634" cy="4103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organizar  la  elaboración de los Planes Institucionales, dando seguimiento al cumplimiento de objetivos y metas estratégicas establecidas  por la Corporación. Así como 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elaborar 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los 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instrumentos 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técnicos 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administrativos,  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en coordinación con las unidades organizativas a fin de dar cumplimiento a la normativa legal establecida. </a:t>
            </a:r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spc="-15" dirty="0" smtClean="0">
                <a:solidFill>
                  <a:srgbClr val="000000"/>
                </a:solidFill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Coordinador de Planificación y Seguimiento de Gestión: Lic. Elia Waleska Galdámez de Nájera.</a:t>
            </a:r>
          </a:p>
          <a:p>
            <a:pPr algn="just">
              <a:spcAft>
                <a:spcPts val="800"/>
              </a:spcAft>
            </a:pPr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spcAft>
                <a:spcPts val="800"/>
              </a:spcAft>
            </a:pPr>
            <a:endParaRPr lang="es-SV" spc="-15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257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86480" y="983578"/>
            <a:ext cx="4137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ACTIVO FIJO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8488" y="2002122"/>
            <a:ext cx="765137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1F497D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dministrar los activos institucionales de la Corporación a través del registro, verificación, codificación y valorización de los mismos en los controles auxiliares, dando cumplimiento a la normativa Gubernamental vigente, con el fin de mantener actualizada la información relacionada con los bienes de uso y los bienes de control administrativo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Encargado de Activo Fijo: Elí Gamaliel Guevara Fuentes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9213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38467" y="1185755"/>
            <a:ext cx="704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PAGOS Y BIENESTAR LABORAL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47165" y="2276056"/>
            <a:ext cx="757069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Cancelar oportunamente los sueldos,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prestaciones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beneficios y dietas así como propiciar el bienestar social y laboral del personal a través de programas de promoción e incentivos que contribuyan a su desarrollo integral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Pagos y Bienestar Laboral: Lic. Carmen Leticia Rivera de Miranda.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9497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4876" y="472863"/>
            <a:ext cx="62663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ADMISIÓN Y DESARROLLO ORGANIZACIONAL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8821" y="1522526"/>
            <a:ext cx="81975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Realizar los procesos de reclutamiento e inducción del personal de nuevo ingreso de acuerdo a la normativa legal establecida y a los lineamientos de la Gerencia Administrativa con la finalidad  que la Corporación cuente con personal idóneo, así como llevar la administración, registro y  control de las pólizas de Seguro de Vida Colectivo y Médico Hospitalario. </a:t>
            </a:r>
            <a:r>
              <a:rPr lang="es-SV" dirty="0" smtClean="0">
                <a:latin typeface="Museo Sans 300" panose="02000000000000000000" pitchFamily="50" charset="0"/>
              </a:rPr>
              <a:t>Realizar </a:t>
            </a:r>
            <a:r>
              <a:rPr lang="es-SV" dirty="0">
                <a:latin typeface="Museo Sans 300" panose="02000000000000000000" pitchFamily="50" charset="0"/>
              </a:rPr>
              <a:t>los procesos de capacitación y formación del personal de acuerdo a las necesidades </a:t>
            </a:r>
            <a:r>
              <a:rPr lang="es-SV" dirty="0" smtClean="0">
                <a:latin typeface="Museo Sans 300" panose="02000000000000000000" pitchFamily="50" charset="0"/>
              </a:rPr>
              <a:t>de </a:t>
            </a:r>
            <a:r>
              <a:rPr lang="es-SV" dirty="0">
                <a:latin typeface="Museo Sans 300" panose="02000000000000000000" pitchFamily="50" charset="0"/>
              </a:rPr>
              <a:t>cada área, con la  finalidad que la Corporación cuente con el personal </a:t>
            </a:r>
            <a:r>
              <a:rPr lang="es-SV" dirty="0" smtClean="0">
                <a:latin typeface="Museo Sans 300" panose="02000000000000000000" pitchFamily="50" charset="0"/>
              </a:rPr>
              <a:t>competente </a:t>
            </a:r>
            <a:r>
              <a:rPr lang="es-SV" dirty="0">
                <a:latin typeface="Museo Sans 300" panose="02000000000000000000" pitchFamily="50" charset="0"/>
              </a:rPr>
              <a:t>en las diferentes áreas de trabajo, para una mayor productividad y mejora de procesos. 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Coordinadora de Admisión y Desarrollo Organizacional: Lic. Silvia Celina Flores de Ascencio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7748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83639" y="866292"/>
            <a:ext cx="61464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GESTION DOCUMENTAL </a:t>
            </a:r>
          </a:p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ARCHIVO 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927847" y="1883566"/>
            <a:ext cx="76867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Conservar y administrar el Archivo Central de la Corporación Salvadoreña de Inversiones de acuerdo a la Ley del Archivo General de la Nación y la Ley de Acceso a la Información Pública, a fin de garantizar el oportuno resguardo de todos los documentos de la Corporación y responder de manera eficaz y eficiente a las necesidades de información de la Corporación.  Así como monitorear el trabajo de digitalización realizado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Oficial de Gestión documental: </a:t>
            </a:r>
            <a:r>
              <a:rPr lang="es-SV" dirty="0" err="1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Tec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 Omar Baltazar Cea Orellana.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5521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04107" y="927667"/>
            <a:ext cx="587135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ADMINISTRATIVA DE PUERTO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102187" y="1931691"/>
            <a:ext cx="730387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Coordinar y supervisar las funciones de Activo Fijo y Bodega,  Servicios Generales de Puerto, liquidación,  promoción de servicios portuarios y el control de estadísticas. Así como la administración de personal, definiendo criterios administrativos para que todo el personal de Puerto cumpla lo establecido en la normativa vigente y los lineamiento emanados por la Administración superior.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Coordinador Administrativo: Lic. Billy Ronaldo Gavarrete.</a:t>
            </a: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3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9884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84095" y="1051537"/>
            <a:ext cx="7239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SERVICIOS GENERALES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92310" y="1789458"/>
            <a:ext cx="7651377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Gestionar  los servicios de mantenimiento de las instalaciones físicas, equipo de transporte, sistema eléctrico y de aire acondicionado, equipos de impresión y fotocopiado y coordinar la prestación del servicio de limpieza, transporte, comunicaciones telefónicas  y mensajería, así como brindar a la Corporación los  suministros de papelería útiles y materiales,  atendiendo la normativa correspondiente, a fin de que las instalaciones, sistemas y equipos funcionen eficientemente en Oficina Central de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Servicios Generales: José Baudilio Hernández Franco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9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11</a:t>
            </a: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55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718510" y="881718"/>
            <a:ext cx="6943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</a:rPr>
              <a:t>AUDITORIA EXTERNA 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82003" y="1659942"/>
            <a:ext cx="838676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SV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</a:rPr>
              <a:t>Su </a:t>
            </a:r>
            <a:r>
              <a:rPr lang="es-SV" dirty="0">
                <a:latin typeface="Museo Sans 300" panose="02000000000000000000" pitchFamily="50" charset="0"/>
              </a:rPr>
              <a:t>función principal es la fiscalización de los Estados Financieros y el control interno de la Corporación según lo que prescriben las leyes aplicables. </a:t>
            </a: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No aplica.</a:t>
            </a: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69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76765" y="635497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CONSEJO DIRECTIVO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78618" y="1414798"/>
            <a:ext cx="8386763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Sus funciones principales, reguladas por la Ley Orgánica de CORSAIN, consisten en proponer, a consideración y aprobación de la Asamblea de Gobernadores, los planes anuales operativos, el presupuesto del ejercicio y sus modificaciones, evaluar periódicamente la ejecución de los planes anuales operativos, establecer la estructura administrativa de la Corporación; designar, de entre sus miembros, los Directores que integrarán los Comités especiales que juzgue conveniente establecer, aprobar el Reglamento de Trabajo y manuales de operación interna, y ejercer las demás funciones y facultades que le correspondan de acuerdo con la Ley, los Reglamentos y disposiciones aplicables.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</a:rPr>
              <a:t>Directora Presidenta de CORSAIN y Secretaria de la Asamblea de </a:t>
            </a:r>
            <a:r>
              <a:rPr lang="es-SV" dirty="0" smtClean="0">
                <a:latin typeface="Museo Sans 300" panose="02000000000000000000" pitchFamily="50" charset="0"/>
              </a:rPr>
              <a:t>Gobernadores: Lic. Violeta Isabel Saca.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6</a:t>
            </a:r>
          </a:p>
          <a:p>
            <a:pPr marL="1171575"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7</a:t>
            </a: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623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82679" y="636332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AUDITORIA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5" y="1772237"/>
            <a:ext cx="8386763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Auditoria es un organismo de apoyo a la Máxima Autoridad para el cumplimiento de sus </a:t>
            </a:r>
            <a:r>
              <a:rPr lang="es-SV" dirty="0" smtClean="0">
                <a:latin typeface="Museo Sans 300" panose="02000000000000000000" pitchFamily="50" charset="0"/>
              </a:rPr>
              <a:t>responsabilidades.</a:t>
            </a: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El </a:t>
            </a:r>
            <a:r>
              <a:rPr lang="es-SV" dirty="0">
                <a:latin typeface="Museo Sans 300" panose="02000000000000000000" pitchFamily="50" charset="0"/>
              </a:rPr>
              <a:t>Comité </a:t>
            </a:r>
            <a:r>
              <a:rPr lang="es-SV" dirty="0" smtClean="0">
                <a:latin typeface="Museo Sans 300" panose="02000000000000000000" pitchFamily="50" charset="0"/>
              </a:rPr>
              <a:t>promoverá </a:t>
            </a:r>
            <a:r>
              <a:rPr lang="es-SV" dirty="0">
                <a:latin typeface="Museo Sans 300" panose="02000000000000000000" pitchFamily="50" charset="0"/>
              </a:rPr>
              <a:t>el mejoramiento de los sistemas de control interno aplicados a los procesos claves y de apoyo relevantes para el manejo de los recursos y la gestión de resultados.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</a:t>
            </a:r>
          </a:p>
          <a:p>
            <a:pPr algn="just"/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071563" indent="100013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2</a:t>
            </a:r>
          </a:p>
          <a:p>
            <a:pPr marL="1171575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Total  : 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683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6623" y="812796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RIESGOS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16623" y="1793942"/>
            <a:ext cx="7894685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Riesgos es un órgano de apoyo al Consejo Directivo de la Corporación para la administración de Riesgos de CORSAIN, lo que contribuirá a su estabilidad, rentabilidad y solvencia.</a:t>
            </a:r>
          </a:p>
          <a:p>
            <a:pPr algn="just"/>
            <a:r>
              <a:rPr lang="es-SV" dirty="0">
                <a:latin typeface="Museo Sans 300" panose="02000000000000000000" pitchFamily="50" charset="0"/>
              </a:rPr>
              <a:t>Asimismo es responsabilidad del Comité de Riesgos asegurar que CORSAIN esté cumpliendo con las Leyes y regulaciones pertinentes, velar porque se mantengan los controles efectivos para identificar, medir, monitorear, limitar y revelar los riesgos a que se encuentre expuesta la Corporación en la realización de sus operaciones.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071563" indent="100013" algn="just">
              <a:lnSpc>
                <a:spcPct val="150000"/>
              </a:lnSpc>
            </a:pPr>
            <a:r>
              <a:rPr lang="es-SV" sz="2000" dirty="0">
                <a:latin typeface="Calibri" panose="020F0502020204030204" pitchFamily="34" charset="0"/>
                <a:ea typeface="Calibri" panose="020F0502020204030204" pitchFamily="34" charset="0"/>
              </a:rPr>
              <a:t>Hombres:  5</a:t>
            </a:r>
          </a:p>
          <a:p>
            <a:pPr algn="just">
              <a:lnSpc>
                <a:spcPct val="150000"/>
              </a:lnSpc>
            </a:pPr>
            <a:r>
              <a:rPr lang="es-SV" sz="2000" dirty="0">
                <a:latin typeface="Calibri" panose="020F0502020204030204" pitchFamily="34" charset="0"/>
                <a:ea typeface="Calibri" panose="020F0502020204030204" pitchFamily="34" charset="0"/>
              </a:rPr>
              <a:t>	     </a:t>
            </a:r>
            <a:r>
              <a:rPr lang="es-SV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		Total : </a:t>
            </a:r>
            <a:r>
              <a:rPr lang="es-SV" sz="2000" dirty="0">
                <a:latin typeface="Calibri" panose="020F0502020204030204" pitchFamily="34" charset="0"/>
                <a:ea typeface="Calibri" panose="020F0502020204030204" pitchFamily="34" charset="0"/>
              </a:rPr>
              <a:t>5</a:t>
            </a: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340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07266" y="992561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INVERSIONES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1922816"/>
            <a:ext cx="7668126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Promover y recomendar las políticas y las Normas para planear las estrategias de inversión, que permitan optimizar los rendimientos de las disponibilidades f</a:t>
            </a:r>
            <a:r>
              <a:rPr lang="es-MX" dirty="0" smtClean="0">
                <a:latin typeface="Museo Sans 300" panose="02000000000000000000" pitchFamily="50" charset="0"/>
              </a:rPr>
              <a:t>inancieras</a:t>
            </a:r>
            <a:r>
              <a:rPr lang="es-MX" dirty="0">
                <a:latin typeface="Museo Sans 300" panose="02000000000000000000" pitchFamily="50" charset="0"/>
              </a:rPr>
              <a:t>, todo con apego a las leyes, reglamentos, acuerdos y lineamientos de la </a:t>
            </a:r>
            <a:r>
              <a:rPr lang="es-MX" dirty="0" smtClean="0">
                <a:latin typeface="Museo Sans 300" panose="02000000000000000000" pitchFamily="50" charset="0"/>
              </a:rPr>
              <a:t>materia.</a:t>
            </a:r>
          </a:p>
          <a:p>
            <a:pPr algn="just"/>
            <a:endParaRPr lang="es-MX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MX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Total 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682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31854" y="1281317"/>
            <a:ext cx="6943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</a:t>
            </a:r>
            <a:r>
              <a:rPr lang="es-US" sz="2000" b="1" dirty="0" smtClean="0">
                <a:latin typeface="Bembo Std" panose="02020605060306020A03" pitchFamily="18" charset="0"/>
              </a:rPr>
              <a:t>COMITÉ DE PREVENCIÓN DE LAVADO DE DINERO Y DE ACTIVOS</a:t>
            </a:r>
            <a:r>
              <a:rPr lang="es-SV" sz="2000" b="1" dirty="0" smtClean="0">
                <a:latin typeface="Bembo Std" panose="02020605060306020A03" pitchFamily="18" charset="0"/>
              </a:rPr>
              <a:t>  </a:t>
            </a:r>
            <a:endParaRPr lang="es-SV" sz="20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2580541"/>
            <a:ext cx="76681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Prevenir, detectar, controlar y reportar operaciones en las que se sospeche se pretenda legitimar movimientos de dinero de origen ilícito. </a:t>
            </a:r>
            <a:endParaRPr lang="es-U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071563" indent="100013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5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Total 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081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2727</Words>
  <Application>Microsoft Office PowerPoint</Application>
  <PresentationFormat>Presentación en pantalla (4:3)</PresentationFormat>
  <Paragraphs>284</Paragraphs>
  <Slides>37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3" baseType="lpstr">
      <vt:lpstr>Arial</vt:lpstr>
      <vt:lpstr>Bembo Std</vt:lpstr>
      <vt:lpstr>Calibri</vt:lpstr>
      <vt:lpstr>Museo Sans 300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Maria Gabriela Ramos Manzanares</cp:lastModifiedBy>
  <cp:revision>16</cp:revision>
  <cp:lastPrinted>2019-07-30T15:53:59Z</cp:lastPrinted>
  <dcterms:created xsi:type="dcterms:W3CDTF">2019-07-03T14:56:03Z</dcterms:created>
  <dcterms:modified xsi:type="dcterms:W3CDTF">2019-07-30T16:51:39Z</dcterms:modified>
</cp:coreProperties>
</file>