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handoutMasterIdLst>
    <p:handoutMasterId r:id="rId7"/>
  </p:handoutMasterIdLst>
  <p:sldIdLst>
    <p:sldId id="256" r:id="rId2"/>
    <p:sldId id="261" r:id="rId3"/>
    <p:sldId id="290" r:id="rId4"/>
    <p:sldId id="292" r:id="rId5"/>
  </p:sldIdLst>
  <p:sldSz cx="9144000" cy="6858000" type="screen4x3"/>
  <p:notesSz cx="7077075" cy="93630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68" d="100"/>
          <a:sy n="68" d="100"/>
        </p:scale>
        <p:origin x="1446"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arleny.arevalo\AppData\Local\Microsoft\Windows\INetCache\Content.Outlook\XD9B50QZ\Grafico%20seguimiento%20PAO%203ER%20TRIM%202017v2%20(0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27933846982156291"/>
          <c:y val="2.3029432641674508E-2"/>
          <c:w val="0.70410980843735238"/>
          <c:h val="0.57383119562884832"/>
        </c:manualLayout>
      </c:layout>
      <c:barChart>
        <c:barDir val="col"/>
        <c:grouping val="clustered"/>
        <c:varyColors val="0"/>
        <c:ser>
          <c:idx val="0"/>
          <c:order val="0"/>
          <c:tx>
            <c:strRef>
              <c:f>'[Grafico seguimiento PAO 3ER TRIM 2017v2 (002).xlsx]PAO 3er trim SIN PROY'!$A$2</c:f>
              <c:strCache>
                <c:ptCount val="1"/>
                <c:pt idx="0">
                  <c:v>Financiera</c:v>
                </c:pt>
              </c:strCache>
            </c:strRef>
          </c:tx>
          <c:spPr>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c:spPr>
          <c:invertIfNegative val="0"/>
          <c:cat>
            <c:strRef>
              <c:f>'[Grafico seguimiento PAO 3ER TRIM 2017v2 (002).xlsx]PAO 3er trim SIN PROY'!$B$1:$D$1</c:f>
              <c:strCache>
                <c:ptCount val="3"/>
                <c:pt idx="0">
                  <c:v>PROYECTADO ANUAL </c:v>
                </c:pt>
                <c:pt idx="1">
                  <c:v>PROYECTADO 1ER TRIMESTRE</c:v>
                </c:pt>
                <c:pt idx="2">
                  <c:v>EJECUCIÓN A MARZO </c:v>
                </c:pt>
              </c:strCache>
            </c:strRef>
          </c:cat>
          <c:val>
            <c:numRef>
              <c:f>'[Grafico seguimiento PAO 3ER TRIM 2017v2 (002).xlsx]PAO 3er trim SIN PROY'!$B$2:$D$2</c:f>
              <c:numCache>
                <c:formatCode>0.00%</c:formatCode>
                <c:ptCount val="3"/>
                <c:pt idx="0">
                  <c:v>0.25</c:v>
                </c:pt>
                <c:pt idx="1">
                  <c:v>9.4299999999999995E-2</c:v>
                </c:pt>
                <c:pt idx="2">
                  <c:v>4.9399999999999999E-2</c:v>
                </c:pt>
              </c:numCache>
            </c:numRef>
          </c:val>
          <c:extLst>
            <c:ext xmlns:c16="http://schemas.microsoft.com/office/drawing/2014/chart" uri="{C3380CC4-5D6E-409C-BE32-E72D297353CC}">
              <c16:uniqueId val="{00000000-95D1-4C39-AAEE-A731F2D83FEB}"/>
            </c:ext>
          </c:extLst>
        </c:ser>
        <c:ser>
          <c:idx val="3"/>
          <c:order val="1"/>
          <c:tx>
            <c:strRef>
              <c:f>'[Grafico seguimiento PAO 3ER TRIM 2017v2 (002).xlsx]PAO 3er trim SIN PROY'!$A$3</c:f>
              <c:strCache>
                <c:ptCount val="1"/>
                <c:pt idx="0">
                  <c:v>Inversionistas y Clientes</c:v>
                </c:pt>
              </c:strCache>
            </c:strRef>
          </c:tx>
          <c:spPr>
            <a:gradFill flip="none" rotWithShape="1">
              <a:gsLst>
                <a:gs pos="0">
                  <a:srgbClr val="FAB812"/>
                </a:gs>
                <a:gs pos="84000">
                  <a:srgbClr val="FAB812">
                    <a:shade val="67500"/>
                    <a:satMod val="115000"/>
                  </a:srgbClr>
                </a:gs>
                <a:gs pos="100000">
                  <a:srgbClr val="FAB812">
                    <a:shade val="100000"/>
                    <a:satMod val="115000"/>
                  </a:srgbClr>
                </a:gs>
              </a:gsLst>
              <a:lin ang="2700000" scaled="1"/>
              <a:tileRect/>
            </a:gradFill>
          </c:spPr>
          <c:invertIfNegative val="0"/>
          <c:cat>
            <c:strRef>
              <c:f>'[Grafico seguimiento PAO 3ER TRIM 2017v2 (002).xlsx]PAO 3er trim SIN PROY'!$B$1:$D$1</c:f>
              <c:strCache>
                <c:ptCount val="3"/>
                <c:pt idx="0">
                  <c:v>PROYECTADO ANUAL </c:v>
                </c:pt>
                <c:pt idx="1">
                  <c:v>PROYECTADO 1ER TRIMESTRE</c:v>
                </c:pt>
                <c:pt idx="2">
                  <c:v>EJECUCIÓN A MARZO </c:v>
                </c:pt>
              </c:strCache>
            </c:strRef>
          </c:cat>
          <c:val>
            <c:numRef>
              <c:f>'[Grafico seguimiento PAO 3ER TRIM 2017v2 (002).xlsx]PAO 3er trim SIN PROY'!$B$3:$D$3</c:f>
              <c:numCache>
                <c:formatCode>0.00%</c:formatCode>
                <c:ptCount val="3"/>
                <c:pt idx="0">
                  <c:v>0.3</c:v>
                </c:pt>
                <c:pt idx="1">
                  <c:v>4.3499999999999997E-2</c:v>
                </c:pt>
                <c:pt idx="2">
                  <c:v>4.3499999999999997E-2</c:v>
                </c:pt>
              </c:numCache>
            </c:numRef>
          </c:val>
          <c:extLst>
            <c:ext xmlns:c16="http://schemas.microsoft.com/office/drawing/2014/chart" uri="{C3380CC4-5D6E-409C-BE32-E72D297353CC}">
              <c16:uniqueId val="{00000001-95D1-4C39-AAEE-A731F2D83FEB}"/>
            </c:ext>
          </c:extLst>
        </c:ser>
        <c:ser>
          <c:idx val="1"/>
          <c:order val="2"/>
          <c:tx>
            <c:strRef>
              <c:f>'[Grafico seguimiento PAO 3ER TRIM 2017v2 (002).xlsx]PAO 3er trim SIN PROY'!$A$4</c:f>
              <c:strCache>
                <c:ptCount val="1"/>
                <c:pt idx="0">
                  <c:v>Procesos y Tecnología </c:v>
                </c:pt>
              </c:strCache>
            </c:strRef>
          </c:tx>
          <c:spPr>
            <a:gradFill flip="none" rotWithShape="1">
              <a:gsLst>
                <a:gs pos="0">
                  <a:srgbClr val="74777A">
                    <a:shade val="30000"/>
                    <a:satMod val="115000"/>
                  </a:srgbClr>
                </a:gs>
                <a:gs pos="50000">
                  <a:srgbClr val="74777A">
                    <a:shade val="67500"/>
                    <a:satMod val="115000"/>
                  </a:srgbClr>
                </a:gs>
                <a:gs pos="100000">
                  <a:srgbClr val="74777A">
                    <a:shade val="100000"/>
                    <a:satMod val="115000"/>
                  </a:srgbClr>
                </a:gs>
              </a:gsLst>
              <a:lin ang="2700000" scaled="1"/>
              <a:tileRect/>
            </a:gradFill>
          </c:spPr>
          <c:invertIfNegative val="0"/>
          <c:cat>
            <c:strRef>
              <c:f>'[Grafico seguimiento PAO 3ER TRIM 2017v2 (002).xlsx]PAO 3er trim SIN PROY'!$B$1:$D$1</c:f>
              <c:strCache>
                <c:ptCount val="3"/>
                <c:pt idx="0">
                  <c:v>PROYECTADO ANUAL </c:v>
                </c:pt>
                <c:pt idx="1">
                  <c:v>PROYECTADO 1ER TRIMESTRE</c:v>
                </c:pt>
                <c:pt idx="2">
                  <c:v>EJECUCIÓN A MARZO </c:v>
                </c:pt>
              </c:strCache>
            </c:strRef>
          </c:cat>
          <c:val>
            <c:numRef>
              <c:f>'[Grafico seguimiento PAO 3ER TRIM 2017v2 (002).xlsx]PAO 3er trim SIN PROY'!$B$4:$D$4</c:f>
              <c:numCache>
                <c:formatCode>0.00%</c:formatCode>
                <c:ptCount val="3"/>
                <c:pt idx="0">
                  <c:v>0.15</c:v>
                </c:pt>
                <c:pt idx="1">
                  <c:v>3.7499999999999999E-2</c:v>
                </c:pt>
                <c:pt idx="2">
                  <c:v>2.9600000000000001E-2</c:v>
                </c:pt>
              </c:numCache>
            </c:numRef>
          </c:val>
          <c:extLst>
            <c:ext xmlns:c16="http://schemas.microsoft.com/office/drawing/2014/chart" uri="{C3380CC4-5D6E-409C-BE32-E72D297353CC}">
              <c16:uniqueId val="{00000002-95D1-4C39-AAEE-A731F2D83FEB}"/>
            </c:ext>
          </c:extLst>
        </c:ser>
        <c:ser>
          <c:idx val="2"/>
          <c:order val="3"/>
          <c:tx>
            <c:strRef>
              <c:f>'[Grafico seguimiento PAO 3ER TRIM 2017v2 (002).xlsx]PAO 3er trim SIN PROY'!$A$5</c:f>
              <c:strCache>
                <c:ptCount val="1"/>
                <c:pt idx="0">
                  <c:v>Aprendizaje y Crecimiento</c:v>
                </c:pt>
              </c:strCache>
            </c:strRef>
          </c:tx>
          <c:spPr>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2700000" scaled="1"/>
              <a:tileRect/>
            </a:gradFill>
          </c:spPr>
          <c:invertIfNegative val="0"/>
          <c:cat>
            <c:strRef>
              <c:f>'[Grafico seguimiento PAO 3ER TRIM 2017v2 (002).xlsx]PAO 3er trim SIN PROY'!$B$1:$D$1</c:f>
              <c:strCache>
                <c:ptCount val="3"/>
                <c:pt idx="0">
                  <c:v>PROYECTADO ANUAL </c:v>
                </c:pt>
                <c:pt idx="1">
                  <c:v>PROYECTADO 1ER TRIMESTRE</c:v>
                </c:pt>
                <c:pt idx="2">
                  <c:v>EJECUCIÓN A MARZO </c:v>
                </c:pt>
              </c:strCache>
            </c:strRef>
          </c:cat>
          <c:val>
            <c:numRef>
              <c:f>'[Grafico seguimiento PAO 3ER TRIM 2017v2 (002).xlsx]PAO 3er trim SIN PROY'!$B$5:$D$5</c:f>
              <c:numCache>
                <c:formatCode>0.00%</c:formatCode>
                <c:ptCount val="3"/>
                <c:pt idx="0">
                  <c:v>0.3</c:v>
                </c:pt>
                <c:pt idx="1">
                  <c:v>4.7500000000000001E-2</c:v>
                </c:pt>
                <c:pt idx="2">
                  <c:v>4.4499999999999998E-2</c:v>
                </c:pt>
              </c:numCache>
            </c:numRef>
          </c:val>
          <c:extLst>
            <c:ext xmlns:c16="http://schemas.microsoft.com/office/drawing/2014/chart" uri="{C3380CC4-5D6E-409C-BE32-E72D297353CC}">
              <c16:uniqueId val="{00000003-95D1-4C39-AAEE-A731F2D83FEB}"/>
            </c:ext>
          </c:extLst>
        </c:ser>
        <c:dLbls>
          <c:showLegendKey val="0"/>
          <c:showVal val="0"/>
          <c:showCatName val="0"/>
          <c:showSerName val="0"/>
          <c:showPercent val="0"/>
          <c:showBubbleSize val="0"/>
        </c:dLbls>
        <c:gapWidth val="150"/>
        <c:axId val="315150264"/>
        <c:axId val="315155360"/>
      </c:barChart>
      <c:lineChart>
        <c:grouping val="standard"/>
        <c:varyColors val="0"/>
        <c:ser>
          <c:idx val="4"/>
          <c:order val="4"/>
          <c:tx>
            <c:strRef>
              <c:f>'[Grafico seguimiento PAO 3ER TRIM 2017v2 (002).xlsx]PAO 3er trim SIN PROY'!$A$6</c:f>
              <c:strCache>
                <c:ptCount val="1"/>
                <c:pt idx="0">
                  <c:v>EJECUCION ACUMULADA</c:v>
                </c:pt>
              </c:strCache>
            </c:strRef>
          </c:tx>
          <c:spPr>
            <a:ln w="28575" cap="sq">
              <a:solidFill>
                <a:srgbClr val="FF0000"/>
              </a:solidFill>
              <a:prstDash val="sysDash"/>
            </a:ln>
          </c:spPr>
          <c:marker>
            <c:symbol val="circle"/>
            <c:size val="5"/>
            <c:spPr>
              <a:ln>
                <a:solidFill>
                  <a:srgbClr val="FF0000"/>
                </a:solidFill>
              </a:ln>
            </c:spPr>
          </c:marker>
          <c:dLbls>
            <c:dLbl>
              <c:idx val="0"/>
              <c:layout>
                <c:manualLayout>
                  <c:x val="-4.9655165223254201E-2"/>
                  <c:y val="5.03144654088050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5D1-4C39-AAEE-A731F2D83FEB}"/>
                </c:ext>
              </c:extLst>
            </c:dLbl>
            <c:dLbl>
              <c:idx val="1"/>
              <c:layout>
                <c:manualLayout>
                  <c:x val="-4.7816085029800275E-2"/>
                  <c:y val="-0.2431865828092243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5D1-4C39-AAEE-A731F2D83FEB}"/>
                </c:ext>
              </c:extLst>
            </c:dLbl>
            <c:dLbl>
              <c:idx val="2"/>
              <c:layout>
                <c:manualLayout>
                  <c:x val="-5.5172405803615779E-2"/>
                  <c:y val="-0.167714884696016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5D1-4C39-AAEE-A731F2D83FEB}"/>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'[Grafico seguimiento PAO 3ER TRIM 2017v2 (002).xlsx]PAO 3er trim SIN PROY'!$B$1:$D$1</c:f>
              <c:strCache>
                <c:ptCount val="3"/>
                <c:pt idx="0">
                  <c:v>PROYECTADO ANUAL </c:v>
                </c:pt>
                <c:pt idx="1">
                  <c:v>PROYECTADO 1ER TRIMESTRE</c:v>
                </c:pt>
                <c:pt idx="2">
                  <c:v>EJECUCIÓN A MARZO </c:v>
                </c:pt>
              </c:strCache>
            </c:strRef>
          </c:cat>
          <c:val>
            <c:numRef>
              <c:f>'[Grafico seguimiento PAO 3ER TRIM 2017v2 (002).xlsx]PAO 3er trim SIN PROY'!$B$6:$D$6</c:f>
              <c:numCache>
                <c:formatCode>0.00%</c:formatCode>
                <c:ptCount val="3"/>
                <c:pt idx="0">
                  <c:v>1</c:v>
                </c:pt>
                <c:pt idx="1">
                  <c:v>0.2228</c:v>
                </c:pt>
                <c:pt idx="2">
                  <c:v>0.16699999999999998</c:v>
                </c:pt>
              </c:numCache>
            </c:numRef>
          </c:val>
          <c:smooth val="0"/>
          <c:extLst>
            <c:ext xmlns:c16="http://schemas.microsoft.com/office/drawing/2014/chart" uri="{C3380CC4-5D6E-409C-BE32-E72D297353CC}">
              <c16:uniqueId val="{00000007-95D1-4C39-AAEE-A731F2D83FEB}"/>
            </c:ext>
          </c:extLst>
        </c:ser>
        <c:dLbls>
          <c:showLegendKey val="0"/>
          <c:showVal val="0"/>
          <c:showCatName val="0"/>
          <c:showSerName val="0"/>
          <c:showPercent val="0"/>
          <c:showBubbleSize val="0"/>
        </c:dLbls>
        <c:marker val="1"/>
        <c:smooth val="0"/>
        <c:axId val="315150264"/>
        <c:axId val="315155360"/>
      </c:lineChart>
      <c:catAx>
        <c:axId val="315150264"/>
        <c:scaling>
          <c:orientation val="minMax"/>
        </c:scaling>
        <c:delete val="0"/>
        <c:axPos val="b"/>
        <c:numFmt formatCode="General" sourceLinked="0"/>
        <c:majorTickMark val="none"/>
        <c:minorTickMark val="none"/>
        <c:tickLblPos val="nextTo"/>
        <c:crossAx val="315155360"/>
        <c:crosses val="autoZero"/>
        <c:auto val="1"/>
        <c:lblAlgn val="ctr"/>
        <c:lblOffset val="100"/>
        <c:noMultiLvlLbl val="0"/>
      </c:catAx>
      <c:valAx>
        <c:axId val="315155360"/>
        <c:scaling>
          <c:orientation val="minMax"/>
        </c:scaling>
        <c:delete val="0"/>
        <c:axPos val="l"/>
        <c:numFmt formatCode="0.00%" sourceLinked="1"/>
        <c:majorTickMark val="none"/>
        <c:minorTickMark val="none"/>
        <c:tickLblPos val="nextTo"/>
        <c:crossAx val="315150264"/>
        <c:crosses val="autoZero"/>
        <c:crossBetween val="between"/>
      </c:valAx>
      <c:dTable>
        <c:showHorzBorder val="1"/>
        <c:showVertBorder val="1"/>
        <c:showOutline val="1"/>
        <c:showKeys val="1"/>
      </c:dTable>
    </c:plotArea>
    <c:plotVisOnly val="1"/>
    <c:dispBlanksAs val="gap"/>
    <c:showDLblsOverMax val="0"/>
  </c:chart>
  <c:txPr>
    <a:bodyPr/>
    <a:lstStyle/>
    <a:p>
      <a:pPr>
        <a:defRPr sz="1200" b="1" i="0" baseline="0"/>
      </a:pPr>
      <a:endParaRPr lang="es-SV"/>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0.54115</cdr:x>
      <cdr:y>0.35325</cdr:y>
    </cdr:from>
    <cdr:to>
      <cdr:x>0.71632</cdr:x>
      <cdr:y>0.55136</cdr:y>
    </cdr:to>
    <cdr:sp macro="" textlink="">
      <cdr:nvSpPr>
        <cdr:cNvPr id="2" name="3 Cerrar llave"/>
        <cdr:cNvSpPr/>
      </cdr:nvSpPr>
      <cdr:spPr>
        <a:xfrm xmlns:a="http://schemas.openxmlformats.org/drawingml/2006/main" rot="16200000">
          <a:off x="4041775" y="765177"/>
          <a:ext cx="600078" cy="1209675"/>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rtlCol="0" anchor="t"/>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l"/>
          <a:endParaRPr lang="es-ES" sz="1100">
            <a:ln w="9525">
              <a:solidFill>
                <a:schemeClr val="tx1"/>
              </a:solidFill>
            </a:ln>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s-SV" dirty="0"/>
          </a:p>
        </p:txBody>
      </p:sp>
      <p:sp>
        <p:nvSpPr>
          <p:cNvPr id="3" name="Marcador de fecha 2"/>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BD02E2C7-688A-4216-910A-58619AC45D2B}" type="datetimeFigureOut">
              <a:rPr lang="es-SV" smtClean="0"/>
              <a:t>7/10/2019</a:t>
            </a:fld>
            <a:endParaRPr lang="es-SV" dirty="0"/>
          </a:p>
        </p:txBody>
      </p:sp>
      <p:sp>
        <p:nvSpPr>
          <p:cNvPr id="4" name="Marcador de pie de página 3"/>
          <p:cNvSpPr>
            <a:spLocks noGrp="1"/>
          </p:cNvSpPr>
          <p:nvPr>
            <p:ph type="ftr" sz="quarter" idx="2"/>
          </p:nvPr>
        </p:nvSpPr>
        <p:spPr>
          <a:xfrm>
            <a:off x="0" y="8893175"/>
            <a:ext cx="3067050" cy="469900"/>
          </a:xfrm>
          <a:prstGeom prst="rect">
            <a:avLst/>
          </a:prstGeom>
        </p:spPr>
        <p:txBody>
          <a:bodyPr vert="horz" lIns="91440" tIns="45720" rIns="91440" bIns="45720" rtlCol="0" anchor="b"/>
          <a:lstStyle>
            <a:lvl1pPr algn="l">
              <a:defRPr sz="1200"/>
            </a:lvl1pPr>
          </a:lstStyle>
          <a:p>
            <a:endParaRPr lang="es-SV" dirty="0"/>
          </a:p>
        </p:txBody>
      </p:sp>
      <p:sp>
        <p:nvSpPr>
          <p:cNvPr id="5" name="Marcador de número de diapositiva 4"/>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fld id="{A238FC04-10A1-40E3-BEA2-4350DF784A16}" type="slidenum">
              <a:rPr lang="es-SV" smtClean="0"/>
              <a:t>‹Nº›</a:t>
            </a:fld>
            <a:endParaRPr lang="es-SV" dirty="0"/>
          </a:p>
        </p:txBody>
      </p:sp>
    </p:spTree>
    <p:extLst>
      <p:ext uri="{BB962C8B-B14F-4D97-AF65-F5344CB8AC3E}">
        <p14:creationId xmlns:p14="http://schemas.microsoft.com/office/powerpoint/2010/main" val="2974715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s-ES" dirty="0"/>
          </a:p>
        </p:txBody>
      </p:sp>
      <p:sp>
        <p:nvSpPr>
          <p:cNvPr id="3" name="2 Marcador de fecha"/>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3F361899-1E20-41B7-8FE4-47E637394E91}" type="datetimeFigureOut">
              <a:rPr lang="es-ES" smtClean="0"/>
              <a:t>07/10/2019</a:t>
            </a:fld>
            <a:endParaRPr lang="es-ES" dirty="0"/>
          </a:p>
        </p:txBody>
      </p:sp>
      <p:sp>
        <p:nvSpPr>
          <p:cNvPr id="4" name="3 Marcador de imagen de diapositiva"/>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s-ES" dirty="0"/>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3936" tIns="46968" rIns="93936" bIns="46968"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01AD90CC-449B-4EAA-9CCD-650D1B610CB9}" type="slidenum">
              <a:rPr lang="es-ES" smtClean="0"/>
              <a:t>‹Nº›</a:t>
            </a:fld>
            <a:endParaRPr lang="es-ES" dirty="0"/>
          </a:p>
        </p:txBody>
      </p:sp>
    </p:spTree>
    <p:extLst>
      <p:ext uri="{BB962C8B-B14F-4D97-AF65-F5344CB8AC3E}">
        <p14:creationId xmlns:p14="http://schemas.microsoft.com/office/powerpoint/2010/main" val="127799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SV"/>
          </a:p>
        </p:txBody>
      </p:sp>
      <p:sp>
        <p:nvSpPr>
          <p:cNvPr id="4" name="Marcador de número de diapositiva 3"/>
          <p:cNvSpPr>
            <a:spLocks noGrp="1"/>
          </p:cNvSpPr>
          <p:nvPr>
            <p:ph type="sldNum" sz="quarter" idx="10"/>
          </p:nvPr>
        </p:nvSpPr>
        <p:spPr/>
        <p:txBody>
          <a:bodyPr/>
          <a:lstStyle/>
          <a:p>
            <a:fld id="{01AD90CC-449B-4EAA-9CCD-650D1B610CB9}" type="slidenum">
              <a:rPr lang="es-ES" smtClean="0"/>
              <a:t>2</a:t>
            </a:fld>
            <a:endParaRPr lang="es-ES" dirty="0"/>
          </a:p>
        </p:txBody>
      </p:sp>
    </p:spTree>
    <p:extLst>
      <p:ext uri="{BB962C8B-B14F-4D97-AF65-F5344CB8AC3E}">
        <p14:creationId xmlns:p14="http://schemas.microsoft.com/office/powerpoint/2010/main" val="374333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D0501343-E697-4DFD-9025-978EBBF7C24C}"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3BA74CAA-201F-4A56-9428-6043D9D138CA}"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3651DDB-4264-4B8F-922C-15D1A5AF06CC}"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CB05460D-BF44-4D1A-AB18-57857E32EA8F}"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D1239F5E-B313-45F1-BF1D-13068EF0783F}" type="datetime1">
              <a:rPr lang="es-ES" smtClean="0"/>
              <a:t>07/10/2019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60BDBC6C-9BB4-49C4-A007-81E03D99C3E7}"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D2A216D5-CC35-4131-AEBB-66A1163C7ECD}" type="datetime1">
              <a:rPr lang="es-ES" smtClean="0"/>
              <a:t>07/10/2019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44407453-88A1-4074-8B04-EB9C8FB3B4EF}" type="datetime1">
              <a:rPr lang="es-ES" smtClean="0"/>
              <a:t>07/10/2019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89B9E1-297D-4F4F-9783-6A98DD4CBA4C}" type="datetime1">
              <a:rPr lang="es-ES" smtClean="0"/>
              <a:t>07/10/2019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6AB6394-CB5C-46FD-906E-BC732ECC788C}"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E3F5F43-D20D-420B-8AC3-740DD4EA8729}" type="datetime1">
              <a:rPr lang="es-ES" smtClean="0"/>
              <a:t>07/10/2019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8D5BCBCD-C18B-403A-A1B5-097FEF7B6E78}" type="slidenum">
              <a:rPr lang="es-ES" smtClean="0"/>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577693-E773-452E-9D4C-5C7474350932}" type="datetime1">
              <a:rPr lang="es-ES" smtClean="0"/>
              <a:t>07/10/2019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BCBCD-C18B-403A-A1B5-097FEF7B6E78}"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585"/>
            <a:ext cx="9204050" cy="6957392"/>
          </a:xfrm>
          <a:prstGeom prst="rect">
            <a:avLst/>
          </a:prstGeom>
        </p:spPr>
      </p:pic>
      <p:sp>
        <p:nvSpPr>
          <p:cNvPr id="9" name="8 CuadroTexto"/>
          <p:cNvSpPr txBox="1"/>
          <p:nvPr/>
        </p:nvSpPr>
        <p:spPr>
          <a:xfrm>
            <a:off x="0" y="4149080"/>
            <a:ext cx="9204050" cy="1292662"/>
          </a:xfrm>
          <a:prstGeom prst="rect">
            <a:avLst/>
          </a:prstGeom>
          <a:noFill/>
        </p:spPr>
        <p:txBody>
          <a:bodyPr wrap="square" rtlCol="0">
            <a:spAutoFit/>
          </a:bodyPr>
          <a:lstStyle/>
          <a:p>
            <a:pPr algn="ctr"/>
            <a:r>
              <a:rPr lang="es-ES" sz="2600" b="1" dirty="0">
                <a:latin typeface="+mj-lt"/>
              </a:rPr>
              <a:t>INFORME DE SEGUIMIENTO</a:t>
            </a:r>
          </a:p>
          <a:p>
            <a:pPr algn="ctr"/>
            <a:r>
              <a:rPr lang="es-ES" sz="2600" b="1" dirty="0">
                <a:latin typeface="+mj-lt"/>
              </a:rPr>
              <a:t>PLAN ANUAL  OPERATIVO</a:t>
            </a:r>
          </a:p>
          <a:p>
            <a:pPr algn="ctr"/>
            <a:r>
              <a:rPr lang="es-ES" sz="2400" b="1" dirty="0">
                <a:latin typeface="+mj-lt"/>
              </a:rPr>
              <a:t>PERIODO: PRIMER TRIMESTRE 2018</a:t>
            </a:r>
            <a:r>
              <a:rPr lang="es-ES" sz="2600" b="1" dirty="0">
                <a:latin typeface="+mj-lt"/>
              </a:rPr>
              <a:t>  </a:t>
            </a:r>
          </a:p>
        </p:txBody>
      </p:sp>
      <p:pic>
        <p:nvPicPr>
          <p:cNvPr id="5" name="Imagen 4" descr="Captura de pantalla 2017-06-19 a las 10.06.28.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888" y="5954426"/>
            <a:ext cx="2101301" cy="99420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89" y="0"/>
            <a:ext cx="9216801" cy="6967030"/>
          </a:xfrm>
          <a:prstGeom prst="rect">
            <a:avLst/>
          </a:prstGeom>
        </p:spPr>
      </p:pic>
      <p:sp>
        <p:nvSpPr>
          <p:cNvPr id="7" name="6 Marcador de número de diapositiva"/>
          <p:cNvSpPr>
            <a:spLocks noGrp="1"/>
          </p:cNvSpPr>
          <p:nvPr>
            <p:ph type="sldNum" sz="quarter" idx="12"/>
          </p:nvPr>
        </p:nvSpPr>
        <p:spPr>
          <a:xfrm>
            <a:off x="0" y="6520259"/>
            <a:ext cx="9144000" cy="365125"/>
          </a:xfrm>
        </p:spPr>
        <p:txBody>
          <a:bodyPr/>
          <a:lstStyle/>
          <a:p>
            <a:pPr algn="ctr"/>
            <a:fld id="{8D5BCBCD-C18B-403A-A1B5-097FEF7B6E78}" type="slidenum">
              <a:rPr lang="es-ES" sz="1400" smtClean="0">
                <a:solidFill>
                  <a:schemeClr val="bg1"/>
                </a:solidFill>
                <a:latin typeface="Candara" pitchFamily="34" charset="0"/>
              </a:rPr>
              <a:pPr algn="ctr"/>
              <a:t>2</a:t>
            </a:fld>
            <a:r>
              <a:rPr lang="es-ES" sz="1400" dirty="0">
                <a:solidFill>
                  <a:schemeClr val="bg1"/>
                </a:solidFill>
                <a:latin typeface="Candara" pitchFamily="34" charset="0"/>
              </a:rPr>
              <a:t> de 5</a:t>
            </a:r>
          </a:p>
        </p:txBody>
      </p:sp>
      <p:sp>
        <p:nvSpPr>
          <p:cNvPr id="8" name="7 Rectángulo"/>
          <p:cNvSpPr/>
          <p:nvPr/>
        </p:nvSpPr>
        <p:spPr>
          <a:xfrm>
            <a:off x="395536" y="1124744"/>
            <a:ext cx="7200800" cy="646331"/>
          </a:xfrm>
          <a:prstGeom prst="rect">
            <a:avLst/>
          </a:prstGeom>
        </p:spPr>
        <p:txBody>
          <a:bodyPr wrap="square">
            <a:spAutoFit/>
          </a:bodyPr>
          <a:lstStyle/>
          <a:p>
            <a:br>
              <a:rPr lang="es-ES" dirty="0">
                <a:latin typeface="Candara" pitchFamily="34" charset="0"/>
              </a:rPr>
            </a:br>
            <a:endParaRPr lang="es-ES" dirty="0">
              <a:latin typeface="Candara" pitchFamily="34" charset="0"/>
            </a:endParaRPr>
          </a:p>
        </p:txBody>
      </p:sp>
      <p:sp>
        <p:nvSpPr>
          <p:cNvPr id="5" name="CuadroTexto 4"/>
          <p:cNvSpPr txBox="1"/>
          <p:nvPr/>
        </p:nvSpPr>
        <p:spPr>
          <a:xfrm>
            <a:off x="647564" y="1969090"/>
            <a:ext cx="7848872" cy="4124206"/>
          </a:xfrm>
          <a:prstGeom prst="rect">
            <a:avLst/>
          </a:prstGeom>
          <a:noFill/>
        </p:spPr>
        <p:txBody>
          <a:bodyPr wrap="square" rtlCol="0">
            <a:spAutoFit/>
          </a:bodyPr>
          <a:lstStyle/>
          <a:p>
            <a:pPr algn="just"/>
            <a:r>
              <a:rPr lang="es-SV" sz="2000" dirty="0"/>
              <a:t>Se presentan los Objetivos y Acciones Estratégicas establecidas en el Plan Anual Operativo su cumplimiento de acuerdo a los indicadores y actividades ejecutadas a nivel institucional.</a:t>
            </a:r>
          </a:p>
          <a:p>
            <a:pPr algn="just"/>
            <a:endParaRPr lang="es-SV" sz="2000" dirty="0"/>
          </a:p>
          <a:p>
            <a:pPr algn="just"/>
            <a:r>
              <a:rPr lang="es-SV" sz="2000" dirty="0"/>
              <a:t>La evaluación de cumplimiento se ha efectuado a nivel de Perspectivas y Objetivos Estratégicos en periodos trimestrales y se presenta ahora el informe del primer trimestre de 2018, lográndose un avance del 74.96%. </a:t>
            </a:r>
          </a:p>
          <a:p>
            <a:pPr algn="just"/>
            <a:endParaRPr lang="es-SV" sz="2000" dirty="0"/>
          </a:p>
          <a:p>
            <a:pPr algn="just"/>
            <a:r>
              <a:rPr lang="es-SV" sz="2000" dirty="0"/>
              <a:t>El seguimiento de los Planes Operativos tiene como base legal el Artículo 15 de las Normas Técnicas de Control Interno Específicas de CORSAIN, el que además establece que los resultados obtenidos deberán presentarse al Consejo Directivo.</a:t>
            </a:r>
          </a:p>
          <a:p>
            <a:pPr algn="just"/>
            <a:endParaRPr lang="es-SV" sz="2200" dirty="0"/>
          </a:p>
        </p:txBody>
      </p:sp>
      <p:sp>
        <p:nvSpPr>
          <p:cNvPr id="6" name="CuadroTexto 5"/>
          <p:cNvSpPr txBox="1"/>
          <p:nvPr/>
        </p:nvSpPr>
        <p:spPr>
          <a:xfrm>
            <a:off x="1727684" y="1132012"/>
            <a:ext cx="5184576" cy="584775"/>
          </a:xfrm>
          <a:prstGeom prst="rect">
            <a:avLst/>
          </a:prstGeom>
          <a:noFill/>
        </p:spPr>
        <p:txBody>
          <a:bodyPr wrap="square" rtlCol="0">
            <a:spAutoFit/>
          </a:bodyPr>
          <a:lstStyle/>
          <a:p>
            <a:pPr algn="ctr"/>
            <a:r>
              <a:rPr lang="es-SV" sz="3200" b="1" dirty="0"/>
              <a:t>Presentación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81646"/>
            <a:ext cx="9216801" cy="6967030"/>
          </a:xfrm>
          <a:prstGeom prst="rect">
            <a:avLst/>
          </a:prstGeom>
        </p:spPr>
      </p:pic>
      <p:sp>
        <p:nvSpPr>
          <p:cNvPr id="4" name="CuadroTexto 3"/>
          <p:cNvSpPr txBox="1"/>
          <p:nvPr/>
        </p:nvSpPr>
        <p:spPr>
          <a:xfrm>
            <a:off x="2483768" y="620688"/>
            <a:ext cx="5184576" cy="461665"/>
          </a:xfrm>
          <a:prstGeom prst="rect">
            <a:avLst/>
          </a:prstGeom>
          <a:noFill/>
        </p:spPr>
        <p:txBody>
          <a:bodyPr wrap="square" rtlCol="0">
            <a:spAutoFit/>
          </a:bodyPr>
          <a:lstStyle/>
          <a:p>
            <a:pPr algn="ctr"/>
            <a:r>
              <a:rPr lang="es-MX" sz="2400" b="1" dirty="0"/>
              <a:t>MAPA ESTRATÉGICO DE CORSAIN 2017</a:t>
            </a:r>
            <a:endParaRPr lang="es-SV" sz="2400" b="1" dirty="0"/>
          </a:p>
        </p:txBody>
      </p:sp>
      <p:sp>
        <p:nvSpPr>
          <p:cNvPr id="49" name="68 Rectángulo redondeado"/>
          <p:cNvSpPr/>
          <p:nvPr/>
        </p:nvSpPr>
        <p:spPr>
          <a:xfrm>
            <a:off x="539552" y="1321653"/>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Financiera</a:t>
            </a:r>
            <a:endParaRPr lang="es-SV" sz="1600" b="1" dirty="0">
              <a:solidFill>
                <a:schemeClr val="bg1">
                  <a:lumMod val="95000"/>
                </a:schemeClr>
              </a:solidFill>
            </a:endParaRPr>
          </a:p>
        </p:txBody>
      </p:sp>
      <p:sp>
        <p:nvSpPr>
          <p:cNvPr id="50" name="69 Rectángulo redondeado"/>
          <p:cNvSpPr/>
          <p:nvPr/>
        </p:nvSpPr>
        <p:spPr>
          <a:xfrm>
            <a:off x="553200" y="2703508"/>
            <a:ext cx="1140828" cy="1336409"/>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500" b="1" dirty="0">
                <a:solidFill>
                  <a:schemeClr val="bg1">
                    <a:lumMod val="95000"/>
                  </a:schemeClr>
                </a:solidFill>
              </a:rPr>
              <a:t>Inversionistas y Clientes</a:t>
            </a:r>
            <a:endParaRPr lang="es-SV" sz="1500" b="1" dirty="0">
              <a:solidFill>
                <a:schemeClr val="bg1">
                  <a:lumMod val="95000"/>
                </a:schemeClr>
              </a:solidFill>
            </a:endParaRPr>
          </a:p>
          <a:p>
            <a:pPr algn="ctr"/>
            <a:endParaRPr lang="es-SV" sz="1500" b="1" dirty="0">
              <a:solidFill>
                <a:schemeClr val="bg1">
                  <a:lumMod val="95000"/>
                </a:schemeClr>
              </a:solidFill>
            </a:endParaRPr>
          </a:p>
        </p:txBody>
      </p:sp>
      <p:sp>
        <p:nvSpPr>
          <p:cNvPr id="51" name="70 Rectángulo redondeado"/>
          <p:cNvSpPr/>
          <p:nvPr/>
        </p:nvSpPr>
        <p:spPr>
          <a:xfrm>
            <a:off x="561229" y="4105835"/>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Procesos y Tecnología</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52" name="71 Rectángulo redondeado"/>
          <p:cNvSpPr/>
          <p:nvPr/>
        </p:nvSpPr>
        <p:spPr>
          <a:xfrm>
            <a:off x="561229" y="5485048"/>
            <a:ext cx="1140828" cy="1335600"/>
          </a:xfrm>
          <a:prstGeom prst="roundRect">
            <a:avLst/>
          </a:prstGeom>
          <a:solidFill>
            <a:schemeClr val="tx2">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s-MX" sz="1600" b="1" dirty="0">
                <a:solidFill>
                  <a:schemeClr val="bg1">
                    <a:lumMod val="95000"/>
                  </a:schemeClr>
                </a:solidFill>
              </a:rPr>
              <a:t>Aprendizaje y Crecimiento</a:t>
            </a:r>
            <a:endParaRPr lang="es-SV" sz="1600" b="1" dirty="0">
              <a:solidFill>
                <a:schemeClr val="bg1">
                  <a:lumMod val="95000"/>
                </a:schemeClr>
              </a:solidFill>
            </a:endParaRPr>
          </a:p>
          <a:p>
            <a:pPr algn="ctr"/>
            <a:endParaRPr lang="es-SV" sz="1600" b="1" dirty="0">
              <a:solidFill>
                <a:schemeClr val="bg1">
                  <a:lumMod val="95000"/>
                </a:schemeClr>
              </a:solidFill>
            </a:endParaRPr>
          </a:p>
        </p:txBody>
      </p:sp>
      <p:sp>
        <p:nvSpPr>
          <p:cNvPr id="53" name="5 Marcador de número de diapositiva"/>
          <p:cNvSpPr>
            <a:spLocks noGrp="1"/>
          </p:cNvSpPr>
          <p:nvPr/>
        </p:nvSpPr>
        <p:spPr bwMode="auto">
          <a:xfrm>
            <a:off x="3883460" y="6592267"/>
            <a:ext cx="1528432" cy="365125"/>
          </a:xfrm>
          <a:prstGeom prst="rect">
            <a:avLst/>
          </a:prstGeom>
          <a:ln>
            <a:miter lim="800000"/>
            <a:headEnd/>
            <a:tailEnd/>
          </a:ln>
        </p:spPr>
        <p:txBody>
          <a:bodyPr vert="horz" wrap="square" lIns="91440" tIns="45720" rIns="91440" bIns="45720" numCol="1" rtlCol="0" anchor="ctr" anchorCtr="0" compatLnSpc="1">
            <a:prstTxWarp prst="textNoShape">
              <a:avLst/>
            </a:prstTxWarp>
          </a:bodyPr>
          <a:lstStyle>
            <a:defPPr>
              <a:defRPr lang="es-E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defRPr/>
            </a:pPr>
            <a:fld id="{38FCB4E5-9C09-476D-909F-DABCB8A427BC}" type="slidenum">
              <a:rPr lang="es-ES" smtClean="0">
                <a:solidFill>
                  <a:schemeClr val="tx1"/>
                </a:solidFill>
              </a:rPr>
              <a:pPr algn="ctr" fontAlgn="base">
                <a:spcBef>
                  <a:spcPct val="0"/>
                </a:spcBef>
                <a:spcAft>
                  <a:spcPct val="0"/>
                </a:spcAft>
                <a:defRPr/>
              </a:pPr>
              <a:t>3</a:t>
            </a:fld>
            <a:r>
              <a:rPr lang="es-ES" dirty="0">
                <a:solidFill>
                  <a:schemeClr val="tx1"/>
                </a:solidFill>
              </a:rPr>
              <a:t> de 15</a:t>
            </a:r>
          </a:p>
        </p:txBody>
      </p:sp>
      <p:sp>
        <p:nvSpPr>
          <p:cNvPr id="54" name="6 Rectángulo"/>
          <p:cNvSpPr/>
          <p:nvPr/>
        </p:nvSpPr>
        <p:spPr>
          <a:xfrm>
            <a:off x="1538281" y="1321653"/>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5" name="8 Rectángulo"/>
          <p:cNvSpPr/>
          <p:nvPr/>
        </p:nvSpPr>
        <p:spPr>
          <a:xfrm>
            <a:off x="1551929" y="2700137"/>
            <a:ext cx="7398809" cy="13364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6" name="10 Rectángulo"/>
          <p:cNvSpPr/>
          <p:nvPr/>
        </p:nvSpPr>
        <p:spPr>
          <a:xfrm>
            <a:off x="1551929" y="4102669"/>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7" name="12 Rectángulo"/>
          <p:cNvSpPr/>
          <p:nvPr/>
        </p:nvSpPr>
        <p:spPr>
          <a:xfrm>
            <a:off x="1551929" y="5482125"/>
            <a:ext cx="7398809" cy="1335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SV" dirty="0"/>
          </a:p>
        </p:txBody>
      </p:sp>
      <p:sp>
        <p:nvSpPr>
          <p:cNvPr id="58" name="14 Rectángulo redondeado"/>
          <p:cNvSpPr/>
          <p:nvPr/>
        </p:nvSpPr>
        <p:spPr>
          <a:xfrm>
            <a:off x="2557132" y="1472822"/>
            <a:ext cx="2169522"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F1.</a:t>
            </a:r>
            <a:r>
              <a:rPr lang="es-MX" sz="1400" dirty="0"/>
              <a:t> Crecer en flujos de efectivo, rentabilidad y  patrimonio</a:t>
            </a:r>
            <a:endParaRPr lang="es-SV" sz="1400" dirty="0"/>
          </a:p>
        </p:txBody>
      </p:sp>
      <p:sp>
        <p:nvSpPr>
          <p:cNvPr id="59" name="16 Rectángulo redondeado"/>
          <p:cNvSpPr/>
          <p:nvPr/>
        </p:nvSpPr>
        <p:spPr>
          <a:xfrm>
            <a:off x="5354509" y="1472434"/>
            <a:ext cx="2226073" cy="972797"/>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a:ln>
            <a:solidFill>
              <a:srgbClr val="92D050"/>
            </a:solidFill>
          </a:ln>
          <a:effectLst/>
          <a:scene3d>
            <a:camera prst="orthographicFront">
              <a:rot lat="0" lon="0" rev="0"/>
            </a:camera>
            <a:lightRig rig="contrasting" dir="t">
              <a:rot lat="0" lon="0" rev="7800000"/>
            </a:lightRig>
          </a:scene3d>
          <a:sp3d>
            <a:bevelT w="139700" h="139700"/>
          </a:sp3d>
        </p:spPr>
        <p:style>
          <a:lnRef idx="1">
            <a:schemeClr val="accent3"/>
          </a:lnRef>
          <a:fillRef idx="2">
            <a:schemeClr val="accent3"/>
          </a:fillRef>
          <a:effectRef idx="1">
            <a:schemeClr val="accent3"/>
          </a:effectRef>
          <a:fontRef idx="minor">
            <a:schemeClr val="dk1"/>
          </a:fontRef>
        </p:style>
        <p:txBody>
          <a:bodyPr rtlCol="0" anchor="ctr"/>
          <a:lstStyle/>
          <a:p>
            <a:pPr algn="ctr"/>
            <a:r>
              <a:rPr lang="es-MX" sz="1400" b="1" dirty="0"/>
              <a:t>F2.</a:t>
            </a:r>
            <a:r>
              <a:rPr lang="es-MX" sz="1400" dirty="0"/>
              <a:t> Saneamiento y fortalecimiento patrimonial</a:t>
            </a:r>
            <a:endParaRPr lang="es-SV" sz="1400" dirty="0"/>
          </a:p>
        </p:txBody>
      </p:sp>
      <p:sp>
        <p:nvSpPr>
          <p:cNvPr id="60" name="17 Rectángulo redondeado"/>
          <p:cNvSpPr/>
          <p:nvPr/>
        </p:nvSpPr>
        <p:spPr>
          <a:xfrm>
            <a:off x="2556085" y="2868270"/>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solidFill>
              <a:srgbClr val="FF5A33"/>
            </a:solid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I1.</a:t>
            </a:r>
            <a:r>
              <a:rPr lang="es-MX" sz="1400" dirty="0"/>
              <a:t> Diversificación de cartera de inversiones</a:t>
            </a:r>
            <a:endParaRPr lang="es-SV" sz="1400" dirty="0"/>
          </a:p>
        </p:txBody>
      </p:sp>
      <p:sp>
        <p:nvSpPr>
          <p:cNvPr id="61" name="18 Rectángulo redondeado"/>
          <p:cNvSpPr/>
          <p:nvPr/>
        </p:nvSpPr>
        <p:spPr>
          <a:xfrm>
            <a:off x="5411562" y="2868654"/>
            <a:ext cx="2169522" cy="972797"/>
          </a:xfrm>
          <a:prstGeom prst="roundRect">
            <a:avLst/>
          </a:prstGeom>
          <a:gradFill flip="none" rotWithShape="1">
            <a:gsLst>
              <a:gs pos="0">
                <a:srgbClr val="FF7A5B">
                  <a:tint val="66000"/>
                  <a:satMod val="160000"/>
                </a:srgbClr>
              </a:gs>
              <a:gs pos="50000">
                <a:srgbClr val="FF7A5B">
                  <a:tint val="44500"/>
                  <a:satMod val="160000"/>
                </a:srgbClr>
              </a:gs>
              <a:gs pos="100000">
                <a:srgbClr val="FF7A5B">
                  <a:tint val="23500"/>
                  <a:satMod val="160000"/>
                </a:srgbClr>
              </a:gs>
            </a:gsLst>
            <a:lin ang="16200000" scaled="1"/>
            <a:tileRect/>
          </a:gradFill>
          <a:ln>
            <a:noFill/>
          </a:ln>
          <a:effectLst/>
          <a:scene3d>
            <a:camera prst="orthographicFront">
              <a:rot lat="0" lon="0" rev="0"/>
            </a:camera>
            <a:lightRig rig="contrasting" dir="t">
              <a:rot lat="0" lon="0" rev="7800000"/>
            </a:lightRig>
          </a:scene3d>
          <a:sp3d>
            <a:bevelT w="139700" h="1397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400" b="1" dirty="0"/>
              <a:t>I2.</a:t>
            </a:r>
            <a:r>
              <a:rPr lang="es-MX" sz="1400" dirty="0"/>
              <a:t> Brindar excelente servicio a inversionistas y clientes</a:t>
            </a:r>
            <a:endParaRPr lang="es-SV" sz="1400" dirty="0"/>
          </a:p>
        </p:txBody>
      </p:sp>
      <p:sp>
        <p:nvSpPr>
          <p:cNvPr id="62" name="24 Rectángulo redondeado"/>
          <p:cNvSpPr/>
          <p:nvPr/>
        </p:nvSpPr>
        <p:spPr>
          <a:xfrm>
            <a:off x="5353282" y="5660797"/>
            <a:ext cx="2169522"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A2.</a:t>
            </a:r>
            <a:r>
              <a:rPr lang="es-MX" sz="1400" dirty="0"/>
              <a:t> Fomentar la motivación, convivencia y comportamiento ético</a:t>
            </a:r>
            <a:endParaRPr lang="es-SV" sz="1400" dirty="0"/>
          </a:p>
        </p:txBody>
      </p:sp>
      <p:sp>
        <p:nvSpPr>
          <p:cNvPr id="63" name="21 Rectángulo redondeado"/>
          <p:cNvSpPr/>
          <p:nvPr/>
        </p:nvSpPr>
        <p:spPr>
          <a:xfrm>
            <a:off x="5402637" y="4307658"/>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defRPr/>
            </a:pPr>
            <a:r>
              <a:rPr lang="es-MX" sz="1400" b="1" dirty="0"/>
              <a:t>P2.</a:t>
            </a:r>
            <a:r>
              <a:rPr lang="es-MX" sz="1400" dirty="0"/>
              <a:t> </a:t>
            </a:r>
            <a:r>
              <a:rPr lang="es-ES" sz="1400" dirty="0"/>
              <a:t>Aplicación de tecnología de la información enfocada a la mejora de procesos.</a:t>
            </a:r>
          </a:p>
        </p:txBody>
      </p:sp>
      <p:sp>
        <p:nvSpPr>
          <p:cNvPr id="64" name="23 Rectángulo redondeado"/>
          <p:cNvSpPr/>
          <p:nvPr/>
        </p:nvSpPr>
        <p:spPr>
          <a:xfrm>
            <a:off x="2534382" y="5660413"/>
            <a:ext cx="2359820" cy="972797"/>
          </a:xfrm>
          <a:prstGeom prst="roundRect">
            <a:avLst/>
          </a:prstGeom>
          <a:gradFill flip="none" rotWithShape="1">
            <a:gsLst>
              <a:gs pos="0">
                <a:srgbClr val="FFB84F">
                  <a:tint val="66000"/>
                  <a:satMod val="160000"/>
                </a:srgbClr>
              </a:gs>
              <a:gs pos="50000">
                <a:srgbClr val="FFB84F">
                  <a:tint val="44500"/>
                  <a:satMod val="160000"/>
                </a:srgbClr>
              </a:gs>
              <a:gs pos="100000">
                <a:srgbClr val="FFB84F">
                  <a:tint val="23500"/>
                  <a:satMod val="160000"/>
                </a:srgbClr>
              </a:gs>
            </a:gsLst>
            <a:lin ang="16200000" scaled="1"/>
            <a:tileRect/>
          </a:gradFill>
          <a:ln>
            <a:solidFill>
              <a:srgbClr val="FFB84F"/>
            </a:solidFill>
          </a:ln>
          <a:effectLst>
            <a:outerShdw blurRad="50800" dist="38100" dir="5400000" algn="t"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s-MX" sz="1400" b="1" dirty="0"/>
              <a:t>A1.</a:t>
            </a:r>
            <a:r>
              <a:rPr lang="es-MX" sz="1400" dirty="0"/>
              <a:t> Desarrollo de habilidades y competencias del personal de la Corporación</a:t>
            </a:r>
            <a:endParaRPr lang="es-SV" sz="1400" dirty="0"/>
          </a:p>
        </p:txBody>
      </p:sp>
      <p:cxnSp>
        <p:nvCxnSpPr>
          <p:cNvPr id="65" name="37 Conector curvado"/>
          <p:cNvCxnSpPr/>
          <p:nvPr/>
        </p:nvCxnSpPr>
        <p:spPr>
          <a:xfrm rot="16200000" flipV="1">
            <a:off x="6237286" y="4069087"/>
            <a:ext cx="459476" cy="1041"/>
          </a:xfrm>
          <a:prstGeom prst="curvedConnector3">
            <a:avLst>
              <a:gd name="adj1" fmla="val 50000"/>
            </a:avLst>
          </a:prstGeom>
          <a:ln w="28575">
            <a:solidFill>
              <a:schemeClr val="bg2">
                <a:lumMod val="2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6" name="20 Rectángulo redondeado"/>
          <p:cNvSpPr/>
          <p:nvPr/>
        </p:nvSpPr>
        <p:spPr>
          <a:xfrm>
            <a:off x="2552798" y="4308046"/>
            <a:ext cx="2169522" cy="972797"/>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16200000" scaled="1"/>
            <a:tileRect/>
          </a:gradFill>
          <a:ln>
            <a:solidFill>
              <a:schemeClr val="accent1">
                <a:lumMod val="75000"/>
              </a:schemeClr>
            </a:solidFill>
          </a:ln>
          <a:effectLst/>
          <a:scene3d>
            <a:camera prst="orthographicFront">
              <a:rot lat="0" lon="0" rev="0"/>
            </a:camera>
            <a:lightRig rig="contrasting" dir="t">
              <a:rot lat="0" lon="0" rev="7800000"/>
            </a:lightRig>
          </a:scene3d>
          <a:sp3d>
            <a:bevelT w="139700" h="139700"/>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s-MX" sz="1400" b="1" dirty="0"/>
              <a:t>P1.</a:t>
            </a:r>
            <a:r>
              <a:rPr lang="es-MX" sz="1400" dirty="0"/>
              <a:t> Actualizar la legislación y normativa operativa de la Corporación </a:t>
            </a:r>
            <a:endParaRPr lang="es-SV" sz="1400" dirty="0"/>
          </a:p>
        </p:txBody>
      </p:sp>
      <p:cxnSp>
        <p:nvCxnSpPr>
          <p:cNvPr id="67" name="Conector angular 66"/>
          <p:cNvCxnSpPr>
            <a:endCxn id="61" idx="3"/>
          </p:cNvCxnSpPr>
          <p:nvPr/>
        </p:nvCxnSpPr>
        <p:spPr>
          <a:xfrm rot="5400000" flipH="1" flipV="1">
            <a:off x="6239189" y="4638668"/>
            <a:ext cx="2625510" cy="58280"/>
          </a:xfrm>
          <a:prstGeom prst="bentConnector4">
            <a:avLst>
              <a:gd name="adj1" fmla="val 20183"/>
              <a:gd name="adj2" fmla="val 492244"/>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8" name="Conector angular 67"/>
          <p:cNvCxnSpPr>
            <a:endCxn id="63" idx="1"/>
          </p:cNvCxnSpPr>
          <p:nvPr/>
        </p:nvCxnSpPr>
        <p:spPr>
          <a:xfrm rot="5400000" flipH="1" flipV="1">
            <a:off x="4472042" y="5216217"/>
            <a:ext cx="1352754" cy="508435"/>
          </a:xfrm>
          <a:prstGeom prst="bentConnector2">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9" name="Conector angular 68"/>
          <p:cNvCxnSpPr/>
          <p:nvPr/>
        </p:nvCxnSpPr>
        <p:spPr>
          <a:xfrm rot="10800000">
            <a:off x="3679466" y="2445232"/>
            <a:ext cx="2807932" cy="423039"/>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0" name="Conector angular 69"/>
          <p:cNvCxnSpPr/>
          <p:nvPr/>
        </p:nvCxnSpPr>
        <p:spPr>
          <a:xfrm rot="5400000" flipH="1" flipV="1">
            <a:off x="4526881" y="4222477"/>
            <a:ext cx="2306942" cy="1572302"/>
          </a:xfrm>
          <a:prstGeom prst="bentConnector3">
            <a:avLst>
              <a:gd name="adj1" fmla="val 84439"/>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1" name="Conector angular 70"/>
          <p:cNvCxnSpPr/>
          <p:nvPr/>
        </p:nvCxnSpPr>
        <p:spPr>
          <a:xfrm rot="5400000" flipH="1" flipV="1">
            <a:off x="4358576" y="3749996"/>
            <a:ext cx="1407804" cy="680317"/>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2" name="Conector recto de flecha 71"/>
          <p:cNvCxnSpPr>
            <a:endCxn id="60" idx="3"/>
          </p:cNvCxnSpPr>
          <p:nvPr/>
        </p:nvCxnSpPr>
        <p:spPr>
          <a:xfrm flipH="1">
            <a:off x="4725607" y="3354668"/>
            <a:ext cx="632060"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3" name="Conector recto de flecha 72"/>
          <p:cNvCxnSpPr>
            <a:stCxn id="66" idx="0"/>
            <a:endCxn id="60" idx="2"/>
          </p:cNvCxnSpPr>
          <p:nvPr/>
        </p:nvCxnSpPr>
        <p:spPr>
          <a:xfrm flipV="1">
            <a:off x="3637559" y="3841067"/>
            <a:ext cx="3287" cy="4669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4" name="Conector recto de flecha 73"/>
          <p:cNvCxnSpPr>
            <a:stCxn id="60" idx="0"/>
            <a:endCxn id="58" idx="2"/>
          </p:cNvCxnSpPr>
          <p:nvPr/>
        </p:nvCxnSpPr>
        <p:spPr>
          <a:xfrm flipV="1">
            <a:off x="3640846" y="2445619"/>
            <a:ext cx="1047" cy="42265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5" name="Conector recto de flecha 74"/>
          <p:cNvCxnSpPr>
            <a:endCxn id="58" idx="3"/>
          </p:cNvCxnSpPr>
          <p:nvPr/>
        </p:nvCxnSpPr>
        <p:spPr>
          <a:xfrm flipH="1">
            <a:off x="4726654" y="1958832"/>
            <a:ext cx="626628" cy="3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6" name="Marcador de número de diapositiva 1"/>
          <p:cNvSpPr>
            <a:spLocks noGrp="1"/>
          </p:cNvSpPr>
          <p:nvPr>
            <p:ph type="sldNum" sz="quarter" idx="12"/>
          </p:nvPr>
        </p:nvSpPr>
        <p:spPr>
          <a:xfrm>
            <a:off x="6533626" y="6453956"/>
            <a:ext cx="2057400" cy="365125"/>
          </a:xfrm>
        </p:spPr>
        <p:txBody>
          <a:bodyPr/>
          <a:lstStyle/>
          <a:p>
            <a:fld id="{47E36D0A-7346-4BEB-9CD7-D543B94B22C9}" type="slidenum">
              <a:rPr lang="es-ES" smtClean="0"/>
              <a:t>3</a:t>
            </a:fld>
            <a:endParaRPr lang="es-ES" dirty="0"/>
          </a:p>
        </p:txBody>
      </p:sp>
    </p:spTree>
    <p:extLst>
      <p:ext uri="{BB962C8B-B14F-4D97-AF65-F5344CB8AC3E}">
        <p14:creationId xmlns:p14="http://schemas.microsoft.com/office/powerpoint/2010/main" val="1167312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289" y="0"/>
            <a:ext cx="9216801" cy="6967030"/>
          </a:xfrm>
          <a:prstGeom prst="rect">
            <a:avLst/>
          </a:prstGeom>
        </p:spPr>
      </p:pic>
      <p:sp>
        <p:nvSpPr>
          <p:cNvPr id="7" name="6 Marcador de número de diapositiva"/>
          <p:cNvSpPr>
            <a:spLocks noGrp="1"/>
          </p:cNvSpPr>
          <p:nvPr>
            <p:ph type="sldNum" sz="quarter" idx="12"/>
          </p:nvPr>
        </p:nvSpPr>
        <p:spPr>
          <a:xfrm>
            <a:off x="0" y="6520259"/>
            <a:ext cx="9144000" cy="365125"/>
          </a:xfrm>
        </p:spPr>
        <p:txBody>
          <a:bodyPr/>
          <a:lstStyle/>
          <a:p>
            <a:pPr algn="ctr"/>
            <a:fld id="{8D5BCBCD-C18B-403A-A1B5-097FEF7B6E78}" type="slidenum">
              <a:rPr lang="es-ES" sz="1400" smtClean="0">
                <a:solidFill>
                  <a:schemeClr val="bg1"/>
                </a:solidFill>
                <a:latin typeface="Candara" pitchFamily="34" charset="0"/>
              </a:rPr>
              <a:pPr algn="ctr"/>
              <a:t>4</a:t>
            </a:fld>
            <a:r>
              <a:rPr lang="es-ES" sz="1400" dirty="0">
                <a:solidFill>
                  <a:schemeClr val="bg1"/>
                </a:solidFill>
                <a:latin typeface="Candara" pitchFamily="34" charset="0"/>
              </a:rPr>
              <a:t> de 5</a:t>
            </a:r>
          </a:p>
        </p:txBody>
      </p:sp>
      <p:sp>
        <p:nvSpPr>
          <p:cNvPr id="8" name="7 Rectángulo"/>
          <p:cNvSpPr/>
          <p:nvPr/>
        </p:nvSpPr>
        <p:spPr>
          <a:xfrm>
            <a:off x="395536" y="1124744"/>
            <a:ext cx="7200800" cy="646331"/>
          </a:xfrm>
          <a:prstGeom prst="rect">
            <a:avLst/>
          </a:prstGeom>
        </p:spPr>
        <p:txBody>
          <a:bodyPr wrap="square">
            <a:spAutoFit/>
          </a:bodyPr>
          <a:lstStyle/>
          <a:p>
            <a:br>
              <a:rPr lang="es-ES" dirty="0">
                <a:latin typeface="Candara" pitchFamily="34" charset="0"/>
              </a:rPr>
            </a:br>
            <a:endParaRPr lang="es-ES" dirty="0">
              <a:latin typeface="Candara" pitchFamily="34" charset="0"/>
            </a:endParaRPr>
          </a:p>
        </p:txBody>
      </p:sp>
      <p:sp>
        <p:nvSpPr>
          <p:cNvPr id="4" name="CuadroTexto 3"/>
          <p:cNvSpPr txBox="1"/>
          <p:nvPr/>
        </p:nvSpPr>
        <p:spPr>
          <a:xfrm>
            <a:off x="2839090" y="1043098"/>
            <a:ext cx="4752528" cy="584775"/>
          </a:xfrm>
          <a:prstGeom prst="rect">
            <a:avLst/>
          </a:prstGeom>
          <a:noFill/>
        </p:spPr>
        <p:txBody>
          <a:bodyPr wrap="square" rtlCol="0">
            <a:spAutoFit/>
          </a:bodyPr>
          <a:lstStyle/>
          <a:p>
            <a:r>
              <a:rPr lang="es-SV" sz="3200" b="1" dirty="0"/>
              <a:t>Evaluación por Perspectiva</a:t>
            </a:r>
          </a:p>
        </p:txBody>
      </p:sp>
      <p:graphicFrame>
        <p:nvGraphicFramePr>
          <p:cNvPr id="9" name="2 Gráfico"/>
          <p:cNvGraphicFramePr>
            <a:graphicFrameLocks/>
          </p:cNvGraphicFramePr>
          <p:nvPr>
            <p:extLst>
              <p:ext uri="{D42A27DB-BD31-4B8C-83A1-F6EECF244321}">
                <p14:modId xmlns:p14="http://schemas.microsoft.com/office/powerpoint/2010/main" val="2872549413"/>
              </p:ext>
            </p:extLst>
          </p:nvPr>
        </p:nvGraphicFramePr>
        <p:xfrm>
          <a:off x="685992" y="2276872"/>
          <a:ext cx="7774440" cy="42433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087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4523</TotalTime>
  <Words>222</Words>
  <Application>Microsoft Office PowerPoint</Application>
  <PresentationFormat>Presentación en pantalla (4:3)</PresentationFormat>
  <Paragraphs>30</Paragraphs>
  <Slides>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Candara</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 A. Contreras Martínez</dc:creator>
  <cp:lastModifiedBy>Gabriela Ramos</cp:lastModifiedBy>
  <cp:revision>315</cp:revision>
  <cp:lastPrinted>2015-03-21T21:45:51Z</cp:lastPrinted>
  <dcterms:created xsi:type="dcterms:W3CDTF">2013-04-30T19:58:39Z</dcterms:created>
  <dcterms:modified xsi:type="dcterms:W3CDTF">2019-10-08T03:52:29Z</dcterms:modified>
</cp:coreProperties>
</file>