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7" r:id="rId6"/>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arleny.arevalo\AppData\Local\Microsoft\Windows\INetCache\Content.Outlook\XD9B50QZ\Copia%20de%20Grafico%20seguimiento%20PAO2DO%202018.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27749938962810905"/>
          <c:y val="5.0314465408805034E-2"/>
          <c:w val="0.70410980843735238"/>
          <c:h val="0.57383119562884832"/>
        </c:manualLayout>
      </c:layout>
      <c:barChart>
        <c:barDir val="col"/>
        <c:grouping val="clustered"/>
        <c:varyColors val="0"/>
        <c:ser>
          <c:idx val="0"/>
          <c:order val="0"/>
          <c:tx>
            <c:strRef>
              <c:f>'[Copia de Grafico seguimiento PAO2DO 2018.xlsx]PAO 2do 2019'!$A$2</c:f>
              <c:strCache>
                <c:ptCount val="1"/>
                <c:pt idx="0">
                  <c:v>Financiera</c:v>
                </c:pt>
              </c:strCache>
            </c:strRef>
          </c:tx>
          <c:spP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c:spPr>
          <c:invertIfNegative val="0"/>
          <c:cat>
            <c:strRef>
              <c:f>'[Copia de Grafico seguimiento PAO2DO 2018.xlsx]PAO 2do 2019'!$B$1:$D$1</c:f>
              <c:strCache>
                <c:ptCount val="3"/>
                <c:pt idx="0">
                  <c:v>PROYECTADO ANUAL</c:v>
                </c:pt>
                <c:pt idx="1">
                  <c:v>PROYECTADO A JUNIO</c:v>
                </c:pt>
                <c:pt idx="2">
                  <c:v>CUMPLIMIENTO A JUNIO</c:v>
                </c:pt>
              </c:strCache>
            </c:strRef>
          </c:cat>
          <c:val>
            <c:numRef>
              <c:f>'[Copia de Grafico seguimiento PAO2DO 2018.xlsx]PAO 2do 2019'!$B$2:$D$2</c:f>
              <c:numCache>
                <c:formatCode>0.00%</c:formatCode>
                <c:ptCount val="3"/>
                <c:pt idx="0">
                  <c:v>0.2</c:v>
                </c:pt>
                <c:pt idx="1">
                  <c:v>9.4899999999999998E-2</c:v>
                </c:pt>
                <c:pt idx="2" formatCode="0.000%">
                  <c:v>7.7100000000000002E-2</c:v>
                </c:pt>
              </c:numCache>
            </c:numRef>
          </c:val>
          <c:extLst>
            <c:ext xmlns:c16="http://schemas.microsoft.com/office/drawing/2014/chart" uri="{C3380CC4-5D6E-409C-BE32-E72D297353CC}">
              <c16:uniqueId val="{00000000-3E0E-48A3-96E4-C503CCAA1B24}"/>
            </c:ext>
          </c:extLst>
        </c:ser>
        <c:ser>
          <c:idx val="3"/>
          <c:order val="1"/>
          <c:tx>
            <c:strRef>
              <c:f>'[Copia de Grafico seguimiento PAO2DO 2018.xlsx]PAO 2do 2019'!$A$3</c:f>
              <c:strCache>
                <c:ptCount val="1"/>
                <c:pt idx="0">
                  <c:v>Inversionistas y Clientes</c:v>
                </c:pt>
              </c:strCache>
            </c:strRef>
          </c:tx>
          <c:spPr>
            <a:gradFill flip="none" rotWithShape="1">
              <a:gsLst>
                <a:gs pos="0">
                  <a:srgbClr val="FAB812"/>
                </a:gs>
                <a:gs pos="84000">
                  <a:srgbClr val="FAB812">
                    <a:shade val="67500"/>
                    <a:satMod val="115000"/>
                  </a:srgbClr>
                </a:gs>
                <a:gs pos="100000">
                  <a:srgbClr val="FAB812">
                    <a:shade val="100000"/>
                    <a:satMod val="115000"/>
                  </a:srgbClr>
                </a:gs>
              </a:gsLst>
              <a:lin ang="2700000" scaled="1"/>
              <a:tileRect/>
            </a:gradFill>
          </c:spPr>
          <c:invertIfNegative val="0"/>
          <c:cat>
            <c:strRef>
              <c:f>'[Copia de Grafico seguimiento PAO2DO 2018.xlsx]PAO 2do 2019'!$B$1:$D$1</c:f>
              <c:strCache>
                <c:ptCount val="3"/>
                <c:pt idx="0">
                  <c:v>PROYECTADO ANUAL</c:v>
                </c:pt>
                <c:pt idx="1">
                  <c:v>PROYECTADO A JUNIO</c:v>
                </c:pt>
                <c:pt idx="2">
                  <c:v>CUMPLIMIENTO A JUNIO</c:v>
                </c:pt>
              </c:strCache>
            </c:strRef>
          </c:cat>
          <c:val>
            <c:numRef>
              <c:f>'[Copia de Grafico seguimiento PAO2DO 2018.xlsx]PAO 2do 2019'!$B$3:$D$3</c:f>
              <c:numCache>
                <c:formatCode>0.00%</c:formatCode>
                <c:ptCount val="3"/>
                <c:pt idx="0">
                  <c:v>0.2</c:v>
                </c:pt>
                <c:pt idx="1">
                  <c:v>6.3100000000000003E-2</c:v>
                </c:pt>
                <c:pt idx="2">
                  <c:v>3.49E-2</c:v>
                </c:pt>
              </c:numCache>
            </c:numRef>
          </c:val>
          <c:extLst>
            <c:ext xmlns:c16="http://schemas.microsoft.com/office/drawing/2014/chart" uri="{C3380CC4-5D6E-409C-BE32-E72D297353CC}">
              <c16:uniqueId val="{00000001-3E0E-48A3-96E4-C503CCAA1B24}"/>
            </c:ext>
          </c:extLst>
        </c:ser>
        <c:ser>
          <c:idx val="1"/>
          <c:order val="2"/>
          <c:tx>
            <c:strRef>
              <c:f>'[Copia de Grafico seguimiento PAO2DO 2018.xlsx]PAO 2do 2019'!$A$4</c:f>
              <c:strCache>
                <c:ptCount val="1"/>
                <c:pt idx="0">
                  <c:v>Procesos y Tecnología </c:v>
                </c:pt>
              </c:strCache>
            </c:strRef>
          </c:tx>
          <c:spPr>
            <a:gradFill flip="none" rotWithShape="1">
              <a:gsLst>
                <a:gs pos="0">
                  <a:srgbClr val="74777A">
                    <a:shade val="30000"/>
                    <a:satMod val="115000"/>
                  </a:srgbClr>
                </a:gs>
                <a:gs pos="50000">
                  <a:srgbClr val="74777A">
                    <a:shade val="67500"/>
                    <a:satMod val="115000"/>
                  </a:srgbClr>
                </a:gs>
                <a:gs pos="100000">
                  <a:srgbClr val="74777A">
                    <a:shade val="100000"/>
                    <a:satMod val="115000"/>
                  </a:srgbClr>
                </a:gs>
              </a:gsLst>
              <a:lin ang="2700000" scaled="1"/>
              <a:tileRect/>
            </a:gradFill>
          </c:spPr>
          <c:invertIfNegative val="0"/>
          <c:cat>
            <c:strRef>
              <c:f>'[Copia de Grafico seguimiento PAO2DO 2018.xlsx]PAO 2do 2019'!$B$1:$D$1</c:f>
              <c:strCache>
                <c:ptCount val="3"/>
                <c:pt idx="0">
                  <c:v>PROYECTADO ANUAL</c:v>
                </c:pt>
                <c:pt idx="1">
                  <c:v>PROYECTADO A JUNIO</c:v>
                </c:pt>
                <c:pt idx="2">
                  <c:v>CUMPLIMIENTO A JUNIO</c:v>
                </c:pt>
              </c:strCache>
            </c:strRef>
          </c:cat>
          <c:val>
            <c:numRef>
              <c:f>'[Copia de Grafico seguimiento PAO2DO 2018.xlsx]PAO 2do 2019'!$B$4:$D$4</c:f>
              <c:numCache>
                <c:formatCode>0.00%</c:formatCode>
                <c:ptCount val="3"/>
                <c:pt idx="0">
                  <c:v>0.15</c:v>
                </c:pt>
                <c:pt idx="1">
                  <c:v>7.7899999999999997E-2</c:v>
                </c:pt>
                <c:pt idx="2">
                  <c:v>7.4099999999999999E-2</c:v>
                </c:pt>
              </c:numCache>
            </c:numRef>
          </c:val>
          <c:extLst>
            <c:ext xmlns:c16="http://schemas.microsoft.com/office/drawing/2014/chart" uri="{C3380CC4-5D6E-409C-BE32-E72D297353CC}">
              <c16:uniqueId val="{00000002-3E0E-48A3-96E4-C503CCAA1B24}"/>
            </c:ext>
          </c:extLst>
        </c:ser>
        <c:ser>
          <c:idx val="2"/>
          <c:order val="3"/>
          <c:tx>
            <c:strRef>
              <c:f>'[Copia de Grafico seguimiento PAO2DO 2018.xlsx]PAO 2do 2019'!$A$5</c:f>
              <c:strCache>
                <c:ptCount val="1"/>
                <c:pt idx="0">
                  <c:v>Aprendizaje y Crecimiento</c:v>
                </c:pt>
              </c:strCache>
            </c:strRef>
          </c:tx>
          <c:spPr>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2700000" scaled="1"/>
              <a:tileRect/>
            </a:gradFill>
          </c:spPr>
          <c:invertIfNegative val="0"/>
          <c:cat>
            <c:strRef>
              <c:f>'[Copia de Grafico seguimiento PAO2DO 2018.xlsx]PAO 2do 2019'!$B$1:$D$1</c:f>
              <c:strCache>
                <c:ptCount val="3"/>
                <c:pt idx="0">
                  <c:v>PROYECTADO ANUAL</c:v>
                </c:pt>
                <c:pt idx="1">
                  <c:v>PROYECTADO A JUNIO</c:v>
                </c:pt>
                <c:pt idx="2">
                  <c:v>CUMPLIMIENTO A JUNIO</c:v>
                </c:pt>
              </c:strCache>
            </c:strRef>
          </c:cat>
          <c:val>
            <c:numRef>
              <c:f>'[Copia de Grafico seguimiento PAO2DO 2018.xlsx]PAO 2do 2019'!$B$5:$D$5</c:f>
              <c:numCache>
                <c:formatCode>0.00%</c:formatCode>
                <c:ptCount val="3"/>
                <c:pt idx="0">
                  <c:v>0.45</c:v>
                </c:pt>
                <c:pt idx="1">
                  <c:v>0.24110000000000001</c:v>
                </c:pt>
                <c:pt idx="2">
                  <c:v>0.20760000000000001</c:v>
                </c:pt>
              </c:numCache>
            </c:numRef>
          </c:val>
          <c:extLst>
            <c:ext xmlns:c16="http://schemas.microsoft.com/office/drawing/2014/chart" uri="{C3380CC4-5D6E-409C-BE32-E72D297353CC}">
              <c16:uniqueId val="{00000003-3E0E-48A3-96E4-C503CCAA1B24}"/>
            </c:ext>
          </c:extLst>
        </c:ser>
        <c:dLbls>
          <c:showLegendKey val="0"/>
          <c:showVal val="0"/>
          <c:showCatName val="0"/>
          <c:showSerName val="0"/>
          <c:showPercent val="0"/>
          <c:showBubbleSize val="0"/>
        </c:dLbls>
        <c:gapWidth val="150"/>
        <c:axId val="310730296"/>
        <c:axId val="310727552"/>
      </c:barChart>
      <c:lineChart>
        <c:grouping val="standard"/>
        <c:varyColors val="0"/>
        <c:ser>
          <c:idx val="4"/>
          <c:order val="4"/>
          <c:tx>
            <c:strRef>
              <c:f>'[Copia de Grafico seguimiento PAO2DO 2018.xlsx]PAO 2do 2019'!$A$6</c:f>
              <c:strCache>
                <c:ptCount val="1"/>
                <c:pt idx="0">
                  <c:v>EJECUCION ACUMULADA</c:v>
                </c:pt>
              </c:strCache>
            </c:strRef>
          </c:tx>
          <c:spPr>
            <a:ln w="28575" cap="sq">
              <a:solidFill>
                <a:srgbClr val="FF0000"/>
              </a:solidFill>
              <a:prstDash val="sysDash"/>
            </a:ln>
          </c:spPr>
          <c:marker>
            <c:symbol val="circle"/>
            <c:size val="5"/>
            <c:spPr>
              <a:ln>
                <a:solidFill>
                  <a:srgbClr val="FF0000"/>
                </a:solidFill>
              </a:ln>
            </c:spPr>
          </c:marker>
          <c:dLbls>
            <c:dLbl>
              <c:idx val="0"/>
              <c:layout>
                <c:manualLayout>
                  <c:x val="-4.9655165223254201E-2"/>
                  <c:y val="5.031446540880501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E0E-48A3-96E4-C503CCAA1B24}"/>
                </c:ext>
              </c:extLst>
            </c:dLbl>
            <c:dLbl>
              <c:idx val="1"/>
              <c:layout>
                <c:manualLayout>
                  <c:x val="-1.4712641547630873E-2"/>
                  <c:y val="-5.450733752620547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E0E-48A3-96E4-C503CCAA1B24}"/>
                </c:ext>
              </c:extLst>
            </c:dLbl>
            <c:dLbl>
              <c:idx val="2"/>
              <c:layout>
                <c:manualLayout>
                  <c:x val="-3.3103443482169467E-2"/>
                  <c:y val="-5.45073375262054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3E0E-48A3-96E4-C503CCAA1B24}"/>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'[Copia de Grafico seguimiento PAO2DO 2018.xlsx]PAO 2do 2019'!$B$1:$D$1</c:f>
              <c:strCache>
                <c:ptCount val="3"/>
                <c:pt idx="0">
                  <c:v>PROYECTADO ANUAL</c:v>
                </c:pt>
                <c:pt idx="1">
                  <c:v>PROYECTADO A JUNIO</c:v>
                </c:pt>
                <c:pt idx="2">
                  <c:v>CUMPLIMIENTO A JUNIO</c:v>
                </c:pt>
              </c:strCache>
            </c:strRef>
          </c:cat>
          <c:val>
            <c:numRef>
              <c:f>'[Copia de Grafico seguimiento PAO2DO 2018.xlsx]PAO 2do 2019'!$B$6:$D$6</c:f>
              <c:numCache>
                <c:formatCode>0.00%</c:formatCode>
                <c:ptCount val="3"/>
                <c:pt idx="0">
                  <c:v>1</c:v>
                </c:pt>
                <c:pt idx="1">
                  <c:v>0.47699999999999998</c:v>
                </c:pt>
                <c:pt idx="2">
                  <c:v>0.39369999999999999</c:v>
                </c:pt>
              </c:numCache>
            </c:numRef>
          </c:val>
          <c:smooth val="0"/>
          <c:extLst>
            <c:ext xmlns:c16="http://schemas.microsoft.com/office/drawing/2014/chart" uri="{C3380CC4-5D6E-409C-BE32-E72D297353CC}">
              <c16:uniqueId val="{00000007-3E0E-48A3-96E4-C503CCAA1B24}"/>
            </c:ext>
          </c:extLst>
        </c:ser>
        <c:dLbls>
          <c:showLegendKey val="0"/>
          <c:showVal val="0"/>
          <c:showCatName val="0"/>
          <c:showSerName val="0"/>
          <c:showPercent val="0"/>
          <c:showBubbleSize val="0"/>
        </c:dLbls>
        <c:marker val="1"/>
        <c:smooth val="0"/>
        <c:axId val="310730296"/>
        <c:axId val="310727552"/>
      </c:lineChart>
      <c:catAx>
        <c:axId val="310730296"/>
        <c:scaling>
          <c:orientation val="minMax"/>
        </c:scaling>
        <c:delete val="0"/>
        <c:axPos val="b"/>
        <c:numFmt formatCode="General" sourceLinked="0"/>
        <c:majorTickMark val="none"/>
        <c:minorTickMark val="none"/>
        <c:tickLblPos val="nextTo"/>
        <c:crossAx val="310727552"/>
        <c:crosses val="autoZero"/>
        <c:auto val="1"/>
        <c:lblAlgn val="ctr"/>
        <c:lblOffset val="100"/>
        <c:noMultiLvlLbl val="0"/>
      </c:catAx>
      <c:valAx>
        <c:axId val="310727552"/>
        <c:scaling>
          <c:orientation val="minMax"/>
        </c:scaling>
        <c:delete val="0"/>
        <c:axPos val="l"/>
        <c:numFmt formatCode="0.00%" sourceLinked="1"/>
        <c:majorTickMark val="none"/>
        <c:minorTickMark val="none"/>
        <c:tickLblPos val="nextTo"/>
        <c:crossAx val="310730296"/>
        <c:crosses val="autoZero"/>
        <c:crossBetween val="between"/>
      </c:valAx>
      <c:dTable>
        <c:showHorzBorder val="1"/>
        <c:showVertBorder val="1"/>
        <c:showOutline val="1"/>
        <c:showKeys val="1"/>
      </c:dTable>
    </c:plotArea>
    <c:plotVisOnly val="1"/>
    <c:dispBlanksAs val="gap"/>
    <c:showDLblsOverMax val="0"/>
  </c:chart>
  <c:txPr>
    <a:bodyPr/>
    <a:lstStyle/>
    <a:p>
      <a:pPr>
        <a:defRPr sz="1200" b="1" i="0" baseline="0">
          <a:latin typeface="Museo Sans 300" panose="02000000000000000000" pitchFamily="50" charset="0"/>
        </a:defRPr>
      </a:pPr>
      <a:endParaRPr lang="es-SV"/>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n-US"/>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Haga clic para modificar el estilo de subtítulo del patrón</a:t>
            </a:r>
            <a:endParaRPr lang="es-ES"/>
          </a:p>
        </p:txBody>
      </p:sp>
      <p:sp>
        <p:nvSpPr>
          <p:cNvPr id="4" name="Marcador de fecha 3"/>
          <p:cNvSpPr>
            <a:spLocks noGrp="1"/>
          </p:cNvSpPr>
          <p:nvPr>
            <p:ph type="dt" sz="half" idx="10"/>
          </p:nvPr>
        </p:nvSpPr>
        <p:spPr/>
        <p:txBody>
          <a:bodyPr/>
          <a:lstStyle/>
          <a:p>
            <a:fld id="{5D947B3D-4558-5443-A0A2-A01F0DDEF6D4}" type="datetimeFigureOut">
              <a:rPr lang="es-ES" smtClean="0"/>
              <a:t>07/10/2019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BC62EB4-B559-0A47-B651-57EB3F499D0F}" type="slidenum">
              <a:rPr lang="es-ES" smtClean="0"/>
              <a:t>‹Nº›</a:t>
            </a:fld>
            <a:endParaRPr lang="es-ES"/>
          </a:p>
        </p:txBody>
      </p:sp>
    </p:spTree>
    <p:extLst>
      <p:ext uri="{BB962C8B-B14F-4D97-AF65-F5344CB8AC3E}">
        <p14:creationId xmlns:p14="http://schemas.microsoft.com/office/powerpoint/2010/main" val="3084445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a:t>Clic para editar título</a:t>
            </a:r>
            <a:endParaRPr lang="es-ES"/>
          </a:p>
        </p:txBody>
      </p:sp>
      <p:sp>
        <p:nvSpPr>
          <p:cNvPr id="3" name="Marcador de texto vertical 2"/>
          <p:cNvSpPr>
            <a:spLocks noGrp="1"/>
          </p:cNvSpPr>
          <p:nvPr>
            <p:ph type="body" orient="vert" idx="1"/>
          </p:nvPr>
        </p:nvSpPr>
        <p:spPr/>
        <p:txBody>
          <a:bodyPr vert="eaVert"/>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ES"/>
          </a:p>
        </p:txBody>
      </p:sp>
      <p:sp>
        <p:nvSpPr>
          <p:cNvPr id="4" name="Marcador de fecha 3"/>
          <p:cNvSpPr>
            <a:spLocks noGrp="1"/>
          </p:cNvSpPr>
          <p:nvPr>
            <p:ph type="dt" sz="half" idx="10"/>
          </p:nvPr>
        </p:nvSpPr>
        <p:spPr/>
        <p:txBody>
          <a:bodyPr/>
          <a:lstStyle/>
          <a:p>
            <a:fld id="{5D947B3D-4558-5443-A0A2-A01F0DDEF6D4}" type="datetimeFigureOut">
              <a:rPr lang="es-ES" smtClean="0"/>
              <a:t>07/10/2019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BC62EB4-B559-0A47-B651-57EB3F499D0F}" type="slidenum">
              <a:rPr lang="es-ES" smtClean="0"/>
              <a:t>‹Nº›</a:t>
            </a:fld>
            <a:endParaRPr lang="es-ES"/>
          </a:p>
        </p:txBody>
      </p:sp>
    </p:spTree>
    <p:extLst>
      <p:ext uri="{BB962C8B-B14F-4D97-AF65-F5344CB8AC3E}">
        <p14:creationId xmlns:p14="http://schemas.microsoft.com/office/powerpoint/2010/main" val="367623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n-US"/>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ES"/>
          </a:p>
        </p:txBody>
      </p:sp>
      <p:sp>
        <p:nvSpPr>
          <p:cNvPr id="4" name="Marcador de fecha 3"/>
          <p:cNvSpPr>
            <a:spLocks noGrp="1"/>
          </p:cNvSpPr>
          <p:nvPr>
            <p:ph type="dt" sz="half" idx="10"/>
          </p:nvPr>
        </p:nvSpPr>
        <p:spPr/>
        <p:txBody>
          <a:bodyPr/>
          <a:lstStyle/>
          <a:p>
            <a:fld id="{5D947B3D-4558-5443-A0A2-A01F0DDEF6D4}" type="datetimeFigureOut">
              <a:rPr lang="es-ES" smtClean="0"/>
              <a:t>07/10/2019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BC62EB4-B559-0A47-B651-57EB3F499D0F}" type="slidenum">
              <a:rPr lang="es-ES" smtClean="0"/>
              <a:t>‹Nº›</a:t>
            </a:fld>
            <a:endParaRPr lang="es-ES"/>
          </a:p>
        </p:txBody>
      </p:sp>
    </p:spTree>
    <p:extLst>
      <p:ext uri="{BB962C8B-B14F-4D97-AF65-F5344CB8AC3E}">
        <p14:creationId xmlns:p14="http://schemas.microsoft.com/office/powerpoint/2010/main" val="623326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a:t>Clic para editar título</a:t>
            </a:r>
            <a:endParaRPr lang="es-ES"/>
          </a:p>
        </p:txBody>
      </p:sp>
      <p:sp>
        <p:nvSpPr>
          <p:cNvPr id="3" name="Marcador de contenido 2"/>
          <p:cNvSpPr>
            <a:spLocks noGrp="1"/>
          </p:cNvSpPr>
          <p:nvPr>
            <p:ph idx="1"/>
          </p:nvPr>
        </p:nvSpPr>
        <p:spPr/>
        <p:txBody>
          <a:body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ES"/>
          </a:p>
        </p:txBody>
      </p:sp>
      <p:sp>
        <p:nvSpPr>
          <p:cNvPr id="4" name="Marcador de fecha 3"/>
          <p:cNvSpPr>
            <a:spLocks noGrp="1"/>
          </p:cNvSpPr>
          <p:nvPr>
            <p:ph type="dt" sz="half" idx="10"/>
          </p:nvPr>
        </p:nvSpPr>
        <p:spPr/>
        <p:txBody>
          <a:bodyPr/>
          <a:lstStyle/>
          <a:p>
            <a:fld id="{5D947B3D-4558-5443-A0A2-A01F0DDEF6D4}" type="datetimeFigureOut">
              <a:rPr lang="es-ES" smtClean="0"/>
              <a:t>07/10/2019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BC62EB4-B559-0A47-B651-57EB3F499D0F}" type="slidenum">
              <a:rPr lang="es-ES" smtClean="0"/>
              <a:t>‹Nº›</a:t>
            </a:fld>
            <a:endParaRPr lang="es-ES"/>
          </a:p>
        </p:txBody>
      </p:sp>
    </p:spTree>
    <p:extLst>
      <p:ext uri="{BB962C8B-B14F-4D97-AF65-F5344CB8AC3E}">
        <p14:creationId xmlns:p14="http://schemas.microsoft.com/office/powerpoint/2010/main" val="214509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n-US"/>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Haga clic para modificar el estilo de texto del patrón</a:t>
            </a:r>
          </a:p>
        </p:txBody>
      </p:sp>
      <p:sp>
        <p:nvSpPr>
          <p:cNvPr id="4" name="Marcador de fecha 3"/>
          <p:cNvSpPr>
            <a:spLocks noGrp="1"/>
          </p:cNvSpPr>
          <p:nvPr>
            <p:ph type="dt" sz="half" idx="10"/>
          </p:nvPr>
        </p:nvSpPr>
        <p:spPr/>
        <p:txBody>
          <a:bodyPr/>
          <a:lstStyle/>
          <a:p>
            <a:fld id="{5D947B3D-4558-5443-A0A2-A01F0DDEF6D4}" type="datetimeFigureOut">
              <a:rPr lang="es-ES" smtClean="0"/>
              <a:t>07/10/2019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BC62EB4-B559-0A47-B651-57EB3F499D0F}" type="slidenum">
              <a:rPr lang="es-ES" smtClean="0"/>
              <a:t>‹Nº›</a:t>
            </a:fld>
            <a:endParaRPr lang="es-ES"/>
          </a:p>
        </p:txBody>
      </p:sp>
    </p:spTree>
    <p:extLst>
      <p:ext uri="{BB962C8B-B14F-4D97-AF65-F5344CB8AC3E}">
        <p14:creationId xmlns:p14="http://schemas.microsoft.com/office/powerpoint/2010/main" val="2610404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ES"/>
          </a:p>
        </p:txBody>
      </p:sp>
      <p:sp>
        <p:nvSpPr>
          <p:cNvPr id="5" name="Marcador de fecha 4"/>
          <p:cNvSpPr>
            <a:spLocks noGrp="1"/>
          </p:cNvSpPr>
          <p:nvPr>
            <p:ph type="dt" sz="half" idx="10"/>
          </p:nvPr>
        </p:nvSpPr>
        <p:spPr/>
        <p:txBody>
          <a:bodyPr/>
          <a:lstStyle/>
          <a:p>
            <a:fld id="{5D947B3D-4558-5443-A0A2-A01F0DDEF6D4}" type="datetimeFigureOut">
              <a:rPr lang="es-ES" smtClean="0"/>
              <a:t>07/10/2019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BC62EB4-B559-0A47-B651-57EB3F499D0F}" type="slidenum">
              <a:rPr lang="es-ES" smtClean="0"/>
              <a:t>‹Nº›</a:t>
            </a:fld>
            <a:endParaRPr lang="es-ES"/>
          </a:p>
        </p:txBody>
      </p:sp>
    </p:spTree>
    <p:extLst>
      <p:ext uri="{BB962C8B-B14F-4D97-AF65-F5344CB8AC3E}">
        <p14:creationId xmlns:p14="http://schemas.microsoft.com/office/powerpoint/2010/main" val="3447069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ES"/>
          </a:p>
        </p:txBody>
      </p:sp>
      <p:sp>
        <p:nvSpPr>
          <p:cNvPr id="7" name="Marcador de fecha 6"/>
          <p:cNvSpPr>
            <a:spLocks noGrp="1"/>
          </p:cNvSpPr>
          <p:nvPr>
            <p:ph type="dt" sz="half" idx="10"/>
          </p:nvPr>
        </p:nvSpPr>
        <p:spPr/>
        <p:txBody>
          <a:bodyPr/>
          <a:lstStyle/>
          <a:p>
            <a:fld id="{5D947B3D-4558-5443-A0A2-A01F0DDEF6D4}" type="datetimeFigureOut">
              <a:rPr lang="es-ES" smtClean="0"/>
              <a:t>07/10/2019</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6BC62EB4-B559-0A47-B651-57EB3F499D0F}" type="slidenum">
              <a:rPr lang="es-ES" smtClean="0"/>
              <a:t>‹Nº›</a:t>
            </a:fld>
            <a:endParaRPr lang="es-ES"/>
          </a:p>
        </p:txBody>
      </p:sp>
    </p:spTree>
    <p:extLst>
      <p:ext uri="{BB962C8B-B14F-4D97-AF65-F5344CB8AC3E}">
        <p14:creationId xmlns:p14="http://schemas.microsoft.com/office/powerpoint/2010/main" val="485881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a:t>Clic para editar título</a:t>
            </a:r>
            <a:endParaRPr lang="es-ES"/>
          </a:p>
        </p:txBody>
      </p:sp>
      <p:sp>
        <p:nvSpPr>
          <p:cNvPr id="3" name="Marcador de fecha 2"/>
          <p:cNvSpPr>
            <a:spLocks noGrp="1"/>
          </p:cNvSpPr>
          <p:nvPr>
            <p:ph type="dt" sz="half" idx="10"/>
          </p:nvPr>
        </p:nvSpPr>
        <p:spPr/>
        <p:txBody>
          <a:bodyPr/>
          <a:lstStyle/>
          <a:p>
            <a:fld id="{5D947B3D-4558-5443-A0A2-A01F0DDEF6D4}" type="datetimeFigureOut">
              <a:rPr lang="es-ES" smtClean="0"/>
              <a:t>07/10/2019</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6BC62EB4-B559-0A47-B651-57EB3F499D0F}" type="slidenum">
              <a:rPr lang="es-ES" smtClean="0"/>
              <a:t>‹Nº›</a:t>
            </a:fld>
            <a:endParaRPr lang="es-ES"/>
          </a:p>
        </p:txBody>
      </p:sp>
    </p:spTree>
    <p:extLst>
      <p:ext uri="{BB962C8B-B14F-4D97-AF65-F5344CB8AC3E}">
        <p14:creationId xmlns:p14="http://schemas.microsoft.com/office/powerpoint/2010/main" val="3598221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5D947B3D-4558-5443-A0A2-A01F0DDEF6D4}" type="datetimeFigureOut">
              <a:rPr lang="es-ES" smtClean="0"/>
              <a:t>07/10/2019</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6BC62EB4-B559-0A47-B651-57EB3F499D0F}" type="slidenum">
              <a:rPr lang="es-ES" smtClean="0"/>
              <a:t>‹Nº›</a:t>
            </a:fld>
            <a:endParaRPr lang="es-ES"/>
          </a:p>
        </p:txBody>
      </p:sp>
    </p:spTree>
    <p:extLst>
      <p:ext uri="{BB962C8B-B14F-4D97-AF65-F5344CB8AC3E}">
        <p14:creationId xmlns:p14="http://schemas.microsoft.com/office/powerpoint/2010/main" val="4236267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n-US"/>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Haga clic para modificar el estilo de texto del patrón</a:t>
            </a:r>
          </a:p>
        </p:txBody>
      </p:sp>
      <p:sp>
        <p:nvSpPr>
          <p:cNvPr id="5" name="Marcador de fecha 4"/>
          <p:cNvSpPr>
            <a:spLocks noGrp="1"/>
          </p:cNvSpPr>
          <p:nvPr>
            <p:ph type="dt" sz="half" idx="10"/>
          </p:nvPr>
        </p:nvSpPr>
        <p:spPr/>
        <p:txBody>
          <a:bodyPr/>
          <a:lstStyle/>
          <a:p>
            <a:fld id="{5D947B3D-4558-5443-A0A2-A01F0DDEF6D4}" type="datetimeFigureOut">
              <a:rPr lang="es-ES" smtClean="0"/>
              <a:t>07/10/2019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BC62EB4-B559-0A47-B651-57EB3F499D0F}" type="slidenum">
              <a:rPr lang="es-ES" smtClean="0"/>
              <a:t>‹Nº›</a:t>
            </a:fld>
            <a:endParaRPr lang="es-ES"/>
          </a:p>
        </p:txBody>
      </p:sp>
    </p:spTree>
    <p:extLst>
      <p:ext uri="{BB962C8B-B14F-4D97-AF65-F5344CB8AC3E}">
        <p14:creationId xmlns:p14="http://schemas.microsoft.com/office/powerpoint/2010/main" val="3707190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Haga clic para modificar el estilo de texto del patrón</a:t>
            </a:r>
          </a:p>
        </p:txBody>
      </p:sp>
      <p:sp>
        <p:nvSpPr>
          <p:cNvPr id="5" name="Marcador de fecha 4"/>
          <p:cNvSpPr>
            <a:spLocks noGrp="1"/>
          </p:cNvSpPr>
          <p:nvPr>
            <p:ph type="dt" sz="half" idx="10"/>
          </p:nvPr>
        </p:nvSpPr>
        <p:spPr/>
        <p:txBody>
          <a:bodyPr/>
          <a:lstStyle/>
          <a:p>
            <a:fld id="{5D947B3D-4558-5443-A0A2-A01F0DDEF6D4}" type="datetimeFigureOut">
              <a:rPr lang="es-ES" smtClean="0"/>
              <a:t>07/10/2019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BC62EB4-B559-0A47-B651-57EB3F499D0F}" type="slidenum">
              <a:rPr lang="es-ES" smtClean="0"/>
              <a:t>‹Nº›</a:t>
            </a:fld>
            <a:endParaRPr lang="es-ES"/>
          </a:p>
        </p:txBody>
      </p:sp>
    </p:spTree>
    <p:extLst>
      <p:ext uri="{BB962C8B-B14F-4D97-AF65-F5344CB8AC3E}">
        <p14:creationId xmlns:p14="http://schemas.microsoft.com/office/powerpoint/2010/main" val="2316311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947B3D-4558-5443-A0A2-A01F0DDEF6D4}" type="datetimeFigureOut">
              <a:rPr lang="es-ES" smtClean="0"/>
              <a:t>07/10/2019</a:t>
            </a:fld>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C62EB4-B559-0A47-B651-57EB3F499D0F}" type="slidenum">
              <a:rPr lang="es-ES" smtClean="0"/>
              <a:t>‹Nº›</a:t>
            </a:fld>
            <a:endParaRPr lang="es-ES"/>
          </a:p>
        </p:txBody>
      </p:sp>
    </p:spTree>
    <p:extLst>
      <p:ext uri="{BB962C8B-B14F-4D97-AF65-F5344CB8AC3E}">
        <p14:creationId xmlns:p14="http://schemas.microsoft.com/office/powerpoint/2010/main" val="33868409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13264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457200" y="2643017"/>
            <a:ext cx="8229600" cy="1143000"/>
          </a:xfrm>
        </p:spPr>
        <p:txBody>
          <a:bodyPr>
            <a:normAutofit fontScale="90000"/>
          </a:bodyPr>
          <a:lstStyle/>
          <a:p>
            <a:r>
              <a:rPr lang="es-ES" b="1" dirty="0">
                <a:latin typeface="Bembo Std" panose="02020605060306020A03" pitchFamily="18" charset="0"/>
              </a:rPr>
              <a:t>INFORME DE SEGUIMIENTO</a:t>
            </a:r>
            <a:br>
              <a:rPr lang="es-ES" b="1" dirty="0">
                <a:latin typeface="Bembo Std" panose="02020605060306020A03" pitchFamily="18" charset="0"/>
              </a:rPr>
            </a:br>
            <a:r>
              <a:rPr lang="es-ES" b="1" dirty="0">
                <a:latin typeface="Bembo Std" panose="02020605060306020A03" pitchFamily="18" charset="0"/>
              </a:rPr>
              <a:t>PLAN ANUAL OPERATIVO</a:t>
            </a:r>
            <a:br>
              <a:rPr lang="es-ES" b="1" dirty="0">
                <a:latin typeface="Bembo Std" panose="02020605060306020A03" pitchFamily="18" charset="0"/>
              </a:rPr>
            </a:br>
            <a:r>
              <a:rPr lang="es-ES" sz="4000" b="1" dirty="0">
                <a:latin typeface="Bembo Std" panose="02020605060306020A03" pitchFamily="18" charset="0"/>
              </a:rPr>
              <a:t>PRIMER SEMESTRE 2019</a:t>
            </a:r>
            <a:r>
              <a:rPr lang="es-ES" b="1" dirty="0">
                <a:latin typeface="Bembo Std" panose="02020605060306020A03" pitchFamily="18" charset="0"/>
              </a:rPr>
              <a:t>  </a:t>
            </a:r>
          </a:p>
        </p:txBody>
      </p:sp>
    </p:spTree>
    <p:extLst>
      <p:ext uri="{BB962C8B-B14F-4D97-AF65-F5344CB8AC3E}">
        <p14:creationId xmlns:p14="http://schemas.microsoft.com/office/powerpoint/2010/main" val="3611991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457200" y="521774"/>
            <a:ext cx="8229600" cy="1143000"/>
          </a:xfrm>
        </p:spPr>
        <p:txBody>
          <a:bodyPr/>
          <a:lstStyle/>
          <a:p>
            <a:r>
              <a:rPr lang="es-ES" dirty="0">
                <a:latin typeface="Bembo Std"/>
                <a:cs typeface="Bembo Std"/>
              </a:rPr>
              <a:t>GENERALIDADES</a:t>
            </a:r>
          </a:p>
        </p:txBody>
      </p:sp>
      <p:sp>
        <p:nvSpPr>
          <p:cNvPr id="4" name="CuadroTexto 3"/>
          <p:cNvSpPr txBox="1"/>
          <p:nvPr/>
        </p:nvSpPr>
        <p:spPr>
          <a:xfrm>
            <a:off x="647564" y="1969090"/>
            <a:ext cx="7848872" cy="4185761"/>
          </a:xfrm>
          <a:prstGeom prst="rect">
            <a:avLst/>
          </a:prstGeom>
          <a:noFill/>
        </p:spPr>
        <p:txBody>
          <a:bodyPr wrap="square" rtlCol="0">
            <a:spAutoFit/>
          </a:bodyPr>
          <a:lstStyle/>
          <a:p>
            <a:pPr algn="just"/>
            <a:r>
              <a:rPr lang="es-SV" sz="1900" dirty="0">
                <a:latin typeface="Museo Sans 300" panose="02000000000000000000" pitchFamily="50" charset="0"/>
              </a:rPr>
              <a:t>Se presentan los Objetivos y Acciones Estratégicas establecidas en el Plan Anual Operativo su cumplimiento de acuerdo a los indicadores y actividades ejecutadas a nivel institucional.</a:t>
            </a:r>
          </a:p>
          <a:p>
            <a:pPr algn="just"/>
            <a:endParaRPr lang="es-SV" sz="1900" dirty="0">
              <a:latin typeface="Museo Sans 300" panose="02000000000000000000" pitchFamily="50" charset="0"/>
            </a:endParaRPr>
          </a:p>
          <a:p>
            <a:pPr algn="just"/>
            <a:r>
              <a:rPr lang="es-SV" sz="1900" dirty="0">
                <a:latin typeface="Museo Sans 300" panose="02000000000000000000" pitchFamily="50" charset="0"/>
              </a:rPr>
              <a:t>La evaluación de cumplimiento se ha efectuado a nivel de Perspectivas y Objetivos Estratégicos en el periodo del primer semestre, lográndose una ejecución del </a:t>
            </a:r>
            <a:r>
              <a:rPr lang="es-SV" sz="1900" b="1" dirty="0">
                <a:latin typeface="Museo Sans 300" panose="02000000000000000000" pitchFamily="50" charset="0"/>
              </a:rPr>
              <a:t>82.53</a:t>
            </a:r>
            <a:r>
              <a:rPr lang="es-SV" sz="1900" dirty="0">
                <a:latin typeface="Museo Sans 300" panose="02000000000000000000" pitchFamily="50" charset="0"/>
              </a:rPr>
              <a:t>%, con respecto a lo programado. </a:t>
            </a:r>
          </a:p>
          <a:p>
            <a:pPr algn="just"/>
            <a:endParaRPr lang="es-SV" sz="1900" dirty="0">
              <a:latin typeface="Museo Sans 300" panose="02000000000000000000" pitchFamily="50" charset="0"/>
            </a:endParaRPr>
          </a:p>
          <a:p>
            <a:pPr algn="just"/>
            <a:r>
              <a:rPr lang="es-SV" sz="1900" dirty="0">
                <a:latin typeface="Museo Sans 300" panose="02000000000000000000" pitchFamily="50" charset="0"/>
              </a:rPr>
              <a:t>El seguimiento de los Planes Operativos tiene como base legal el Artículo 15 de las Normas Técnicas de Control Interno Específicas de CORSAIN, el que además establece que los resultados obtenidos deberán presentarse al Consejo Directivo.</a:t>
            </a:r>
          </a:p>
          <a:p>
            <a:pPr algn="just"/>
            <a:endParaRPr lang="es-SV" sz="1900" dirty="0">
              <a:latin typeface="Museo Sans 300" panose="02000000000000000000" pitchFamily="50" charset="0"/>
            </a:endParaRPr>
          </a:p>
        </p:txBody>
      </p:sp>
    </p:spTree>
    <p:extLst>
      <p:ext uri="{BB962C8B-B14F-4D97-AF65-F5344CB8AC3E}">
        <p14:creationId xmlns:p14="http://schemas.microsoft.com/office/powerpoint/2010/main" val="2247169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361426" y="265138"/>
            <a:ext cx="8229600" cy="1143000"/>
          </a:xfrm>
        </p:spPr>
        <p:txBody>
          <a:bodyPr>
            <a:normAutofit/>
          </a:bodyPr>
          <a:lstStyle/>
          <a:p>
            <a:r>
              <a:rPr lang="es-MX" sz="3200" b="1" dirty="0">
                <a:latin typeface="Bembo Std" panose="02020605060306020A03" pitchFamily="18" charset="0"/>
              </a:rPr>
              <a:t>MAPA ESTRATÉGICO DE CORSAIN 2019</a:t>
            </a:r>
            <a:endParaRPr lang="es-SV" sz="3200" b="1" dirty="0">
              <a:latin typeface="Bembo Std" panose="02020605060306020A03" pitchFamily="18" charset="0"/>
            </a:endParaRPr>
          </a:p>
        </p:txBody>
      </p:sp>
      <p:sp>
        <p:nvSpPr>
          <p:cNvPr id="5" name="68 Rectángulo redondeado"/>
          <p:cNvSpPr/>
          <p:nvPr/>
        </p:nvSpPr>
        <p:spPr>
          <a:xfrm>
            <a:off x="539552" y="1321653"/>
            <a:ext cx="1140828" cy="1335600"/>
          </a:xfrm>
          <a:prstGeom prst="roundRect">
            <a:avLst/>
          </a:prstGeom>
          <a:solidFill>
            <a:schemeClr val="tx2">
              <a:lumMod val="5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s-MX" sz="1600" b="1" dirty="0">
                <a:solidFill>
                  <a:schemeClr val="bg1">
                    <a:lumMod val="95000"/>
                  </a:schemeClr>
                </a:solidFill>
              </a:rPr>
              <a:t>Financiera</a:t>
            </a:r>
            <a:endParaRPr lang="es-SV" sz="1600" b="1" dirty="0">
              <a:solidFill>
                <a:schemeClr val="bg1">
                  <a:lumMod val="95000"/>
                </a:schemeClr>
              </a:solidFill>
            </a:endParaRPr>
          </a:p>
        </p:txBody>
      </p:sp>
      <p:sp>
        <p:nvSpPr>
          <p:cNvPr id="6" name="69 Rectángulo redondeado"/>
          <p:cNvSpPr/>
          <p:nvPr/>
        </p:nvSpPr>
        <p:spPr>
          <a:xfrm>
            <a:off x="553200" y="2703508"/>
            <a:ext cx="1140828" cy="1336409"/>
          </a:xfrm>
          <a:prstGeom prst="roundRect">
            <a:avLst/>
          </a:prstGeom>
          <a:solidFill>
            <a:schemeClr val="tx2">
              <a:lumMod val="5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s-MX" sz="1500" b="1" dirty="0">
                <a:solidFill>
                  <a:schemeClr val="bg1">
                    <a:lumMod val="95000"/>
                  </a:schemeClr>
                </a:solidFill>
              </a:rPr>
              <a:t>Inversionistas y Clientes</a:t>
            </a:r>
            <a:endParaRPr lang="es-SV" sz="1500" b="1" dirty="0">
              <a:solidFill>
                <a:schemeClr val="bg1">
                  <a:lumMod val="95000"/>
                </a:schemeClr>
              </a:solidFill>
            </a:endParaRPr>
          </a:p>
          <a:p>
            <a:pPr algn="ctr"/>
            <a:endParaRPr lang="es-SV" sz="1500" b="1" dirty="0">
              <a:solidFill>
                <a:schemeClr val="bg1">
                  <a:lumMod val="95000"/>
                </a:schemeClr>
              </a:solidFill>
            </a:endParaRPr>
          </a:p>
        </p:txBody>
      </p:sp>
      <p:sp>
        <p:nvSpPr>
          <p:cNvPr id="7" name="70 Rectángulo redondeado"/>
          <p:cNvSpPr/>
          <p:nvPr/>
        </p:nvSpPr>
        <p:spPr>
          <a:xfrm>
            <a:off x="561229" y="4105835"/>
            <a:ext cx="1140828" cy="1335600"/>
          </a:xfrm>
          <a:prstGeom prst="roundRect">
            <a:avLst/>
          </a:prstGeom>
          <a:solidFill>
            <a:schemeClr val="tx2">
              <a:lumMod val="5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s-MX" sz="1600" b="1" dirty="0">
                <a:solidFill>
                  <a:schemeClr val="bg1">
                    <a:lumMod val="95000"/>
                  </a:schemeClr>
                </a:solidFill>
              </a:rPr>
              <a:t>Procesos y Tecnología</a:t>
            </a:r>
            <a:endParaRPr lang="es-SV" sz="1600" b="1" dirty="0">
              <a:solidFill>
                <a:schemeClr val="bg1">
                  <a:lumMod val="95000"/>
                </a:schemeClr>
              </a:solidFill>
            </a:endParaRPr>
          </a:p>
          <a:p>
            <a:pPr algn="ctr"/>
            <a:endParaRPr lang="es-SV" sz="1600" b="1" dirty="0">
              <a:solidFill>
                <a:schemeClr val="bg1">
                  <a:lumMod val="95000"/>
                </a:schemeClr>
              </a:solidFill>
            </a:endParaRPr>
          </a:p>
        </p:txBody>
      </p:sp>
      <p:sp>
        <p:nvSpPr>
          <p:cNvPr id="8" name="71 Rectángulo redondeado"/>
          <p:cNvSpPr/>
          <p:nvPr/>
        </p:nvSpPr>
        <p:spPr>
          <a:xfrm>
            <a:off x="561229" y="5485048"/>
            <a:ext cx="1140828" cy="1335600"/>
          </a:xfrm>
          <a:prstGeom prst="roundRect">
            <a:avLst/>
          </a:prstGeom>
          <a:solidFill>
            <a:schemeClr val="tx2">
              <a:lumMod val="5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s-MX" sz="1600" b="1" dirty="0">
                <a:solidFill>
                  <a:schemeClr val="bg1">
                    <a:lumMod val="95000"/>
                  </a:schemeClr>
                </a:solidFill>
              </a:rPr>
              <a:t>Aprendizaje y Crecimiento</a:t>
            </a:r>
            <a:endParaRPr lang="es-SV" sz="1600" b="1" dirty="0">
              <a:solidFill>
                <a:schemeClr val="bg1">
                  <a:lumMod val="95000"/>
                </a:schemeClr>
              </a:solidFill>
            </a:endParaRPr>
          </a:p>
          <a:p>
            <a:pPr algn="ctr"/>
            <a:endParaRPr lang="es-SV" sz="1600" b="1" dirty="0">
              <a:solidFill>
                <a:schemeClr val="bg1">
                  <a:lumMod val="95000"/>
                </a:schemeClr>
              </a:solidFill>
            </a:endParaRPr>
          </a:p>
        </p:txBody>
      </p:sp>
      <p:sp>
        <p:nvSpPr>
          <p:cNvPr id="9" name="5 Marcador de número de diapositiva"/>
          <p:cNvSpPr>
            <a:spLocks noGrp="1"/>
          </p:cNvSpPr>
          <p:nvPr/>
        </p:nvSpPr>
        <p:spPr bwMode="auto">
          <a:xfrm>
            <a:off x="3883460" y="6592267"/>
            <a:ext cx="1528432" cy="365125"/>
          </a:xfrm>
          <a:prstGeom prst="rect">
            <a:avLst/>
          </a:prstGeom>
          <a:ln>
            <a:miter lim="800000"/>
            <a:headEnd/>
            <a:tailEnd/>
          </a:ln>
        </p:spPr>
        <p:txBody>
          <a:bodyPr vert="horz" wrap="square" lIns="91440" tIns="45720" rIns="91440" bIns="45720" numCol="1" rtlCol="0" anchor="ctr" anchorCtr="0" compatLnSpc="1">
            <a:prstTxWarp prst="textNoShape">
              <a:avLst/>
            </a:prstTxWarp>
          </a:bodyPr>
          <a:lstStyle>
            <a:defPPr>
              <a:defRPr lang="es-E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defRPr/>
            </a:pPr>
            <a:fld id="{38FCB4E5-9C09-476D-909F-DABCB8A427BC}" type="slidenum">
              <a:rPr lang="es-ES" smtClean="0">
                <a:solidFill>
                  <a:schemeClr val="tx1"/>
                </a:solidFill>
              </a:rPr>
              <a:pPr algn="ctr" fontAlgn="base">
                <a:spcBef>
                  <a:spcPct val="0"/>
                </a:spcBef>
                <a:spcAft>
                  <a:spcPct val="0"/>
                </a:spcAft>
                <a:defRPr/>
              </a:pPr>
              <a:t>4</a:t>
            </a:fld>
            <a:r>
              <a:rPr lang="es-ES" dirty="0">
                <a:solidFill>
                  <a:schemeClr val="tx1"/>
                </a:solidFill>
              </a:rPr>
              <a:t> de 15</a:t>
            </a:r>
          </a:p>
        </p:txBody>
      </p:sp>
      <p:sp>
        <p:nvSpPr>
          <p:cNvPr id="10" name="6 Rectángulo"/>
          <p:cNvSpPr/>
          <p:nvPr/>
        </p:nvSpPr>
        <p:spPr>
          <a:xfrm>
            <a:off x="1538281" y="1321653"/>
            <a:ext cx="7398809" cy="1335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SV" dirty="0"/>
          </a:p>
        </p:txBody>
      </p:sp>
      <p:sp>
        <p:nvSpPr>
          <p:cNvPr id="11" name="8 Rectángulo"/>
          <p:cNvSpPr/>
          <p:nvPr/>
        </p:nvSpPr>
        <p:spPr>
          <a:xfrm>
            <a:off x="1551929" y="2700137"/>
            <a:ext cx="7398809" cy="133640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SV" dirty="0"/>
          </a:p>
        </p:txBody>
      </p:sp>
      <p:sp>
        <p:nvSpPr>
          <p:cNvPr id="12" name="10 Rectángulo"/>
          <p:cNvSpPr/>
          <p:nvPr/>
        </p:nvSpPr>
        <p:spPr>
          <a:xfrm>
            <a:off x="1551929" y="4102669"/>
            <a:ext cx="7398809" cy="1335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SV" dirty="0"/>
          </a:p>
        </p:txBody>
      </p:sp>
      <p:sp>
        <p:nvSpPr>
          <p:cNvPr id="13" name="12 Rectángulo"/>
          <p:cNvSpPr/>
          <p:nvPr/>
        </p:nvSpPr>
        <p:spPr>
          <a:xfrm>
            <a:off x="1551929" y="5482125"/>
            <a:ext cx="7398809" cy="1335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SV" dirty="0"/>
          </a:p>
        </p:txBody>
      </p:sp>
      <p:sp>
        <p:nvSpPr>
          <p:cNvPr id="14" name="14 Rectángulo redondeado"/>
          <p:cNvSpPr/>
          <p:nvPr/>
        </p:nvSpPr>
        <p:spPr>
          <a:xfrm>
            <a:off x="2557132" y="1472822"/>
            <a:ext cx="2169522" cy="972797"/>
          </a:xfrm>
          <a:prstGeom prst="round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6200000" scaled="1"/>
            <a:tileRect/>
          </a:gradFill>
          <a:ln>
            <a:solidFill>
              <a:srgbClr val="92D050"/>
            </a:solidFill>
          </a:ln>
          <a:effectLst/>
          <a:scene3d>
            <a:camera prst="orthographicFront">
              <a:rot lat="0" lon="0" rev="0"/>
            </a:camera>
            <a:lightRig rig="contrasting" dir="t">
              <a:rot lat="0" lon="0" rev="7800000"/>
            </a:lightRig>
          </a:scene3d>
          <a:sp3d>
            <a:bevelT w="139700" h="139700"/>
          </a:sp3d>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400" b="1" dirty="0"/>
              <a:t>F1.</a:t>
            </a:r>
            <a:r>
              <a:rPr lang="es-MX" sz="1400" dirty="0"/>
              <a:t> Crecer en flujos de efectivo, rentabilidad y  patrimonio</a:t>
            </a:r>
            <a:endParaRPr lang="es-SV" sz="1400" dirty="0"/>
          </a:p>
        </p:txBody>
      </p:sp>
      <p:sp>
        <p:nvSpPr>
          <p:cNvPr id="15" name="16 Rectángulo redondeado"/>
          <p:cNvSpPr/>
          <p:nvPr/>
        </p:nvSpPr>
        <p:spPr>
          <a:xfrm>
            <a:off x="5354509" y="1472434"/>
            <a:ext cx="2226073" cy="972797"/>
          </a:xfrm>
          <a:prstGeom prst="round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6200000" scaled="1"/>
            <a:tileRect/>
          </a:gradFill>
          <a:ln>
            <a:solidFill>
              <a:srgbClr val="92D050"/>
            </a:solidFill>
          </a:ln>
          <a:effectLst/>
          <a:scene3d>
            <a:camera prst="orthographicFront">
              <a:rot lat="0" lon="0" rev="0"/>
            </a:camera>
            <a:lightRig rig="contrasting" dir="t">
              <a:rot lat="0" lon="0" rev="7800000"/>
            </a:lightRig>
          </a:scene3d>
          <a:sp3d>
            <a:bevelT w="139700" h="139700"/>
          </a:sp3d>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400" b="1" dirty="0"/>
              <a:t>F2.</a:t>
            </a:r>
            <a:r>
              <a:rPr lang="es-MX" sz="1400" dirty="0"/>
              <a:t> Saneamiento y fortalecimiento patrimonial</a:t>
            </a:r>
            <a:endParaRPr lang="es-SV" sz="1400" dirty="0"/>
          </a:p>
        </p:txBody>
      </p:sp>
      <p:sp>
        <p:nvSpPr>
          <p:cNvPr id="16" name="17 Rectángulo redondeado"/>
          <p:cNvSpPr/>
          <p:nvPr/>
        </p:nvSpPr>
        <p:spPr>
          <a:xfrm>
            <a:off x="2556085" y="2868270"/>
            <a:ext cx="2169522" cy="972797"/>
          </a:xfrm>
          <a:prstGeom prst="roundRect">
            <a:avLst/>
          </a:prstGeom>
          <a:gradFill flip="none" rotWithShape="1">
            <a:gsLst>
              <a:gs pos="0">
                <a:srgbClr val="FF7A5B">
                  <a:tint val="66000"/>
                  <a:satMod val="160000"/>
                </a:srgbClr>
              </a:gs>
              <a:gs pos="50000">
                <a:srgbClr val="FF7A5B">
                  <a:tint val="44500"/>
                  <a:satMod val="160000"/>
                </a:srgbClr>
              </a:gs>
              <a:gs pos="100000">
                <a:srgbClr val="FF7A5B">
                  <a:tint val="23500"/>
                  <a:satMod val="160000"/>
                </a:srgbClr>
              </a:gs>
            </a:gsLst>
            <a:lin ang="16200000" scaled="1"/>
            <a:tileRect/>
          </a:gradFill>
          <a:ln>
            <a:solidFill>
              <a:srgbClr val="FF5A33"/>
            </a:solidFill>
          </a:ln>
          <a:effectLst/>
          <a:scene3d>
            <a:camera prst="orthographicFront">
              <a:rot lat="0" lon="0" rev="0"/>
            </a:camera>
            <a:lightRig rig="contrasting" dir="t">
              <a:rot lat="0" lon="0" rev="7800000"/>
            </a:lightRig>
          </a:scene3d>
          <a:sp3d>
            <a:bevelT w="139700" h="1397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es-MX" sz="1400" b="1" dirty="0"/>
              <a:t>I1.</a:t>
            </a:r>
            <a:r>
              <a:rPr lang="es-MX" sz="1400" dirty="0"/>
              <a:t> Diversificación de cartera de inversiones</a:t>
            </a:r>
            <a:endParaRPr lang="es-SV" sz="1400" dirty="0"/>
          </a:p>
        </p:txBody>
      </p:sp>
      <p:sp>
        <p:nvSpPr>
          <p:cNvPr id="17" name="18 Rectángulo redondeado"/>
          <p:cNvSpPr/>
          <p:nvPr/>
        </p:nvSpPr>
        <p:spPr>
          <a:xfrm>
            <a:off x="5411562" y="2868654"/>
            <a:ext cx="2169522" cy="972797"/>
          </a:xfrm>
          <a:prstGeom prst="roundRect">
            <a:avLst/>
          </a:prstGeom>
          <a:gradFill flip="none" rotWithShape="1">
            <a:gsLst>
              <a:gs pos="0">
                <a:srgbClr val="FF7A5B">
                  <a:tint val="66000"/>
                  <a:satMod val="160000"/>
                </a:srgbClr>
              </a:gs>
              <a:gs pos="50000">
                <a:srgbClr val="FF7A5B">
                  <a:tint val="44500"/>
                  <a:satMod val="160000"/>
                </a:srgbClr>
              </a:gs>
              <a:gs pos="100000">
                <a:srgbClr val="FF7A5B">
                  <a:tint val="23500"/>
                  <a:satMod val="160000"/>
                </a:srgbClr>
              </a:gs>
            </a:gsLst>
            <a:lin ang="16200000" scaled="1"/>
            <a:tileRect/>
          </a:gradFill>
          <a:ln>
            <a:noFill/>
          </a:ln>
          <a:effectLst/>
          <a:scene3d>
            <a:camera prst="orthographicFront">
              <a:rot lat="0" lon="0" rev="0"/>
            </a:camera>
            <a:lightRig rig="contrasting" dir="t">
              <a:rot lat="0" lon="0" rev="7800000"/>
            </a:lightRig>
          </a:scene3d>
          <a:sp3d>
            <a:bevelT w="139700" h="1397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es-MX" sz="1400" b="1" dirty="0"/>
              <a:t>I2.</a:t>
            </a:r>
            <a:r>
              <a:rPr lang="es-MX" sz="1400" dirty="0"/>
              <a:t> Brindar excelente servicio a inversionistas y clientes</a:t>
            </a:r>
            <a:endParaRPr lang="es-SV" sz="1400" dirty="0"/>
          </a:p>
        </p:txBody>
      </p:sp>
      <p:sp>
        <p:nvSpPr>
          <p:cNvPr id="18" name="24 Rectángulo redondeado"/>
          <p:cNvSpPr/>
          <p:nvPr/>
        </p:nvSpPr>
        <p:spPr>
          <a:xfrm>
            <a:off x="5353282" y="5660797"/>
            <a:ext cx="2169522" cy="972797"/>
          </a:xfrm>
          <a:prstGeom prst="roundRect">
            <a:avLst/>
          </a:prstGeom>
          <a:gradFill flip="none" rotWithShape="1">
            <a:gsLst>
              <a:gs pos="0">
                <a:srgbClr val="FFB84F">
                  <a:tint val="66000"/>
                  <a:satMod val="160000"/>
                </a:srgbClr>
              </a:gs>
              <a:gs pos="50000">
                <a:srgbClr val="FFB84F">
                  <a:tint val="44500"/>
                  <a:satMod val="160000"/>
                </a:srgbClr>
              </a:gs>
              <a:gs pos="100000">
                <a:srgbClr val="FFB84F">
                  <a:tint val="23500"/>
                  <a:satMod val="160000"/>
                </a:srgbClr>
              </a:gs>
            </a:gsLst>
            <a:lin ang="16200000" scaled="1"/>
            <a:tileRect/>
          </a:gradFill>
          <a:ln>
            <a:solidFill>
              <a:srgbClr val="FFB84F"/>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1">
            <a:schemeClr val="accent6"/>
          </a:lnRef>
          <a:fillRef idx="2">
            <a:schemeClr val="accent6"/>
          </a:fillRef>
          <a:effectRef idx="1">
            <a:schemeClr val="accent6"/>
          </a:effectRef>
          <a:fontRef idx="minor">
            <a:schemeClr val="dk1"/>
          </a:fontRef>
        </p:style>
        <p:txBody>
          <a:bodyPr rtlCol="0" anchor="ctr"/>
          <a:lstStyle/>
          <a:p>
            <a:pPr algn="ctr"/>
            <a:r>
              <a:rPr lang="es-MX" sz="1400" b="1" dirty="0"/>
              <a:t>A2.</a:t>
            </a:r>
            <a:r>
              <a:rPr lang="es-MX" sz="1400" dirty="0"/>
              <a:t> Fomentar la motivación, convivencia y comportamiento ético</a:t>
            </a:r>
            <a:endParaRPr lang="es-SV" sz="1400" dirty="0"/>
          </a:p>
        </p:txBody>
      </p:sp>
      <p:sp>
        <p:nvSpPr>
          <p:cNvPr id="19" name="21 Rectángulo redondeado"/>
          <p:cNvSpPr/>
          <p:nvPr/>
        </p:nvSpPr>
        <p:spPr>
          <a:xfrm>
            <a:off x="5402637" y="4307658"/>
            <a:ext cx="2169522" cy="972797"/>
          </a:xfrm>
          <a:prstGeom prst="roundRect">
            <a:avLst/>
          </a:prstGeom>
          <a:gradFill flip="none" rotWithShape="1">
            <a:gsLst>
              <a:gs pos="0">
                <a:schemeClr val="accent1">
                  <a:lumMod val="75000"/>
                  <a:tint val="66000"/>
                  <a:satMod val="160000"/>
                </a:schemeClr>
              </a:gs>
              <a:gs pos="50000">
                <a:schemeClr val="accent1">
                  <a:lumMod val="75000"/>
                  <a:tint val="44500"/>
                  <a:satMod val="160000"/>
                </a:schemeClr>
              </a:gs>
              <a:gs pos="100000">
                <a:schemeClr val="accent1">
                  <a:lumMod val="75000"/>
                  <a:tint val="23500"/>
                  <a:satMod val="160000"/>
                </a:schemeClr>
              </a:gs>
            </a:gsLst>
            <a:lin ang="16200000" scaled="1"/>
            <a:tileRect/>
          </a:gradFill>
          <a:ln>
            <a:solidFill>
              <a:schemeClr val="accent1">
                <a:lumMod val="75000"/>
              </a:schemeClr>
            </a:solidFill>
          </a:ln>
          <a:effectLst/>
          <a:scene3d>
            <a:camera prst="orthographicFront">
              <a:rot lat="0" lon="0" rev="0"/>
            </a:camera>
            <a:lightRig rig="contrasting" dir="t">
              <a:rot lat="0" lon="0" rev="7800000"/>
            </a:lightRig>
          </a:scene3d>
          <a:sp3d>
            <a:bevelT w="139700" h="139700"/>
          </a:sp3d>
        </p:spPr>
        <p:style>
          <a:lnRef idx="1">
            <a:schemeClr val="accent5"/>
          </a:lnRef>
          <a:fillRef idx="2">
            <a:schemeClr val="accent5"/>
          </a:fillRef>
          <a:effectRef idx="1">
            <a:schemeClr val="accent5"/>
          </a:effectRef>
          <a:fontRef idx="minor">
            <a:schemeClr val="dk1"/>
          </a:fontRef>
        </p:style>
        <p:txBody>
          <a:bodyPr rtlCol="0" anchor="ctr"/>
          <a:lstStyle/>
          <a:p>
            <a:pPr algn="ctr">
              <a:defRPr/>
            </a:pPr>
            <a:r>
              <a:rPr lang="es-MX" sz="1400" b="1" dirty="0"/>
              <a:t>P2.</a:t>
            </a:r>
            <a:r>
              <a:rPr lang="es-MX" sz="1400" dirty="0"/>
              <a:t> </a:t>
            </a:r>
            <a:r>
              <a:rPr lang="es-ES" sz="1400" dirty="0"/>
              <a:t>Aplicación de tecnología de la información enfocada a la mejora de procesos.</a:t>
            </a:r>
          </a:p>
        </p:txBody>
      </p:sp>
      <p:sp>
        <p:nvSpPr>
          <p:cNvPr id="20" name="23 Rectángulo redondeado"/>
          <p:cNvSpPr/>
          <p:nvPr/>
        </p:nvSpPr>
        <p:spPr>
          <a:xfrm>
            <a:off x="2534382" y="5660413"/>
            <a:ext cx="2359820" cy="972797"/>
          </a:xfrm>
          <a:prstGeom prst="roundRect">
            <a:avLst/>
          </a:prstGeom>
          <a:gradFill flip="none" rotWithShape="1">
            <a:gsLst>
              <a:gs pos="0">
                <a:srgbClr val="FFB84F">
                  <a:tint val="66000"/>
                  <a:satMod val="160000"/>
                </a:srgbClr>
              </a:gs>
              <a:gs pos="50000">
                <a:srgbClr val="FFB84F">
                  <a:tint val="44500"/>
                  <a:satMod val="160000"/>
                </a:srgbClr>
              </a:gs>
              <a:gs pos="100000">
                <a:srgbClr val="FFB84F">
                  <a:tint val="23500"/>
                  <a:satMod val="160000"/>
                </a:srgbClr>
              </a:gs>
            </a:gsLst>
            <a:lin ang="16200000" scaled="1"/>
            <a:tileRect/>
          </a:gradFill>
          <a:ln>
            <a:solidFill>
              <a:srgbClr val="FFB84F"/>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1">
            <a:schemeClr val="accent6"/>
          </a:lnRef>
          <a:fillRef idx="2">
            <a:schemeClr val="accent6"/>
          </a:fillRef>
          <a:effectRef idx="1">
            <a:schemeClr val="accent6"/>
          </a:effectRef>
          <a:fontRef idx="minor">
            <a:schemeClr val="dk1"/>
          </a:fontRef>
        </p:style>
        <p:txBody>
          <a:bodyPr rtlCol="0" anchor="ctr"/>
          <a:lstStyle/>
          <a:p>
            <a:pPr algn="ctr"/>
            <a:r>
              <a:rPr lang="es-MX" sz="1400" b="1" dirty="0"/>
              <a:t>A1.</a:t>
            </a:r>
            <a:r>
              <a:rPr lang="es-MX" sz="1400" dirty="0"/>
              <a:t> Desarrollo de habilidades y competencias del personal de la Corporación</a:t>
            </a:r>
            <a:endParaRPr lang="es-SV" sz="1400" dirty="0"/>
          </a:p>
        </p:txBody>
      </p:sp>
      <p:cxnSp>
        <p:nvCxnSpPr>
          <p:cNvPr id="21" name="37 Conector curvado"/>
          <p:cNvCxnSpPr/>
          <p:nvPr/>
        </p:nvCxnSpPr>
        <p:spPr>
          <a:xfrm rot="16200000" flipV="1">
            <a:off x="6237286" y="4069087"/>
            <a:ext cx="459476" cy="1041"/>
          </a:xfrm>
          <a:prstGeom prst="curvedConnector3">
            <a:avLst>
              <a:gd name="adj1" fmla="val 50000"/>
            </a:avLst>
          </a:prstGeom>
          <a:ln w="28575">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2" name="20 Rectángulo redondeado"/>
          <p:cNvSpPr/>
          <p:nvPr/>
        </p:nvSpPr>
        <p:spPr>
          <a:xfrm>
            <a:off x="2552798" y="4308046"/>
            <a:ext cx="2169522" cy="972797"/>
          </a:xfrm>
          <a:prstGeom prst="roundRect">
            <a:avLst/>
          </a:prstGeom>
          <a:gradFill flip="none" rotWithShape="1">
            <a:gsLst>
              <a:gs pos="0">
                <a:schemeClr val="accent1">
                  <a:lumMod val="75000"/>
                  <a:tint val="66000"/>
                  <a:satMod val="160000"/>
                </a:schemeClr>
              </a:gs>
              <a:gs pos="50000">
                <a:schemeClr val="accent1">
                  <a:lumMod val="75000"/>
                  <a:tint val="44500"/>
                  <a:satMod val="160000"/>
                </a:schemeClr>
              </a:gs>
              <a:gs pos="100000">
                <a:schemeClr val="accent1">
                  <a:lumMod val="75000"/>
                  <a:tint val="23500"/>
                  <a:satMod val="160000"/>
                </a:schemeClr>
              </a:gs>
            </a:gsLst>
            <a:lin ang="16200000" scaled="1"/>
            <a:tileRect/>
          </a:gradFill>
          <a:ln>
            <a:solidFill>
              <a:schemeClr val="accent1">
                <a:lumMod val="75000"/>
              </a:schemeClr>
            </a:solidFill>
          </a:ln>
          <a:effectLst/>
          <a:scene3d>
            <a:camera prst="orthographicFront">
              <a:rot lat="0" lon="0" rev="0"/>
            </a:camera>
            <a:lightRig rig="contrasting" dir="t">
              <a:rot lat="0" lon="0" rev="7800000"/>
            </a:lightRig>
          </a:scene3d>
          <a:sp3d>
            <a:bevelT w="139700" h="1397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es-MX" sz="1400" b="1" dirty="0"/>
              <a:t>P1.</a:t>
            </a:r>
            <a:r>
              <a:rPr lang="es-MX" sz="1400" dirty="0"/>
              <a:t> Actualizar la legislación y normativa operativa de la Corporación </a:t>
            </a:r>
            <a:endParaRPr lang="es-SV" sz="1400" dirty="0"/>
          </a:p>
        </p:txBody>
      </p:sp>
      <p:cxnSp>
        <p:nvCxnSpPr>
          <p:cNvPr id="23" name="Conector angular 22"/>
          <p:cNvCxnSpPr>
            <a:endCxn id="17" idx="3"/>
          </p:cNvCxnSpPr>
          <p:nvPr/>
        </p:nvCxnSpPr>
        <p:spPr>
          <a:xfrm rot="5400000" flipH="1" flipV="1">
            <a:off x="6239189" y="4638668"/>
            <a:ext cx="2625510" cy="58280"/>
          </a:xfrm>
          <a:prstGeom prst="bentConnector4">
            <a:avLst>
              <a:gd name="adj1" fmla="val 20183"/>
              <a:gd name="adj2" fmla="val 492244"/>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4" name="Conector angular 23"/>
          <p:cNvCxnSpPr>
            <a:endCxn id="19" idx="1"/>
          </p:cNvCxnSpPr>
          <p:nvPr/>
        </p:nvCxnSpPr>
        <p:spPr>
          <a:xfrm rot="5400000" flipH="1" flipV="1">
            <a:off x="4472042" y="5216217"/>
            <a:ext cx="1352754" cy="508435"/>
          </a:xfrm>
          <a:prstGeom prst="bentConnector2">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5" name="Conector angular 24"/>
          <p:cNvCxnSpPr/>
          <p:nvPr/>
        </p:nvCxnSpPr>
        <p:spPr>
          <a:xfrm rot="10800000">
            <a:off x="3679466" y="2445232"/>
            <a:ext cx="2807932" cy="423039"/>
          </a:xfrm>
          <a:prstGeom prst="bentConnector3">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6" name="Conector angular 25"/>
          <p:cNvCxnSpPr/>
          <p:nvPr/>
        </p:nvCxnSpPr>
        <p:spPr>
          <a:xfrm rot="5400000" flipH="1" flipV="1">
            <a:off x="4526881" y="4222477"/>
            <a:ext cx="2306942" cy="1572302"/>
          </a:xfrm>
          <a:prstGeom prst="bentConnector3">
            <a:avLst>
              <a:gd name="adj1" fmla="val 84439"/>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7" name="Conector angular 26"/>
          <p:cNvCxnSpPr/>
          <p:nvPr/>
        </p:nvCxnSpPr>
        <p:spPr>
          <a:xfrm rot="5400000" flipH="1" flipV="1">
            <a:off x="4358576" y="3749996"/>
            <a:ext cx="1407804" cy="680317"/>
          </a:xfrm>
          <a:prstGeom prst="bentConnector3">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8" name="Conector recto de flecha 27"/>
          <p:cNvCxnSpPr>
            <a:endCxn id="16" idx="3"/>
          </p:cNvCxnSpPr>
          <p:nvPr/>
        </p:nvCxnSpPr>
        <p:spPr>
          <a:xfrm flipH="1">
            <a:off x="4725607" y="3354668"/>
            <a:ext cx="632060" cy="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9" name="Conector recto de flecha 28"/>
          <p:cNvCxnSpPr>
            <a:stCxn id="22" idx="0"/>
            <a:endCxn id="16" idx="2"/>
          </p:cNvCxnSpPr>
          <p:nvPr/>
        </p:nvCxnSpPr>
        <p:spPr>
          <a:xfrm flipV="1">
            <a:off x="3637559" y="3841067"/>
            <a:ext cx="3287" cy="46697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0" name="Conector recto de flecha 29"/>
          <p:cNvCxnSpPr>
            <a:stCxn id="16" idx="0"/>
            <a:endCxn id="14" idx="2"/>
          </p:cNvCxnSpPr>
          <p:nvPr/>
        </p:nvCxnSpPr>
        <p:spPr>
          <a:xfrm flipV="1">
            <a:off x="3640846" y="2445619"/>
            <a:ext cx="1047" cy="42265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1" name="Conector recto de flecha 30"/>
          <p:cNvCxnSpPr>
            <a:endCxn id="14" idx="3"/>
          </p:cNvCxnSpPr>
          <p:nvPr/>
        </p:nvCxnSpPr>
        <p:spPr>
          <a:xfrm flipH="1">
            <a:off x="4726654" y="1958832"/>
            <a:ext cx="626628" cy="38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32" name="Marcador de número de diapositiva 1"/>
          <p:cNvSpPr>
            <a:spLocks noGrp="1"/>
          </p:cNvSpPr>
          <p:nvPr>
            <p:ph type="sldNum" sz="quarter" idx="12"/>
          </p:nvPr>
        </p:nvSpPr>
        <p:spPr>
          <a:xfrm>
            <a:off x="6533626" y="6453956"/>
            <a:ext cx="2057400" cy="365125"/>
          </a:xfrm>
        </p:spPr>
        <p:txBody>
          <a:bodyPr/>
          <a:lstStyle/>
          <a:p>
            <a:fld id="{47E36D0A-7346-4BEB-9CD7-D543B94B22C9}" type="slidenum">
              <a:rPr lang="es-ES" smtClean="0"/>
              <a:t>4</a:t>
            </a:fld>
            <a:endParaRPr lang="es-ES" dirty="0"/>
          </a:p>
        </p:txBody>
      </p:sp>
    </p:spTree>
    <p:extLst>
      <p:ext uri="{BB962C8B-B14F-4D97-AF65-F5344CB8AC3E}">
        <p14:creationId xmlns:p14="http://schemas.microsoft.com/office/powerpoint/2010/main" val="36848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361426" y="265138"/>
            <a:ext cx="8229600" cy="1143000"/>
          </a:xfrm>
        </p:spPr>
        <p:txBody>
          <a:bodyPr>
            <a:normAutofit/>
          </a:bodyPr>
          <a:lstStyle/>
          <a:p>
            <a:r>
              <a:rPr lang="es-SV" sz="3200" b="1" dirty="0">
                <a:latin typeface="Bembo Std" panose="02020605060306020A03" pitchFamily="18" charset="0"/>
              </a:rPr>
              <a:t>Evaluación por Perspectiva</a:t>
            </a:r>
          </a:p>
        </p:txBody>
      </p:sp>
      <p:graphicFrame>
        <p:nvGraphicFramePr>
          <p:cNvPr id="33" name="Gráfico 32"/>
          <p:cNvGraphicFramePr/>
          <p:nvPr>
            <p:extLst>
              <p:ext uri="{D42A27DB-BD31-4B8C-83A1-F6EECF244321}">
                <p14:modId xmlns:p14="http://schemas.microsoft.com/office/powerpoint/2010/main" val="3171066341"/>
              </p:ext>
            </p:extLst>
          </p:nvPr>
        </p:nvGraphicFramePr>
        <p:xfrm>
          <a:off x="834189" y="1880384"/>
          <a:ext cx="7756837" cy="392685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8914979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59</TotalTime>
  <Words>205</Words>
  <Application>Microsoft Office PowerPoint</Application>
  <PresentationFormat>Presentación en pantalla (4:3)</PresentationFormat>
  <Paragraphs>23</Paragraphs>
  <Slides>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vt:i4>
      </vt:variant>
    </vt:vector>
  </HeadingPairs>
  <TitlesOfParts>
    <vt:vector size="10" baseType="lpstr">
      <vt:lpstr>Arial</vt:lpstr>
      <vt:lpstr>Bembo Std</vt:lpstr>
      <vt:lpstr>Calibri</vt:lpstr>
      <vt:lpstr>Museo Sans 300</vt:lpstr>
      <vt:lpstr>Tema de Office</vt:lpstr>
      <vt:lpstr>Presentación de PowerPoint</vt:lpstr>
      <vt:lpstr>INFORME DE SEGUIMIENTO PLAN ANUAL OPERATIVO PRIMER SEMESTRE 2019  </vt:lpstr>
      <vt:lpstr>GENERALIDADES</vt:lpstr>
      <vt:lpstr>MAPA ESTRATÉGICO DE CORSAIN 2019</vt:lpstr>
      <vt:lpstr>Evaluación por Perspectiva</vt:lpstr>
    </vt:vector>
  </TitlesOfParts>
  <Company>CORSAIN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Amilcar Peraza</dc:creator>
  <cp:lastModifiedBy>Gabriela Ramos</cp:lastModifiedBy>
  <cp:revision>12</cp:revision>
  <dcterms:created xsi:type="dcterms:W3CDTF">2019-07-03T14:56:03Z</dcterms:created>
  <dcterms:modified xsi:type="dcterms:W3CDTF">2019-10-08T03:53:37Z</dcterms:modified>
</cp:coreProperties>
</file>